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E0"/>
    <a:srgbClr val="89F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94660"/>
  </p:normalViewPr>
  <p:slideViewPr>
    <p:cSldViewPr>
      <p:cViewPr varScale="1">
        <p:scale>
          <a:sx n="115" d="100"/>
          <a:sy n="115" d="100"/>
        </p:scale>
        <p:origin x="12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A0007-3454-47F2-87E3-1DC7C66B52CE}" type="datetimeFigureOut">
              <a:rPr lang="zh-TW" altLang="en-US" smtClean="0"/>
              <a:t>2015/3/11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A4C1B-37B4-4458-B8A6-BE872D955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161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7025" y="333375"/>
            <a:ext cx="2071688" cy="56165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67425" cy="56165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91513" cy="6477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296988"/>
            <a:ext cx="8291513" cy="4652962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91513" cy="6477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296988"/>
            <a:ext cx="4068763" cy="46529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8363" y="1296988"/>
            <a:ext cx="4070350" cy="46529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5" y="2176422"/>
            <a:ext cx="7773293" cy="1470049"/>
          </a:xfrm>
          <a:prstGeom prst="rect">
            <a:avLst/>
          </a:prstGeom>
        </p:spPr>
        <p:txBody>
          <a:bodyPr vert="horz" lIns="59699" tIns="29851" rIns="59699" bIns="29851" anchor="b"/>
          <a:lstStyle>
            <a:lvl1pPr>
              <a:defRPr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54" y="3852889"/>
            <a:ext cx="7773293" cy="1752451"/>
          </a:xfrm>
          <a:prstGeom prst="rect">
            <a:avLst/>
          </a:prstGeom>
        </p:spPr>
        <p:txBody>
          <a:bodyPr vert="horz" lIns="59699" tIns="29851" rIns="59699" bIns="29851"/>
          <a:lstStyle>
            <a:lvl1pPr marL="0" indent="0" algn="l">
              <a:buNone/>
              <a:defRPr>
                <a:latin typeface="Verdana"/>
                <a:cs typeface="Verdana"/>
              </a:defRPr>
            </a:lvl1pPr>
            <a:lvl2pPr marL="298495" indent="0" algn="ctr">
              <a:buNone/>
              <a:defRPr/>
            </a:lvl2pPr>
            <a:lvl3pPr marL="596990" indent="0" algn="ctr">
              <a:buNone/>
              <a:defRPr/>
            </a:lvl3pPr>
            <a:lvl4pPr marL="895484" indent="0" algn="ctr">
              <a:buNone/>
              <a:defRPr/>
            </a:lvl4pPr>
            <a:lvl5pPr marL="1193980" indent="0" algn="ctr">
              <a:buNone/>
              <a:defRPr/>
            </a:lvl5pPr>
            <a:lvl6pPr marL="1492474" indent="0" algn="ctr">
              <a:buNone/>
              <a:defRPr/>
            </a:lvl6pPr>
            <a:lvl7pPr marL="1790969" indent="0" algn="ctr">
              <a:buNone/>
              <a:defRPr/>
            </a:lvl7pPr>
            <a:lvl8pPr marL="2089465" indent="0" algn="ctr">
              <a:buNone/>
              <a:defRPr/>
            </a:lvl8pPr>
            <a:lvl9pPr marL="2387959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Line 1"/>
          <p:cNvSpPr>
            <a:spLocks noChangeShapeType="1"/>
          </p:cNvSpPr>
          <p:nvPr userDrawn="1"/>
        </p:nvSpPr>
        <p:spPr bwMode="auto">
          <a:xfrm>
            <a:off x="262046" y="3737822"/>
            <a:ext cx="8623980" cy="0"/>
          </a:xfrm>
          <a:prstGeom prst="line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defTabSz="457200">
              <a:defRPr/>
            </a:pPr>
            <a:endParaRPr lang="zh-TW" altLang="en-US">
              <a:solidFill>
                <a:srgbClr val="000000"/>
              </a:solidFill>
              <a:latin typeface="Verdana"/>
              <a:ea typeface="Heiti TC Light" charset="-12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0836337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8" y="874428"/>
            <a:ext cx="8228707" cy="5251340"/>
          </a:xfrm>
          <a:prstGeom prst="rect">
            <a:avLst/>
          </a:prstGeom>
        </p:spPr>
        <p:txBody>
          <a:bodyPr vert="horz" lIns="59699" tIns="29851" rIns="59699" bIns="29851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648" y="182625"/>
            <a:ext cx="8228707" cy="611459"/>
          </a:xfrm>
          <a:prstGeom prst="rect">
            <a:avLst/>
          </a:prstGeom>
        </p:spPr>
        <p:txBody>
          <a:bodyPr vert="horz" lIns="59699" tIns="29851" rIns="59699" bIns="29851"/>
          <a:lstStyle>
            <a:lvl1pPr>
              <a:defRPr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262046" y="834332"/>
            <a:ext cx="8623980" cy="0"/>
          </a:xfrm>
          <a:prstGeom prst="line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defTabSz="457200">
              <a:defRPr/>
            </a:pPr>
            <a:endParaRPr lang="zh-TW" altLang="en-US">
              <a:solidFill>
                <a:srgbClr val="000000"/>
              </a:solidFill>
              <a:latin typeface="Verdana"/>
              <a:ea typeface="Heiti TC Light" charset="-12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9270370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  <a:prstGeom prst="rect">
            <a:avLst/>
          </a:prstGeom>
        </p:spPr>
        <p:txBody>
          <a:bodyPr vert="horz" lIns="59699" tIns="29851" rIns="59699" bIns="29851" anchor="t"/>
          <a:lstStyle>
            <a:lvl1pPr algn="l">
              <a:defRPr sz="2600" b="1" cap="all"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4"/>
            <a:ext cx="7772176" cy="1500187"/>
          </a:xfrm>
          <a:prstGeom prst="rect">
            <a:avLst/>
          </a:prstGeom>
        </p:spPr>
        <p:txBody>
          <a:bodyPr vert="horz" lIns="59699" tIns="29851" rIns="59699" bIns="29851" anchor="b"/>
          <a:lstStyle>
            <a:lvl1pPr marL="0" indent="0">
              <a:buNone/>
              <a:defRPr sz="1300">
                <a:latin typeface="Verdana"/>
                <a:cs typeface="Verdana"/>
              </a:defRPr>
            </a:lvl1pPr>
            <a:lvl2pPr marL="298495" indent="0">
              <a:buNone/>
              <a:defRPr sz="1200"/>
            </a:lvl2pPr>
            <a:lvl3pPr marL="596990" indent="0">
              <a:buNone/>
              <a:defRPr sz="1000"/>
            </a:lvl3pPr>
            <a:lvl4pPr marL="895484" indent="0">
              <a:buNone/>
              <a:defRPr sz="900"/>
            </a:lvl4pPr>
            <a:lvl5pPr marL="1193980" indent="0">
              <a:buNone/>
              <a:defRPr sz="900"/>
            </a:lvl5pPr>
            <a:lvl6pPr marL="1492474" indent="0">
              <a:buNone/>
              <a:defRPr sz="900"/>
            </a:lvl6pPr>
            <a:lvl7pPr marL="1790969" indent="0">
              <a:buNone/>
              <a:defRPr sz="900"/>
            </a:lvl7pPr>
            <a:lvl8pPr marL="2089465" indent="0">
              <a:buNone/>
              <a:defRPr sz="900"/>
            </a:lvl8pPr>
            <a:lvl9pPr marL="238795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61295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9" y="968745"/>
            <a:ext cx="4060775" cy="5157023"/>
          </a:xfrm>
          <a:prstGeom prst="rect">
            <a:avLst/>
          </a:prstGeom>
        </p:spPr>
        <p:txBody>
          <a:bodyPr vert="horz" lIns="59699" tIns="29851" rIns="59699" bIns="29851"/>
          <a:lstStyle>
            <a:lvl1pPr>
              <a:defRPr sz="1800">
                <a:latin typeface="Verdana"/>
                <a:cs typeface="Verdana"/>
              </a:defRPr>
            </a:lvl1pPr>
            <a:lvl2pPr>
              <a:defRPr sz="1600">
                <a:latin typeface="Verdana"/>
                <a:cs typeface="Verdana"/>
              </a:defRPr>
            </a:lvl2pPr>
            <a:lvl3pPr>
              <a:defRPr sz="1300">
                <a:latin typeface="Verdana"/>
                <a:cs typeface="Verdana"/>
              </a:defRPr>
            </a:lvl3pPr>
            <a:lvl4pPr>
              <a:defRPr sz="1200">
                <a:latin typeface="Verdana"/>
                <a:cs typeface="Verdana"/>
              </a:defRPr>
            </a:lvl4pPr>
            <a:lvl5pPr>
              <a:defRPr sz="1200">
                <a:latin typeface="Verdana"/>
                <a:cs typeface="Verdana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0" y="968745"/>
            <a:ext cx="4060775" cy="5157023"/>
          </a:xfrm>
          <a:prstGeom prst="rect">
            <a:avLst/>
          </a:prstGeom>
        </p:spPr>
        <p:txBody>
          <a:bodyPr vert="horz" lIns="59699" tIns="29851" rIns="59699" bIns="29851"/>
          <a:lstStyle>
            <a:lvl1pPr>
              <a:defRPr sz="1800">
                <a:latin typeface="Verdana"/>
                <a:cs typeface="Verdana"/>
              </a:defRPr>
            </a:lvl1pPr>
            <a:lvl2pPr>
              <a:defRPr sz="1600">
                <a:latin typeface="Verdana"/>
                <a:cs typeface="Verdana"/>
              </a:defRPr>
            </a:lvl2pPr>
            <a:lvl3pPr>
              <a:defRPr sz="1300">
                <a:latin typeface="Verdana"/>
                <a:cs typeface="Verdana"/>
              </a:defRPr>
            </a:lvl3pPr>
            <a:lvl4pPr>
              <a:defRPr sz="1200">
                <a:latin typeface="Verdana"/>
                <a:cs typeface="Verdana"/>
              </a:defRPr>
            </a:lvl4pPr>
            <a:lvl5pPr>
              <a:defRPr sz="1200">
                <a:latin typeface="Verdana"/>
                <a:cs typeface="Verdana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648" y="182625"/>
            <a:ext cx="8228707" cy="611459"/>
          </a:xfrm>
          <a:prstGeom prst="rect">
            <a:avLst/>
          </a:prstGeom>
        </p:spPr>
        <p:txBody>
          <a:bodyPr vert="horz" lIns="59699" tIns="29851" rIns="59699" bIns="29851"/>
          <a:lstStyle>
            <a:lvl1pPr>
              <a:defRPr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Line 1"/>
          <p:cNvSpPr>
            <a:spLocks noChangeShapeType="1"/>
          </p:cNvSpPr>
          <p:nvPr userDrawn="1"/>
        </p:nvSpPr>
        <p:spPr bwMode="auto">
          <a:xfrm>
            <a:off x="262046" y="834332"/>
            <a:ext cx="8623980" cy="0"/>
          </a:xfrm>
          <a:prstGeom prst="line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defTabSz="457200">
              <a:defRPr/>
            </a:pPr>
            <a:endParaRPr lang="zh-TW" altLang="en-US">
              <a:solidFill>
                <a:srgbClr val="000000"/>
              </a:solidFill>
              <a:latin typeface="Verdana"/>
              <a:ea typeface="Heiti TC Light" charset="-12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5570636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944094"/>
            <a:ext cx="4039568" cy="639588"/>
          </a:xfrm>
          <a:prstGeom prst="rect">
            <a:avLst/>
          </a:prstGeom>
        </p:spPr>
        <p:txBody>
          <a:bodyPr vert="horz" lIns="59699" tIns="29851" rIns="59699" bIns="29851" anchor="b"/>
          <a:lstStyle>
            <a:lvl1pPr marL="0" indent="0">
              <a:buNone/>
              <a:defRPr sz="1600" b="1">
                <a:latin typeface="Verdana"/>
                <a:cs typeface="Verdana"/>
              </a:defRPr>
            </a:lvl1pPr>
            <a:lvl2pPr marL="298495" indent="0">
              <a:buNone/>
              <a:defRPr sz="1300" b="1"/>
            </a:lvl2pPr>
            <a:lvl3pPr marL="596990" indent="0">
              <a:buNone/>
              <a:defRPr sz="1200" b="1"/>
            </a:lvl3pPr>
            <a:lvl4pPr marL="895484" indent="0">
              <a:buNone/>
              <a:defRPr sz="1000" b="1"/>
            </a:lvl4pPr>
            <a:lvl5pPr marL="1193980" indent="0">
              <a:buNone/>
              <a:defRPr sz="1000" b="1"/>
            </a:lvl5pPr>
            <a:lvl6pPr marL="1492474" indent="0">
              <a:buNone/>
              <a:defRPr sz="1000" b="1"/>
            </a:lvl6pPr>
            <a:lvl7pPr marL="1790969" indent="0">
              <a:buNone/>
              <a:defRPr sz="1000" b="1"/>
            </a:lvl7pPr>
            <a:lvl8pPr marL="2089465" indent="0">
              <a:buNone/>
              <a:defRPr sz="1000" b="1"/>
            </a:lvl8pPr>
            <a:lvl9pPr marL="2387959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1689395"/>
            <a:ext cx="4039568" cy="4436371"/>
          </a:xfrm>
          <a:prstGeom prst="rect">
            <a:avLst/>
          </a:prstGeom>
        </p:spPr>
        <p:txBody>
          <a:bodyPr vert="horz" lIns="59699" tIns="29851" rIns="59699" bIns="29851"/>
          <a:lstStyle>
            <a:lvl1pPr>
              <a:defRPr sz="1600">
                <a:latin typeface="Verdana"/>
                <a:cs typeface="Verdana"/>
              </a:defRPr>
            </a:lvl1pPr>
            <a:lvl2pPr>
              <a:defRPr sz="1300">
                <a:latin typeface="Verdana"/>
                <a:cs typeface="Verdana"/>
              </a:defRPr>
            </a:lvl2pPr>
            <a:lvl3pPr>
              <a:defRPr sz="1200">
                <a:latin typeface="Verdana"/>
                <a:cs typeface="Verdana"/>
              </a:defRPr>
            </a:lvl3pPr>
            <a:lvl4pPr>
              <a:defRPr sz="1000">
                <a:latin typeface="Verdana"/>
                <a:cs typeface="Verdana"/>
              </a:defRPr>
            </a:lvl4pPr>
            <a:lvl5pPr>
              <a:defRPr sz="1000">
                <a:latin typeface="Verdana"/>
                <a:cs typeface="Verdana"/>
              </a:defRPr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6" y="944094"/>
            <a:ext cx="4041799" cy="639588"/>
          </a:xfrm>
          <a:prstGeom prst="rect">
            <a:avLst/>
          </a:prstGeom>
        </p:spPr>
        <p:txBody>
          <a:bodyPr vert="horz" lIns="59699" tIns="29851" rIns="59699" bIns="29851" anchor="b"/>
          <a:lstStyle>
            <a:lvl1pPr marL="0" indent="0">
              <a:buNone/>
              <a:defRPr sz="1600" b="1">
                <a:latin typeface="Verdana"/>
                <a:cs typeface="Verdana"/>
              </a:defRPr>
            </a:lvl1pPr>
            <a:lvl2pPr marL="298495" indent="0">
              <a:buNone/>
              <a:defRPr sz="1300" b="1"/>
            </a:lvl2pPr>
            <a:lvl3pPr marL="596990" indent="0">
              <a:buNone/>
              <a:defRPr sz="1200" b="1"/>
            </a:lvl3pPr>
            <a:lvl4pPr marL="895484" indent="0">
              <a:buNone/>
              <a:defRPr sz="1000" b="1"/>
            </a:lvl4pPr>
            <a:lvl5pPr marL="1193980" indent="0">
              <a:buNone/>
              <a:defRPr sz="1000" b="1"/>
            </a:lvl5pPr>
            <a:lvl6pPr marL="1492474" indent="0">
              <a:buNone/>
              <a:defRPr sz="1000" b="1"/>
            </a:lvl6pPr>
            <a:lvl7pPr marL="1790969" indent="0">
              <a:buNone/>
              <a:defRPr sz="1000" b="1"/>
            </a:lvl7pPr>
            <a:lvl8pPr marL="2089465" indent="0">
              <a:buNone/>
              <a:defRPr sz="1000" b="1"/>
            </a:lvl8pPr>
            <a:lvl9pPr marL="2387959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6" y="1689395"/>
            <a:ext cx="4041799" cy="4436371"/>
          </a:xfrm>
          <a:prstGeom prst="rect">
            <a:avLst/>
          </a:prstGeom>
        </p:spPr>
        <p:txBody>
          <a:bodyPr vert="horz" lIns="59699" tIns="29851" rIns="59699" bIns="29851"/>
          <a:lstStyle>
            <a:lvl1pPr>
              <a:defRPr sz="1600">
                <a:latin typeface="Verdana"/>
                <a:cs typeface="Verdana"/>
              </a:defRPr>
            </a:lvl1pPr>
            <a:lvl2pPr>
              <a:defRPr sz="1300">
                <a:latin typeface="Verdana"/>
                <a:cs typeface="Verdana"/>
              </a:defRPr>
            </a:lvl2pPr>
            <a:lvl3pPr>
              <a:defRPr sz="1200">
                <a:latin typeface="Verdana"/>
                <a:cs typeface="Verdana"/>
              </a:defRPr>
            </a:lvl3pPr>
            <a:lvl4pPr>
              <a:defRPr sz="1000">
                <a:latin typeface="Verdana"/>
                <a:cs typeface="Verdana"/>
              </a:defRPr>
            </a:lvl4pPr>
            <a:lvl5pPr>
              <a:defRPr sz="1000">
                <a:latin typeface="Verdana"/>
                <a:cs typeface="Verdana"/>
              </a:defRPr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648" y="182625"/>
            <a:ext cx="8228707" cy="611459"/>
          </a:xfrm>
          <a:prstGeom prst="rect">
            <a:avLst/>
          </a:prstGeom>
        </p:spPr>
        <p:txBody>
          <a:bodyPr vert="horz" lIns="59699" tIns="29851" rIns="59699" bIns="29851"/>
          <a:lstStyle>
            <a:lvl1pPr>
              <a:defRPr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Line 1"/>
          <p:cNvSpPr>
            <a:spLocks noChangeShapeType="1"/>
          </p:cNvSpPr>
          <p:nvPr userDrawn="1"/>
        </p:nvSpPr>
        <p:spPr bwMode="auto">
          <a:xfrm>
            <a:off x="262046" y="834332"/>
            <a:ext cx="8623980" cy="0"/>
          </a:xfrm>
          <a:prstGeom prst="line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defTabSz="457200">
              <a:defRPr/>
            </a:pPr>
            <a:endParaRPr lang="zh-TW" altLang="en-US">
              <a:solidFill>
                <a:srgbClr val="000000"/>
              </a:solidFill>
              <a:latin typeface="Verdana"/>
              <a:ea typeface="Heiti TC Light" charset="-12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7147597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648" y="182625"/>
            <a:ext cx="8228707" cy="611459"/>
          </a:xfrm>
          <a:prstGeom prst="rect">
            <a:avLst/>
          </a:prstGeom>
        </p:spPr>
        <p:txBody>
          <a:bodyPr vert="horz" lIns="59699" tIns="29851" rIns="59699" bIns="29851"/>
          <a:lstStyle>
            <a:lvl1pPr>
              <a:defRPr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Line 1"/>
          <p:cNvSpPr>
            <a:spLocks noChangeShapeType="1"/>
          </p:cNvSpPr>
          <p:nvPr userDrawn="1"/>
        </p:nvSpPr>
        <p:spPr bwMode="auto">
          <a:xfrm>
            <a:off x="262046" y="834332"/>
            <a:ext cx="8623980" cy="0"/>
          </a:xfrm>
          <a:prstGeom prst="line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defTabSz="457200">
              <a:defRPr/>
            </a:pPr>
            <a:endParaRPr lang="zh-TW" altLang="en-US">
              <a:solidFill>
                <a:srgbClr val="000000"/>
              </a:solidFill>
              <a:latin typeface="Verdana"/>
              <a:ea typeface="Heiti TC Light" charset="-12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499552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262046" y="834332"/>
            <a:ext cx="8623980" cy="0"/>
          </a:xfrm>
          <a:prstGeom prst="line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defTabSz="457200">
              <a:defRPr/>
            </a:pPr>
            <a:endParaRPr lang="zh-TW" altLang="en-US">
              <a:solidFill>
                <a:srgbClr val="000000"/>
              </a:solidFill>
              <a:latin typeface="Verdana"/>
              <a:ea typeface="Heiti TC Light" charset="-12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5951303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0" y="273474"/>
            <a:ext cx="3008189" cy="1161976"/>
          </a:xfrm>
          <a:prstGeom prst="rect">
            <a:avLst/>
          </a:prstGeom>
        </p:spPr>
        <p:txBody>
          <a:bodyPr vert="horz" lIns="59699" tIns="29851" rIns="59699" bIns="29851"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6"/>
            <a:ext cx="5111130" cy="5852293"/>
          </a:xfrm>
          <a:prstGeom prst="rect">
            <a:avLst/>
          </a:prstGeom>
        </p:spPr>
        <p:txBody>
          <a:bodyPr vert="horz" lIns="59699" tIns="29851" rIns="59699" bIns="29851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0" y="1435449"/>
            <a:ext cx="3008189" cy="4690319"/>
          </a:xfrm>
          <a:prstGeom prst="rect">
            <a:avLst/>
          </a:prstGeom>
        </p:spPr>
        <p:txBody>
          <a:bodyPr vert="horz" lIns="59699" tIns="29851" rIns="59699" bIns="29851"/>
          <a:lstStyle>
            <a:lvl1pPr marL="0" indent="0">
              <a:buNone/>
              <a:defRPr sz="900"/>
            </a:lvl1pPr>
            <a:lvl2pPr marL="298495" indent="0">
              <a:buNone/>
              <a:defRPr sz="800"/>
            </a:lvl2pPr>
            <a:lvl3pPr marL="596990" indent="0">
              <a:buNone/>
              <a:defRPr sz="700"/>
            </a:lvl3pPr>
            <a:lvl4pPr marL="895484" indent="0">
              <a:buNone/>
              <a:defRPr sz="600"/>
            </a:lvl4pPr>
            <a:lvl5pPr marL="1193980" indent="0">
              <a:buNone/>
              <a:defRPr sz="600"/>
            </a:lvl5pPr>
            <a:lvl6pPr marL="1492474" indent="0">
              <a:buNone/>
              <a:defRPr sz="600"/>
            </a:lvl6pPr>
            <a:lvl7pPr marL="1790969" indent="0">
              <a:buNone/>
              <a:defRPr sz="600"/>
            </a:lvl7pPr>
            <a:lvl8pPr marL="2089465" indent="0">
              <a:buNone/>
              <a:defRPr sz="600"/>
            </a:lvl8pPr>
            <a:lvl9pPr marL="23879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"/>
          <p:cNvSpPr>
            <a:spLocks noChangeShapeType="1"/>
          </p:cNvSpPr>
          <p:nvPr userDrawn="1"/>
        </p:nvSpPr>
        <p:spPr bwMode="auto">
          <a:xfrm>
            <a:off x="355736" y="1438468"/>
            <a:ext cx="3203792" cy="0"/>
          </a:xfrm>
          <a:prstGeom prst="line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defTabSz="457200">
              <a:defRPr/>
            </a:pPr>
            <a:endParaRPr lang="zh-TW" altLang="en-US">
              <a:solidFill>
                <a:srgbClr val="000000"/>
              </a:solidFill>
              <a:latin typeface="Helvetica Neue Light"/>
              <a:ea typeface="Heiti TC Light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236937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8" y="4800826"/>
            <a:ext cx="5486177" cy="567035"/>
          </a:xfrm>
          <a:prstGeom prst="rect">
            <a:avLst/>
          </a:prstGeom>
        </p:spPr>
        <p:txBody>
          <a:bodyPr vert="horz" lIns="59699" tIns="29851" rIns="59699" bIns="29851"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8" y="612800"/>
            <a:ext cx="5486177" cy="4114354"/>
          </a:xfrm>
          <a:prstGeom prst="rect">
            <a:avLst/>
          </a:prstGeom>
        </p:spPr>
        <p:txBody>
          <a:bodyPr vert="horz" lIns="59699" tIns="29851" rIns="59699" bIns="29851"/>
          <a:lstStyle>
            <a:lvl1pPr marL="0" indent="0">
              <a:buNone/>
              <a:defRPr sz="2100"/>
            </a:lvl1pPr>
            <a:lvl2pPr marL="298495" indent="0">
              <a:buNone/>
              <a:defRPr sz="1800"/>
            </a:lvl2pPr>
            <a:lvl3pPr marL="596990" indent="0">
              <a:buNone/>
              <a:defRPr sz="1600"/>
            </a:lvl3pPr>
            <a:lvl4pPr marL="895484" indent="0">
              <a:buNone/>
              <a:defRPr sz="1300"/>
            </a:lvl4pPr>
            <a:lvl5pPr marL="1193980" indent="0">
              <a:buNone/>
              <a:defRPr sz="1300"/>
            </a:lvl5pPr>
            <a:lvl6pPr marL="1492474" indent="0">
              <a:buNone/>
              <a:defRPr sz="1300"/>
            </a:lvl6pPr>
            <a:lvl7pPr marL="1790969" indent="0">
              <a:buNone/>
              <a:defRPr sz="1300"/>
            </a:lvl7pPr>
            <a:lvl8pPr marL="2089465" indent="0">
              <a:buNone/>
              <a:defRPr sz="1300"/>
            </a:lvl8pPr>
            <a:lvl9pPr marL="2387959" indent="0">
              <a:buNone/>
              <a:defRPr sz="1300"/>
            </a:lvl9pPr>
          </a:lstStyle>
          <a:p>
            <a:pPr lvl="0"/>
            <a:endParaRPr lang="en-US" noProof="0" smtClean="0">
              <a:sym typeface="Helvetica Neue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8" y="5367859"/>
            <a:ext cx="5486177" cy="804787"/>
          </a:xfrm>
          <a:prstGeom prst="rect">
            <a:avLst/>
          </a:prstGeom>
        </p:spPr>
        <p:txBody>
          <a:bodyPr vert="horz" lIns="59699" tIns="29851" rIns="59699" bIns="29851"/>
          <a:lstStyle>
            <a:lvl1pPr marL="0" indent="0">
              <a:buNone/>
              <a:defRPr sz="900"/>
            </a:lvl1pPr>
            <a:lvl2pPr marL="298495" indent="0">
              <a:buNone/>
              <a:defRPr sz="800"/>
            </a:lvl2pPr>
            <a:lvl3pPr marL="596990" indent="0">
              <a:buNone/>
              <a:defRPr sz="700"/>
            </a:lvl3pPr>
            <a:lvl4pPr marL="895484" indent="0">
              <a:buNone/>
              <a:defRPr sz="600"/>
            </a:lvl4pPr>
            <a:lvl5pPr marL="1193980" indent="0">
              <a:buNone/>
              <a:defRPr sz="600"/>
            </a:lvl5pPr>
            <a:lvl6pPr marL="1492474" indent="0">
              <a:buNone/>
              <a:defRPr sz="600"/>
            </a:lvl6pPr>
            <a:lvl7pPr marL="1790969" indent="0">
              <a:buNone/>
              <a:defRPr sz="600"/>
            </a:lvl7pPr>
            <a:lvl8pPr marL="2089465" indent="0">
              <a:buNone/>
              <a:defRPr sz="600"/>
            </a:lvl8pPr>
            <a:lvl9pPr marL="23879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"/>
          <p:cNvSpPr>
            <a:spLocks noChangeShapeType="1"/>
          </p:cNvSpPr>
          <p:nvPr userDrawn="1"/>
        </p:nvSpPr>
        <p:spPr bwMode="auto">
          <a:xfrm>
            <a:off x="1792637" y="5367860"/>
            <a:ext cx="5486178" cy="0"/>
          </a:xfrm>
          <a:prstGeom prst="line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defTabSz="457200">
              <a:defRPr/>
            </a:pPr>
            <a:endParaRPr lang="zh-TW" altLang="en-US">
              <a:solidFill>
                <a:srgbClr val="000000"/>
              </a:solidFill>
              <a:latin typeface="Helvetica Neue Light"/>
              <a:ea typeface="Heiti TC Light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76086634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8" y="906518"/>
            <a:ext cx="8228707" cy="5219250"/>
          </a:xfrm>
          <a:prstGeom prst="rect">
            <a:avLst/>
          </a:prstGeom>
        </p:spPr>
        <p:txBody>
          <a:bodyPr vert="eaVert" lIns="59699" tIns="29851" rIns="59699" bIns="29851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648" y="182625"/>
            <a:ext cx="8228707" cy="611459"/>
          </a:xfrm>
          <a:prstGeom prst="rect">
            <a:avLst/>
          </a:prstGeom>
        </p:spPr>
        <p:txBody>
          <a:bodyPr vert="horz" lIns="59699" tIns="29851" rIns="59699" bIns="29851"/>
          <a:lstStyle>
            <a:lvl1pPr>
              <a:defRPr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262046" y="834332"/>
            <a:ext cx="8623980" cy="0"/>
          </a:xfrm>
          <a:prstGeom prst="line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defTabSz="457200">
              <a:defRPr/>
            </a:pPr>
            <a:endParaRPr lang="zh-TW" altLang="en-US">
              <a:solidFill>
                <a:srgbClr val="000000"/>
              </a:solidFill>
              <a:latin typeface="Verdana"/>
              <a:ea typeface="Heiti TC Light" charset="-12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697454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90"/>
            <a:ext cx="2057176" cy="5851177"/>
          </a:xfrm>
          <a:prstGeom prst="rect">
            <a:avLst/>
          </a:prstGeom>
        </p:spPr>
        <p:txBody>
          <a:bodyPr vert="eaVert" lIns="59699" tIns="29851" rIns="59699" bIns="29851"/>
          <a:lstStyle>
            <a:lvl1pPr>
              <a:defRPr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90"/>
            <a:ext cx="6064374" cy="5851177"/>
          </a:xfrm>
          <a:prstGeom prst="rect">
            <a:avLst/>
          </a:prstGeom>
        </p:spPr>
        <p:txBody>
          <a:bodyPr vert="eaVert" lIns="59699" tIns="29851" rIns="59699" bIns="29851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90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96988"/>
            <a:ext cx="4068763" cy="4652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8363" y="1296988"/>
            <a:ext cx="4070350" cy="4652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late_page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82915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6988"/>
            <a:ext cx="8291513" cy="465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內文</a:t>
            </a:r>
          </a:p>
          <a:p>
            <a:pPr lvl="2"/>
            <a:r>
              <a:rPr lang="zh-TW" altLang="en-US" smtClean="0"/>
              <a:t>內文</a:t>
            </a:r>
          </a:p>
        </p:txBody>
      </p:sp>
      <p:sp>
        <p:nvSpPr>
          <p:cNvPr id="225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" y="6397625"/>
            <a:ext cx="24415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kumimoji="1" sz="1400" b="1">
                <a:solidFill>
                  <a:srgbClr val="FF0000"/>
                </a:solidFill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68313" y="981075"/>
            <a:ext cx="8207375" cy="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pic>
        <p:nvPicPr>
          <p:cNvPr id="1031" name="Picture 7" descr="template_page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68313" y="981075"/>
            <a:ext cx="8207375" cy="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hlink"/>
          </a:solidFill>
          <a:latin typeface="Verdana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hlink"/>
          </a:solidFill>
          <a:latin typeface="Verdana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hlink"/>
          </a:solidFill>
          <a:latin typeface="Verdana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hlink"/>
          </a:solidFill>
          <a:latin typeface="Verdan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hlink"/>
          </a:solidFill>
          <a:latin typeface="Verdan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hlink"/>
          </a:solidFill>
          <a:latin typeface="Verdan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hlink"/>
          </a:solidFill>
          <a:latin typeface="Verdan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hlink"/>
          </a:solidFill>
          <a:latin typeface="Verdana" pitchFamily="34" charset="0"/>
          <a:ea typeface="新細明體" pitchFamily="18" charset="-12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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900113" indent="-35718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2pPr>
      <a:lvl3pPr marL="1431925" indent="-2651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Verdana" pitchFamily="34" charset="0"/>
        <a:buChar char="–"/>
        <a:defRPr kumimoji="1" sz="2400">
          <a:solidFill>
            <a:srgbClr val="000000"/>
          </a:solidFill>
          <a:latin typeface="+mn-lt"/>
          <a:ea typeface="+mn-ea"/>
        </a:defRPr>
      </a:lvl3pPr>
      <a:lvl4pPr marL="18399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2479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7051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31623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6195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40767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 userDrawn="1"/>
        </p:nvSpPr>
        <p:spPr bwMode="auto">
          <a:xfrm>
            <a:off x="12280" y="6671593"/>
            <a:ext cx="9119443" cy="20426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/>
            <a:endParaRPr lang="zh-TW" altLang="en-US">
              <a:solidFill>
                <a:srgbClr val="000000"/>
              </a:solidFill>
              <a:latin typeface="Helvetica Neue Light"/>
              <a:ea typeface="Heiti TC Light"/>
              <a:cs typeface="Heiti TC Light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4369967" y="6670476"/>
          <a:ext cx="4756174" cy="199841"/>
        </p:xfrm>
        <a:graphic>
          <a:graphicData uri="http://schemas.openxmlformats.org/drawingml/2006/table">
            <a:tbl>
              <a:tblPr/>
              <a:tblGrid>
                <a:gridCol w="2377529"/>
                <a:gridCol w="2378645"/>
              </a:tblGrid>
              <a:tr h="199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 Neue Light" charset="0"/>
                        <a:buNone/>
                        <a:tabLst>
                          <a:tab pos="914400" algn="l"/>
                        </a:tabLst>
                      </a:pPr>
                      <a:endParaRPr kumimoji="0" lang="zh-TW" sz="800" b="0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Helvetica Neue Light" charset="0"/>
                        <a:ea typeface="Heiti TC Light" charset="0"/>
                        <a:cs typeface="Heiti TC Light" charset="0"/>
                        <a:sym typeface="Helvetica Neue Light" charset="0"/>
                      </a:endParaRPr>
                    </a:p>
                  </a:txBody>
                  <a:tcPr marL="35719" marR="35719" marT="35627" marB="35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 Neue Ligh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Helvetica Neue Light" charset="0"/>
                          <a:ea typeface="Heiti TC Light" charset="0"/>
                          <a:cs typeface="Heiti TC Light" charset="0"/>
                          <a:sym typeface="Helvetica Neue Light" charset="0"/>
                        </a:rPr>
                        <a:t>Pegatron PD - Pegatron Corp. Confidential</a:t>
                      </a:r>
                    </a:p>
                  </a:txBody>
                  <a:tcPr marL="35719" marR="35719" marT="35627" marB="35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02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/>
  <p:txStyles>
    <p:titleStyle>
      <a:lvl1pPr marL="25912" indent="-25912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80FF"/>
          </a:solidFill>
          <a:latin typeface="+mj-lt"/>
          <a:ea typeface="+mj-ea"/>
          <a:cs typeface="+mj-cs"/>
          <a:sym typeface="Helvetica Neue Light" charset="0"/>
        </a:defRPr>
      </a:lvl1pPr>
      <a:lvl2pPr marL="25912" indent="-25912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80FF"/>
          </a:solidFill>
          <a:latin typeface="Helvetica Neue Light" charset="0"/>
          <a:ea typeface="Heiti TC Light" charset="0"/>
          <a:cs typeface="Heiti TC Light" charset="0"/>
          <a:sym typeface="Helvetica Neue Light" charset="0"/>
        </a:defRPr>
      </a:lvl2pPr>
      <a:lvl3pPr marL="25912" indent="-25912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80FF"/>
          </a:solidFill>
          <a:latin typeface="Helvetica Neue Light" charset="0"/>
          <a:ea typeface="Heiti TC Light" charset="0"/>
          <a:cs typeface="Heiti TC Light" charset="0"/>
          <a:sym typeface="Helvetica Neue Light" charset="0"/>
        </a:defRPr>
      </a:lvl3pPr>
      <a:lvl4pPr marL="25912" indent="-25912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80FF"/>
          </a:solidFill>
          <a:latin typeface="Helvetica Neue Light" charset="0"/>
          <a:ea typeface="Heiti TC Light" charset="0"/>
          <a:cs typeface="Heiti TC Light" charset="0"/>
          <a:sym typeface="Helvetica Neue Light" charset="0"/>
        </a:defRPr>
      </a:lvl4pPr>
      <a:lvl5pPr marL="25912" indent="-25912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80FF"/>
          </a:solidFill>
          <a:latin typeface="Helvetica Neue Light" charset="0"/>
          <a:ea typeface="Heiti TC Light" charset="0"/>
          <a:cs typeface="Heiti TC Light" charset="0"/>
          <a:sym typeface="Helvetica Neue Light" charset="0"/>
        </a:defRPr>
      </a:lvl5pPr>
      <a:lvl6pPr marL="324412" algn="l" rtl="0" fontAlgn="base">
        <a:spcBef>
          <a:spcPct val="0"/>
        </a:spcBef>
        <a:spcAft>
          <a:spcPct val="0"/>
        </a:spcAft>
        <a:defRPr sz="2400">
          <a:solidFill>
            <a:srgbClr val="0080FF"/>
          </a:solidFill>
          <a:latin typeface="Helvetica Neue Light" charset="0"/>
          <a:ea typeface="Heiti TC Light" charset="0"/>
          <a:cs typeface="Heiti TC Light" charset="0"/>
          <a:sym typeface="Helvetica Neue Light" charset="0"/>
        </a:defRPr>
      </a:lvl6pPr>
      <a:lvl7pPr marL="622912" algn="l" rtl="0" fontAlgn="base">
        <a:spcBef>
          <a:spcPct val="0"/>
        </a:spcBef>
        <a:spcAft>
          <a:spcPct val="0"/>
        </a:spcAft>
        <a:defRPr sz="2400">
          <a:solidFill>
            <a:srgbClr val="0080FF"/>
          </a:solidFill>
          <a:latin typeface="Helvetica Neue Light" charset="0"/>
          <a:ea typeface="Heiti TC Light" charset="0"/>
          <a:cs typeface="Heiti TC Light" charset="0"/>
          <a:sym typeface="Helvetica Neue Light" charset="0"/>
        </a:defRPr>
      </a:lvl7pPr>
      <a:lvl8pPr marL="921413" algn="l" rtl="0" fontAlgn="base">
        <a:spcBef>
          <a:spcPct val="0"/>
        </a:spcBef>
        <a:spcAft>
          <a:spcPct val="0"/>
        </a:spcAft>
        <a:defRPr sz="2400">
          <a:solidFill>
            <a:srgbClr val="0080FF"/>
          </a:solidFill>
          <a:latin typeface="Helvetica Neue Light" charset="0"/>
          <a:ea typeface="Heiti TC Light" charset="0"/>
          <a:cs typeface="Heiti TC Light" charset="0"/>
          <a:sym typeface="Helvetica Neue Light" charset="0"/>
        </a:defRPr>
      </a:lvl8pPr>
      <a:lvl9pPr marL="1219914" algn="l" rtl="0" fontAlgn="base">
        <a:spcBef>
          <a:spcPct val="0"/>
        </a:spcBef>
        <a:spcAft>
          <a:spcPct val="0"/>
        </a:spcAft>
        <a:defRPr sz="2400">
          <a:solidFill>
            <a:srgbClr val="0080FF"/>
          </a:solidFill>
          <a:latin typeface="Helvetica Neue Light" charset="0"/>
          <a:ea typeface="Heiti TC Light" charset="0"/>
          <a:cs typeface="Heiti TC Light" charset="0"/>
          <a:sym typeface="Helvetica Neue Light" charset="0"/>
        </a:defRPr>
      </a:lvl9pPr>
    </p:titleStyle>
    <p:bodyStyle>
      <a:lvl1pPr marL="357578" indent="-124375" algn="l" rtl="0" eaLnBrk="0" fontAlgn="base" hangingPunct="0">
        <a:lnSpc>
          <a:spcPct val="80000"/>
        </a:lnSpc>
        <a:spcBef>
          <a:spcPts val="653"/>
        </a:spcBef>
        <a:spcAft>
          <a:spcPct val="0"/>
        </a:spcAft>
        <a:buClr>
          <a:srgbClr val="000000"/>
        </a:buClr>
        <a:buSzPct val="75000"/>
        <a:buFont typeface="Helvetica Neue Light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1pPr>
      <a:lvl2pPr marL="647788" indent="-124375" algn="l" rtl="0" eaLnBrk="0" fontAlgn="base" hangingPunct="0">
        <a:lnSpc>
          <a:spcPct val="80000"/>
        </a:lnSpc>
        <a:spcBef>
          <a:spcPts val="653"/>
        </a:spcBef>
        <a:spcAft>
          <a:spcPct val="0"/>
        </a:spcAft>
        <a:buClr>
          <a:srgbClr val="000000"/>
        </a:buClr>
        <a:buSzPct val="75000"/>
        <a:buFont typeface="Helvetica Neue Light" charset="0"/>
        <a:buChar char="-"/>
        <a:defRPr sz="16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2pPr>
      <a:lvl3pPr marL="937997" indent="-124375" algn="l" rtl="0" eaLnBrk="0" fontAlgn="base" hangingPunct="0">
        <a:lnSpc>
          <a:spcPct val="80000"/>
        </a:lnSpc>
        <a:spcBef>
          <a:spcPts val="653"/>
        </a:spcBef>
        <a:spcAft>
          <a:spcPct val="0"/>
        </a:spcAft>
        <a:buClr>
          <a:srgbClr val="000000"/>
        </a:buClr>
        <a:buSzPct val="75000"/>
        <a:buFont typeface="Lucida Grande" charset="0"/>
        <a:buChar char="‣"/>
        <a:defRPr sz="16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3pPr>
      <a:lvl4pPr marL="1228205" indent="-124375" algn="l" rtl="0" eaLnBrk="0" fontAlgn="base" hangingPunct="0">
        <a:lnSpc>
          <a:spcPct val="80000"/>
        </a:lnSpc>
        <a:spcBef>
          <a:spcPts val="653"/>
        </a:spcBef>
        <a:spcAft>
          <a:spcPct val="0"/>
        </a:spcAft>
        <a:buClr>
          <a:srgbClr val="000000"/>
        </a:buClr>
        <a:buSzPct val="75000"/>
        <a:buFont typeface="Helvetica Neue Light" charset="0"/>
        <a:buChar char="-"/>
        <a:defRPr sz="16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4pPr>
      <a:lvl5pPr marL="1518414" indent="-124375" algn="l" rtl="0" eaLnBrk="0" fontAlgn="base" hangingPunct="0">
        <a:lnSpc>
          <a:spcPct val="80000"/>
        </a:lnSpc>
        <a:spcBef>
          <a:spcPts val="653"/>
        </a:spcBef>
        <a:spcAft>
          <a:spcPct val="0"/>
        </a:spcAft>
        <a:buClr>
          <a:srgbClr val="000000"/>
        </a:buClr>
        <a:buSzPct val="75000"/>
        <a:buFont typeface="Helvetica Neue Light" charset="0"/>
        <a:buChar char="-"/>
        <a:defRPr sz="16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5pPr>
      <a:lvl6pPr marL="1816915" indent="-124375" algn="l" rtl="0" fontAlgn="base">
        <a:lnSpc>
          <a:spcPct val="80000"/>
        </a:lnSpc>
        <a:spcBef>
          <a:spcPts val="653"/>
        </a:spcBef>
        <a:spcAft>
          <a:spcPct val="0"/>
        </a:spcAft>
        <a:buClr>
          <a:srgbClr val="000000"/>
        </a:buClr>
        <a:buSzPct val="75000"/>
        <a:buFont typeface="Helvetica Neue Light" charset="0"/>
        <a:buChar char="-"/>
        <a:defRPr sz="16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6pPr>
      <a:lvl7pPr marL="2115414" indent="-124375" algn="l" rtl="0" fontAlgn="base">
        <a:lnSpc>
          <a:spcPct val="80000"/>
        </a:lnSpc>
        <a:spcBef>
          <a:spcPts val="653"/>
        </a:spcBef>
        <a:spcAft>
          <a:spcPct val="0"/>
        </a:spcAft>
        <a:buClr>
          <a:srgbClr val="000000"/>
        </a:buClr>
        <a:buSzPct val="75000"/>
        <a:buFont typeface="Helvetica Neue Light" charset="0"/>
        <a:buChar char="-"/>
        <a:defRPr sz="16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7pPr>
      <a:lvl8pPr marL="2413915" indent="-124375" algn="l" rtl="0" fontAlgn="base">
        <a:lnSpc>
          <a:spcPct val="80000"/>
        </a:lnSpc>
        <a:spcBef>
          <a:spcPts val="653"/>
        </a:spcBef>
        <a:spcAft>
          <a:spcPct val="0"/>
        </a:spcAft>
        <a:buClr>
          <a:srgbClr val="000000"/>
        </a:buClr>
        <a:buSzPct val="75000"/>
        <a:buFont typeface="Helvetica Neue Light" charset="0"/>
        <a:buChar char="-"/>
        <a:defRPr sz="16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8pPr>
      <a:lvl9pPr marL="2712415" indent="-124375" algn="l" rtl="0" fontAlgn="base">
        <a:lnSpc>
          <a:spcPct val="80000"/>
        </a:lnSpc>
        <a:spcBef>
          <a:spcPts val="653"/>
        </a:spcBef>
        <a:spcAft>
          <a:spcPct val="0"/>
        </a:spcAft>
        <a:buClr>
          <a:srgbClr val="000000"/>
        </a:buClr>
        <a:buSzPct val="75000"/>
        <a:buFont typeface="Helvetica Neue Light" charset="0"/>
        <a:buChar char="-"/>
        <a:defRPr sz="16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9850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8501" algn="l" defTabSz="29850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7001" algn="l" defTabSz="29850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5501" algn="l" defTabSz="29850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4002" algn="l" defTabSz="29850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2501" algn="l" defTabSz="29850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91002" algn="l" defTabSz="29850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9503" algn="l" defTabSz="29850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88003" algn="l" defTabSz="29850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3600" dirty="0" err="1" smtClean="0">
                <a:latin typeface="Century Gothic" pitchFamily="34" charset="0"/>
              </a:rPr>
              <a:t>FreeRTOS</a:t>
            </a:r>
            <a:r>
              <a:rPr lang="en-US" altLang="zh-TW" sz="3600" dirty="0" smtClean="0">
                <a:latin typeface="Century Gothic" pitchFamily="34" charset="0"/>
              </a:rPr>
              <a:t> introduction</a:t>
            </a:r>
            <a:br>
              <a:rPr lang="en-US" altLang="zh-TW" sz="3600" dirty="0" smtClean="0">
                <a:latin typeface="Century Gothic" pitchFamily="34" charset="0"/>
              </a:rPr>
            </a:br>
            <a:r>
              <a:rPr lang="en-US" altLang="zh-TW" sz="2000" dirty="0" smtClean="0">
                <a:latin typeface="Century Gothic" pitchFamily="34" charset="0"/>
              </a:rPr>
              <a:t>AJ Chen</a:t>
            </a:r>
            <a:endParaRPr lang="zh-TW" altLang="en-US" sz="2000" dirty="0">
              <a:latin typeface="Century Gothic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Century Gothic" pitchFamily="34" charset="0"/>
              </a:rPr>
              <a:t>March 11</a:t>
            </a:r>
            <a:r>
              <a:rPr lang="en-US" altLang="zh-TW" baseline="30000" dirty="0" smtClean="0">
                <a:latin typeface="Century Gothic" pitchFamily="34" charset="0"/>
              </a:rPr>
              <a:t>th</a:t>
            </a:r>
            <a:r>
              <a:rPr lang="en-US" altLang="zh-TW" dirty="0" smtClean="0">
                <a:latin typeface="Century Gothic" pitchFamily="34" charset="0"/>
              </a:rPr>
              <a:t>, 2015</a:t>
            </a:r>
            <a:endParaRPr lang="zh-TW" altLang="en-U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pic>
        <p:nvPicPr>
          <p:cNvPr id="4099" name="Picture 3" descr="G:\FreeRTOS\Queue_stru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24744"/>
            <a:ext cx="3913993" cy="478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Interrupt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0" y="3429000"/>
            <a:ext cx="7921129" cy="2300205"/>
          </a:xfrm>
        </p:spPr>
      </p:pic>
      <p:sp>
        <p:nvSpPr>
          <p:cNvPr id="8" name="文字版面配置區 3"/>
          <p:cNvSpPr>
            <a:spLocks noGrp="1"/>
          </p:cNvSpPr>
          <p:nvPr>
            <p:ph type="body" sz="half" idx="1"/>
          </p:nvPr>
        </p:nvSpPr>
        <p:spPr>
          <a:xfrm>
            <a:off x="457199" y="1296988"/>
            <a:ext cx="8291513" cy="1987996"/>
          </a:xfrm>
        </p:spPr>
        <p:txBody>
          <a:bodyPr/>
          <a:lstStyle/>
          <a:p>
            <a:r>
              <a:rPr lang="en-US" altLang="zh-TW" dirty="0" smtClean="0"/>
              <a:t>Zero is the highest interrupt priority. </a:t>
            </a:r>
          </a:p>
          <a:p>
            <a:r>
              <a:rPr lang="en-US" altLang="zh-TW" dirty="0" err="1" smtClean="0"/>
              <a:t>configMAX_SYSCALL_INTERRUPT_PRIORITY</a:t>
            </a:r>
            <a:r>
              <a:rPr lang="en-US" altLang="zh-TW" dirty="0" smtClean="0"/>
              <a:t> can not be set to zero.</a:t>
            </a:r>
          </a:p>
          <a:p>
            <a:r>
              <a:rPr lang="en-US" altLang="zh-TW" dirty="0" smtClean="0"/>
              <a:t>Setting in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file and relate function in </a:t>
            </a:r>
            <a:r>
              <a:rPr lang="en-US" altLang="zh-TW" dirty="0" err="1" smtClean="0"/>
              <a:t>port.c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5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MemMang</a:t>
            </a:r>
            <a:endParaRPr lang="zh-TW" altLang="en-US" dirty="0"/>
          </a:p>
        </p:txBody>
      </p:sp>
      <p:sp>
        <p:nvSpPr>
          <p:cNvPr id="10" name="文字版面配置區 3"/>
          <p:cNvSpPr>
            <a:spLocks noGrp="1"/>
          </p:cNvSpPr>
          <p:nvPr>
            <p:ph type="body" sz="half" idx="1"/>
          </p:nvPr>
        </p:nvSpPr>
        <p:spPr>
          <a:xfrm>
            <a:off x="457199" y="1296988"/>
            <a:ext cx="8291513" cy="2708076"/>
          </a:xfrm>
        </p:spPr>
        <p:txBody>
          <a:bodyPr/>
          <a:lstStyle/>
          <a:p>
            <a:r>
              <a:rPr lang="en-US" altLang="zh-TW" dirty="0"/>
              <a:t>heap </a:t>
            </a:r>
            <a:r>
              <a:rPr lang="en-US" altLang="zh-TW" dirty="0" smtClean="0"/>
              <a:t>management (</a:t>
            </a:r>
            <a:r>
              <a:rPr lang="en-US" altLang="zh-TW" sz="1800" dirty="0" smtClean="0"/>
              <a:t>Basic </a:t>
            </a:r>
            <a:r>
              <a:rPr lang="en-US" altLang="zh-TW" sz="1800" dirty="0" err="1" smtClean="0"/>
              <a:t>fuction</a:t>
            </a:r>
            <a:r>
              <a:rPr lang="en-US" altLang="zh-TW" sz="1800" dirty="0" smtClean="0"/>
              <a:t> below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pvPortMalloc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size_t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xWantedSize</a:t>
            </a:r>
            <a:r>
              <a:rPr lang="en-US" altLang="zh-TW" dirty="0" smtClean="0"/>
              <a:t> )</a:t>
            </a:r>
          </a:p>
          <a:p>
            <a:pPr lvl="1"/>
            <a:r>
              <a:rPr lang="en-US" altLang="zh-TW" dirty="0" err="1" smtClean="0"/>
              <a:t>pvPortFree</a:t>
            </a:r>
            <a:r>
              <a:rPr lang="en-US" altLang="zh-TW" dirty="0" smtClean="0"/>
              <a:t>( void *</a:t>
            </a:r>
            <a:r>
              <a:rPr lang="en-US" altLang="zh-TW" dirty="0" err="1" smtClean="0"/>
              <a:t>pv</a:t>
            </a:r>
            <a:r>
              <a:rPr lang="en-US" altLang="zh-TW" dirty="0" smtClean="0"/>
              <a:t> )</a:t>
            </a:r>
          </a:p>
          <a:p>
            <a:r>
              <a:rPr lang="en-US" altLang="zh-TW" dirty="0" smtClean="0"/>
              <a:t>/Source/portable/</a:t>
            </a:r>
            <a:r>
              <a:rPr lang="en-US" altLang="zh-TW" dirty="0" err="1" smtClean="0"/>
              <a:t>MemMang</a:t>
            </a:r>
            <a:r>
              <a:rPr lang="en-US" altLang="zh-TW" dirty="0" smtClean="0"/>
              <a:t>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4" y="3124001"/>
            <a:ext cx="80962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9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FreeRTOS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FreeRTOS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Config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8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 smtClean="0"/>
              <a:t>FreeRTOS</a:t>
            </a:r>
            <a:r>
              <a:rPr lang="en-US" altLang="zh-TW" b="0" dirty="0" smtClean="0"/>
              <a:t> </a:t>
            </a:r>
            <a:r>
              <a:rPr lang="en-US" altLang="zh-TW" b="0" dirty="0" err="1" smtClean="0"/>
              <a:t>Config</a:t>
            </a:r>
            <a:endParaRPr lang="zh-TW" altLang="en-US" dirty="0"/>
          </a:p>
        </p:txBody>
      </p:sp>
      <p:sp>
        <p:nvSpPr>
          <p:cNvPr id="10" name="文字版面配置區 3"/>
          <p:cNvSpPr>
            <a:spLocks noGrp="1"/>
          </p:cNvSpPr>
          <p:nvPr>
            <p:ph type="body" sz="half" idx="1"/>
          </p:nvPr>
        </p:nvSpPr>
        <p:spPr>
          <a:xfrm>
            <a:off x="457199" y="1296988"/>
            <a:ext cx="8291513" cy="3788196"/>
          </a:xfrm>
        </p:spPr>
        <p:txBody>
          <a:bodyPr/>
          <a:lstStyle/>
          <a:p>
            <a:r>
              <a:rPr lang="en-US" altLang="zh-TW" dirty="0" smtClean="0"/>
              <a:t>Chosen API you needed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Selection HW </a:t>
            </a:r>
            <a:r>
              <a:rPr lang="en-US" altLang="zh-TW" dirty="0" err="1" smtClean="0"/>
              <a:t>requirment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12776"/>
            <a:ext cx="4392488" cy="16190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31" y="3573016"/>
            <a:ext cx="7632848" cy="262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71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Start </a:t>
            </a:r>
            <a:r>
              <a:rPr lang="en-US" altLang="zh-TW" dirty="0" err="1" smtClean="0"/>
              <a:t>FreeRTOS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296988"/>
            <a:ext cx="8363272" cy="4652962"/>
          </a:xfrm>
        </p:spPr>
        <p:txBody>
          <a:bodyPr/>
          <a:lstStyle/>
          <a:p>
            <a:r>
              <a:rPr lang="en-US" altLang="zh-TW" sz="2000" dirty="0"/>
              <a:t>Download </a:t>
            </a:r>
            <a:r>
              <a:rPr lang="en-US" altLang="zh-TW" sz="2000" dirty="0" err="1"/>
              <a:t>FreeRTOS</a:t>
            </a:r>
            <a:r>
              <a:rPr lang="en-US" altLang="zh-TW" sz="2000" dirty="0"/>
              <a:t> source </a:t>
            </a:r>
            <a:r>
              <a:rPr lang="en-US" altLang="zh-TW" sz="2000" dirty="0" smtClean="0"/>
              <a:t>code</a:t>
            </a:r>
          </a:p>
          <a:p>
            <a:r>
              <a:rPr lang="en-US" altLang="zh-TW" sz="2000" dirty="0"/>
              <a:t>if you are using the GCC compiler you can </a:t>
            </a:r>
            <a:r>
              <a:rPr lang="en-US" altLang="zh-TW" sz="2000" dirty="0" smtClean="0"/>
              <a:t>use </a:t>
            </a:r>
            <a:r>
              <a:rPr lang="en-US" altLang="zh-TW" sz="2000" dirty="0" err="1" smtClean="0"/>
              <a:t>FreeRTOS</a:t>
            </a:r>
            <a:r>
              <a:rPr lang="en-US" altLang="zh-TW" sz="2000" dirty="0" smtClean="0"/>
              <a:t>/Source/portable/GCC directory</a:t>
            </a:r>
            <a:endParaRPr lang="en-US" altLang="zh-TW" sz="2000" dirty="0"/>
          </a:p>
          <a:p>
            <a:r>
              <a:rPr lang="en-US" altLang="zh-TW" sz="2000" dirty="0"/>
              <a:t>See existing </a:t>
            </a:r>
            <a:r>
              <a:rPr lang="en-US" altLang="zh-TW" sz="2000" dirty="0" err="1"/>
              <a:t>port.c</a:t>
            </a:r>
            <a:r>
              <a:rPr lang="en-US" altLang="zh-TW" sz="2000" dirty="0"/>
              <a:t> and </a:t>
            </a:r>
            <a:r>
              <a:rPr lang="en-US" altLang="zh-TW" sz="2000" dirty="0" err="1"/>
              <a:t>portmacro.h</a:t>
            </a:r>
            <a:r>
              <a:rPr lang="en-US" altLang="zh-TW" sz="2000" dirty="0"/>
              <a:t> files for a list of such functions and macros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dirty="0" smtClean="0"/>
              <a:t>Check </a:t>
            </a:r>
            <a:r>
              <a:rPr lang="en-US" altLang="zh-TW" sz="2000" dirty="0"/>
              <a:t>existing </a:t>
            </a:r>
            <a:r>
              <a:rPr lang="en-US" altLang="zh-TW" sz="2000" dirty="0" smtClean="0"/>
              <a:t>sample </a:t>
            </a:r>
            <a:r>
              <a:rPr lang="en-US" altLang="zh-TW" sz="2000" dirty="0" err="1" smtClean="0"/>
              <a:t>FreeRTOSConfig.h</a:t>
            </a:r>
            <a:endParaRPr lang="en-US" altLang="zh-TW" sz="2000" dirty="0"/>
          </a:p>
          <a:p>
            <a:r>
              <a:rPr lang="en-US" altLang="zh-TW" sz="2000" dirty="0" smtClean="0"/>
              <a:t>Implement/modify </a:t>
            </a:r>
            <a:r>
              <a:rPr lang="en-US" altLang="zh-TW" sz="2000" dirty="0" err="1" smtClean="0"/>
              <a:t>FreeRTOSConfig.h</a:t>
            </a:r>
            <a:endParaRPr lang="en-US" altLang="zh-TW" sz="2000" dirty="0" smtClean="0"/>
          </a:p>
          <a:p>
            <a:r>
              <a:rPr lang="en-US" altLang="zh-TW" sz="2000" dirty="0" smtClean="0"/>
              <a:t>Implement function you needed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027" y="2924944"/>
            <a:ext cx="23526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12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Thanks for your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845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RTOS</a:t>
            </a:r>
            <a:endParaRPr lang="en-US" altLang="zh-TW" dirty="0"/>
          </a:p>
          <a:p>
            <a:r>
              <a:rPr lang="en-US" altLang="zh-TW" dirty="0" err="1" smtClean="0"/>
              <a:t>FreeRTOS</a:t>
            </a:r>
            <a:r>
              <a:rPr lang="en-US" altLang="zh-TW" dirty="0" smtClean="0"/>
              <a:t> Directory</a:t>
            </a:r>
            <a:endParaRPr lang="en-US" altLang="zh-TW" dirty="0"/>
          </a:p>
          <a:p>
            <a:r>
              <a:rPr lang="en-US" altLang="zh-TW" dirty="0" err="1" smtClean="0"/>
              <a:t>FreeRTOS</a:t>
            </a:r>
            <a:r>
              <a:rPr lang="en-US" altLang="zh-TW" dirty="0" smtClean="0"/>
              <a:t> structure </a:t>
            </a:r>
            <a:endParaRPr lang="en-US" altLang="zh-TW" dirty="0"/>
          </a:p>
          <a:p>
            <a:pPr marL="1000125" lvl="1" indent="-457200">
              <a:buFont typeface="+mj-lt"/>
              <a:buAutoNum type="alphaLcParenR"/>
            </a:pPr>
            <a:r>
              <a:rPr lang="en-US" altLang="zh-TW" dirty="0" smtClean="0"/>
              <a:t>Task   </a:t>
            </a:r>
          </a:p>
          <a:p>
            <a:pPr marL="1000125" lvl="1" indent="-457200">
              <a:buFont typeface="+mj-lt"/>
              <a:buAutoNum type="alphaLcParenR"/>
            </a:pPr>
            <a:r>
              <a:rPr lang="en-US" altLang="zh-TW" dirty="0" smtClean="0"/>
              <a:t>Communication(queue</a:t>
            </a:r>
            <a:r>
              <a:rPr lang="en-US" altLang="zh-TW" dirty="0"/>
              <a:t>)   </a:t>
            </a:r>
            <a:endParaRPr lang="en-US" altLang="zh-TW" dirty="0" smtClean="0"/>
          </a:p>
          <a:p>
            <a:pPr marL="1000125" lvl="1" indent="-457200">
              <a:buFont typeface="+mj-lt"/>
              <a:buAutoNum type="alphaLcParenR"/>
            </a:pPr>
            <a:r>
              <a:rPr lang="en-US" altLang="zh-TW" dirty="0" smtClean="0"/>
              <a:t>Interrupt   </a:t>
            </a:r>
          </a:p>
          <a:p>
            <a:pPr marL="1000125" lvl="1" indent="-457200">
              <a:buFont typeface="+mj-lt"/>
              <a:buAutoNum type="alphaLcParenR"/>
            </a:pPr>
            <a:r>
              <a:rPr lang="en-US" altLang="zh-TW" dirty="0" err="1" smtClean="0"/>
              <a:t>MemMang</a:t>
            </a:r>
            <a:endParaRPr lang="en-US" altLang="zh-TW" dirty="0"/>
          </a:p>
          <a:p>
            <a:r>
              <a:rPr lang="en-US" altLang="zh-TW" dirty="0" err="1" smtClean="0"/>
              <a:t>FreeRTOS</a:t>
            </a:r>
            <a:r>
              <a:rPr lang="en-US" altLang="zh-TW" dirty="0" smtClean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</a:t>
            </a:r>
            <a:r>
              <a:rPr lang="en-US" altLang="zh-TW" dirty="0" smtClean="0"/>
              <a:t>Setting</a:t>
            </a:r>
            <a:endParaRPr lang="en-US" altLang="zh-TW" dirty="0"/>
          </a:p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771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RTOS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Real-Time Operating System</a:t>
            </a:r>
          </a:p>
          <a:p>
            <a:pPr lvl="1"/>
            <a:r>
              <a:rPr lang="en-US" altLang="zh-TW" dirty="0" smtClean="0"/>
              <a:t>Multi-Task</a:t>
            </a:r>
          </a:p>
          <a:p>
            <a:pPr lvl="1"/>
            <a:r>
              <a:rPr lang="en-US" altLang="zh-TW" dirty="0" smtClean="0"/>
              <a:t>Event-driven/</a:t>
            </a:r>
            <a:r>
              <a:rPr lang="en-US" altLang="zh-TW" dirty="0"/>
              <a:t> Time-sharing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Accuracy</a:t>
            </a:r>
          </a:p>
          <a:p>
            <a:pPr lvl="1"/>
            <a:r>
              <a:rPr lang="en-US" altLang="zh-TW" dirty="0" smtClean="0"/>
              <a:t>Concerning </a:t>
            </a:r>
            <a:r>
              <a:rPr lang="en-US" altLang="zh-TW" dirty="0"/>
              <a:t>the amount of </a:t>
            </a:r>
            <a:r>
              <a:rPr lang="en-US" altLang="zh-TW" dirty="0" smtClean="0"/>
              <a:t>time</a:t>
            </a:r>
          </a:p>
          <a:p>
            <a:pPr lvl="1"/>
            <a:r>
              <a:rPr lang="en-US" altLang="zh-TW" dirty="0" smtClean="0"/>
              <a:t>Immediate interrupt handler</a:t>
            </a:r>
          </a:p>
          <a:p>
            <a:r>
              <a:rPr lang="en-US" altLang="zh-TW" dirty="0"/>
              <a:t>Hard Real </a:t>
            </a:r>
            <a:r>
              <a:rPr lang="en-US" altLang="zh-TW" dirty="0" smtClean="0"/>
              <a:t>Time</a:t>
            </a:r>
          </a:p>
          <a:p>
            <a:pPr lvl="1"/>
            <a:r>
              <a:rPr lang="en-US" altLang="zh-TW" dirty="0" smtClean="0"/>
              <a:t>RTOS can </a:t>
            </a:r>
            <a:r>
              <a:rPr lang="en-US" altLang="zh-TW" dirty="0"/>
              <a:t>meet a deadline deterministically</a:t>
            </a:r>
          </a:p>
          <a:p>
            <a:r>
              <a:rPr lang="en-US" altLang="zh-TW" dirty="0"/>
              <a:t>Soft Real Time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RTOS </a:t>
            </a:r>
            <a:r>
              <a:rPr lang="en-US" altLang="zh-TW" dirty="0"/>
              <a:t>that can usually or generally meet a </a:t>
            </a:r>
            <a:r>
              <a:rPr lang="en-US" altLang="zh-TW" dirty="0" err="1" smtClean="0"/>
              <a:t>dadline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2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FreeRTOS</a:t>
            </a:r>
            <a:r>
              <a:rPr lang="en-US" altLang="zh-TW" dirty="0" smtClean="0"/>
              <a:t> Directory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780928"/>
            <a:ext cx="2469236" cy="3096343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071837"/>
            <a:ext cx="2808312" cy="4852282"/>
          </a:xfrm>
          <a:prstGeom prst="rect">
            <a:avLst/>
          </a:prstGeom>
        </p:spPr>
      </p:pic>
      <p:sp>
        <p:nvSpPr>
          <p:cNvPr id="11" name="內容版面配置區 2"/>
          <p:cNvSpPr txBox="1">
            <a:spLocks/>
          </p:cNvSpPr>
          <p:nvPr/>
        </p:nvSpPr>
        <p:spPr bwMode="auto">
          <a:xfrm>
            <a:off x="539552" y="1071837"/>
            <a:ext cx="547260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3538" indent="-363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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00113" indent="-357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431925" indent="-2651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Verdana" pitchFamily="34" charset="0"/>
              <a:buChar char="–"/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8399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247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705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162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619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076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zh-TW" kern="0" dirty="0" err="1" smtClean="0"/>
              <a:t>Foucus</a:t>
            </a:r>
            <a:r>
              <a:rPr lang="en-US" altLang="zh-TW" kern="0" dirty="0" smtClean="0"/>
              <a:t> on folder “Source”</a:t>
            </a:r>
          </a:p>
          <a:p>
            <a:r>
              <a:rPr lang="en-US" altLang="zh-TW" kern="0" dirty="0" smtClean="0"/>
              <a:t>Check “portable” to select compiler too and witch MCU you used</a:t>
            </a:r>
            <a:endParaRPr lang="en-US" altLang="zh-TW" kern="0" dirty="0"/>
          </a:p>
        </p:txBody>
      </p:sp>
    </p:spTree>
    <p:extLst>
      <p:ext uri="{BB962C8B-B14F-4D97-AF65-F5344CB8AC3E}">
        <p14:creationId xmlns:p14="http://schemas.microsoft.com/office/powerpoint/2010/main" val="8294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FreeRTOS</a:t>
            </a:r>
            <a:r>
              <a:rPr lang="en-US" altLang="zh-TW" dirty="0"/>
              <a:t> Directory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32" y="1111246"/>
            <a:ext cx="1627620" cy="4392488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57201" y="1268760"/>
            <a:ext cx="5626968" cy="4681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3538" indent="-363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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00113" indent="-357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431925" indent="-2651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Verdana" pitchFamily="34" charset="0"/>
              <a:buChar char="–"/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8399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247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705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162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619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076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endParaRPr lang="en-US" altLang="zh-TW" kern="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486148" y="1111246"/>
            <a:ext cx="8003232" cy="465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3538" indent="-363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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00113" indent="-357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431925" indent="-2651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Verdana" pitchFamily="34" charset="0"/>
              <a:buChar char="–"/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8399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247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705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162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619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076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zh-TW" dirty="0" smtClean="0"/>
              <a:t>Main files for source code</a:t>
            </a:r>
            <a:endParaRPr lang="en-US" altLang="zh-TW" dirty="0" smtClean="0"/>
          </a:p>
          <a:p>
            <a:pPr lvl="1"/>
            <a:r>
              <a:rPr lang="en-US" altLang="zh-TW" sz="1600" dirty="0" smtClean="0"/>
              <a:t>Source/</a:t>
            </a:r>
            <a:r>
              <a:rPr lang="en-US" altLang="zh-TW" sz="1600" dirty="0" err="1" smtClean="0"/>
              <a:t>tasks.c</a:t>
            </a:r>
            <a:endParaRPr lang="en-US" altLang="zh-TW" sz="1600" dirty="0"/>
          </a:p>
          <a:p>
            <a:pPr lvl="1"/>
            <a:r>
              <a:rPr lang="en-US" altLang="zh-TW" sz="1600" dirty="0"/>
              <a:t>Source/</a:t>
            </a:r>
            <a:r>
              <a:rPr lang="en-US" altLang="zh-TW" sz="1600" dirty="0" err="1"/>
              <a:t>Queue.c</a:t>
            </a:r>
            <a:endParaRPr lang="en-US" altLang="zh-TW" sz="1600" dirty="0"/>
          </a:p>
          <a:p>
            <a:pPr lvl="1"/>
            <a:r>
              <a:rPr lang="en-US" altLang="zh-TW" sz="1600" dirty="0"/>
              <a:t>Source/</a:t>
            </a:r>
            <a:r>
              <a:rPr lang="en-US" altLang="zh-TW" sz="1600" dirty="0" err="1"/>
              <a:t>List.c</a:t>
            </a:r>
            <a:endParaRPr lang="en-US" altLang="zh-TW" sz="1600" dirty="0"/>
          </a:p>
          <a:p>
            <a:pPr lvl="1"/>
            <a:r>
              <a:rPr lang="en-US" altLang="zh-TW" sz="1600" dirty="0"/>
              <a:t>Source/portable/[</a:t>
            </a:r>
            <a:r>
              <a:rPr lang="en-US" altLang="zh-TW" sz="1600" dirty="0" smtClean="0"/>
              <a:t>compiler]/[processor]/</a:t>
            </a:r>
            <a:r>
              <a:rPr lang="en-US" altLang="zh-TW" sz="1600" dirty="0" err="1"/>
              <a:t>port.c</a:t>
            </a:r>
            <a:endParaRPr lang="en-US" altLang="zh-TW" sz="1600" dirty="0"/>
          </a:p>
          <a:p>
            <a:pPr lvl="1"/>
            <a:r>
              <a:rPr lang="en-US" altLang="zh-TW" sz="1600" dirty="0" smtClean="0"/>
              <a:t>Source/portable/</a:t>
            </a:r>
            <a:r>
              <a:rPr lang="en-US" altLang="zh-TW" sz="1600" dirty="0" err="1" smtClean="0"/>
              <a:t>MemMang</a:t>
            </a:r>
            <a:r>
              <a:rPr lang="en-US" altLang="zh-TW" sz="1600" dirty="0" smtClean="0"/>
              <a:t>/heap_1.c</a:t>
            </a:r>
          </a:p>
          <a:p>
            <a:r>
              <a:rPr lang="en-US" altLang="zh-TW" dirty="0" err="1" smtClean="0"/>
              <a:t>MemMang</a:t>
            </a:r>
            <a:r>
              <a:rPr lang="en-US" altLang="zh-TW" dirty="0"/>
              <a:t> </a:t>
            </a:r>
            <a:r>
              <a:rPr lang="en-US" altLang="zh-TW" dirty="0" smtClean="0"/>
              <a:t>contain </a:t>
            </a:r>
            <a:r>
              <a:rPr lang="en-US" altLang="zh-TW" dirty="0"/>
              <a:t>sample heap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4118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FreeRTOS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</a:t>
            </a:r>
            <a:r>
              <a:rPr lang="en-US" altLang="zh-TW" dirty="0" smtClean="0"/>
              <a:t>ource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350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</a:t>
            </a:r>
            <a:endParaRPr lang="zh-TW" altLang="en-US" dirty="0"/>
          </a:p>
        </p:txBody>
      </p:sp>
      <p:pic>
        <p:nvPicPr>
          <p:cNvPr id="1026" name="Picture 2" descr="C:\Users\bsp\Desktop\FreeRTOS\tsksta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316" y="1111246"/>
            <a:ext cx="37147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486148" y="1111246"/>
            <a:ext cx="5381996" cy="505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3538" indent="-363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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00113" indent="-357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431925" indent="-2651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Verdana" pitchFamily="34" charset="0"/>
              <a:buChar char="–"/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8399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247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705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162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619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076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zh-TW" dirty="0" smtClean="0"/>
              <a:t>Running</a:t>
            </a:r>
          </a:p>
          <a:p>
            <a:pPr lvl="1"/>
            <a:r>
              <a:rPr lang="en-US" altLang="zh-TW" dirty="0"/>
              <a:t>currently </a:t>
            </a:r>
            <a:r>
              <a:rPr lang="en-US" altLang="zh-TW" dirty="0" smtClean="0"/>
              <a:t>utilizing </a:t>
            </a:r>
            <a:r>
              <a:rPr lang="en-US" altLang="zh-TW" dirty="0"/>
              <a:t>the processor</a:t>
            </a:r>
            <a:endParaRPr lang="en-US" altLang="zh-TW" dirty="0" smtClean="0"/>
          </a:p>
          <a:p>
            <a:r>
              <a:rPr lang="en-US" altLang="zh-TW" dirty="0" smtClean="0"/>
              <a:t>Ready</a:t>
            </a:r>
          </a:p>
          <a:p>
            <a:pPr lvl="1"/>
            <a:r>
              <a:rPr lang="en-US" altLang="zh-TW" dirty="0"/>
              <a:t>able to </a:t>
            </a:r>
            <a:r>
              <a:rPr lang="en-US" altLang="zh-TW" dirty="0" smtClean="0"/>
              <a:t>execute</a:t>
            </a:r>
          </a:p>
          <a:p>
            <a:pPr lvl="1"/>
            <a:r>
              <a:rPr lang="en-US" altLang="zh-TW" dirty="0"/>
              <a:t>not currently executing</a:t>
            </a:r>
            <a:endParaRPr lang="en-US" altLang="zh-TW" dirty="0" smtClean="0"/>
          </a:p>
          <a:p>
            <a:r>
              <a:rPr lang="en-US" altLang="zh-TW" dirty="0" smtClean="0"/>
              <a:t>Suspended</a:t>
            </a:r>
          </a:p>
          <a:p>
            <a:pPr lvl="1"/>
            <a:r>
              <a:rPr lang="en-US" altLang="zh-TW" dirty="0" err="1"/>
              <a:t>vTaskSuspend</a:t>
            </a:r>
            <a:r>
              <a:rPr lang="en-US" altLang="zh-TW" dirty="0" smtClean="0"/>
              <a:t>() </a:t>
            </a:r>
          </a:p>
          <a:p>
            <a:pPr lvl="1"/>
            <a:r>
              <a:rPr lang="en-US" altLang="zh-TW" dirty="0" err="1" smtClean="0"/>
              <a:t>xTaskResume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Blocked</a:t>
            </a:r>
          </a:p>
          <a:p>
            <a:pPr lvl="1"/>
            <a:r>
              <a:rPr lang="en-US" altLang="zh-TW" dirty="0" err="1" smtClean="0"/>
              <a:t>vTaskDelay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/>
              <a:t>waiting for queue and semaphore events</a:t>
            </a:r>
          </a:p>
        </p:txBody>
      </p:sp>
    </p:spTree>
    <p:extLst>
      <p:ext uri="{BB962C8B-B14F-4D97-AF65-F5344CB8AC3E}">
        <p14:creationId xmlns:p14="http://schemas.microsoft.com/office/powerpoint/2010/main" val="309743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TCB</a:t>
            </a:r>
            <a:endParaRPr lang="zh-TW" altLang="en-US" dirty="0"/>
          </a:p>
        </p:txBody>
      </p:sp>
      <p:pic>
        <p:nvPicPr>
          <p:cNvPr id="2051" name="Picture 3" descr="G:\FreeRTOS\TCB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14974"/>
            <a:ext cx="7776864" cy="375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:\FreeRTOS\TCB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13176"/>
            <a:ext cx="7200800" cy="142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5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1"/>
          </p:nvPr>
        </p:nvSpPr>
        <p:spPr>
          <a:xfrm>
            <a:off x="457200" y="1296988"/>
            <a:ext cx="6131024" cy="4652962"/>
          </a:xfrm>
        </p:spPr>
        <p:txBody>
          <a:bodyPr/>
          <a:lstStyle/>
          <a:p>
            <a:r>
              <a:rPr lang="en-US" altLang="zh-TW" dirty="0" smtClean="0"/>
              <a:t>Communicate between tasks</a:t>
            </a:r>
          </a:p>
          <a:p>
            <a:r>
              <a:rPr lang="en-US" altLang="zh-TW" dirty="0" err="1" smtClean="0"/>
              <a:t>xQueueSendToBlock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xQueueRecive</a:t>
            </a:r>
            <a:r>
              <a:rPr lang="en-US" altLang="zh-TW" dirty="0" smtClean="0"/>
              <a:t>()</a:t>
            </a:r>
          </a:p>
          <a:p>
            <a:r>
              <a:rPr lang="en-US" altLang="zh-TW" dirty="0"/>
              <a:t>I</a:t>
            </a:r>
            <a:r>
              <a:rPr lang="en-US" altLang="zh-TW" dirty="0" smtClean="0"/>
              <a:t>mplement </a:t>
            </a:r>
            <a:r>
              <a:rPr lang="en-US" altLang="zh-TW" dirty="0" err="1"/>
              <a:t>m</a:t>
            </a:r>
            <a:r>
              <a:rPr lang="en-US" altLang="zh-TW" dirty="0" err="1" smtClean="0"/>
              <a:t>utex</a:t>
            </a:r>
            <a:r>
              <a:rPr lang="en-US" altLang="zh-TW" dirty="0" smtClean="0"/>
              <a:t> and semaphore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6" name="Picture 4" descr="C:\Users\bsp\Desktop\FreeRTOS\queue_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4429125"/>
            <a:ext cx="49053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gatron">
  <a:themeElements>
    <a:clrScheme name="Pegatr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gatron">
      <a:majorFont>
        <a:latin typeface="Verdana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336600"/>
        </a:solidFill>
        <a:ln w="9525" algn="ctr">
          <a:solidFill>
            <a:schemeClr val="tx1">
              <a:lumMod val="50000"/>
              <a:lumOff val="50000"/>
            </a:schemeClr>
          </a:solidFill>
          <a:miter lim="800000"/>
          <a:headEnd/>
          <a:tailEnd/>
        </a:ln>
      </a:spPr>
      <a:bodyPr wrap="none" lIns="91439" tIns="45719" rIns="91439" bIns="45719" anchor="ctr"/>
      <a:lstStyle>
        <a:defPPr algn="ctr">
          <a:lnSpc>
            <a:spcPct val="90000"/>
          </a:lnSpc>
          <a:spcBef>
            <a:spcPct val="15000"/>
          </a:spcBef>
          <a:defRPr sz="1100" b="1" dirty="0" smtClean="0">
            <a:solidFill>
              <a:srgbClr val="808080"/>
            </a:solidFill>
            <a:sym typeface="Symbol" pitchFamily="18" charset="2"/>
          </a:defRPr>
        </a:defPPr>
      </a:lstStyle>
    </a:spDef>
  </a:objectDefaults>
  <a:extraClrSchemeLst>
    <a:extraClrScheme>
      <a:clrScheme name="Pegatr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gatr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gatr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gatr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gatr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gatr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gatr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gatr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gatr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gatr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gatr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gatr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(w/o date)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(w/o date)">
      <a:majorFont>
        <a:latin typeface="Helvetica Neue Light"/>
        <a:ea typeface="Heiti TC Light"/>
        <a:cs typeface="Heiti TC Light"/>
      </a:majorFont>
      <a:minorFont>
        <a:latin typeface="Helvetica Neue Light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Heiti TC Light" charset="0"/>
            <a:cs typeface="Heiti TC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Heiti TC Light" charset="0"/>
            <a:cs typeface="Heiti TC Light" charset="0"/>
            <a:sym typeface="Helvetica Neue Light" charset="0"/>
          </a:defRPr>
        </a:defPPr>
      </a:lstStyle>
    </a:lnDef>
  </a:objectDefaults>
  <a:extraClrSchemeLst>
    <a:extraClrScheme>
      <a:clrScheme name="Blank (w/o dat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8134</TotalTime>
  <Words>211</Words>
  <Application>Microsoft Office PowerPoint</Application>
  <PresentationFormat>如螢幕大小 (4:3)</PresentationFormat>
  <Paragraphs>81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7" baseType="lpstr">
      <vt:lpstr>Heiti TC Light</vt:lpstr>
      <vt:lpstr>Helvetica Neue Light</vt:lpstr>
      <vt:lpstr>Lucida Grande</vt:lpstr>
      <vt:lpstr>新細明體</vt:lpstr>
      <vt:lpstr>Arial</vt:lpstr>
      <vt:lpstr>Calibri</vt:lpstr>
      <vt:lpstr>Century Gothic</vt:lpstr>
      <vt:lpstr>Verdana</vt:lpstr>
      <vt:lpstr>Wingdings 2</vt:lpstr>
      <vt:lpstr>Pegatron</vt:lpstr>
      <vt:lpstr>Blank (w/o date)</vt:lpstr>
      <vt:lpstr>FreeRTOS introduction AJ Chen</vt:lpstr>
      <vt:lpstr>Agenda</vt:lpstr>
      <vt:lpstr>RTOS</vt:lpstr>
      <vt:lpstr>FreeRTOS Directory</vt:lpstr>
      <vt:lpstr>FreeRTOS Directory</vt:lpstr>
      <vt:lpstr>FreeRTOS </vt:lpstr>
      <vt:lpstr>Task</vt:lpstr>
      <vt:lpstr>Task TCB</vt:lpstr>
      <vt:lpstr>Queue</vt:lpstr>
      <vt:lpstr>Queue</vt:lpstr>
      <vt:lpstr>Interrupt</vt:lpstr>
      <vt:lpstr>MemMang</vt:lpstr>
      <vt:lpstr>FreeRTOS </vt:lpstr>
      <vt:lpstr>FreeRTOS Config</vt:lpstr>
      <vt:lpstr>Start FreeRTOS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Loading/Unloading</dc:title>
  <dc:creator>Jerry Hsu(徐宇聲_Pegatron)</dc:creator>
  <cp:lastModifiedBy>AJ</cp:lastModifiedBy>
  <cp:revision>493</cp:revision>
  <cp:lastPrinted>2013-09-16T02:40:50Z</cp:lastPrinted>
  <dcterms:created xsi:type="dcterms:W3CDTF">2013-06-06T07:19:25Z</dcterms:created>
  <dcterms:modified xsi:type="dcterms:W3CDTF">2015-03-11T16:34:48Z</dcterms:modified>
</cp:coreProperties>
</file>