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7" r:id="rId7"/>
    <p:sldId id="269" r:id="rId8"/>
    <p:sldId id="289" r:id="rId9"/>
    <p:sldId id="278" r:id="rId10"/>
    <p:sldId id="280" r:id="rId11"/>
    <p:sldId id="283" r:id="rId12"/>
    <p:sldId id="284" r:id="rId13"/>
    <p:sldId id="288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94660"/>
  </p:normalViewPr>
  <p:slideViewPr>
    <p:cSldViewPr>
      <p:cViewPr varScale="1">
        <p:scale>
          <a:sx n="69" d="100"/>
          <a:sy n="69" d="100"/>
        </p:scale>
        <p:origin x="147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F41A2-6BD1-41E5-922F-7B16286495CC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9A7CA-7AF5-4E47-97B9-1F95D9D1F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624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7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0"/>
            <a:ext cx="2171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362700" cy="6477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68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67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8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199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906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4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57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896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496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530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auto">
          <a:xfrm>
            <a:off x="11113" y="839788"/>
            <a:ext cx="9132887" cy="74612"/>
          </a:xfrm>
          <a:prstGeom prst="rect">
            <a:avLst/>
          </a:prstGeom>
          <a:gradFill rotWithShape="0">
            <a:gsLst>
              <a:gs pos="0">
                <a:srgbClr val="770D05"/>
              </a:gs>
              <a:gs pos="50000">
                <a:srgbClr val="E71909"/>
              </a:gs>
              <a:gs pos="100000">
                <a:srgbClr val="770D05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7" name="Rectangle 1027"/>
          <p:cNvSpPr>
            <a:spLocks noChangeArrowheads="1"/>
          </p:cNvSpPr>
          <p:nvPr/>
        </p:nvSpPr>
        <p:spPr bwMode="auto">
          <a:xfrm>
            <a:off x="11113" y="762000"/>
            <a:ext cx="9132887" cy="38100"/>
          </a:xfrm>
          <a:prstGeom prst="rect">
            <a:avLst/>
          </a:prstGeom>
          <a:gradFill rotWithShape="0">
            <a:gsLst>
              <a:gs pos="0">
                <a:srgbClr val="00007F"/>
              </a:gs>
              <a:gs pos="50000">
                <a:srgbClr val="0000B6"/>
              </a:gs>
              <a:gs pos="100000">
                <a:srgbClr val="00007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1028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9" name="Rectangle 10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33" name="Rectangle 1033"/>
          <p:cNvSpPr>
            <a:spLocks noChangeArrowheads="1"/>
          </p:cNvSpPr>
          <p:nvPr/>
        </p:nvSpPr>
        <p:spPr bwMode="auto">
          <a:xfrm>
            <a:off x="0" y="6553200"/>
            <a:ext cx="9132888" cy="28575"/>
          </a:xfrm>
          <a:prstGeom prst="rect">
            <a:avLst/>
          </a:prstGeom>
          <a:solidFill>
            <a:schemeClr val="tx2">
              <a:alpha val="50195"/>
            </a:schemeClr>
          </a:solidFill>
          <a:ln>
            <a:noFill/>
          </a:ln>
        </p:spPr>
        <p:txBody>
          <a:bodyPr wrap="none" anchor="ctr"/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130" name="Text Box 1034"/>
          <p:cNvSpPr txBox="1">
            <a:spLocks noChangeArrowheads="1"/>
          </p:cNvSpPr>
          <p:nvPr/>
        </p:nvSpPr>
        <p:spPr bwMode="auto">
          <a:xfrm>
            <a:off x="8229600" y="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9pPr>
          </a:lstStyle>
          <a:p>
            <a:pPr eaLnBrk="1" latinLnBrk="1" hangingPunct="1">
              <a:spcBef>
                <a:spcPct val="50000"/>
              </a:spcBef>
              <a:defRPr/>
            </a:pPr>
            <a:r>
              <a:rPr lang="ko-KR" altLang="en-US" sz="2400" b="1" baseline="-25000" smtClean="0">
                <a:solidFill>
                  <a:srgbClr val="CC00FF"/>
                </a:solidFill>
                <a:latin typeface="Book Antiqua" panose="02040602050305030304" pitchFamily="18" charset="0"/>
              </a:rPr>
              <a:t>12-</a:t>
            </a:r>
            <a:fld id="{C6C456FB-EC14-40F8-9D14-A24C786B9E4C}" type="slidenum">
              <a:rPr lang="ko-KR" altLang="en-US" sz="2400" b="1" baseline="-25000" smtClean="0">
                <a:solidFill>
                  <a:srgbClr val="CC00FF"/>
                </a:solidFill>
                <a:latin typeface="Book Antiqua" panose="02040602050305030304" pitchFamily="18" charset="0"/>
              </a:rPr>
              <a:pPr eaLnBrk="1" latin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1800" b="1" baseline="-25000" smtClean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pic>
        <p:nvPicPr>
          <p:cNvPr id="1032" name="Picture 7" descr="Related imag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3" t="21970" r="3781" b="23463"/>
          <a:stretch>
            <a:fillRect/>
          </a:stretch>
        </p:blipFill>
        <p:spPr bwMode="auto">
          <a:xfrm>
            <a:off x="42863" y="47625"/>
            <a:ext cx="139541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22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+mj-lt"/>
          <a:ea typeface="굴림" pitchFamily="34" charset="-127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Book Antiqua" pitchFamily="18" charset="0"/>
          <a:ea typeface="굴림" pitchFamily="34" charset="-127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Book Antiqua" pitchFamily="18" charset="0"/>
          <a:ea typeface="굴림" pitchFamily="34" charset="-127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Book Antiqua" pitchFamily="18" charset="0"/>
          <a:ea typeface="굴림" pitchFamily="34" charset="-127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Book Antiqua" pitchFamily="18" charset="0"/>
          <a:ea typeface="굴림" pitchFamily="34" charset="-127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Book Antiqua" pitchFamily="18" charset="0"/>
          <a:ea typeface="굴림" pitchFamily="50" charset="-127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Book Antiqua" pitchFamily="18" charset="0"/>
          <a:ea typeface="굴림" pitchFamily="50" charset="-127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Book Antiqua" pitchFamily="18" charset="0"/>
          <a:ea typeface="굴림" pitchFamily="50" charset="-127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Book Antiqua" pitchFamily="18" charset="0"/>
          <a:ea typeface="굴림" pitchFamily="50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n"/>
        <a:defRPr sz="2000">
          <a:solidFill>
            <a:schemeClr val="tx1"/>
          </a:solidFill>
          <a:latin typeface="+mn-lt"/>
          <a:ea typeface="굴림" pitchFamily="34" charset="-127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Char char="u"/>
        <a:defRPr sz="2800">
          <a:solidFill>
            <a:schemeClr val="accent2"/>
          </a:solidFill>
          <a:latin typeface="+mn-lt"/>
          <a:ea typeface="굴림" pitchFamily="34" charset="-127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1600">
          <a:solidFill>
            <a:schemeClr val="tx1"/>
          </a:solidFill>
          <a:latin typeface="+mn-lt"/>
          <a:ea typeface="굴림" pitchFamily="34" charset="-127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400">
          <a:solidFill>
            <a:schemeClr val="accent2"/>
          </a:solidFill>
          <a:latin typeface="+mn-lt"/>
          <a:ea typeface="굴림" pitchFamily="34" charset="-127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n"/>
        <a:defRPr sz="1200">
          <a:solidFill>
            <a:schemeClr val="tx1"/>
          </a:solidFill>
          <a:latin typeface="+mn-lt"/>
          <a:ea typeface="굴림" pitchFamily="34" charset="-127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38400" y="76200"/>
            <a:ext cx="496697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/>
              <a:t>Sequential</a:t>
            </a:r>
            <a:r>
              <a:rPr sz="3600" spc="-60" dirty="0"/>
              <a:t> </a:t>
            </a:r>
            <a:r>
              <a:rPr sz="3600" spc="-5" dirty="0"/>
              <a:t>Circuits</a:t>
            </a:r>
            <a:endParaRPr sz="3600" dirty="0"/>
          </a:p>
        </p:txBody>
      </p:sp>
      <p:sp>
        <p:nvSpPr>
          <p:cNvPr id="7" name="object 7"/>
          <p:cNvSpPr txBox="1"/>
          <p:nvPr/>
        </p:nvSpPr>
        <p:spPr>
          <a:xfrm>
            <a:off x="2895600" y="2877389"/>
            <a:ext cx="499897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 smtClean="0">
                <a:latin typeface="Arial"/>
                <a:cs typeface="Arial"/>
              </a:rPr>
              <a:t>Flip-Flops</a:t>
            </a:r>
            <a:r>
              <a:rPr lang="en-IN" sz="2800" dirty="0" smtClean="0">
                <a:latin typeface="Arial"/>
                <a:cs typeface="Arial"/>
              </a:rPr>
              <a:t> and Counters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7031" y="152400"/>
            <a:ext cx="223901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cs typeface="Arial"/>
              </a:rPr>
              <a:t>Counters</a:t>
            </a:r>
            <a:endParaRPr sz="3600" dirty="0"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0" y="1524000"/>
            <a:ext cx="8483472" cy="5461367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4965" marR="5080" indent="-342900" algn="just">
              <a:lnSpc>
                <a:spcPct val="150000"/>
              </a:lnSpc>
              <a:spcBef>
                <a:spcPts val="695"/>
              </a:spcBef>
              <a:buSzPct val="80000"/>
              <a:buFont typeface="Wingdings" panose="05000000000000000000" pitchFamily="2" charset="2"/>
              <a:buChar char="Ø"/>
              <a:tabLst>
                <a:tab pos="295910" algn="l"/>
                <a:tab pos="296545" algn="l"/>
              </a:tabLst>
            </a:pPr>
            <a:r>
              <a:rPr sz="2200" spc="-5" dirty="0">
                <a:latin typeface="Times New Roman"/>
                <a:cs typeface="Times New Roman"/>
              </a:rPr>
              <a:t>A counter is a </a:t>
            </a:r>
            <a:r>
              <a:rPr lang="en-US" sz="2200" spc="-5" dirty="0" smtClean="0">
                <a:latin typeface="Times New Roman"/>
                <a:cs typeface="Times New Roman"/>
              </a:rPr>
              <a:t>sequential circuit</a:t>
            </a:r>
            <a:r>
              <a:rPr sz="2200" spc="-5" dirty="0" smtClean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that </a:t>
            </a:r>
            <a:r>
              <a:rPr sz="2200" spc="-5" dirty="0">
                <a:solidFill>
                  <a:schemeClr val="accent1"/>
                </a:solidFill>
                <a:latin typeface="Times New Roman"/>
                <a:cs typeface="Times New Roman"/>
              </a:rPr>
              <a:t>goes through a  predetermined sequence of states </a:t>
            </a:r>
            <a:r>
              <a:rPr sz="2200" spc="-5" dirty="0">
                <a:latin typeface="Times New Roman"/>
                <a:cs typeface="Times New Roman"/>
              </a:rPr>
              <a:t>upon the application  of clock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pulses</a:t>
            </a:r>
            <a:r>
              <a:rPr lang="en-US" sz="2200" spc="-5" dirty="0" smtClean="0">
                <a:latin typeface="Times New Roman"/>
                <a:cs typeface="Times New Roman"/>
              </a:rPr>
              <a:t>.</a:t>
            </a:r>
          </a:p>
          <a:p>
            <a:pPr marL="354965" marR="5080" lvl="1" indent="-342900" algn="just">
              <a:lnSpc>
                <a:spcPct val="150000"/>
              </a:lnSpc>
              <a:spcBef>
                <a:spcPts val="695"/>
              </a:spcBef>
              <a:buSzPct val="80000"/>
              <a:buFont typeface="Wingdings" panose="05000000000000000000" pitchFamily="2" charset="2"/>
              <a:buChar char="Ø"/>
              <a:tabLst>
                <a:tab pos="295910" algn="l"/>
                <a:tab pos="296545" algn="l"/>
              </a:tabLst>
            </a:pPr>
            <a:r>
              <a:rPr lang="en-US" sz="2200" spc="-5" dirty="0">
                <a:latin typeface="Times New Roman"/>
                <a:cs typeface="Times New Roman"/>
              </a:rPr>
              <a:t>A counter may count up or count down depending on the input control. The  count sequence usually repeats itself.</a:t>
            </a:r>
          </a:p>
          <a:p>
            <a:pPr marL="354965" marR="5080" indent="-342900" algn="just">
              <a:lnSpc>
                <a:spcPct val="150000"/>
              </a:lnSpc>
              <a:spcBef>
                <a:spcPts val="695"/>
              </a:spcBef>
              <a:buSzPct val="80000"/>
              <a:buFont typeface="Wingdings" panose="05000000000000000000" pitchFamily="2" charset="2"/>
              <a:buChar char="Ø"/>
              <a:tabLst>
                <a:tab pos="295910" algn="l"/>
                <a:tab pos="296545" algn="l"/>
              </a:tabLst>
            </a:pPr>
            <a:endParaRPr lang="en-US" sz="2200" spc="-5" dirty="0" smtClean="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50000"/>
              </a:lnSpc>
              <a:spcBef>
                <a:spcPts val="695"/>
              </a:spcBef>
              <a:buSzPct val="80000"/>
              <a:buFont typeface="Wingdings" panose="05000000000000000000" pitchFamily="2" charset="2"/>
              <a:buChar char="Ø"/>
              <a:tabLst>
                <a:tab pos="295910" algn="l"/>
                <a:tab pos="296545" algn="l"/>
              </a:tabLst>
            </a:pPr>
            <a:r>
              <a:rPr lang="en-US" sz="2200" spc="-5" dirty="0" smtClean="0">
                <a:latin typeface="Times New Roman"/>
                <a:cs typeface="Times New Roman"/>
              </a:rPr>
              <a:t>Types:</a:t>
            </a:r>
            <a:endParaRPr sz="2200" dirty="0">
              <a:latin typeface="Times New Roman"/>
              <a:cs typeface="Times New Roman"/>
            </a:endParaRPr>
          </a:p>
          <a:p>
            <a:pPr marL="675005" lvl="1" indent="-342900">
              <a:lnSpc>
                <a:spcPct val="150000"/>
              </a:lnSpc>
              <a:spcBef>
                <a:spcPts val="85"/>
              </a:spcBef>
              <a:buFont typeface="Wingdings" panose="05000000000000000000" pitchFamily="2" charset="2"/>
              <a:buChar char="Ø"/>
              <a:tabLst>
                <a:tab pos="570865" algn="l"/>
              </a:tabLst>
            </a:pPr>
            <a:r>
              <a:rPr sz="2200" spc="-5" dirty="0">
                <a:latin typeface="Times New Roman"/>
                <a:cs typeface="Times New Roman"/>
              </a:rPr>
              <a:t>Asynchronous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counters</a:t>
            </a:r>
            <a:endParaRPr sz="2200" dirty="0">
              <a:latin typeface="Times New Roman"/>
              <a:cs typeface="Times New Roman"/>
            </a:endParaRPr>
          </a:p>
          <a:p>
            <a:pPr marL="675005" lvl="1" indent="-342900">
              <a:lnSpc>
                <a:spcPct val="150000"/>
              </a:lnSpc>
              <a:spcBef>
                <a:spcPts val="70"/>
              </a:spcBef>
              <a:buFont typeface="Wingdings" panose="05000000000000000000" pitchFamily="2" charset="2"/>
              <a:buChar char="Ø"/>
              <a:tabLst>
                <a:tab pos="570865" algn="l"/>
              </a:tabLst>
            </a:pPr>
            <a:r>
              <a:rPr sz="2200" dirty="0">
                <a:latin typeface="Times New Roman"/>
                <a:cs typeface="Times New Roman"/>
              </a:rPr>
              <a:t>Synchronous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counters</a:t>
            </a:r>
            <a:endParaRPr lang="en-IN" sz="2200" spc="-5" dirty="0" smtClean="0">
              <a:latin typeface="Times New Roman"/>
              <a:cs typeface="Times New Roman"/>
            </a:endParaRPr>
          </a:p>
          <a:p>
            <a:pPr marL="675005" lvl="1" indent="-342900">
              <a:lnSpc>
                <a:spcPts val="2635"/>
              </a:lnSpc>
              <a:spcBef>
                <a:spcPts val="70"/>
              </a:spcBef>
              <a:buFont typeface="Wingdings" panose="05000000000000000000" pitchFamily="2" charset="2"/>
              <a:buChar char="Ø"/>
              <a:tabLst>
                <a:tab pos="570865" algn="l"/>
              </a:tabLst>
            </a:pPr>
            <a:endParaRPr sz="2200" dirty="0">
              <a:latin typeface="Times New Roman"/>
              <a:cs typeface="Times New Roman"/>
            </a:endParaRPr>
          </a:p>
          <a:p>
            <a:pPr marL="675005" marR="253365" lvl="1" indent="-342900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tabLst>
                <a:tab pos="570865" algn="l"/>
              </a:tabLst>
            </a:pPr>
            <a:endParaRPr sz="2200" dirty="0">
              <a:latin typeface="Times New Roman"/>
              <a:cs typeface="Times New Roman"/>
            </a:endParaRPr>
          </a:p>
          <a:p>
            <a:pPr marL="675005" lvl="1" indent="-342900">
              <a:lnSpc>
                <a:spcPts val="2375"/>
              </a:lnSpc>
              <a:spcBef>
                <a:spcPts val="85"/>
              </a:spcBef>
              <a:buFont typeface="Wingdings" panose="05000000000000000000" pitchFamily="2" charset="2"/>
              <a:buChar char="Ø"/>
              <a:tabLst>
                <a:tab pos="570865" algn="l"/>
              </a:tabLst>
            </a:pP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1343670"/>
            <a:ext cx="8305800" cy="5514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lvl="1">
              <a:lnSpc>
                <a:spcPct val="150000"/>
              </a:lnSpc>
              <a:spcBef>
                <a:spcPts val="85"/>
              </a:spcBef>
              <a:tabLst>
                <a:tab pos="640715" algn="l"/>
              </a:tabLst>
            </a:pPr>
            <a:r>
              <a:rPr lang="en-US" sz="22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Asynchronous counter-</a:t>
            </a:r>
          </a:p>
          <a:p>
            <a:pPr marL="675005" lvl="1" indent="-342900">
              <a:lnSpc>
                <a:spcPct val="150000"/>
              </a:lnSpc>
              <a:spcBef>
                <a:spcPts val="85"/>
              </a:spcBef>
              <a:buFont typeface="Wingdings" panose="05000000000000000000" pitchFamily="2" charset="2"/>
              <a:buChar char="Ø"/>
              <a:tabLst>
                <a:tab pos="640715" algn="l"/>
              </a:tabLst>
            </a:pPr>
            <a:r>
              <a:rPr lang="en-US" sz="2200" spc="-5" dirty="0" smtClean="0">
                <a:latin typeface="Times New Roman"/>
                <a:cs typeface="Times New Roman"/>
              </a:rPr>
              <a:t>The </a:t>
            </a:r>
            <a:r>
              <a:rPr lang="en-US" sz="2200" spc="-5" dirty="0">
                <a:latin typeface="Times New Roman"/>
                <a:cs typeface="Times New Roman"/>
              </a:rPr>
              <a:t>clock signal (CLK) is </a:t>
            </a:r>
            <a:r>
              <a:rPr lang="en-US" sz="2200" dirty="0">
                <a:latin typeface="Times New Roman"/>
                <a:cs typeface="Times New Roman"/>
              </a:rPr>
              <a:t>only </a:t>
            </a:r>
            <a:r>
              <a:rPr lang="en-US" sz="2200" spc="-5" dirty="0">
                <a:latin typeface="Times New Roman"/>
                <a:cs typeface="Times New Roman"/>
              </a:rPr>
              <a:t>used to clock the first</a:t>
            </a:r>
            <a:r>
              <a:rPr lang="en-US" sz="2200" spc="100" dirty="0">
                <a:latin typeface="Times New Roman"/>
                <a:cs typeface="Times New Roman"/>
              </a:rPr>
              <a:t> </a:t>
            </a:r>
            <a:r>
              <a:rPr lang="en-US" sz="2200" spc="-65" dirty="0">
                <a:latin typeface="Times New Roman"/>
                <a:cs typeface="Times New Roman"/>
              </a:rPr>
              <a:t>FF.</a:t>
            </a:r>
            <a:endParaRPr lang="en-US" sz="2200" dirty="0">
              <a:latin typeface="Times New Roman"/>
              <a:cs typeface="Times New Roman"/>
            </a:endParaRPr>
          </a:p>
          <a:p>
            <a:pPr marL="675005" marR="253365" lvl="1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tabLst>
                <a:tab pos="570865" algn="l"/>
              </a:tabLst>
            </a:pPr>
            <a:r>
              <a:rPr lang="en-US" sz="2200" spc="-5" dirty="0">
                <a:latin typeface="Times New Roman"/>
                <a:cs typeface="Times New Roman"/>
              </a:rPr>
              <a:t>Each FF (except the first FF) is clocked by the preceding  </a:t>
            </a:r>
            <a:r>
              <a:rPr lang="en-US" sz="2200" spc="-65" dirty="0">
                <a:latin typeface="Times New Roman"/>
                <a:cs typeface="Times New Roman"/>
              </a:rPr>
              <a:t>FF</a:t>
            </a:r>
            <a:r>
              <a:rPr lang="en-US" sz="2200" spc="-65" dirty="0" smtClean="0">
                <a:latin typeface="Times New Roman"/>
                <a:cs typeface="Times New Roman"/>
              </a:rPr>
              <a:t>.</a:t>
            </a:r>
          </a:p>
          <a:p>
            <a:pPr marL="332105" marR="253365" lvl="1">
              <a:lnSpc>
                <a:spcPct val="150000"/>
              </a:lnSpc>
              <a:spcBef>
                <a:spcPts val="600"/>
              </a:spcBef>
              <a:tabLst>
                <a:tab pos="570865" algn="l"/>
              </a:tabLst>
            </a:pPr>
            <a:r>
              <a:rPr lang="en-US"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lang="en-US" sz="22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ynchronous counter-</a:t>
            </a:r>
          </a:p>
          <a:p>
            <a:pPr marL="675005" lvl="1" indent="-342900">
              <a:lnSpc>
                <a:spcPct val="150000"/>
              </a:lnSpc>
              <a:spcBef>
                <a:spcPts val="85"/>
              </a:spcBef>
              <a:buFont typeface="Wingdings" panose="05000000000000000000" pitchFamily="2" charset="2"/>
              <a:buChar char="Ø"/>
              <a:tabLst>
                <a:tab pos="570865" algn="l"/>
              </a:tabLst>
            </a:pPr>
            <a:r>
              <a:rPr lang="en-US" sz="2200" spc="-5" dirty="0">
                <a:latin typeface="Times New Roman"/>
                <a:cs typeface="Times New Roman"/>
              </a:rPr>
              <a:t>The clock signal (CLK) is applied to all </a:t>
            </a:r>
            <a:r>
              <a:rPr lang="en-US" sz="2200" spc="-65" dirty="0">
                <a:latin typeface="Times New Roman"/>
                <a:cs typeface="Times New Roman"/>
              </a:rPr>
              <a:t>FF, </a:t>
            </a:r>
            <a:r>
              <a:rPr lang="en-US" sz="2200" spc="-5" dirty="0">
                <a:latin typeface="Times New Roman"/>
                <a:cs typeface="Times New Roman"/>
              </a:rPr>
              <a:t>which</a:t>
            </a:r>
            <a:r>
              <a:rPr lang="en-US" sz="2200" spc="120" dirty="0">
                <a:latin typeface="Times New Roman"/>
                <a:cs typeface="Times New Roman"/>
              </a:rPr>
              <a:t> </a:t>
            </a:r>
            <a:r>
              <a:rPr lang="en-US" sz="2200" spc="-10" dirty="0">
                <a:latin typeface="Times New Roman"/>
                <a:cs typeface="Times New Roman"/>
              </a:rPr>
              <a:t>means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that all FF shares </a:t>
            </a:r>
            <a:r>
              <a:rPr lang="en-US" sz="2200" dirty="0">
                <a:latin typeface="Times New Roman"/>
                <a:cs typeface="Times New Roman"/>
              </a:rPr>
              <a:t>the </a:t>
            </a:r>
            <a:r>
              <a:rPr lang="en-US" sz="2200" spc="-10" dirty="0">
                <a:latin typeface="Times New Roman"/>
                <a:cs typeface="Times New Roman"/>
              </a:rPr>
              <a:t>same </a:t>
            </a:r>
            <a:r>
              <a:rPr lang="en-US" sz="2200" spc="-5" dirty="0">
                <a:latin typeface="Times New Roman"/>
                <a:cs typeface="Times New Roman"/>
              </a:rPr>
              <a:t>clock</a:t>
            </a:r>
            <a:r>
              <a:rPr lang="en-US" sz="2200" spc="25" dirty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Times New Roman"/>
                <a:cs typeface="Times New Roman"/>
              </a:rPr>
              <a:t>signal.</a:t>
            </a:r>
            <a:endParaRPr lang="en-US" sz="2200" dirty="0">
              <a:latin typeface="Times New Roman"/>
              <a:cs typeface="Times New Roman"/>
            </a:endParaRPr>
          </a:p>
          <a:p>
            <a:pPr marL="675005" lvl="1" indent="-342900">
              <a:lnSpc>
                <a:spcPct val="150000"/>
              </a:lnSpc>
              <a:spcBef>
                <a:spcPts val="75"/>
              </a:spcBef>
              <a:buFont typeface="Wingdings" panose="05000000000000000000" pitchFamily="2" charset="2"/>
              <a:buChar char="Ø"/>
              <a:tabLst>
                <a:tab pos="570865" algn="l"/>
              </a:tabLst>
            </a:pPr>
            <a:r>
              <a:rPr lang="en-US" sz="2200" spc="-5" dirty="0">
                <a:latin typeface="Times New Roman"/>
                <a:cs typeface="Times New Roman"/>
              </a:rPr>
              <a:t>Thus the </a:t>
            </a:r>
            <a:r>
              <a:rPr lang="en-US" sz="2200" dirty="0">
                <a:latin typeface="Times New Roman"/>
                <a:cs typeface="Times New Roman"/>
              </a:rPr>
              <a:t>output </a:t>
            </a:r>
            <a:r>
              <a:rPr lang="en-US" sz="2200" spc="-5" dirty="0">
                <a:latin typeface="Times New Roman"/>
                <a:cs typeface="Times New Roman"/>
              </a:rPr>
              <a:t>will change at </a:t>
            </a:r>
            <a:r>
              <a:rPr lang="en-US" sz="2200" dirty="0">
                <a:latin typeface="Times New Roman"/>
                <a:cs typeface="Times New Roman"/>
              </a:rPr>
              <a:t>the </a:t>
            </a:r>
            <a:r>
              <a:rPr lang="en-US" sz="2200" spc="-10" dirty="0">
                <a:latin typeface="Times New Roman"/>
                <a:cs typeface="Times New Roman"/>
              </a:rPr>
              <a:t>same </a:t>
            </a:r>
            <a:r>
              <a:rPr lang="en-US" sz="2200" spc="-10" dirty="0" smtClean="0">
                <a:latin typeface="Times New Roman"/>
                <a:cs typeface="Times New Roman"/>
              </a:rPr>
              <a:t>time.</a:t>
            </a:r>
            <a:endParaRPr lang="en-US" sz="2400" dirty="0"/>
          </a:p>
          <a:p>
            <a:pPr marL="332105" marR="253365" lvl="1">
              <a:lnSpc>
                <a:spcPct val="150000"/>
              </a:lnSpc>
              <a:spcBef>
                <a:spcPts val="600"/>
              </a:spcBef>
              <a:tabLst>
                <a:tab pos="570865" algn="l"/>
              </a:tabLst>
            </a:pPr>
            <a:endParaRPr lang="en-US" sz="2200" spc="-5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332105" marR="253365" lvl="1">
              <a:lnSpc>
                <a:spcPct val="150000"/>
              </a:lnSpc>
              <a:spcBef>
                <a:spcPts val="600"/>
              </a:spcBef>
              <a:tabLst>
                <a:tab pos="570865" algn="l"/>
              </a:tabLst>
            </a:pPr>
            <a:endParaRPr lang="en-US" sz="2200" spc="-5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675005" marR="253365" lvl="1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tabLst>
                <a:tab pos="570865" algn="l"/>
              </a:tabLst>
            </a:pPr>
            <a:endParaRPr lang="en-US" sz="2200" spc="-6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Digital Counters - Tutorials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018" y="2590800"/>
            <a:ext cx="4114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Logic Diagram of Asynchronous or ripple count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4648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2"/>
          <p:cNvSpPr txBox="1"/>
          <p:nvPr/>
        </p:nvSpPr>
        <p:spPr>
          <a:xfrm>
            <a:off x="838200" y="4724400"/>
            <a:ext cx="8305800" cy="18748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2700" marR="486409">
              <a:lnSpc>
                <a:spcPct val="150000"/>
              </a:lnSpc>
            </a:pPr>
            <a:r>
              <a:rPr sz="2200" dirty="0" smtClean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clock pulse fed into </a:t>
            </a:r>
            <a:r>
              <a:rPr sz="2200" spc="-5" dirty="0">
                <a:latin typeface="Times New Roman"/>
                <a:cs typeface="Times New Roman"/>
              </a:rPr>
              <a:t>FF0 is </a:t>
            </a:r>
            <a:r>
              <a:rPr sz="2200" dirty="0">
                <a:solidFill>
                  <a:schemeClr val="accent1"/>
                </a:solidFill>
                <a:latin typeface="Times New Roman"/>
                <a:cs typeface="Times New Roman"/>
              </a:rPr>
              <a:t>rippled through the other counters </a:t>
            </a:r>
            <a:r>
              <a:rPr sz="2200" dirty="0">
                <a:latin typeface="Times New Roman"/>
                <a:cs typeface="Times New Roman"/>
              </a:rPr>
              <a:t>after  propagation delays, </a:t>
            </a:r>
            <a:r>
              <a:rPr sz="2200" dirty="0">
                <a:solidFill>
                  <a:schemeClr val="accent1"/>
                </a:solidFill>
                <a:latin typeface="Times New Roman"/>
                <a:cs typeface="Times New Roman"/>
              </a:rPr>
              <a:t>like a ripple on </a:t>
            </a:r>
            <a:r>
              <a:rPr sz="2200" spc="-15" dirty="0">
                <a:solidFill>
                  <a:schemeClr val="accent1"/>
                </a:solidFill>
                <a:latin typeface="Times New Roman"/>
                <a:cs typeface="Times New Roman"/>
              </a:rPr>
              <a:t>water</a:t>
            </a:r>
            <a:r>
              <a:rPr sz="2200" spc="-15" dirty="0">
                <a:latin typeface="Times New Roman"/>
                <a:cs typeface="Times New Roman"/>
              </a:rPr>
              <a:t>, </a:t>
            </a:r>
            <a:r>
              <a:rPr sz="2200" dirty="0">
                <a:latin typeface="Times New Roman"/>
                <a:cs typeface="Times New Roman"/>
              </a:rPr>
              <a:t>hence the name </a:t>
            </a:r>
            <a:r>
              <a:rPr sz="2200" dirty="0">
                <a:solidFill>
                  <a:schemeClr val="accent1"/>
                </a:solidFill>
                <a:latin typeface="Times New Roman"/>
                <a:cs typeface="Times New Roman"/>
              </a:rPr>
              <a:t>Ripple</a:t>
            </a:r>
            <a:r>
              <a:rPr sz="2200" spc="-60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chemeClr val="accent1"/>
                </a:solidFill>
                <a:latin typeface="Times New Roman"/>
                <a:cs typeface="Times New Roman"/>
              </a:rPr>
              <a:t>Counter</a:t>
            </a:r>
            <a:r>
              <a:rPr sz="2200" spc="-15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200" y="152400"/>
            <a:ext cx="7086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ts val="2995"/>
              </a:lnSpc>
              <a:buSzPct val="80000"/>
              <a:tabLst>
                <a:tab pos="295910" algn="l"/>
                <a:tab pos="296545" algn="l"/>
              </a:tabLst>
            </a:pPr>
            <a:r>
              <a:rPr lang="en-US" sz="3600" spc="-10" dirty="0" smtClean="0">
                <a:latin typeface="+mj-lt"/>
                <a:cs typeface="Times New Roman"/>
              </a:rPr>
              <a:t>MOD- 4 Asynchronous </a:t>
            </a:r>
            <a:r>
              <a:rPr lang="en-US" sz="3600" spc="-5" dirty="0" smtClean="0">
                <a:latin typeface="+mj-lt"/>
                <a:cs typeface="Times New Roman"/>
              </a:rPr>
              <a:t>Counters</a:t>
            </a:r>
            <a:endParaRPr lang="en-US" sz="3600" dirty="0">
              <a:latin typeface="+mj-lt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1076256"/>
            <a:ext cx="874221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5005" lvl="1" indent="-342900">
              <a:lnSpc>
                <a:spcPct val="150000"/>
              </a:lnSpc>
              <a:spcBef>
                <a:spcPts val="100"/>
              </a:spcBef>
              <a:buSzPct val="79166"/>
              <a:buFont typeface="Wingdings" panose="05000000000000000000" pitchFamily="2" charset="2"/>
              <a:buChar char="Ø"/>
              <a:tabLst>
                <a:tab pos="295910" algn="l"/>
                <a:tab pos="296545" algn="l"/>
              </a:tabLst>
            </a:pPr>
            <a:r>
              <a:rPr lang="en-US" sz="2200" spc="-5" dirty="0">
                <a:latin typeface="Times New Roman"/>
                <a:cs typeface="Times New Roman"/>
              </a:rPr>
              <a:t>A counter with n flip-flops can have 2 to the power n states. The number of states in a counter is known as  its </a:t>
            </a:r>
            <a:r>
              <a:rPr lang="en-US" sz="2200" spc="-5" dirty="0">
                <a:solidFill>
                  <a:schemeClr val="accent1"/>
                </a:solidFill>
                <a:latin typeface="Times New Roman"/>
                <a:cs typeface="Times New Roman"/>
              </a:rPr>
              <a:t>mod (modulo) number</a:t>
            </a:r>
            <a:r>
              <a:rPr lang="en-US" sz="2200" spc="-5" dirty="0">
                <a:latin typeface="Times New Roman"/>
                <a:cs typeface="Times New Roman"/>
              </a:rPr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05000" y="152400"/>
            <a:ext cx="67818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ts val="2995"/>
              </a:lnSpc>
              <a:buSzPct val="80000"/>
              <a:tabLst>
                <a:tab pos="295910" algn="l"/>
                <a:tab pos="296545" algn="l"/>
              </a:tabLst>
            </a:pPr>
            <a:r>
              <a:rPr lang="en-US" sz="3600" spc="-10" smtClean="0">
                <a:latin typeface="+mj-lt"/>
                <a:cs typeface="Times New Roman"/>
              </a:rPr>
              <a:t>2-bit Synchronous </a:t>
            </a:r>
            <a:r>
              <a:rPr lang="en-US" sz="3600" spc="-5" smtClean="0">
                <a:latin typeface="+mj-lt"/>
                <a:cs typeface="Times New Roman"/>
              </a:rPr>
              <a:t>Counter</a:t>
            </a:r>
            <a:endParaRPr lang="en-US" sz="3600" dirty="0">
              <a:latin typeface="+mj-lt"/>
              <a:cs typeface="Times New Roman"/>
            </a:endParaRPr>
          </a:p>
        </p:txBody>
      </p:sp>
      <p:pic>
        <p:nvPicPr>
          <p:cNvPr id="5" name="Picture 4" descr="Counters &amp; Shift Registers Chapter 8 of R.P Jain - PDF Free Download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41" t="10681" r="25733" b="33668"/>
          <a:stretch/>
        </p:blipFill>
        <p:spPr bwMode="auto">
          <a:xfrm>
            <a:off x="1752600" y="2895600"/>
            <a:ext cx="4791075" cy="25431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1447800"/>
            <a:ext cx="7858125" cy="1047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counters are sometimes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sz="2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counters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clock is fed in parallel to all flip-flops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74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7400" y="107721"/>
            <a:ext cx="4797806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3600" b="0" spc="-5" dirty="0" smtClean="0">
                <a:cs typeface="Arial"/>
              </a:rPr>
              <a:t>Sequential Circuits</a:t>
            </a:r>
            <a:endParaRPr sz="3600" dirty="0"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1219200"/>
            <a:ext cx="7972425" cy="5536772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4965" marR="451484" indent="-342900">
              <a:lnSpc>
                <a:spcPct val="150000"/>
              </a:lnSpc>
              <a:spcBef>
                <a:spcPts val="795"/>
              </a:spcBef>
              <a:buSzPct val="80000"/>
              <a:buFont typeface="Wingdings" panose="05000000000000000000" pitchFamily="2" charset="2"/>
              <a:buChar char="Ø"/>
              <a:tabLst>
                <a:tab pos="296545" algn="l"/>
              </a:tabLst>
            </a:pPr>
            <a:r>
              <a:rPr sz="2400" spc="-5" dirty="0">
                <a:latin typeface="Arial"/>
                <a:cs typeface="Arial"/>
              </a:rPr>
              <a:t>Output depends on </a:t>
            </a:r>
            <a:r>
              <a:rPr sz="2400" spc="-5" dirty="0" smtClean="0">
                <a:solidFill>
                  <a:srgbClr val="FF0000"/>
                </a:solidFill>
                <a:latin typeface="Arial"/>
                <a:cs typeface="Arial"/>
              </a:rPr>
              <a:t>current</a:t>
            </a:r>
            <a:r>
              <a:rPr lang="en-US" sz="2400" spc="-5" dirty="0" smtClean="0">
                <a:solidFill>
                  <a:srgbClr val="FF0000"/>
                </a:solidFill>
                <a:latin typeface="Arial"/>
                <a:cs typeface="Arial"/>
              </a:rPr>
              <a:t> value</a:t>
            </a:r>
            <a:r>
              <a:rPr sz="24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 </a:t>
            </a:r>
            <a:r>
              <a:rPr sz="2400" dirty="0">
                <a:latin typeface="Arial"/>
                <a:cs typeface="Arial"/>
              </a:rPr>
              <a:t>well </a:t>
            </a:r>
            <a:r>
              <a:rPr sz="2400" spc="-235" dirty="0">
                <a:latin typeface="Arial"/>
                <a:cs typeface="Arial"/>
              </a:rPr>
              <a:t>as  </a:t>
            </a:r>
            <a:r>
              <a:rPr sz="2400" dirty="0" smtClean="0">
                <a:solidFill>
                  <a:srgbClr val="FF0000"/>
                </a:solidFill>
                <a:latin typeface="Arial"/>
                <a:cs typeface="Arial"/>
              </a:rPr>
              <a:t>past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 value </a:t>
            </a:r>
            <a:r>
              <a:rPr lang="en-US" sz="2400" dirty="0" smtClean="0">
                <a:latin typeface="Arial"/>
                <a:cs typeface="Arial"/>
              </a:rPr>
              <a:t>of</a:t>
            </a:r>
            <a:r>
              <a:rPr sz="2400" spc="-2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inputs</a:t>
            </a:r>
            <a:r>
              <a:rPr lang="en-US" sz="2400" spc="-5" dirty="0" smtClean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354965" indent="-342900"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  <a:tabLst>
                <a:tab pos="296545" algn="l"/>
              </a:tabLst>
            </a:pPr>
            <a:endParaRPr sz="2400" dirty="0">
              <a:latin typeface="Arial"/>
              <a:cs typeface="Arial"/>
            </a:endParaRPr>
          </a:p>
          <a:p>
            <a:pPr marL="354965" indent="-342900"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  <a:tabLst>
                <a:tab pos="296545" algn="l"/>
              </a:tabLst>
            </a:pPr>
            <a:r>
              <a:rPr lang="en-US" sz="2400" spc="-5" dirty="0" smtClean="0">
                <a:latin typeface="Arial"/>
                <a:cs typeface="Arial"/>
              </a:rPr>
              <a:t>Sequential circuits also include </a:t>
            </a:r>
            <a:r>
              <a:rPr lang="en-US" sz="2400" spc="-5" dirty="0" smtClean="0">
                <a:solidFill>
                  <a:srgbClr val="FF0000"/>
                </a:solidFill>
                <a:latin typeface="Arial"/>
                <a:cs typeface="Arial"/>
              </a:rPr>
              <a:t>storage elements</a:t>
            </a:r>
            <a:r>
              <a:rPr lang="en-US" sz="2400" spc="-5" dirty="0" smtClean="0">
                <a:latin typeface="Arial"/>
                <a:cs typeface="Arial"/>
              </a:rPr>
              <a:t> i.e. h</a:t>
            </a:r>
            <a:r>
              <a:rPr sz="2400" spc="-5" dirty="0" smtClean="0">
                <a:latin typeface="Arial"/>
                <a:cs typeface="Arial"/>
              </a:rPr>
              <a:t>ave </a:t>
            </a:r>
            <a:r>
              <a:rPr sz="2400" spc="-5" dirty="0">
                <a:latin typeface="Arial"/>
                <a:cs typeface="Arial"/>
              </a:rPr>
              <a:t>“memory”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0" dirty="0" smtClean="0">
                <a:latin typeface="Arial"/>
                <a:cs typeface="Arial"/>
              </a:rPr>
              <a:t>property</a:t>
            </a:r>
            <a:r>
              <a:rPr lang="en-US" sz="2400" spc="-10" dirty="0" smtClean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354965" indent="-342900"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  <a:tabLst>
                <a:tab pos="296545" algn="l"/>
              </a:tabLst>
            </a:pPr>
            <a:endParaRPr lang="en-US" sz="2400" spc="-5" dirty="0" smtClean="0">
              <a:latin typeface="Arial"/>
              <a:cs typeface="Arial"/>
            </a:endParaRPr>
          </a:p>
          <a:p>
            <a:pPr marL="354965" indent="-342900"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  <a:tabLst>
                <a:tab pos="296545" algn="l"/>
              </a:tabLst>
            </a:pPr>
            <a:r>
              <a:rPr lang="en-US" sz="2400" spc="-5" dirty="0" smtClean="0">
                <a:latin typeface="Arial"/>
                <a:cs typeface="Arial"/>
              </a:rPr>
              <a:t>It </a:t>
            </a:r>
            <a:r>
              <a:rPr sz="2400" dirty="0" smtClean="0">
                <a:latin typeface="Arial"/>
                <a:cs typeface="Arial"/>
              </a:rPr>
              <a:t>consist</a:t>
            </a:r>
            <a:r>
              <a:rPr lang="en-US" sz="2400" dirty="0" smtClean="0">
                <a:latin typeface="Arial"/>
                <a:cs typeface="Arial"/>
              </a:rPr>
              <a:t>s:</a:t>
            </a:r>
            <a:endParaRPr sz="2400" dirty="0">
              <a:latin typeface="Arial"/>
              <a:cs typeface="Arial"/>
            </a:endParaRPr>
          </a:p>
          <a:p>
            <a:pPr marL="63881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spc="-5" dirty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Combinational</a:t>
            </a:r>
            <a:r>
              <a:rPr sz="2400" spc="-15" dirty="0" smtClean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circuit</a:t>
            </a:r>
            <a:endParaRPr sz="2400" dirty="0">
              <a:latin typeface="Arial"/>
              <a:cs typeface="Arial"/>
            </a:endParaRPr>
          </a:p>
          <a:p>
            <a:pPr marL="63881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spc="-5" dirty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Feedback</a:t>
            </a:r>
            <a:r>
              <a:rPr sz="2400" spc="-2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circuit</a:t>
            </a:r>
            <a:r>
              <a:rPr lang="en-US" sz="2400" spc="-5" dirty="0" smtClean="0">
                <a:latin typeface="Arial"/>
                <a:cs typeface="Arial"/>
              </a:rPr>
              <a:t> or storage unit</a:t>
            </a:r>
            <a:endParaRPr sz="2400" dirty="0">
              <a:latin typeface="Arial"/>
              <a:cs typeface="Arial"/>
            </a:endParaRPr>
          </a:p>
          <a:p>
            <a:pPr marL="12065" marR="5080">
              <a:lnSpc>
                <a:spcPts val="2880"/>
              </a:lnSpc>
              <a:spcBef>
                <a:spcPts val="635"/>
              </a:spcBef>
              <a:buSzPct val="80000"/>
              <a:tabLst>
                <a:tab pos="402590" algn="l"/>
                <a:tab pos="403225" algn="l"/>
              </a:tabLst>
            </a:pPr>
            <a:r>
              <a:rPr sz="2400" dirty="0"/>
              <a:t>	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690" b="20690"/>
          <a:stretch/>
        </p:blipFill>
        <p:spPr>
          <a:xfrm>
            <a:off x="311727" y="640080"/>
            <a:ext cx="8351837" cy="3167062"/>
          </a:xfrm>
          <a:prstGeom prst="rect">
            <a:avLst/>
          </a:prstGeom>
          <a:noFill/>
          <a:ln/>
        </p:spPr>
      </p:pic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46966" y="3962400"/>
            <a:ext cx="8569325" cy="155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2200" dirty="0"/>
              <a:t>A sequential circuit  may use many </a:t>
            </a:r>
            <a:r>
              <a:rPr lang="en-US" altLang="zh-TW" sz="2200" dirty="0">
                <a:solidFill>
                  <a:srgbClr val="FF0000"/>
                </a:solidFill>
              </a:rPr>
              <a:t>flip-flops</a:t>
            </a:r>
            <a:r>
              <a:rPr lang="en-US" altLang="zh-TW" sz="2200" dirty="0"/>
              <a:t> to store as many bits as necessary. The outputs can come either from the combinational circuit or from the flip-flops or both.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1685" y="76200"/>
            <a:ext cx="209168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Flip</a:t>
            </a:r>
            <a:r>
              <a:rPr sz="3600" spc="-75" dirty="0"/>
              <a:t> </a:t>
            </a:r>
            <a:r>
              <a:rPr sz="3600" dirty="0"/>
              <a:t>Flop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641764"/>
            <a:ext cx="7763460" cy="35939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7200" algn="just">
              <a:lnSpc>
                <a:spcPct val="150000"/>
              </a:lnSpc>
              <a:spcBef>
                <a:spcPts val="95"/>
              </a:spcBef>
              <a:buSzPct val="80357"/>
              <a:buFont typeface="Wingdings" panose="05000000000000000000" pitchFamily="2" charset="2"/>
              <a:buChar char="Ø"/>
              <a:tabLst>
                <a:tab pos="375920" algn="l"/>
              </a:tabLst>
            </a:pPr>
            <a:r>
              <a:rPr sz="2200" spc="-5" dirty="0">
                <a:latin typeface="Arial"/>
                <a:cs typeface="Arial"/>
              </a:rPr>
              <a:t>A flip flop is a 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binary </a:t>
            </a:r>
            <a:r>
              <a:rPr sz="2200" dirty="0">
                <a:solidFill>
                  <a:schemeClr val="accent1"/>
                </a:solidFill>
                <a:latin typeface="Arial"/>
                <a:cs typeface="Arial"/>
              </a:rPr>
              <a:t>storage device</a:t>
            </a:r>
            <a:r>
              <a:rPr sz="2200" dirty="0">
                <a:latin typeface="Arial"/>
                <a:cs typeface="Arial"/>
              </a:rPr>
              <a:t>.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It</a:t>
            </a:r>
            <a:r>
              <a:rPr lang="en-IN" sz="2200" dirty="0" smtClean="0">
                <a:latin typeface="Arial"/>
                <a:cs typeface="Arial"/>
              </a:rPr>
              <a:t> </a:t>
            </a:r>
            <a:r>
              <a:rPr sz="2200" dirty="0" smtClean="0">
                <a:latin typeface="Arial"/>
                <a:cs typeface="Arial"/>
              </a:rPr>
              <a:t>can </a:t>
            </a:r>
            <a:r>
              <a:rPr sz="2200" dirty="0">
                <a:latin typeface="Arial"/>
                <a:cs typeface="Arial"/>
              </a:rPr>
              <a:t>store binary bit either </a:t>
            </a:r>
            <a:r>
              <a:rPr sz="2200" spc="-5" dirty="0">
                <a:latin typeface="Arial"/>
                <a:cs typeface="Arial"/>
              </a:rPr>
              <a:t>0 </a:t>
            </a:r>
            <a:r>
              <a:rPr sz="2200" dirty="0">
                <a:latin typeface="Arial"/>
                <a:cs typeface="Arial"/>
              </a:rPr>
              <a:t>or 1. </a:t>
            </a:r>
            <a:r>
              <a:rPr sz="2200" spc="-5" dirty="0">
                <a:latin typeface="Arial"/>
                <a:cs typeface="Arial"/>
              </a:rPr>
              <a:t>It </a:t>
            </a:r>
            <a:r>
              <a:rPr sz="2200" dirty="0">
                <a:latin typeface="Arial"/>
                <a:cs typeface="Arial"/>
              </a:rPr>
              <a:t>has </a:t>
            </a:r>
            <a:r>
              <a:rPr sz="2200" spc="-5" dirty="0">
                <a:latin typeface="Arial"/>
                <a:cs typeface="Arial"/>
              </a:rPr>
              <a:t>two </a:t>
            </a:r>
            <a:r>
              <a:rPr sz="2200" spc="-5" dirty="0" smtClean="0">
                <a:latin typeface="Arial"/>
                <a:cs typeface="Arial"/>
              </a:rPr>
              <a:t>stable </a:t>
            </a:r>
            <a:r>
              <a:rPr sz="2200" dirty="0">
                <a:latin typeface="Arial"/>
                <a:cs typeface="Arial"/>
              </a:rPr>
              <a:t>states </a:t>
            </a:r>
            <a:r>
              <a:rPr sz="2200" spc="-5" dirty="0">
                <a:latin typeface="Arial"/>
                <a:cs typeface="Arial"/>
              </a:rPr>
              <a:t>HIGH </a:t>
            </a:r>
            <a:r>
              <a:rPr sz="2200" dirty="0">
                <a:latin typeface="Arial"/>
                <a:cs typeface="Arial"/>
              </a:rPr>
              <a:t>and </a:t>
            </a:r>
            <a:r>
              <a:rPr sz="2200" spc="-5" dirty="0">
                <a:latin typeface="Arial"/>
                <a:cs typeface="Arial"/>
              </a:rPr>
              <a:t>LOW i.e. 1 </a:t>
            </a:r>
            <a:r>
              <a:rPr sz="2200" dirty="0">
                <a:latin typeface="Arial"/>
                <a:cs typeface="Arial"/>
              </a:rPr>
              <a:t>and 0. </a:t>
            </a:r>
            <a:endParaRPr lang="en-IN" sz="2200" dirty="0" smtClean="0">
              <a:latin typeface="Arial"/>
              <a:cs typeface="Arial"/>
            </a:endParaRPr>
          </a:p>
          <a:p>
            <a:pPr marL="469265" indent="-457200" algn="just">
              <a:lnSpc>
                <a:spcPct val="150000"/>
              </a:lnSpc>
              <a:spcBef>
                <a:spcPts val="95"/>
              </a:spcBef>
              <a:buSzPct val="80357"/>
              <a:buFont typeface="Wingdings" panose="05000000000000000000" pitchFamily="2" charset="2"/>
              <a:buChar char="Ø"/>
              <a:tabLst>
                <a:tab pos="375920" algn="l"/>
              </a:tabLst>
            </a:pPr>
            <a:r>
              <a:rPr sz="2200" spc="-5" dirty="0" smtClean="0">
                <a:latin typeface="Arial"/>
                <a:cs typeface="Arial"/>
              </a:rPr>
              <a:t>It </a:t>
            </a:r>
            <a:r>
              <a:rPr sz="2200" dirty="0">
                <a:latin typeface="Arial"/>
                <a:cs typeface="Arial"/>
              </a:rPr>
              <a:t>has </a:t>
            </a:r>
            <a:r>
              <a:rPr sz="2200" spc="-5" dirty="0" smtClean="0">
                <a:latin typeface="Arial"/>
                <a:cs typeface="Arial"/>
              </a:rPr>
              <a:t>t</a:t>
            </a:r>
            <a:r>
              <a:rPr sz="2200" dirty="0" smtClean="0">
                <a:latin typeface="Arial"/>
                <a:cs typeface="Arial"/>
              </a:rPr>
              <a:t>he</a:t>
            </a:r>
            <a:r>
              <a:rPr lang="en-IN" sz="2200" dirty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property </a:t>
            </a:r>
            <a:r>
              <a:rPr sz="2200" spc="-5" dirty="0">
                <a:latin typeface="Arial"/>
                <a:cs typeface="Arial"/>
              </a:rPr>
              <a:t>to 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remain in </a:t>
            </a:r>
            <a:r>
              <a:rPr sz="2200" dirty="0">
                <a:solidFill>
                  <a:schemeClr val="accent1"/>
                </a:solidFill>
                <a:latin typeface="Arial"/>
                <a:cs typeface="Arial"/>
              </a:rPr>
              <a:t>one 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state indefinitely </a:t>
            </a:r>
            <a:r>
              <a:rPr sz="2200" spc="-5" dirty="0">
                <a:latin typeface="Arial"/>
                <a:cs typeface="Arial"/>
              </a:rPr>
              <a:t>until </a:t>
            </a:r>
            <a:r>
              <a:rPr sz="2200" spc="-5" dirty="0" smtClean="0">
                <a:latin typeface="Arial"/>
                <a:cs typeface="Arial"/>
              </a:rPr>
              <a:t>it </a:t>
            </a:r>
            <a:r>
              <a:rPr sz="2200" spc="-5" dirty="0">
                <a:latin typeface="Arial"/>
                <a:cs typeface="Arial"/>
              </a:rPr>
              <a:t>is </a:t>
            </a:r>
            <a:r>
              <a:rPr sz="2200" dirty="0">
                <a:latin typeface="Arial"/>
                <a:cs typeface="Arial"/>
              </a:rPr>
              <a:t>directed </a:t>
            </a:r>
            <a:r>
              <a:rPr sz="2200" spc="-5" dirty="0">
                <a:latin typeface="Arial"/>
                <a:cs typeface="Arial"/>
              </a:rPr>
              <a:t>by an </a:t>
            </a:r>
            <a:r>
              <a:rPr sz="2200" dirty="0">
                <a:latin typeface="Arial"/>
                <a:cs typeface="Arial"/>
              </a:rPr>
              <a:t>input </a:t>
            </a:r>
            <a:r>
              <a:rPr sz="2200" spc="-5" dirty="0">
                <a:latin typeface="Arial"/>
                <a:cs typeface="Arial"/>
              </a:rPr>
              <a:t>signal to switch over </a:t>
            </a:r>
            <a:r>
              <a:rPr sz="2200" dirty="0" smtClean="0">
                <a:latin typeface="Arial"/>
                <a:cs typeface="Arial"/>
              </a:rPr>
              <a:t>t</a:t>
            </a:r>
            <a:r>
              <a:rPr sz="2200" spc="-5" dirty="0" smtClean="0">
                <a:latin typeface="Arial"/>
                <a:cs typeface="Arial"/>
              </a:rPr>
              <a:t>o </a:t>
            </a:r>
            <a:r>
              <a:rPr sz="2200" spc="-5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other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state.</a:t>
            </a:r>
          </a:p>
          <a:p>
            <a:pPr marL="469265" indent="-457200">
              <a:lnSpc>
                <a:spcPct val="150000"/>
              </a:lnSpc>
              <a:spcBef>
                <a:spcPts val="600"/>
              </a:spcBef>
              <a:buSzPct val="80357"/>
              <a:buFont typeface="Wingdings" panose="05000000000000000000" pitchFamily="2" charset="2"/>
              <a:buChar char="Ø"/>
              <a:tabLst>
                <a:tab pos="296545" algn="l"/>
              </a:tabLst>
            </a:pPr>
            <a:r>
              <a:rPr sz="2200" spc="-5" dirty="0" smtClean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basic formation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5" dirty="0">
                <a:latin typeface="Arial"/>
                <a:cs typeface="Arial"/>
              </a:rPr>
              <a:t>flip flop is to </a:t>
            </a:r>
            <a:r>
              <a:rPr sz="2200" dirty="0">
                <a:latin typeface="Arial"/>
                <a:cs typeface="Arial"/>
              </a:rPr>
              <a:t>store</a:t>
            </a:r>
            <a:r>
              <a:rPr sz="2200" spc="114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data.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5600" y="152400"/>
            <a:ext cx="3242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cs typeface="Arial"/>
              </a:rPr>
              <a:t>Flip Flop</a:t>
            </a:r>
            <a:r>
              <a:rPr sz="3600" b="0" spc="-125" dirty="0">
                <a:cs typeface="Arial"/>
              </a:rPr>
              <a:t> </a:t>
            </a:r>
            <a:r>
              <a:rPr sz="3600" b="0" spc="-35" dirty="0">
                <a:cs typeface="Arial"/>
              </a:rPr>
              <a:t>Types: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905000"/>
            <a:ext cx="8534399" cy="31983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7200" algn="just">
              <a:lnSpc>
                <a:spcPct val="150000"/>
              </a:lnSpc>
              <a:spcBef>
                <a:spcPts val="100"/>
              </a:spcBef>
              <a:buSzPct val="80000"/>
              <a:buFont typeface="Wingdings" panose="05000000000000000000" pitchFamily="2" charset="2"/>
              <a:buChar char="Ø"/>
              <a:tabLst>
                <a:tab pos="296545" algn="l"/>
              </a:tabLst>
            </a:pPr>
            <a:r>
              <a:rPr sz="2400" b="1" spc="-5" dirty="0" smtClean="0">
                <a:latin typeface="Arial"/>
                <a:cs typeface="Arial"/>
              </a:rPr>
              <a:t>SR </a:t>
            </a:r>
            <a:r>
              <a:rPr sz="2400" spc="-5" dirty="0" smtClean="0">
                <a:latin typeface="Arial"/>
                <a:cs typeface="Arial"/>
              </a:rPr>
              <a:t>("set-reset")</a:t>
            </a:r>
            <a:endParaRPr sz="2400" dirty="0" smtClean="0">
              <a:latin typeface="Arial"/>
              <a:cs typeface="Arial"/>
            </a:endParaRPr>
          </a:p>
          <a:p>
            <a:pPr marL="469265" indent="-457200" algn="just"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  <a:tabLst>
                <a:tab pos="296545" algn="l"/>
              </a:tabLst>
            </a:pPr>
            <a:r>
              <a:rPr sz="2400" b="1" dirty="0" smtClean="0">
                <a:latin typeface="Arial"/>
                <a:cs typeface="Arial"/>
              </a:rPr>
              <a:t>D </a:t>
            </a:r>
            <a:r>
              <a:rPr sz="2400" spc="-5" dirty="0" smtClean="0">
                <a:latin typeface="Arial"/>
                <a:cs typeface="Arial"/>
              </a:rPr>
              <a:t>("data" </a:t>
            </a:r>
            <a:r>
              <a:rPr sz="2400" dirty="0" smtClean="0">
                <a:latin typeface="Arial"/>
                <a:cs typeface="Arial"/>
              </a:rPr>
              <a:t>or</a:t>
            </a:r>
            <a:r>
              <a:rPr sz="2400" spc="-25" dirty="0" smtClean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"delay")</a:t>
            </a:r>
          </a:p>
          <a:p>
            <a:pPr marL="469265" indent="-457200" algn="just"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  <a:tabLst>
                <a:tab pos="296545" algn="l"/>
              </a:tabLst>
            </a:pPr>
            <a:r>
              <a:rPr sz="2400" b="1" dirty="0" smtClean="0">
                <a:latin typeface="Arial"/>
                <a:cs typeface="Arial"/>
              </a:rPr>
              <a:t>T</a:t>
            </a:r>
            <a:r>
              <a:rPr sz="2400" b="1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("toggle")</a:t>
            </a:r>
            <a:endParaRPr sz="2400" dirty="0" smtClean="0">
              <a:latin typeface="Arial"/>
              <a:cs typeface="Arial"/>
            </a:endParaRPr>
          </a:p>
          <a:p>
            <a:pPr marL="469265" indent="-457200" algn="just"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  <a:tabLst>
                <a:tab pos="296545" algn="l"/>
              </a:tabLst>
            </a:pPr>
            <a:r>
              <a:rPr sz="2400" b="1" spc="-5" dirty="0" smtClean="0">
                <a:latin typeface="Arial"/>
                <a:cs typeface="Arial"/>
              </a:rPr>
              <a:t>JK</a:t>
            </a:r>
            <a:endParaRPr sz="2400" dirty="0" smtClean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</a:pPr>
            <a:endParaRPr sz="3000" dirty="0">
              <a:latin typeface="Arial"/>
              <a:cs typeface="Arial"/>
            </a:endParaRPr>
          </a:p>
          <a:p>
            <a:pPr marL="12700" marR="5080" algn="just">
              <a:lnSpc>
                <a:spcPct val="150000"/>
              </a:lnSpc>
              <a:spcBef>
                <a:spcPts val="5"/>
              </a:spcBef>
            </a:pP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95600" y="190739"/>
            <a:ext cx="362648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 smtClean="0">
                <a:cs typeface="Arial"/>
              </a:rPr>
              <a:t>S</a:t>
            </a:r>
            <a:r>
              <a:rPr lang="en-US" sz="3600" b="0" spc="-5" dirty="0" smtClean="0">
                <a:cs typeface="Arial"/>
              </a:rPr>
              <a:t>R</a:t>
            </a:r>
            <a:r>
              <a:rPr sz="3600" b="0" spc="-5" dirty="0" smtClean="0">
                <a:cs typeface="Arial"/>
              </a:rPr>
              <a:t> </a:t>
            </a:r>
            <a:r>
              <a:rPr sz="3600" b="0" dirty="0">
                <a:cs typeface="Arial"/>
              </a:rPr>
              <a:t>Flip</a:t>
            </a:r>
            <a:r>
              <a:rPr sz="3600" b="0" spc="-65" dirty="0">
                <a:cs typeface="Arial"/>
              </a:rPr>
              <a:t> </a:t>
            </a:r>
            <a:r>
              <a:rPr sz="3600" b="0" spc="-5" dirty="0">
                <a:cs typeface="Arial"/>
              </a:rPr>
              <a:t>Flop</a:t>
            </a:r>
            <a:endParaRPr sz="3600" dirty="0">
              <a:cs typeface="Arial"/>
            </a:endParaRP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020" b="13020"/>
          <a:stretch/>
        </p:blipFill>
        <p:spPr>
          <a:xfrm>
            <a:off x="304800" y="3276143"/>
            <a:ext cx="8609524" cy="3277057"/>
          </a:xfrm>
          <a:noFill/>
          <a:ln/>
        </p:spPr>
      </p:pic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04800" y="1219200"/>
            <a:ext cx="8497887" cy="206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2200" dirty="0"/>
              <a:t>    The operation of the basic SR latch can be modified by providing an additional control input that determines when the state of the latch can be </a:t>
            </a:r>
            <a:r>
              <a:rPr lang="en-US" altLang="zh-TW" sz="2200" dirty="0" smtClean="0"/>
              <a:t>changed. it </a:t>
            </a:r>
            <a:r>
              <a:rPr lang="en-US" altLang="zh-TW" sz="2200" dirty="0"/>
              <a:t>consists of the </a:t>
            </a:r>
            <a:r>
              <a:rPr lang="en-US" altLang="zh-TW" sz="2200" dirty="0">
                <a:solidFill>
                  <a:schemeClr val="accent1"/>
                </a:solidFill>
              </a:rPr>
              <a:t>basic SR latch </a:t>
            </a:r>
            <a:r>
              <a:rPr lang="en-US" altLang="zh-TW" sz="2200" dirty="0"/>
              <a:t>and </a:t>
            </a:r>
            <a:r>
              <a:rPr lang="en-US" altLang="zh-TW" sz="2200" dirty="0">
                <a:solidFill>
                  <a:schemeClr val="accent1"/>
                </a:solidFill>
              </a:rPr>
              <a:t>two additional NAND gates</a:t>
            </a:r>
            <a:r>
              <a:rPr lang="en-US" altLang="zh-TW" sz="22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1400" y="152400"/>
            <a:ext cx="270446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cs typeface="Arial"/>
              </a:rPr>
              <a:t>JK Flip</a:t>
            </a:r>
            <a:r>
              <a:rPr sz="3600" b="0" spc="-75" dirty="0">
                <a:cs typeface="Arial"/>
              </a:rPr>
              <a:t> </a:t>
            </a:r>
            <a:r>
              <a:rPr sz="3600" b="0" spc="-5" dirty="0">
                <a:cs typeface="Arial"/>
              </a:rPr>
              <a:t>Flop</a:t>
            </a:r>
            <a:endParaRPr sz="3600" dirty="0"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219200"/>
            <a:ext cx="89916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200" dirty="0"/>
              <a:t>There are three operations that can be performed with a </a:t>
            </a:r>
            <a:r>
              <a:rPr lang="en-US" altLang="zh-TW" sz="2200" dirty="0" smtClean="0"/>
              <a:t>JK flip-flop</a:t>
            </a:r>
            <a:r>
              <a:rPr lang="en-US" altLang="zh-TW" sz="2200" dirty="0"/>
              <a:t>: </a:t>
            </a:r>
            <a:endParaRPr lang="en-US" altLang="zh-TW" sz="22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 smtClean="0"/>
              <a:t>set </a:t>
            </a:r>
            <a:r>
              <a:rPr lang="en-US" altLang="zh-TW" sz="2200" dirty="0"/>
              <a:t>it to 1, </a:t>
            </a:r>
            <a:endParaRPr lang="en-US" altLang="zh-TW" sz="22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 smtClean="0"/>
              <a:t>reset </a:t>
            </a:r>
            <a:r>
              <a:rPr lang="en-US" altLang="zh-TW" sz="2200" dirty="0"/>
              <a:t>it to 0, </a:t>
            </a:r>
            <a:endParaRPr lang="en-US" altLang="zh-TW" sz="22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 smtClean="0"/>
              <a:t>or </a:t>
            </a:r>
            <a:r>
              <a:rPr lang="en-US" altLang="zh-TW" sz="2200" dirty="0"/>
              <a:t>complement its output. </a:t>
            </a:r>
            <a:endParaRPr lang="en-US" altLang="zh-TW" sz="22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200" dirty="0" smtClean="0"/>
          </a:p>
        </p:txBody>
      </p:sp>
      <p:pic>
        <p:nvPicPr>
          <p:cNvPr id="4" name="Picture 14" descr="J-K Flip-Fl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57600"/>
            <a:ext cx="419100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 descr="J-K Flip-Fl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681412"/>
            <a:ext cx="2919412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 Flip Flop</a:t>
            </a:r>
            <a:endParaRPr lang="en-US" sz="3600" dirty="0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idx="1"/>
          </p:nvPr>
        </p:nvSpPr>
        <p:spPr bwMode="auto">
          <a:xfrm>
            <a:off x="152400" y="990600"/>
            <a:ext cx="8686800" cy="155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2200" dirty="0" smtClean="0"/>
              <a:t>One way to eliminate the undesirable condition of the indeterminate state in SRFF is to ensure that</a:t>
            </a:r>
            <a:r>
              <a:rPr lang="en-US" altLang="zh-TW" sz="2200" dirty="0" smtClean="0">
                <a:solidFill>
                  <a:schemeClr val="accent1"/>
                </a:solidFill>
              </a:rPr>
              <a:t> inputs S and R are never equal to 1 at the same time</a:t>
            </a:r>
            <a:r>
              <a:rPr lang="en-US" altLang="zh-TW" sz="2200" dirty="0" smtClean="0"/>
              <a:t>. This is done in the </a:t>
            </a:r>
            <a:r>
              <a:rPr lang="en-US" altLang="zh-TW" sz="2200" dirty="0" smtClean="0">
                <a:solidFill>
                  <a:schemeClr val="accent1"/>
                </a:solidFill>
              </a:rPr>
              <a:t>D Flip Flop</a:t>
            </a:r>
            <a:r>
              <a:rPr lang="en-US" altLang="zh-TW" sz="2200" dirty="0" smtClean="0"/>
              <a:t>.</a:t>
            </a:r>
            <a:endParaRPr lang="en-US" altLang="zh-TW" sz="22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03" b="9203"/>
          <a:stretch/>
        </p:blipFill>
        <p:spPr bwMode="auto">
          <a:xfrm>
            <a:off x="647700" y="3124200"/>
            <a:ext cx="8496300" cy="331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77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1800" y="114539"/>
            <a:ext cx="5693917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3600" b="0" spc="-5" dirty="0" smtClean="0">
                <a:cs typeface="Arial"/>
              </a:rPr>
              <a:t> </a:t>
            </a:r>
            <a:r>
              <a:rPr sz="3600" b="0" spc="-40" dirty="0">
                <a:cs typeface="Arial"/>
              </a:rPr>
              <a:t>T-Flip</a:t>
            </a:r>
            <a:r>
              <a:rPr sz="3600" b="0" spc="-45" dirty="0">
                <a:cs typeface="Arial"/>
              </a:rPr>
              <a:t> </a:t>
            </a:r>
            <a:r>
              <a:rPr sz="3600" b="0" spc="-5" dirty="0">
                <a:cs typeface="Arial"/>
              </a:rPr>
              <a:t>Flop</a:t>
            </a:r>
            <a:endParaRPr sz="3600" dirty="0">
              <a:cs typeface="Arial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53724" y="1094976"/>
            <a:ext cx="8156575" cy="155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2200" dirty="0"/>
              <a:t>   The T(toggle) flip-flop is a </a:t>
            </a:r>
            <a:r>
              <a:rPr lang="en-US" altLang="zh-TW" sz="2200" dirty="0">
                <a:solidFill>
                  <a:schemeClr val="accent1"/>
                </a:solidFill>
              </a:rPr>
              <a:t>complementing flip-flop </a:t>
            </a:r>
            <a:r>
              <a:rPr lang="en-US" altLang="zh-TW" sz="2200" dirty="0"/>
              <a:t>and can be obtained from a JK flip-flop when inputs J and K are tied together. </a:t>
            </a:r>
          </a:p>
        </p:txBody>
      </p:sp>
      <p:pic>
        <p:nvPicPr>
          <p:cNvPr id="3078" name="Picture 6" descr="Designing of T Flip Fl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95600"/>
            <a:ext cx="5029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T Is for Toggle: Understanding the T Flip-Flop - Technical Artic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062287"/>
            <a:ext cx="3768436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">
  <a:themeElements>
    <a:clrScheme name="">
      <a:dk1>
        <a:srgbClr val="000000"/>
      </a:dk1>
      <a:lt1>
        <a:srgbClr val="FFFFFF"/>
      </a:lt1>
      <a:dk2>
        <a:srgbClr val="000082"/>
      </a:dk2>
      <a:lt2>
        <a:srgbClr val="C0C0C0"/>
      </a:lt2>
      <a:accent1>
        <a:srgbClr val="D01608"/>
      </a:accent1>
      <a:accent2>
        <a:srgbClr val="000082"/>
      </a:accent2>
      <a:accent3>
        <a:srgbClr val="FFFFFF"/>
      </a:accent3>
      <a:accent4>
        <a:srgbClr val="000000"/>
      </a:accent4>
      <a:accent5>
        <a:srgbClr val="E4ABAA"/>
      </a:accent5>
      <a:accent6>
        <a:srgbClr val="000075"/>
      </a:accent6>
      <a:hlink>
        <a:srgbClr val="00C000"/>
      </a:hlink>
      <a:folHlink>
        <a:srgbClr val="800080"/>
      </a:folHlink>
    </a:clrScheme>
    <a:fontScheme name="org.pot">
      <a:majorFont>
        <a:latin typeface="Book Antiqua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FF"/>
          </a:solidFill>
          <a:prstDash val="solid"/>
          <a:round/>
          <a:headEnd type="oval" w="med" len="sm"/>
          <a:tailEnd type="arrow" w="med" len="sm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FF"/>
          </a:solidFill>
          <a:prstDash val="solid"/>
          <a:round/>
          <a:headEnd type="oval" w="med" len="sm"/>
          <a:tailEnd type="arrow" w="med" len="sm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org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g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g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g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g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g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g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" id="{B46F0046-6755-4F4F-BDA2-922F7165D5C5}" vid="{1F430864-99FF-45C4-8E0F-3882F390F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</Template>
  <TotalTime>2865</TotalTime>
  <Words>521</Words>
  <Application>Microsoft Office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굴림</vt:lpstr>
      <vt:lpstr>Arial</vt:lpstr>
      <vt:lpstr>Book Antiqua</vt:lpstr>
      <vt:lpstr>Calibri</vt:lpstr>
      <vt:lpstr>Monotype Sorts</vt:lpstr>
      <vt:lpstr>Times New Roman</vt:lpstr>
      <vt:lpstr>Wingdings</vt:lpstr>
      <vt:lpstr>t</vt:lpstr>
      <vt:lpstr>Sequential Circuits</vt:lpstr>
      <vt:lpstr>Sequential Circuits</vt:lpstr>
      <vt:lpstr>PowerPoint Presentation</vt:lpstr>
      <vt:lpstr>Flip Flop</vt:lpstr>
      <vt:lpstr>Flip Flop Types:</vt:lpstr>
      <vt:lpstr>SR Flip Flop</vt:lpstr>
      <vt:lpstr>JK Flip Flop</vt:lpstr>
      <vt:lpstr>D Flip Flop</vt:lpstr>
      <vt:lpstr> T-Flip Flop</vt:lpstr>
      <vt:lpstr>Counters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Circuits</dc:title>
  <dc:creator>GLA</dc:creator>
  <cp:lastModifiedBy>Windows User</cp:lastModifiedBy>
  <cp:revision>37</cp:revision>
  <dcterms:created xsi:type="dcterms:W3CDTF">2020-06-15T07:11:14Z</dcterms:created>
  <dcterms:modified xsi:type="dcterms:W3CDTF">2020-08-22T05:30:42Z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2016-11-11T00:00:00Z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2020-06-15T00:00:00Z</vt:filetime>
  </property>
</Properties>
</file>