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9"/>
  </p:notesMasterIdLst>
  <p:handoutMasterIdLst>
    <p:handoutMasterId r:id="rId10"/>
  </p:handoutMasterIdLst>
  <p:sldIdLst>
    <p:sldId id="281" r:id="rId2"/>
    <p:sldId id="339" r:id="rId3"/>
    <p:sldId id="283" r:id="rId4"/>
    <p:sldId id="284" r:id="rId5"/>
    <p:sldId id="323" r:id="rId6"/>
    <p:sldId id="336" r:id="rId7"/>
    <p:sldId id="338" r:id="rId8"/>
  </p:sldIdLst>
  <p:sldSz cx="9144000" cy="6858000" type="screen4x3"/>
  <p:notesSz cx="7034213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66CC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27" autoAdjust="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2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68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55" tIns="45578" rIns="91155" bIns="45578" numCol="1" anchor="t" anchorCtr="0" compatLnSpc="1">
            <a:prstTxWarp prst="textNoShape">
              <a:avLst/>
            </a:prstTxWarp>
          </a:bodyPr>
          <a:lstStyle>
            <a:lvl1pPr defTabSz="912813" eaLnBrk="0" hangingPunct="0">
              <a:defRPr sz="1200">
                <a:latin typeface="Helvetica" pitchFamily="34" charset="0"/>
              </a:defRPr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0975" y="0"/>
            <a:ext cx="3068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55" tIns="45578" rIns="91155" bIns="45578" numCol="1" anchor="t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1200">
                <a:latin typeface="Helvetica" pitchFamily="34" charset="0"/>
              </a:defRPr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0788"/>
            <a:ext cx="3068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55" tIns="45578" rIns="91155" bIns="45578" numCol="1" anchor="b" anchorCtr="0" compatLnSpc="1">
            <a:prstTxWarp prst="textNoShape">
              <a:avLst/>
            </a:prstTxWarp>
          </a:bodyPr>
          <a:lstStyle>
            <a:lvl1pPr defTabSz="912813" eaLnBrk="0" hangingPunct="0">
              <a:defRPr sz="1200">
                <a:latin typeface="Helvetica" pitchFamily="34" charset="0"/>
              </a:defRPr>
            </a:lvl1pPr>
          </a:lstStyle>
          <a:p>
            <a:endParaRPr lang="en-US"/>
          </a:p>
        </p:txBody>
      </p:sp>
      <p:sp>
        <p:nvSpPr>
          <p:cNvPr id="1259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0975" y="8840788"/>
            <a:ext cx="3068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55" tIns="45578" rIns="91155" bIns="45578" numCol="1" anchor="b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1200">
                <a:latin typeface="Helvetica" pitchFamily="34" charset="0"/>
              </a:defRPr>
            </a:lvl1pPr>
          </a:lstStyle>
          <a:p>
            <a:fld id="{9084C7BD-5D58-4C0F-B654-A857AC16375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9" tIns="46329" rIns="92659" bIns="46329" numCol="1" anchor="t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>
                <a:latin typeface="Helvetica" pitchFamily="34" charset="0"/>
              </a:defRPr>
            </a:lvl1pPr>
          </a:lstStyle>
          <a:p>
            <a:endParaRPr 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86213" y="0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9" tIns="46329" rIns="92659" bIns="46329" numCol="1" anchor="t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>
                <a:latin typeface="Helvetica" pitchFamily="34" charset="0"/>
              </a:defRPr>
            </a:lvl1pPr>
          </a:lstStyle>
          <a:p>
            <a:endParaRPr lang="en-US"/>
          </a:p>
        </p:txBody>
      </p:sp>
      <p:sp>
        <p:nvSpPr>
          <p:cNvPr id="1228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5388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28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625" y="4410075"/>
            <a:ext cx="5160963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9" tIns="46329" rIns="92659" bIns="46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28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9" tIns="46329" rIns="92659" bIns="46329" numCol="1" anchor="b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>
                <a:latin typeface="Helvetica" pitchFamily="34" charset="0"/>
              </a:defRPr>
            </a:lvl1pPr>
          </a:lstStyle>
          <a:p>
            <a:endParaRPr lang="en-US"/>
          </a:p>
        </p:txBody>
      </p:sp>
      <p:sp>
        <p:nvSpPr>
          <p:cNvPr id="1228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86213" y="8820150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9" tIns="46329" rIns="92659" bIns="46329" numCol="1" anchor="b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>
                <a:latin typeface="Helvetica" pitchFamily="34" charset="0"/>
              </a:defRPr>
            </a:lvl1pPr>
          </a:lstStyle>
          <a:p>
            <a:fld id="{6A20769B-55DF-4D11-8190-6688131E578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cpe 252: Computer Organization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2DA6779-6938-4436-B3C9-E19A8CAD1EC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cpe 252: Computer Organization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A310CAA-D5E9-4112-9E24-3CDA8B1191F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cpe 252: Computer Organization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D15DCAB-540E-4EC4-96EA-64905E38DA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534A891-829E-4EC4-B1BC-3785A7F7C2D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cpe 252: Computer Organization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FA9799E-C7E5-4B00-A569-8304349937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cpe 252: Computer Organization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B28C8BD-EDE5-4D48-B0EE-AB36BBD3CE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cpe 252: Computer Organization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1854B05-66B9-48FF-BDEA-A8EAEA5D95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cpe 252: Computer Organization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E33DED9-4656-4176-BCFF-C346940A44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cpe 252: Computer Organization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965BCF8-44D7-4925-B424-63EBB68AB3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616075" y="541338"/>
            <a:ext cx="6134100" cy="465137"/>
          </a:xfrm>
          <a:noFill/>
          <a:ln/>
        </p:spPr>
        <p:txBody>
          <a:bodyPr wrap="none" lIns="63500" tIns="25400" rIns="63500" bIns="25400" anchor="t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 sz="3200">
                <a:ea typeface="굴림" pitchFamily="50" charset="-127"/>
              </a:rPr>
              <a:t>CENTRAL  PROCESSING  UNIT</a:t>
            </a:r>
          </a:p>
        </p:txBody>
      </p:sp>
      <p:sp>
        <p:nvSpPr>
          <p:cNvPr id="636931" name="Rectangle 3"/>
          <p:cNvSpPr>
            <a:spLocks noChangeArrowheads="1"/>
          </p:cNvSpPr>
          <p:nvPr/>
        </p:nvSpPr>
        <p:spPr bwMode="auto">
          <a:xfrm>
            <a:off x="2760663" y="3332163"/>
            <a:ext cx="34925" cy="158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6932" name="Rectangle 4"/>
          <p:cNvSpPr>
            <a:spLocks noChangeArrowheads="1"/>
          </p:cNvSpPr>
          <p:nvPr/>
        </p:nvSpPr>
        <p:spPr bwMode="auto">
          <a:xfrm>
            <a:off x="1600200" y="1143000"/>
            <a:ext cx="5943600" cy="33988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marL="571500" lvl="1" defTabSz="762000" eaLnBrk="0" hangingPunct="0">
              <a:lnSpc>
                <a:spcPct val="86000"/>
              </a:lnSpc>
              <a:spcBef>
                <a:spcPct val="40000"/>
              </a:spcBef>
              <a:buFontTx/>
              <a:buChar char="•"/>
            </a:pPr>
            <a:endParaRPr kumimoji="1" lang="en-US" altLang="ko-KR">
              <a:ea typeface="굴림" pitchFamily="50" charset="-127"/>
            </a:endParaRPr>
          </a:p>
          <a:p>
            <a:pPr marL="571500" lvl="1" defTabSz="762000" eaLnBrk="0" hangingPunct="0">
              <a:lnSpc>
                <a:spcPct val="86000"/>
              </a:lnSpc>
              <a:spcBef>
                <a:spcPct val="40000"/>
              </a:spcBef>
              <a:buFontTx/>
              <a:buChar char="•"/>
            </a:pPr>
            <a:r>
              <a:rPr kumimoji="1" lang="en-US" altLang="ko-KR">
                <a:ea typeface="굴림" pitchFamily="50" charset="-127"/>
              </a:rPr>
              <a:t> </a:t>
            </a:r>
            <a:r>
              <a:rPr kumimoji="1" lang="en-US" altLang="ko-KR" sz="2000">
                <a:ea typeface="굴림" pitchFamily="50" charset="-127"/>
              </a:rPr>
              <a:t>Introduction</a:t>
            </a:r>
          </a:p>
          <a:p>
            <a:pPr marL="571500" lvl="1" defTabSz="762000" eaLnBrk="0" hangingPunct="0">
              <a:lnSpc>
                <a:spcPct val="86000"/>
              </a:lnSpc>
              <a:spcBef>
                <a:spcPct val="40000"/>
              </a:spcBef>
              <a:buFontTx/>
              <a:buChar char="•"/>
            </a:pPr>
            <a:r>
              <a:rPr kumimoji="1" lang="en-US" altLang="ko-KR" sz="2000">
                <a:ea typeface="굴림" pitchFamily="50" charset="-127"/>
              </a:rPr>
              <a:t> General Register Organization</a:t>
            </a:r>
          </a:p>
          <a:p>
            <a:pPr marL="571500" lvl="1" defTabSz="762000" eaLnBrk="0" hangingPunct="0">
              <a:lnSpc>
                <a:spcPct val="86000"/>
              </a:lnSpc>
              <a:spcBef>
                <a:spcPct val="40000"/>
              </a:spcBef>
              <a:buFontTx/>
              <a:buChar char="•"/>
            </a:pPr>
            <a:r>
              <a:rPr kumimoji="1" lang="en-US" altLang="ko-KR" sz="2000">
                <a:ea typeface="굴림" pitchFamily="50" charset="-127"/>
              </a:rPr>
              <a:t> Stack Organization</a:t>
            </a:r>
          </a:p>
          <a:p>
            <a:pPr marL="571500" lvl="1" defTabSz="762000" eaLnBrk="0" hangingPunct="0">
              <a:lnSpc>
                <a:spcPct val="86000"/>
              </a:lnSpc>
              <a:spcBef>
                <a:spcPct val="40000"/>
              </a:spcBef>
              <a:buFontTx/>
              <a:buChar char="•"/>
            </a:pPr>
            <a:r>
              <a:rPr kumimoji="1" lang="en-US" altLang="ko-KR" sz="2000">
                <a:ea typeface="굴림" pitchFamily="50" charset="-127"/>
              </a:rPr>
              <a:t> Instruction Formats</a:t>
            </a:r>
          </a:p>
          <a:p>
            <a:pPr marL="571500" lvl="1" defTabSz="762000" eaLnBrk="0" hangingPunct="0">
              <a:lnSpc>
                <a:spcPct val="86000"/>
              </a:lnSpc>
              <a:spcBef>
                <a:spcPct val="40000"/>
              </a:spcBef>
              <a:buFontTx/>
              <a:buChar char="•"/>
            </a:pPr>
            <a:r>
              <a:rPr kumimoji="1" lang="en-US" altLang="ko-KR" sz="2000">
                <a:ea typeface="굴림" pitchFamily="50" charset="-127"/>
              </a:rPr>
              <a:t> Addressing Modes</a:t>
            </a:r>
          </a:p>
          <a:p>
            <a:pPr marL="571500" lvl="1" defTabSz="762000" eaLnBrk="0" hangingPunct="0">
              <a:lnSpc>
                <a:spcPct val="86000"/>
              </a:lnSpc>
              <a:spcBef>
                <a:spcPct val="40000"/>
              </a:spcBef>
              <a:buFontTx/>
              <a:buChar char="•"/>
            </a:pPr>
            <a:r>
              <a:rPr kumimoji="1" lang="en-US" altLang="ko-KR" sz="2000">
                <a:ea typeface="굴림" pitchFamily="50" charset="-127"/>
              </a:rPr>
              <a:t> Data Transfer and Manipulation</a:t>
            </a:r>
          </a:p>
          <a:p>
            <a:pPr marL="571500" lvl="1" defTabSz="762000" eaLnBrk="0" hangingPunct="0">
              <a:lnSpc>
                <a:spcPct val="86000"/>
              </a:lnSpc>
              <a:spcBef>
                <a:spcPct val="40000"/>
              </a:spcBef>
              <a:buFontTx/>
              <a:buChar char="•"/>
            </a:pPr>
            <a:r>
              <a:rPr kumimoji="1" lang="en-US" altLang="ko-KR" sz="2000">
                <a:ea typeface="굴림" pitchFamily="50" charset="-127"/>
              </a:rPr>
              <a:t> Program Control</a:t>
            </a:r>
          </a:p>
          <a:p>
            <a:pPr marL="571500" lvl="1" defTabSz="762000" eaLnBrk="0" hangingPunct="0">
              <a:lnSpc>
                <a:spcPct val="86000"/>
              </a:lnSpc>
              <a:spcBef>
                <a:spcPct val="40000"/>
              </a:spcBef>
              <a:buFontTx/>
              <a:buChar char="•"/>
            </a:pPr>
            <a:r>
              <a:rPr kumimoji="1" lang="en-US" altLang="ko-KR" sz="2000">
                <a:ea typeface="굴림" pitchFamily="50" charset="-127"/>
              </a:rPr>
              <a:t> Reduced Instruction Set Computer (RISC)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Components of CPU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9619" y="2339372"/>
            <a:ext cx="5304762" cy="3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79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978" name="Rectangle 2"/>
          <p:cNvSpPr>
            <a:spLocks noGrp="1" noChangeArrowheads="1"/>
          </p:cNvSpPr>
          <p:nvPr>
            <p:ph type="title"/>
          </p:nvPr>
        </p:nvSpPr>
        <p:spPr>
          <a:xfrm>
            <a:off x="939800" y="174625"/>
            <a:ext cx="7975600" cy="650875"/>
          </a:xfrm>
          <a:noFill/>
          <a:ln/>
        </p:spPr>
        <p:txBody>
          <a:bodyPr lIns="63500" tIns="25400" rIns="63500" bIns="25400"/>
          <a:lstStyle/>
          <a:p>
            <a:r>
              <a:rPr lang="en-US" altLang="ko-KR" sz="3200">
                <a:ea typeface="굴림" pitchFamily="50" charset="-127"/>
              </a:rPr>
              <a:t>GENERAL  REGISTER  ORGANIZATION</a:t>
            </a:r>
          </a:p>
        </p:txBody>
      </p:sp>
      <p:grpSp>
        <p:nvGrpSpPr>
          <p:cNvPr id="638980" name="Group 4"/>
          <p:cNvGrpSpPr>
            <a:grpSpLocks/>
          </p:cNvGrpSpPr>
          <p:nvPr/>
        </p:nvGrpSpPr>
        <p:grpSpPr bwMode="auto">
          <a:xfrm>
            <a:off x="1646238" y="1408113"/>
            <a:ext cx="6192837" cy="4694237"/>
            <a:chOff x="1037" y="887"/>
            <a:chExt cx="3901" cy="2957"/>
          </a:xfrm>
        </p:grpSpPr>
        <p:sp>
          <p:nvSpPr>
            <p:cNvPr id="638981" name="Arc 5"/>
            <p:cNvSpPr>
              <a:spLocks/>
            </p:cNvSpPr>
            <p:nvPr/>
          </p:nvSpPr>
          <p:spPr bwMode="auto">
            <a:xfrm>
              <a:off x="2264" y="2148"/>
              <a:ext cx="70" cy="72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8982" name="Line 6"/>
            <p:cNvSpPr>
              <a:spLocks noChangeShapeType="1"/>
            </p:cNvSpPr>
            <p:nvPr/>
          </p:nvSpPr>
          <p:spPr bwMode="auto">
            <a:xfrm>
              <a:off x="2298" y="2056"/>
              <a:ext cx="0" cy="9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8983" name="Arc 7"/>
            <p:cNvSpPr>
              <a:spLocks/>
            </p:cNvSpPr>
            <p:nvPr/>
          </p:nvSpPr>
          <p:spPr bwMode="auto">
            <a:xfrm>
              <a:off x="2365" y="2148"/>
              <a:ext cx="69" cy="72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8984" name="Line 8"/>
            <p:cNvSpPr>
              <a:spLocks noChangeShapeType="1"/>
            </p:cNvSpPr>
            <p:nvPr/>
          </p:nvSpPr>
          <p:spPr bwMode="auto">
            <a:xfrm>
              <a:off x="2399" y="1927"/>
              <a:ext cx="0" cy="22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8985" name="Arc 9"/>
            <p:cNvSpPr>
              <a:spLocks/>
            </p:cNvSpPr>
            <p:nvPr/>
          </p:nvSpPr>
          <p:spPr bwMode="auto">
            <a:xfrm>
              <a:off x="2475" y="2148"/>
              <a:ext cx="69" cy="72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8986" name="Line 10"/>
            <p:cNvSpPr>
              <a:spLocks noChangeShapeType="1"/>
            </p:cNvSpPr>
            <p:nvPr/>
          </p:nvSpPr>
          <p:spPr bwMode="auto">
            <a:xfrm>
              <a:off x="2509" y="1799"/>
              <a:ext cx="0" cy="35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8987" name="Arc 11"/>
            <p:cNvSpPr>
              <a:spLocks/>
            </p:cNvSpPr>
            <p:nvPr/>
          </p:nvSpPr>
          <p:spPr bwMode="auto">
            <a:xfrm>
              <a:off x="2576" y="2148"/>
              <a:ext cx="69" cy="72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8988" name="Line 12"/>
            <p:cNvSpPr>
              <a:spLocks noChangeShapeType="1"/>
            </p:cNvSpPr>
            <p:nvPr/>
          </p:nvSpPr>
          <p:spPr bwMode="auto">
            <a:xfrm>
              <a:off x="2610" y="1669"/>
              <a:ext cx="0" cy="48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8989" name="Arc 13"/>
            <p:cNvSpPr>
              <a:spLocks/>
            </p:cNvSpPr>
            <p:nvPr/>
          </p:nvSpPr>
          <p:spPr bwMode="auto">
            <a:xfrm>
              <a:off x="2677" y="2148"/>
              <a:ext cx="69" cy="72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8990" name="Line 14"/>
            <p:cNvSpPr>
              <a:spLocks noChangeShapeType="1"/>
            </p:cNvSpPr>
            <p:nvPr/>
          </p:nvSpPr>
          <p:spPr bwMode="auto">
            <a:xfrm>
              <a:off x="2711" y="1540"/>
              <a:ext cx="0" cy="61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8991" name="Arc 15"/>
            <p:cNvSpPr>
              <a:spLocks/>
            </p:cNvSpPr>
            <p:nvPr/>
          </p:nvSpPr>
          <p:spPr bwMode="auto">
            <a:xfrm>
              <a:off x="2787" y="2148"/>
              <a:ext cx="70" cy="72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8992" name="Line 16"/>
            <p:cNvSpPr>
              <a:spLocks noChangeShapeType="1"/>
            </p:cNvSpPr>
            <p:nvPr/>
          </p:nvSpPr>
          <p:spPr bwMode="auto">
            <a:xfrm>
              <a:off x="2821" y="1411"/>
              <a:ext cx="0" cy="74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8993" name="Arc 17"/>
            <p:cNvSpPr>
              <a:spLocks/>
            </p:cNvSpPr>
            <p:nvPr/>
          </p:nvSpPr>
          <p:spPr bwMode="auto">
            <a:xfrm>
              <a:off x="2887" y="2148"/>
              <a:ext cx="71" cy="72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8994" name="Line 18"/>
            <p:cNvSpPr>
              <a:spLocks noChangeShapeType="1"/>
            </p:cNvSpPr>
            <p:nvPr/>
          </p:nvSpPr>
          <p:spPr bwMode="auto">
            <a:xfrm>
              <a:off x="2922" y="1283"/>
              <a:ext cx="0" cy="87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8995" name="Arc 19"/>
            <p:cNvSpPr>
              <a:spLocks/>
            </p:cNvSpPr>
            <p:nvPr/>
          </p:nvSpPr>
          <p:spPr bwMode="auto">
            <a:xfrm>
              <a:off x="2988" y="2148"/>
              <a:ext cx="71" cy="72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8996" name="Line 20"/>
            <p:cNvSpPr>
              <a:spLocks noChangeShapeType="1"/>
            </p:cNvSpPr>
            <p:nvPr/>
          </p:nvSpPr>
          <p:spPr bwMode="auto">
            <a:xfrm>
              <a:off x="3023" y="1154"/>
              <a:ext cx="0" cy="100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8997" name="Rectangle 21"/>
            <p:cNvSpPr>
              <a:spLocks noChangeArrowheads="1"/>
            </p:cNvSpPr>
            <p:nvPr/>
          </p:nvSpPr>
          <p:spPr bwMode="auto">
            <a:xfrm>
              <a:off x="2202" y="2230"/>
              <a:ext cx="917" cy="32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8998" name="Rectangle 22"/>
            <p:cNvSpPr>
              <a:spLocks noChangeArrowheads="1"/>
            </p:cNvSpPr>
            <p:nvPr/>
          </p:nvSpPr>
          <p:spPr bwMode="auto">
            <a:xfrm>
              <a:off x="2438" y="2297"/>
              <a:ext cx="434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r>
                <a:rPr kumimoji="1" lang="en-US" altLang="ko-KR" b="1">
                  <a:solidFill>
                    <a:srgbClr val="000000"/>
                  </a:solidFill>
                  <a:ea typeface="굴림" pitchFamily="50" charset="-127"/>
                </a:rPr>
                <a:t>MUX</a:t>
              </a:r>
            </a:p>
          </p:txBody>
        </p:sp>
        <p:sp>
          <p:nvSpPr>
            <p:cNvPr id="638999" name="Arc 23"/>
            <p:cNvSpPr>
              <a:spLocks/>
            </p:cNvSpPr>
            <p:nvPr/>
          </p:nvSpPr>
          <p:spPr bwMode="auto">
            <a:xfrm>
              <a:off x="2111" y="2278"/>
              <a:ext cx="87" cy="57"/>
            </a:xfrm>
            <a:custGeom>
              <a:avLst/>
              <a:gdLst>
                <a:gd name="G0" fmla="+- 21600 0 0"/>
                <a:gd name="G1" fmla="+- 8746 0 0"/>
                <a:gd name="G2" fmla="+- 21600 0 0"/>
                <a:gd name="T0" fmla="*/ 1746 w 21600"/>
                <a:gd name="T1" fmla="*/ 17255 h 17255"/>
                <a:gd name="T2" fmla="*/ 1850 w 21600"/>
                <a:gd name="T3" fmla="*/ 0 h 17255"/>
                <a:gd name="T4" fmla="*/ 21600 w 21600"/>
                <a:gd name="T5" fmla="*/ 8746 h 17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9000" name="Line 24"/>
            <p:cNvSpPr>
              <a:spLocks noChangeShapeType="1"/>
            </p:cNvSpPr>
            <p:nvPr/>
          </p:nvSpPr>
          <p:spPr bwMode="auto">
            <a:xfrm flipH="1">
              <a:off x="2028" y="2309"/>
              <a:ext cx="10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9001" name="Arc 25"/>
            <p:cNvSpPr>
              <a:spLocks/>
            </p:cNvSpPr>
            <p:nvPr/>
          </p:nvSpPr>
          <p:spPr bwMode="auto">
            <a:xfrm>
              <a:off x="2111" y="2366"/>
              <a:ext cx="87" cy="57"/>
            </a:xfrm>
            <a:custGeom>
              <a:avLst/>
              <a:gdLst>
                <a:gd name="G0" fmla="+- 21600 0 0"/>
                <a:gd name="G1" fmla="+- 8746 0 0"/>
                <a:gd name="G2" fmla="+- 21600 0 0"/>
                <a:gd name="T0" fmla="*/ 1746 w 21600"/>
                <a:gd name="T1" fmla="*/ 17255 h 17255"/>
                <a:gd name="T2" fmla="*/ 1850 w 21600"/>
                <a:gd name="T3" fmla="*/ 0 h 17255"/>
                <a:gd name="T4" fmla="*/ 21600 w 21600"/>
                <a:gd name="T5" fmla="*/ 8746 h 17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9002" name="Line 26"/>
            <p:cNvSpPr>
              <a:spLocks noChangeShapeType="1"/>
            </p:cNvSpPr>
            <p:nvPr/>
          </p:nvSpPr>
          <p:spPr bwMode="auto">
            <a:xfrm flipH="1">
              <a:off x="2028" y="2393"/>
              <a:ext cx="10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9003" name="Arc 27"/>
            <p:cNvSpPr>
              <a:spLocks/>
            </p:cNvSpPr>
            <p:nvPr/>
          </p:nvSpPr>
          <p:spPr bwMode="auto">
            <a:xfrm>
              <a:off x="2111" y="2452"/>
              <a:ext cx="87" cy="59"/>
            </a:xfrm>
            <a:custGeom>
              <a:avLst/>
              <a:gdLst>
                <a:gd name="G0" fmla="+- 21600 0 0"/>
                <a:gd name="G1" fmla="+- 8746 0 0"/>
                <a:gd name="G2" fmla="+- 21600 0 0"/>
                <a:gd name="T0" fmla="*/ 1746 w 21600"/>
                <a:gd name="T1" fmla="*/ 17255 h 17255"/>
                <a:gd name="T2" fmla="*/ 1850 w 21600"/>
                <a:gd name="T3" fmla="*/ 0 h 17255"/>
                <a:gd name="T4" fmla="*/ 21600 w 21600"/>
                <a:gd name="T5" fmla="*/ 8746 h 17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9004" name="Line 28"/>
            <p:cNvSpPr>
              <a:spLocks noChangeShapeType="1"/>
            </p:cNvSpPr>
            <p:nvPr/>
          </p:nvSpPr>
          <p:spPr bwMode="auto">
            <a:xfrm flipH="1">
              <a:off x="2028" y="2485"/>
              <a:ext cx="10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9005" name="Rectangle 29"/>
            <p:cNvSpPr>
              <a:spLocks noChangeArrowheads="1"/>
            </p:cNvSpPr>
            <p:nvPr/>
          </p:nvSpPr>
          <p:spPr bwMode="auto">
            <a:xfrm>
              <a:off x="1590" y="2311"/>
              <a:ext cx="370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  <a:ea typeface="굴림" pitchFamily="50" charset="-127"/>
                </a:rPr>
                <a:t>SELA</a:t>
              </a:r>
            </a:p>
          </p:txBody>
        </p:sp>
        <p:sp>
          <p:nvSpPr>
            <p:cNvPr id="639006" name="Rectangle 30"/>
            <p:cNvSpPr>
              <a:spLocks noChangeArrowheads="1"/>
            </p:cNvSpPr>
            <p:nvPr/>
          </p:nvSpPr>
          <p:spPr bwMode="auto">
            <a:xfrm>
              <a:off x="1860" y="2252"/>
              <a:ext cx="189" cy="26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r>
                <a:rPr kumimoji="1" lang="en-US" altLang="ko-KR" sz="2400" b="1">
                  <a:solidFill>
                    <a:srgbClr val="000000"/>
                  </a:solidFill>
                  <a:ea typeface="굴림" pitchFamily="50" charset="-127"/>
                </a:rPr>
                <a:t>{</a:t>
              </a:r>
            </a:p>
          </p:txBody>
        </p:sp>
        <p:sp>
          <p:nvSpPr>
            <p:cNvPr id="639007" name="Arc 31"/>
            <p:cNvSpPr>
              <a:spLocks/>
            </p:cNvSpPr>
            <p:nvPr/>
          </p:nvSpPr>
          <p:spPr bwMode="auto">
            <a:xfrm>
              <a:off x="3456" y="2148"/>
              <a:ext cx="71" cy="72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9008" name="Line 32"/>
            <p:cNvSpPr>
              <a:spLocks noChangeShapeType="1"/>
            </p:cNvSpPr>
            <p:nvPr/>
          </p:nvSpPr>
          <p:spPr bwMode="auto">
            <a:xfrm>
              <a:off x="3491" y="2056"/>
              <a:ext cx="0" cy="9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9009" name="Arc 33"/>
            <p:cNvSpPr>
              <a:spLocks/>
            </p:cNvSpPr>
            <p:nvPr/>
          </p:nvSpPr>
          <p:spPr bwMode="auto">
            <a:xfrm>
              <a:off x="3566" y="2148"/>
              <a:ext cx="71" cy="72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9010" name="Line 34"/>
            <p:cNvSpPr>
              <a:spLocks noChangeShapeType="1"/>
            </p:cNvSpPr>
            <p:nvPr/>
          </p:nvSpPr>
          <p:spPr bwMode="auto">
            <a:xfrm>
              <a:off x="3601" y="1927"/>
              <a:ext cx="0" cy="22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9011" name="Arc 35"/>
            <p:cNvSpPr>
              <a:spLocks/>
            </p:cNvSpPr>
            <p:nvPr/>
          </p:nvSpPr>
          <p:spPr bwMode="auto">
            <a:xfrm>
              <a:off x="3667" y="2148"/>
              <a:ext cx="70" cy="72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9012" name="Line 36"/>
            <p:cNvSpPr>
              <a:spLocks noChangeShapeType="1"/>
            </p:cNvSpPr>
            <p:nvPr/>
          </p:nvSpPr>
          <p:spPr bwMode="auto">
            <a:xfrm>
              <a:off x="3701" y="1799"/>
              <a:ext cx="0" cy="35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9013" name="Arc 37"/>
            <p:cNvSpPr>
              <a:spLocks/>
            </p:cNvSpPr>
            <p:nvPr/>
          </p:nvSpPr>
          <p:spPr bwMode="auto">
            <a:xfrm>
              <a:off x="3769" y="2148"/>
              <a:ext cx="69" cy="72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9014" name="Line 38"/>
            <p:cNvSpPr>
              <a:spLocks noChangeShapeType="1"/>
            </p:cNvSpPr>
            <p:nvPr/>
          </p:nvSpPr>
          <p:spPr bwMode="auto">
            <a:xfrm>
              <a:off x="3802" y="1669"/>
              <a:ext cx="0" cy="48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9015" name="Arc 39"/>
            <p:cNvSpPr>
              <a:spLocks/>
            </p:cNvSpPr>
            <p:nvPr/>
          </p:nvSpPr>
          <p:spPr bwMode="auto">
            <a:xfrm>
              <a:off x="3879" y="2148"/>
              <a:ext cx="69" cy="72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9016" name="Line 40"/>
            <p:cNvSpPr>
              <a:spLocks noChangeShapeType="1"/>
            </p:cNvSpPr>
            <p:nvPr/>
          </p:nvSpPr>
          <p:spPr bwMode="auto">
            <a:xfrm>
              <a:off x="3913" y="1540"/>
              <a:ext cx="0" cy="61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9017" name="Arc 41"/>
            <p:cNvSpPr>
              <a:spLocks/>
            </p:cNvSpPr>
            <p:nvPr/>
          </p:nvSpPr>
          <p:spPr bwMode="auto">
            <a:xfrm>
              <a:off x="3980" y="2148"/>
              <a:ext cx="69" cy="72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9018" name="Line 42"/>
            <p:cNvSpPr>
              <a:spLocks noChangeShapeType="1"/>
            </p:cNvSpPr>
            <p:nvPr/>
          </p:nvSpPr>
          <p:spPr bwMode="auto">
            <a:xfrm>
              <a:off x="4014" y="1411"/>
              <a:ext cx="0" cy="74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9019" name="Arc 43"/>
            <p:cNvSpPr>
              <a:spLocks/>
            </p:cNvSpPr>
            <p:nvPr/>
          </p:nvSpPr>
          <p:spPr bwMode="auto">
            <a:xfrm>
              <a:off x="4080" y="2148"/>
              <a:ext cx="70" cy="72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9020" name="Line 44"/>
            <p:cNvSpPr>
              <a:spLocks noChangeShapeType="1"/>
            </p:cNvSpPr>
            <p:nvPr/>
          </p:nvSpPr>
          <p:spPr bwMode="auto">
            <a:xfrm>
              <a:off x="4115" y="1283"/>
              <a:ext cx="0" cy="87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9021" name="Arc 45"/>
            <p:cNvSpPr>
              <a:spLocks/>
            </p:cNvSpPr>
            <p:nvPr/>
          </p:nvSpPr>
          <p:spPr bwMode="auto">
            <a:xfrm>
              <a:off x="4190" y="2148"/>
              <a:ext cx="71" cy="72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9022" name="Line 46"/>
            <p:cNvSpPr>
              <a:spLocks noChangeShapeType="1"/>
            </p:cNvSpPr>
            <p:nvPr/>
          </p:nvSpPr>
          <p:spPr bwMode="auto">
            <a:xfrm>
              <a:off x="4225" y="1070"/>
              <a:ext cx="0" cy="108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9023" name="Rectangle 47"/>
            <p:cNvSpPr>
              <a:spLocks noChangeArrowheads="1"/>
            </p:cNvSpPr>
            <p:nvPr/>
          </p:nvSpPr>
          <p:spPr bwMode="auto">
            <a:xfrm>
              <a:off x="3394" y="2230"/>
              <a:ext cx="918" cy="32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9024" name="Rectangle 48"/>
            <p:cNvSpPr>
              <a:spLocks noChangeArrowheads="1"/>
            </p:cNvSpPr>
            <p:nvPr/>
          </p:nvSpPr>
          <p:spPr bwMode="auto">
            <a:xfrm>
              <a:off x="3631" y="2297"/>
              <a:ext cx="434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r>
                <a:rPr kumimoji="1" lang="en-US" altLang="ko-KR" b="1">
                  <a:solidFill>
                    <a:srgbClr val="000000"/>
                  </a:solidFill>
                  <a:ea typeface="굴림" pitchFamily="50" charset="-127"/>
                </a:rPr>
                <a:t>MUX</a:t>
              </a:r>
            </a:p>
          </p:txBody>
        </p:sp>
        <p:sp>
          <p:nvSpPr>
            <p:cNvPr id="639025" name="Arc 49"/>
            <p:cNvSpPr>
              <a:spLocks/>
            </p:cNvSpPr>
            <p:nvPr/>
          </p:nvSpPr>
          <p:spPr bwMode="auto">
            <a:xfrm>
              <a:off x="4326" y="2278"/>
              <a:ext cx="87" cy="57"/>
            </a:xfrm>
            <a:custGeom>
              <a:avLst/>
              <a:gdLst>
                <a:gd name="G0" fmla="+- 0 0 0"/>
                <a:gd name="G1" fmla="+- 8852 0 0"/>
                <a:gd name="G2" fmla="+- 21600 0 0"/>
                <a:gd name="T0" fmla="*/ 19703 w 21600"/>
                <a:gd name="T1" fmla="*/ 0 h 17464"/>
                <a:gd name="T2" fmla="*/ 19809 w 21600"/>
                <a:gd name="T3" fmla="*/ 17464 h 17464"/>
                <a:gd name="T4" fmla="*/ 0 w 21600"/>
                <a:gd name="T5" fmla="*/ 8852 h 17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464" fill="none" extrusionOk="0">
                  <a:moveTo>
                    <a:pt x="19702" y="0"/>
                  </a:moveTo>
                  <a:cubicBezTo>
                    <a:pt x="20953" y="2783"/>
                    <a:pt x="21600" y="5800"/>
                    <a:pt x="21600" y="8852"/>
                  </a:cubicBezTo>
                  <a:cubicBezTo>
                    <a:pt x="21600" y="11815"/>
                    <a:pt x="20990" y="14746"/>
                    <a:pt x="19808" y="17463"/>
                  </a:cubicBezTo>
                </a:path>
                <a:path w="21600" h="17464" stroke="0" extrusionOk="0">
                  <a:moveTo>
                    <a:pt x="19702" y="0"/>
                  </a:moveTo>
                  <a:cubicBezTo>
                    <a:pt x="20953" y="2783"/>
                    <a:pt x="21600" y="5800"/>
                    <a:pt x="21600" y="8852"/>
                  </a:cubicBezTo>
                  <a:cubicBezTo>
                    <a:pt x="21600" y="11815"/>
                    <a:pt x="20990" y="14746"/>
                    <a:pt x="19808" y="17463"/>
                  </a:cubicBezTo>
                  <a:lnTo>
                    <a:pt x="0" y="8852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9026" name="Line 50"/>
            <p:cNvSpPr>
              <a:spLocks noChangeShapeType="1"/>
            </p:cNvSpPr>
            <p:nvPr/>
          </p:nvSpPr>
          <p:spPr bwMode="auto">
            <a:xfrm flipH="1">
              <a:off x="4386" y="2309"/>
              <a:ext cx="10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9027" name="Arc 51"/>
            <p:cNvSpPr>
              <a:spLocks/>
            </p:cNvSpPr>
            <p:nvPr/>
          </p:nvSpPr>
          <p:spPr bwMode="auto">
            <a:xfrm>
              <a:off x="4326" y="2361"/>
              <a:ext cx="87" cy="58"/>
            </a:xfrm>
            <a:custGeom>
              <a:avLst/>
              <a:gdLst>
                <a:gd name="G0" fmla="+- 0 0 0"/>
                <a:gd name="G1" fmla="+- 8852 0 0"/>
                <a:gd name="G2" fmla="+- 21600 0 0"/>
                <a:gd name="T0" fmla="*/ 19703 w 21600"/>
                <a:gd name="T1" fmla="*/ 0 h 17464"/>
                <a:gd name="T2" fmla="*/ 19809 w 21600"/>
                <a:gd name="T3" fmla="*/ 17464 h 17464"/>
                <a:gd name="T4" fmla="*/ 0 w 21600"/>
                <a:gd name="T5" fmla="*/ 8852 h 17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464" fill="none" extrusionOk="0">
                  <a:moveTo>
                    <a:pt x="19702" y="0"/>
                  </a:moveTo>
                  <a:cubicBezTo>
                    <a:pt x="20953" y="2783"/>
                    <a:pt x="21600" y="5800"/>
                    <a:pt x="21600" y="8852"/>
                  </a:cubicBezTo>
                  <a:cubicBezTo>
                    <a:pt x="21600" y="11815"/>
                    <a:pt x="20990" y="14746"/>
                    <a:pt x="19808" y="17463"/>
                  </a:cubicBezTo>
                </a:path>
                <a:path w="21600" h="17464" stroke="0" extrusionOk="0">
                  <a:moveTo>
                    <a:pt x="19702" y="0"/>
                  </a:moveTo>
                  <a:cubicBezTo>
                    <a:pt x="20953" y="2783"/>
                    <a:pt x="21600" y="5800"/>
                    <a:pt x="21600" y="8852"/>
                  </a:cubicBezTo>
                  <a:cubicBezTo>
                    <a:pt x="21600" y="11815"/>
                    <a:pt x="20990" y="14746"/>
                    <a:pt x="19808" y="17463"/>
                  </a:cubicBezTo>
                  <a:lnTo>
                    <a:pt x="0" y="8852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9028" name="Line 52"/>
            <p:cNvSpPr>
              <a:spLocks noChangeShapeType="1"/>
            </p:cNvSpPr>
            <p:nvPr/>
          </p:nvSpPr>
          <p:spPr bwMode="auto">
            <a:xfrm flipH="1">
              <a:off x="4386" y="2393"/>
              <a:ext cx="10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9029" name="Arc 53"/>
            <p:cNvSpPr>
              <a:spLocks/>
            </p:cNvSpPr>
            <p:nvPr/>
          </p:nvSpPr>
          <p:spPr bwMode="auto">
            <a:xfrm>
              <a:off x="4326" y="2452"/>
              <a:ext cx="87" cy="59"/>
            </a:xfrm>
            <a:custGeom>
              <a:avLst/>
              <a:gdLst>
                <a:gd name="G0" fmla="+- 0 0 0"/>
                <a:gd name="G1" fmla="+- 8852 0 0"/>
                <a:gd name="G2" fmla="+- 21600 0 0"/>
                <a:gd name="T0" fmla="*/ 19703 w 21600"/>
                <a:gd name="T1" fmla="*/ 0 h 17464"/>
                <a:gd name="T2" fmla="*/ 19809 w 21600"/>
                <a:gd name="T3" fmla="*/ 17464 h 17464"/>
                <a:gd name="T4" fmla="*/ 0 w 21600"/>
                <a:gd name="T5" fmla="*/ 8852 h 17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464" fill="none" extrusionOk="0">
                  <a:moveTo>
                    <a:pt x="19702" y="0"/>
                  </a:moveTo>
                  <a:cubicBezTo>
                    <a:pt x="20953" y="2783"/>
                    <a:pt x="21600" y="5800"/>
                    <a:pt x="21600" y="8852"/>
                  </a:cubicBezTo>
                  <a:cubicBezTo>
                    <a:pt x="21600" y="11815"/>
                    <a:pt x="20990" y="14746"/>
                    <a:pt x="19808" y="17463"/>
                  </a:cubicBezTo>
                </a:path>
                <a:path w="21600" h="17464" stroke="0" extrusionOk="0">
                  <a:moveTo>
                    <a:pt x="19702" y="0"/>
                  </a:moveTo>
                  <a:cubicBezTo>
                    <a:pt x="20953" y="2783"/>
                    <a:pt x="21600" y="5800"/>
                    <a:pt x="21600" y="8852"/>
                  </a:cubicBezTo>
                  <a:cubicBezTo>
                    <a:pt x="21600" y="11815"/>
                    <a:pt x="20990" y="14746"/>
                    <a:pt x="19808" y="17463"/>
                  </a:cubicBezTo>
                  <a:lnTo>
                    <a:pt x="0" y="8852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9030" name="Line 54"/>
            <p:cNvSpPr>
              <a:spLocks noChangeShapeType="1"/>
            </p:cNvSpPr>
            <p:nvPr/>
          </p:nvSpPr>
          <p:spPr bwMode="auto">
            <a:xfrm flipH="1">
              <a:off x="4386" y="2485"/>
              <a:ext cx="10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9031" name="Rectangle 55"/>
            <p:cNvSpPr>
              <a:spLocks noChangeArrowheads="1"/>
            </p:cNvSpPr>
            <p:nvPr/>
          </p:nvSpPr>
          <p:spPr bwMode="auto">
            <a:xfrm>
              <a:off x="4467" y="2243"/>
              <a:ext cx="189" cy="26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r>
                <a:rPr kumimoji="1" lang="en-US" altLang="ko-KR" sz="2400" b="1">
                  <a:solidFill>
                    <a:srgbClr val="000000"/>
                  </a:solidFill>
                  <a:ea typeface="굴림" pitchFamily="50" charset="-127"/>
                </a:rPr>
                <a:t>}</a:t>
              </a:r>
            </a:p>
          </p:txBody>
        </p:sp>
        <p:sp>
          <p:nvSpPr>
            <p:cNvPr id="639032" name="Rectangle 56"/>
            <p:cNvSpPr>
              <a:spLocks noChangeArrowheads="1"/>
            </p:cNvSpPr>
            <p:nvPr/>
          </p:nvSpPr>
          <p:spPr bwMode="auto">
            <a:xfrm>
              <a:off x="4568" y="2305"/>
              <a:ext cx="370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  <a:ea typeface="굴림" pitchFamily="50" charset="-127"/>
                </a:rPr>
                <a:t>SELB</a:t>
              </a:r>
            </a:p>
          </p:txBody>
        </p:sp>
        <p:sp>
          <p:nvSpPr>
            <p:cNvPr id="639033" name="Arc 57"/>
            <p:cNvSpPr>
              <a:spLocks/>
            </p:cNvSpPr>
            <p:nvPr/>
          </p:nvSpPr>
          <p:spPr bwMode="auto">
            <a:xfrm>
              <a:off x="2631" y="2876"/>
              <a:ext cx="70" cy="71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9034" name="Line 58"/>
            <p:cNvSpPr>
              <a:spLocks noChangeShapeType="1"/>
            </p:cNvSpPr>
            <p:nvPr/>
          </p:nvSpPr>
          <p:spPr bwMode="auto">
            <a:xfrm>
              <a:off x="2665" y="2553"/>
              <a:ext cx="0" cy="33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9035" name="Arc 59"/>
            <p:cNvSpPr>
              <a:spLocks/>
            </p:cNvSpPr>
            <p:nvPr/>
          </p:nvSpPr>
          <p:spPr bwMode="auto">
            <a:xfrm>
              <a:off x="3823" y="2876"/>
              <a:ext cx="71" cy="71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9036" name="Line 60"/>
            <p:cNvSpPr>
              <a:spLocks noChangeShapeType="1"/>
            </p:cNvSpPr>
            <p:nvPr/>
          </p:nvSpPr>
          <p:spPr bwMode="auto">
            <a:xfrm>
              <a:off x="3858" y="2553"/>
              <a:ext cx="0" cy="33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9037" name="Rectangle 61"/>
            <p:cNvSpPr>
              <a:spLocks noChangeArrowheads="1"/>
            </p:cNvSpPr>
            <p:nvPr/>
          </p:nvSpPr>
          <p:spPr bwMode="auto">
            <a:xfrm>
              <a:off x="2404" y="2958"/>
              <a:ext cx="1853" cy="54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9038" name="Rectangle 62"/>
            <p:cNvSpPr>
              <a:spLocks noChangeArrowheads="1"/>
            </p:cNvSpPr>
            <p:nvPr/>
          </p:nvSpPr>
          <p:spPr bwMode="auto">
            <a:xfrm>
              <a:off x="3055" y="3116"/>
              <a:ext cx="410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r>
                <a:rPr kumimoji="1" lang="en-US" altLang="ko-KR" b="1">
                  <a:solidFill>
                    <a:srgbClr val="000000"/>
                  </a:solidFill>
                  <a:ea typeface="굴림" pitchFamily="50" charset="-127"/>
                </a:rPr>
                <a:t>ALU</a:t>
              </a:r>
            </a:p>
          </p:txBody>
        </p:sp>
        <p:sp>
          <p:nvSpPr>
            <p:cNvPr id="639039" name="Arc 63"/>
            <p:cNvSpPr>
              <a:spLocks/>
            </p:cNvSpPr>
            <p:nvPr/>
          </p:nvSpPr>
          <p:spPr bwMode="auto">
            <a:xfrm>
              <a:off x="2313" y="3047"/>
              <a:ext cx="87" cy="58"/>
            </a:xfrm>
            <a:custGeom>
              <a:avLst/>
              <a:gdLst>
                <a:gd name="G0" fmla="+- 21600 0 0"/>
                <a:gd name="G1" fmla="+- 8746 0 0"/>
                <a:gd name="G2" fmla="+- 21600 0 0"/>
                <a:gd name="T0" fmla="*/ 1746 w 21600"/>
                <a:gd name="T1" fmla="*/ 17255 h 17255"/>
                <a:gd name="T2" fmla="*/ 1850 w 21600"/>
                <a:gd name="T3" fmla="*/ 0 h 17255"/>
                <a:gd name="T4" fmla="*/ 21600 w 21600"/>
                <a:gd name="T5" fmla="*/ 8746 h 17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9040" name="Line 64"/>
            <p:cNvSpPr>
              <a:spLocks noChangeShapeType="1"/>
            </p:cNvSpPr>
            <p:nvPr/>
          </p:nvSpPr>
          <p:spPr bwMode="auto">
            <a:xfrm flipH="1">
              <a:off x="2224" y="3077"/>
              <a:ext cx="1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9041" name="Arc 65"/>
            <p:cNvSpPr>
              <a:spLocks/>
            </p:cNvSpPr>
            <p:nvPr/>
          </p:nvSpPr>
          <p:spPr bwMode="auto">
            <a:xfrm>
              <a:off x="2313" y="3131"/>
              <a:ext cx="87" cy="57"/>
            </a:xfrm>
            <a:custGeom>
              <a:avLst/>
              <a:gdLst>
                <a:gd name="G0" fmla="+- 21600 0 0"/>
                <a:gd name="G1" fmla="+- 8746 0 0"/>
                <a:gd name="G2" fmla="+- 21600 0 0"/>
                <a:gd name="T0" fmla="*/ 1746 w 21600"/>
                <a:gd name="T1" fmla="*/ 17255 h 17255"/>
                <a:gd name="T2" fmla="*/ 1850 w 21600"/>
                <a:gd name="T3" fmla="*/ 0 h 17255"/>
                <a:gd name="T4" fmla="*/ 21600 w 21600"/>
                <a:gd name="T5" fmla="*/ 8746 h 17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9042" name="Line 66"/>
            <p:cNvSpPr>
              <a:spLocks noChangeShapeType="1"/>
            </p:cNvSpPr>
            <p:nvPr/>
          </p:nvSpPr>
          <p:spPr bwMode="auto">
            <a:xfrm flipH="1">
              <a:off x="2230" y="3160"/>
              <a:ext cx="1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9043" name="Arc 67"/>
            <p:cNvSpPr>
              <a:spLocks/>
            </p:cNvSpPr>
            <p:nvPr/>
          </p:nvSpPr>
          <p:spPr bwMode="auto">
            <a:xfrm>
              <a:off x="2313" y="3221"/>
              <a:ext cx="87" cy="59"/>
            </a:xfrm>
            <a:custGeom>
              <a:avLst/>
              <a:gdLst>
                <a:gd name="G0" fmla="+- 21600 0 0"/>
                <a:gd name="G1" fmla="+- 8746 0 0"/>
                <a:gd name="G2" fmla="+- 21600 0 0"/>
                <a:gd name="T0" fmla="*/ 1746 w 21600"/>
                <a:gd name="T1" fmla="*/ 17255 h 17255"/>
                <a:gd name="T2" fmla="*/ 1850 w 21600"/>
                <a:gd name="T3" fmla="*/ 0 h 17255"/>
                <a:gd name="T4" fmla="*/ 21600 w 21600"/>
                <a:gd name="T5" fmla="*/ 8746 h 17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9044" name="Line 68"/>
            <p:cNvSpPr>
              <a:spLocks noChangeShapeType="1"/>
            </p:cNvSpPr>
            <p:nvPr/>
          </p:nvSpPr>
          <p:spPr bwMode="auto">
            <a:xfrm flipH="1">
              <a:off x="2230" y="3252"/>
              <a:ext cx="1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9045" name="Arc 69"/>
            <p:cNvSpPr>
              <a:spLocks/>
            </p:cNvSpPr>
            <p:nvPr/>
          </p:nvSpPr>
          <p:spPr bwMode="auto">
            <a:xfrm>
              <a:off x="2313" y="3305"/>
              <a:ext cx="87" cy="58"/>
            </a:xfrm>
            <a:custGeom>
              <a:avLst/>
              <a:gdLst>
                <a:gd name="G0" fmla="+- 21600 0 0"/>
                <a:gd name="G1" fmla="+- 8746 0 0"/>
                <a:gd name="G2" fmla="+- 21600 0 0"/>
                <a:gd name="T0" fmla="*/ 1746 w 21600"/>
                <a:gd name="T1" fmla="*/ 17255 h 17255"/>
                <a:gd name="T2" fmla="*/ 1850 w 21600"/>
                <a:gd name="T3" fmla="*/ 0 h 17255"/>
                <a:gd name="T4" fmla="*/ 21600 w 21600"/>
                <a:gd name="T5" fmla="*/ 8746 h 17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9046" name="Line 70"/>
            <p:cNvSpPr>
              <a:spLocks noChangeShapeType="1"/>
            </p:cNvSpPr>
            <p:nvPr/>
          </p:nvSpPr>
          <p:spPr bwMode="auto">
            <a:xfrm flipH="1">
              <a:off x="2230" y="3330"/>
              <a:ext cx="1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9047" name="Arc 71"/>
            <p:cNvSpPr>
              <a:spLocks/>
            </p:cNvSpPr>
            <p:nvPr/>
          </p:nvSpPr>
          <p:spPr bwMode="auto">
            <a:xfrm>
              <a:off x="2313" y="3396"/>
              <a:ext cx="87" cy="58"/>
            </a:xfrm>
            <a:custGeom>
              <a:avLst/>
              <a:gdLst>
                <a:gd name="G0" fmla="+- 21600 0 0"/>
                <a:gd name="G1" fmla="+- 8746 0 0"/>
                <a:gd name="G2" fmla="+- 21600 0 0"/>
                <a:gd name="T0" fmla="*/ 1746 w 21600"/>
                <a:gd name="T1" fmla="*/ 17255 h 17255"/>
                <a:gd name="T2" fmla="*/ 1850 w 21600"/>
                <a:gd name="T3" fmla="*/ 0 h 17255"/>
                <a:gd name="T4" fmla="*/ 21600 w 21600"/>
                <a:gd name="T5" fmla="*/ 8746 h 17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9048" name="Line 72"/>
            <p:cNvSpPr>
              <a:spLocks noChangeShapeType="1"/>
            </p:cNvSpPr>
            <p:nvPr/>
          </p:nvSpPr>
          <p:spPr bwMode="auto">
            <a:xfrm flipH="1">
              <a:off x="2230" y="3426"/>
              <a:ext cx="1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9049" name="Rectangle 73"/>
            <p:cNvSpPr>
              <a:spLocks noChangeArrowheads="1"/>
            </p:cNvSpPr>
            <p:nvPr/>
          </p:nvSpPr>
          <p:spPr bwMode="auto">
            <a:xfrm>
              <a:off x="1806" y="3161"/>
              <a:ext cx="322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  <a:ea typeface="굴림" pitchFamily="50" charset="-127"/>
                </a:rPr>
                <a:t>OPR</a:t>
              </a:r>
            </a:p>
          </p:txBody>
        </p:sp>
        <p:sp>
          <p:nvSpPr>
            <p:cNvPr id="639050" name="Arc 74"/>
            <p:cNvSpPr>
              <a:spLocks/>
            </p:cNvSpPr>
            <p:nvPr/>
          </p:nvSpPr>
          <p:spPr bwMode="auto">
            <a:xfrm>
              <a:off x="2148" y="3088"/>
              <a:ext cx="41" cy="167"/>
            </a:xfrm>
            <a:custGeom>
              <a:avLst/>
              <a:gdLst>
                <a:gd name="G0" fmla="+- 21600 0 0"/>
                <a:gd name="G1" fmla="+- 21592 0 0"/>
                <a:gd name="G2" fmla="+- 21600 0 0"/>
                <a:gd name="T0" fmla="*/ 0 w 21600"/>
                <a:gd name="T1" fmla="*/ 21592 h 21592"/>
                <a:gd name="T2" fmla="*/ 21000 w 21600"/>
                <a:gd name="T3" fmla="*/ 0 h 21592"/>
                <a:gd name="T4" fmla="*/ 21600 w 21600"/>
                <a:gd name="T5" fmla="*/ 21592 h 21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92" fill="none" extrusionOk="0">
                  <a:moveTo>
                    <a:pt x="0" y="21592"/>
                  </a:moveTo>
                  <a:cubicBezTo>
                    <a:pt x="0" y="9896"/>
                    <a:pt x="9308" y="325"/>
                    <a:pt x="21000" y="0"/>
                  </a:cubicBezTo>
                </a:path>
                <a:path w="21600" h="21592" stroke="0" extrusionOk="0">
                  <a:moveTo>
                    <a:pt x="0" y="21592"/>
                  </a:moveTo>
                  <a:cubicBezTo>
                    <a:pt x="0" y="9896"/>
                    <a:pt x="9308" y="325"/>
                    <a:pt x="21000" y="0"/>
                  </a:cubicBezTo>
                  <a:lnTo>
                    <a:pt x="21600" y="21592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9051" name="Arc 75"/>
            <p:cNvSpPr>
              <a:spLocks/>
            </p:cNvSpPr>
            <p:nvPr/>
          </p:nvSpPr>
          <p:spPr bwMode="auto">
            <a:xfrm>
              <a:off x="2148" y="3254"/>
              <a:ext cx="41" cy="167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9052" name="Rectangle 76"/>
            <p:cNvSpPr>
              <a:spLocks noChangeArrowheads="1"/>
            </p:cNvSpPr>
            <p:nvPr/>
          </p:nvSpPr>
          <p:spPr bwMode="auto">
            <a:xfrm>
              <a:off x="1449" y="1228"/>
              <a:ext cx="236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  <a:ea typeface="굴림" pitchFamily="50" charset="-127"/>
                </a:rPr>
                <a:t>R1</a:t>
              </a:r>
            </a:p>
          </p:txBody>
        </p:sp>
        <p:sp>
          <p:nvSpPr>
            <p:cNvPr id="639053" name="Line 77"/>
            <p:cNvSpPr>
              <a:spLocks noChangeShapeType="1"/>
            </p:cNvSpPr>
            <p:nvPr/>
          </p:nvSpPr>
          <p:spPr bwMode="auto">
            <a:xfrm>
              <a:off x="1890" y="1279"/>
              <a:ext cx="222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9054" name="Line 78"/>
            <p:cNvSpPr>
              <a:spLocks noChangeShapeType="1"/>
            </p:cNvSpPr>
            <p:nvPr/>
          </p:nvSpPr>
          <p:spPr bwMode="auto">
            <a:xfrm>
              <a:off x="1890" y="1407"/>
              <a:ext cx="212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9055" name="Line 79"/>
            <p:cNvSpPr>
              <a:spLocks noChangeShapeType="1"/>
            </p:cNvSpPr>
            <p:nvPr/>
          </p:nvSpPr>
          <p:spPr bwMode="auto">
            <a:xfrm>
              <a:off x="1890" y="1537"/>
              <a:ext cx="201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9056" name="Line 80"/>
            <p:cNvSpPr>
              <a:spLocks noChangeShapeType="1"/>
            </p:cNvSpPr>
            <p:nvPr/>
          </p:nvSpPr>
          <p:spPr bwMode="auto">
            <a:xfrm>
              <a:off x="1890" y="1666"/>
              <a:ext cx="1903" cy="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9057" name="Line 81"/>
            <p:cNvSpPr>
              <a:spLocks noChangeShapeType="1"/>
            </p:cNvSpPr>
            <p:nvPr/>
          </p:nvSpPr>
          <p:spPr bwMode="auto">
            <a:xfrm>
              <a:off x="1890" y="1795"/>
              <a:ext cx="180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9058" name="Line 82"/>
            <p:cNvSpPr>
              <a:spLocks noChangeShapeType="1"/>
            </p:cNvSpPr>
            <p:nvPr/>
          </p:nvSpPr>
          <p:spPr bwMode="auto">
            <a:xfrm>
              <a:off x="1890" y="1923"/>
              <a:ext cx="172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9059" name="Line 83"/>
            <p:cNvSpPr>
              <a:spLocks noChangeShapeType="1"/>
            </p:cNvSpPr>
            <p:nvPr/>
          </p:nvSpPr>
          <p:spPr bwMode="auto">
            <a:xfrm>
              <a:off x="1890" y="2052"/>
              <a:ext cx="159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9060" name="Rectangle 84"/>
            <p:cNvSpPr>
              <a:spLocks noChangeArrowheads="1"/>
            </p:cNvSpPr>
            <p:nvPr/>
          </p:nvSpPr>
          <p:spPr bwMode="auto">
            <a:xfrm>
              <a:off x="1449" y="1357"/>
              <a:ext cx="236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  <a:ea typeface="굴림" pitchFamily="50" charset="-127"/>
                </a:rPr>
                <a:t>R2</a:t>
              </a:r>
            </a:p>
          </p:txBody>
        </p:sp>
        <p:sp>
          <p:nvSpPr>
            <p:cNvPr id="639061" name="Rectangle 85"/>
            <p:cNvSpPr>
              <a:spLocks noChangeArrowheads="1"/>
            </p:cNvSpPr>
            <p:nvPr/>
          </p:nvSpPr>
          <p:spPr bwMode="auto">
            <a:xfrm>
              <a:off x="1449" y="1485"/>
              <a:ext cx="236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  <a:ea typeface="굴림" pitchFamily="50" charset="-127"/>
                </a:rPr>
                <a:t>R3</a:t>
              </a:r>
            </a:p>
          </p:txBody>
        </p:sp>
        <p:sp>
          <p:nvSpPr>
            <p:cNvPr id="639062" name="Rectangle 86"/>
            <p:cNvSpPr>
              <a:spLocks noChangeArrowheads="1"/>
            </p:cNvSpPr>
            <p:nvPr/>
          </p:nvSpPr>
          <p:spPr bwMode="auto">
            <a:xfrm>
              <a:off x="1449" y="1614"/>
              <a:ext cx="236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  <a:ea typeface="굴림" pitchFamily="50" charset="-127"/>
                </a:rPr>
                <a:t>R4</a:t>
              </a:r>
            </a:p>
          </p:txBody>
        </p:sp>
        <p:sp>
          <p:nvSpPr>
            <p:cNvPr id="639063" name="Rectangle 87"/>
            <p:cNvSpPr>
              <a:spLocks noChangeArrowheads="1"/>
            </p:cNvSpPr>
            <p:nvPr/>
          </p:nvSpPr>
          <p:spPr bwMode="auto">
            <a:xfrm>
              <a:off x="1449" y="1743"/>
              <a:ext cx="236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  <a:ea typeface="굴림" pitchFamily="50" charset="-127"/>
                </a:rPr>
                <a:t>R5</a:t>
              </a:r>
            </a:p>
          </p:txBody>
        </p:sp>
        <p:sp>
          <p:nvSpPr>
            <p:cNvPr id="639064" name="Rectangle 88"/>
            <p:cNvSpPr>
              <a:spLocks noChangeArrowheads="1"/>
            </p:cNvSpPr>
            <p:nvPr/>
          </p:nvSpPr>
          <p:spPr bwMode="auto">
            <a:xfrm>
              <a:off x="1449" y="1873"/>
              <a:ext cx="236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  <a:ea typeface="굴림" pitchFamily="50" charset="-127"/>
                </a:rPr>
                <a:t>R6</a:t>
              </a:r>
            </a:p>
          </p:txBody>
        </p:sp>
        <p:sp>
          <p:nvSpPr>
            <p:cNvPr id="639065" name="Rectangle 89"/>
            <p:cNvSpPr>
              <a:spLocks noChangeArrowheads="1"/>
            </p:cNvSpPr>
            <p:nvPr/>
          </p:nvSpPr>
          <p:spPr bwMode="auto">
            <a:xfrm>
              <a:off x="1449" y="2001"/>
              <a:ext cx="236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  <a:ea typeface="굴림" pitchFamily="50" charset="-127"/>
                </a:rPr>
                <a:t>R7</a:t>
              </a:r>
            </a:p>
          </p:txBody>
        </p:sp>
        <p:sp>
          <p:nvSpPr>
            <p:cNvPr id="639066" name="Line 90"/>
            <p:cNvSpPr>
              <a:spLocks noChangeShapeType="1"/>
            </p:cNvSpPr>
            <p:nvPr/>
          </p:nvSpPr>
          <p:spPr bwMode="auto">
            <a:xfrm>
              <a:off x="3027" y="1150"/>
              <a:ext cx="119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9067" name="Rectangle 91"/>
            <p:cNvSpPr>
              <a:spLocks noChangeArrowheads="1"/>
            </p:cNvSpPr>
            <p:nvPr/>
          </p:nvSpPr>
          <p:spPr bwMode="auto">
            <a:xfrm>
              <a:off x="4055" y="887"/>
              <a:ext cx="350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  <a:ea typeface="굴림" pitchFamily="50" charset="-127"/>
                </a:rPr>
                <a:t>Input</a:t>
              </a:r>
            </a:p>
          </p:txBody>
        </p:sp>
        <p:sp>
          <p:nvSpPr>
            <p:cNvPr id="639068" name="Line 92"/>
            <p:cNvSpPr>
              <a:spLocks noChangeShapeType="1"/>
            </p:cNvSpPr>
            <p:nvPr/>
          </p:nvSpPr>
          <p:spPr bwMode="auto">
            <a:xfrm>
              <a:off x="1574" y="2140"/>
              <a:ext cx="0" cy="47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9069" name="Rectangle 93"/>
            <p:cNvSpPr>
              <a:spLocks noChangeArrowheads="1"/>
            </p:cNvSpPr>
            <p:nvPr/>
          </p:nvSpPr>
          <p:spPr bwMode="auto">
            <a:xfrm>
              <a:off x="1393" y="2608"/>
              <a:ext cx="327" cy="26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  <a:ea typeface="굴림" pitchFamily="50" charset="-127"/>
                </a:rPr>
                <a:t>3 x 8</a:t>
              </a:r>
            </a:p>
            <a:p>
              <a:pPr defTabSz="762000" eaLnBrk="0" latinLnBrk="1" hangingPunct="0">
                <a:lnSpc>
                  <a:spcPct val="90000"/>
                </a:lnSpc>
              </a:pPr>
              <a:endParaRPr kumimoji="1" lang="en-US" altLang="ko-KR" sz="1200" b="1">
                <a:solidFill>
                  <a:srgbClr val="000000"/>
                </a:solidFill>
                <a:ea typeface="굴림" pitchFamily="50" charset="-127"/>
              </a:endParaRPr>
            </a:p>
          </p:txBody>
        </p:sp>
        <p:sp>
          <p:nvSpPr>
            <p:cNvPr id="639070" name="Rectangle 94"/>
            <p:cNvSpPr>
              <a:spLocks noChangeArrowheads="1"/>
            </p:cNvSpPr>
            <p:nvPr/>
          </p:nvSpPr>
          <p:spPr bwMode="auto">
            <a:xfrm>
              <a:off x="1313" y="2713"/>
              <a:ext cx="487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  <a:ea typeface="굴림" pitchFamily="50" charset="-127"/>
                </a:rPr>
                <a:t>decoder</a:t>
              </a:r>
            </a:p>
          </p:txBody>
        </p:sp>
        <p:sp>
          <p:nvSpPr>
            <p:cNvPr id="639071" name="Rectangle 95"/>
            <p:cNvSpPr>
              <a:spLocks noChangeArrowheads="1"/>
            </p:cNvSpPr>
            <p:nvPr/>
          </p:nvSpPr>
          <p:spPr bwMode="auto">
            <a:xfrm>
              <a:off x="1266" y="2617"/>
              <a:ext cx="606" cy="24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9072" name="Arc 96"/>
            <p:cNvSpPr>
              <a:spLocks/>
            </p:cNvSpPr>
            <p:nvPr/>
          </p:nvSpPr>
          <p:spPr bwMode="auto">
            <a:xfrm>
              <a:off x="1429" y="2864"/>
              <a:ext cx="70" cy="71"/>
            </a:xfrm>
            <a:custGeom>
              <a:avLst/>
              <a:gdLst>
                <a:gd name="G0" fmla="+- 8852 0 0"/>
                <a:gd name="G1" fmla="+- 0 0 0"/>
                <a:gd name="G2" fmla="+- 21600 0 0"/>
                <a:gd name="T0" fmla="*/ 17464 w 17464"/>
                <a:gd name="T1" fmla="*/ 19809 h 21600"/>
                <a:gd name="T2" fmla="*/ 0 w 17464"/>
                <a:gd name="T3" fmla="*/ 19703 h 21600"/>
                <a:gd name="T4" fmla="*/ 8852 w 17464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464" h="21600" fill="none" extrusionOk="0">
                  <a:moveTo>
                    <a:pt x="17463" y="19808"/>
                  </a:moveTo>
                  <a:cubicBezTo>
                    <a:pt x="14746" y="20990"/>
                    <a:pt x="11815" y="21599"/>
                    <a:pt x="8852" y="21600"/>
                  </a:cubicBezTo>
                  <a:cubicBezTo>
                    <a:pt x="5800" y="21600"/>
                    <a:pt x="2783" y="20953"/>
                    <a:pt x="0" y="19702"/>
                  </a:cubicBezTo>
                </a:path>
                <a:path w="17464" h="21600" stroke="0" extrusionOk="0">
                  <a:moveTo>
                    <a:pt x="17463" y="19808"/>
                  </a:moveTo>
                  <a:cubicBezTo>
                    <a:pt x="14746" y="20990"/>
                    <a:pt x="11815" y="21599"/>
                    <a:pt x="8852" y="21600"/>
                  </a:cubicBezTo>
                  <a:cubicBezTo>
                    <a:pt x="5800" y="21600"/>
                    <a:pt x="2783" y="20953"/>
                    <a:pt x="0" y="19702"/>
                  </a:cubicBezTo>
                  <a:lnTo>
                    <a:pt x="8852" y="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9073" name="Line 97"/>
            <p:cNvSpPr>
              <a:spLocks noChangeShapeType="1"/>
            </p:cNvSpPr>
            <p:nvPr/>
          </p:nvSpPr>
          <p:spPr bwMode="auto">
            <a:xfrm>
              <a:off x="1464" y="2928"/>
              <a:ext cx="0" cy="6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9074" name="Arc 98"/>
            <p:cNvSpPr>
              <a:spLocks/>
            </p:cNvSpPr>
            <p:nvPr/>
          </p:nvSpPr>
          <p:spPr bwMode="auto">
            <a:xfrm>
              <a:off x="1539" y="2864"/>
              <a:ext cx="70" cy="71"/>
            </a:xfrm>
            <a:custGeom>
              <a:avLst/>
              <a:gdLst>
                <a:gd name="G0" fmla="+- 8852 0 0"/>
                <a:gd name="G1" fmla="+- 0 0 0"/>
                <a:gd name="G2" fmla="+- 21600 0 0"/>
                <a:gd name="T0" fmla="*/ 17464 w 17464"/>
                <a:gd name="T1" fmla="*/ 19809 h 21600"/>
                <a:gd name="T2" fmla="*/ 0 w 17464"/>
                <a:gd name="T3" fmla="*/ 19703 h 21600"/>
                <a:gd name="T4" fmla="*/ 8852 w 17464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464" h="21600" fill="none" extrusionOk="0">
                  <a:moveTo>
                    <a:pt x="17463" y="19808"/>
                  </a:moveTo>
                  <a:cubicBezTo>
                    <a:pt x="14746" y="20990"/>
                    <a:pt x="11815" y="21599"/>
                    <a:pt x="8852" y="21600"/>
                  </a:cubicBezTo>
                  <a:cubicBezTo>
                    <a:pt x="5800" y="21600"/>
                    <a:pt x="2783" y="20953"/>
                    <a:pt x="0" y="19702"/>
                  </a:cubicBezTo>
                </a:path>
                <a:path w="17464" h="21600" stroke="0" extrusionOk="0">
                  <a:moveTo>
                    <a:pt x="17463" y="19808"/>
                  </a:moveTo>
                  <a:cubicBezTo>
                    <a:pt x="14746" y="20990"/>
                    <a:pt x="11815" y="21599"/>
                    <a:pt x="8852" y="21600"/>
                  </a:cubicBezTo>
                  <a:cubicBezTo>
                    <a:pt x="5800" y="21600"/>
                    <a:pt x="2783" y="20953"/>
                    <a:pt x="0" y="19702"/>
                  </a:cubicBezTo>
                  <a:lnTo>
                    <a:pt x="8852" y="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9075" name="Line 99"/>
            <p:cNvSpPr>
              <a:spLocks noChangeShapeType="1"/>
            </p:cNvSpPr>
            <p:nvPr/>
          </p:nvSpPr>
          <p:spPr bwMode="auto">
            <a:xfrm>
              <a:off x="1574" y="2924"/>
              <a:ext cx="0" cy="6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9076" name="Arc 100"/>
            <p:cNvSpPr>
              <a:spLocks/>
            </p:cNvSpPr>
            <p:nvPr/>
          </p:nvSpPr>
          <p:spPr bwMode="auto">
            <a:xfrm>
              <a:off x="1640" y="2864"/>
              <a:ext cx="70" cy="71"/>
            </a:xfrm>
            <a:custGeom>
              <a:avLst/>
              <a:gdLst>
                <a:gd name="G0" fmla="+- 8852 0 0"/>
                <a:gd name="G1" fmla="+- 0 0 0"/>
                <a:gd name="G2" fmla="+- 21600 0 0"/>
                <a:gd name="T0" fmla="*/ 17464 w 17464"/>
                <a:gd name="T1" fmla="*/ 19809 h 21600"/>
                <a:gd name="T2" fmla="*/ 0 w 17464"/>
                <a:gd name="T3" fmla="*/ 19703 h 21600"/>
                <a:gd name="T4" fmla="*/ 8852 w 17464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464" h="21600" fill="none" extrusionOk="0">
                  <a:moveTo>
                    <a:pt x="17463" y="19808"/>
                  </a:moveTo>
                  <a:cubicBezTo>
                    <a:pt x="14746" y="20990"/>
                    <a:pt x="11815" y="21599"/>
                    <a:pt x="8852" y="21600"/>
                  </a:cubicBezTo>
                  <a:cubicBezTo>
                    <a:pt x="5800" y="21600"/>
                    <a:pt x="2783" y="20953"/>
                    <a:pt x="0" y="19702"/>
                  </a:cubicBezTo>
                </a:path>
                <a:path w="17464" h="21600" stroke="0" extrusionOk="0">
                  <a:moveTo>
                    <a:pt x="17463" y="19808"/>
                  </a:moveTo>
                  <a:cubicBezTo>
                    <a:pt x="14746" y="20990"/>
                    <a:pt x="11815" y="21599"/>
                    <a:pt x="8852" y="21600"/>
                  </a:cubicBezTo>
                  <a:cubicBezTo>
                    <a:pt x="5800" y="21600"/>
                    <a:pt x="2783" y="20953"/>
                    <a:pt x="0" y="19702"/>
                  </a:cubicBezTo>
                  <a:lnTo>
                    <a:pt x="8852" y="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9077" name="Line 101"/>
            <p:cNvSpPr>
              <a:spLocks noChangeShapeType="1"/>
            </p:cNvSpPr>
            <p:nvPr/>
          </p:nvSpPr>
          <p:spPr bwMode="auto">
            <a:xfrm>
              <a:off x="1674" y="2920"/>
              <a:ext cx="0" cy="6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9078" name="Rectangle 102"/>
            <p:cNvSpPr>
              <a:spLocks noChangeArrowheads="1"/>
            </p:cNvSpPr>
            <p:nvPr/>
          </p:nvSpPr>
          <p:spPr bwMode="auto">
            <a:xfrm>
              <a:off x="1395" y="3047"/>
              <a:ext cx="370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  <a:ea typeface="굴림" pitchFamily="50" charset="-127"/>
                </a:rPr>
                <a:t>SELD</a:t>
              </a:r>
            </a:p>
          </p:txBody>
        </p:sp>
        <p:pic>
          <p:nvPicPr>
            <p:cNvPr id="639079" name="Picture 103"/>
            <p:cNvPicPr>
              <a:picLocks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49" y="2994"/>
              <a:ext cx="233" cy="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</p:pic>
        <p:sp>
          <p:nvSpPr>
            <p:cNvPr id="639080" name="Rectangle 104"/>
            <p:cNvSpPr>
              <a:spLocks noChangeArrowheads="1"/>
            </p:cNvSpPr>
            <p:nvPr/>
          </p:nvSpPr>
          <p:spPr bwMode="auto">
            <a:xfrm>
              <a:off x="1136" y="2149"/>
              <a:ext cx="344" cy="26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  <a:ea typeface="굴림" pitchFamily="50" charset="-127"/>
                </a:rPr>
                <a:t>Load</a:t>
              </a:r>
            </a:p>
            <a:p>
              <a:pPr defTabSz="762000" eaLnBrk="0" latinLnBrk="1" hangingPunct="0">
                <a:lnSpc>
                  <a:spcPct val="90000"/>
                </a:lnSpc>
              </a:pPr>
              <a:endParaRPr kumimoji="1" lang="en-US" altLang="ko-KR" sz="1200" b="1">
                <a:solidFill>
                  <a:srgbClr val="000000"/>
                </a:solidFill>
                <a:ea typeface="굴림" pitchFamily="50" charset="-127"/>
              </a:endParaRPr>
            </a:p>
          </p:txBody>
        </p:sp>
        <p:sp>
          <p:nvSpPr>
            <p:cNvPr id="639081" name="Rectangle 105"/>
            <p:cNvSpPr>
              <a:spLocks noChangeArrowheads="1"/>
            </p:cNvSpPr>
            <p:nvPr/>
          </p:nvSpPr>
          <p:spPr bwMode="auto">
            <a:xfrm>
              <a:off x="1063" y="2230"/>
              <a:ext cx="477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  <a:ea typeface="굴림" pitchFamily="50" charset="-127"/>
                </a:rPr>
                <a:t>(7 lines)</a:t>
              </a:r>
            </a:p>
          </p:txBody>
        </p:sp>
        <p:sp>
          <p:nvSpPr>
            <p:cNvPr id="639082" name="Arc 106"/>
            <p:cNvSpPr>
              <a:spLocks/>
            </p:cNvSpPr>
            <p:nvPr/>
          </p:nvSpPr>
          <p:spPr bwMode="auto">
            <a:xfrm>
              <a:off x="1175" y="1250"/>
              <a:ext cx="87" cy="59"/>
            </a:xfrm>
            <a:custGeom>
              <a:avLst/>
              <a:gdLst>
                <a:gd name="G0" fmla="+- 21600 0 0"/>
                <a:gd name="G1" fmla="+- 8746 0 0"/>
                <a:gd name="G2" fmla="+- 21600 0 0"/>
                <a:gd name="T0" fmla="*/ 1746 w 21600"/>
                <a:gd name="T1" fmla="*/ 17255 h 17255"/>
                <a:gd name="T2" fmla="*/ 1850 w 21600"/>
                <a:gd name="T3" fmla="*/ 0 h 17255"/>
                <a:gd name="T4" fmla="*/ 21600 w 21600"/>
                <a:gd name="T5" fmla="*/ 8746 h 17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9083" name="Line 107"/>
            <p:cNvSpPr>
              <a:spLocks noChangeShapeType="1"/>
            </p:cNvSpPr>
            <p:nvPr/>
          </p:nvSpPr>
          <p:spPr bwMode="auto">
            <a:xfrm flipH="1">
              <a:off x="1037" y="1279"/>
              <a:ext cx="15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9084" name="Arc 108"/>
            <p:cNvSpPr>
              <a:spLocks/>
            </p:cNvSpPr>
            <p:nvPr/>
          </p:nvSpPr>
          <p:spPr bwMode="auto">
            <a:xfrm>
              <a:off x="1175" y="1380"/>
              <a:ext cx="87" cy="57"/>
            </a:xfrm>
            <a:custGeom>
              <a:avLst/>
              <a:gdLst>
                <a:gd name="G0" fmla="+- 21600 0 0"/>
                <a:gd name="G1" fmla="+- 8746 0 0"/>
                <a:gd name="G2" fmla="+- 21600 0 0"/>
                <a:gd name="T0" fmla="*/ 1746 w 21600"/>
                <a:gd name="T1" fmla="*/ 17255 h 17255"/>
                <a:gd name="T2" fmla="*/ 1850 w 21600"/>
                <a:gd name="T3" fmla="*/ 0 h 17255"/>
                <a:gd name="T4" fmla="*/ 21600 w 21600"/>
                <a:gd name="T5" fmla="*/ 8746 h 17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9085" name="Line 109"/>
            <p:cNvSpPr>
              <a:spLocks noChangeShapeType="1"/>
            </p:cNvSpPr>
            <p:nvPr/>
          </p:nvSpPr>
          <p:spPr bwMode="auto">
            <a:xfrm flipH="1">
              <a:off x="1037" y="1407"/>
              <a:ext cx="15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9086" name="Arc 110"/>
            <p:cNvSpPr>
              <a:spLocks/>
            </p:cNvSpPr>
            <p:nvPr/>
          </p:nvSpPr>
          <p:spPr bwMode="auto">
            <a:xfrm>
              <a:off x="1175" y="1509"/>
              <a:ext cx="87" cy="57"/>
            </a:xfrm>
            <a:custGeom>
              <a:avLst/>
              <a:gdLst>
                <a:gd name="G0" fmla="+- 21600 0 0"/>
                <a:gd name="G1" fmla="+- 8746 0 0"/>
                <a:gd name="G2" fmla="+- 21600 0 0"/>
                <a:gd name="T0" fmla="*/ 1746 w 21600"/>
                <a:gd name="T1" fmla="*/ 17255 h 17255"/>
                <a:gd name="T2" fmla="*/ 1850 w 21600"/>
                <a:gd name="T3" fmla="*/ 0 h 17255"/>
                <a:gd name="T4" fmla="*/ 21600 w 21600"/>
                <a:gd name="T5" fmla="*/ 8746 h 17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9087" name="Line 111"/>
            <p:cNvSpPr>
              <a:spLocks noChangeShapeType="1"/>
            </p:cNvSpPr>
            <p:nvPr/>
          </p:nvSpPr>
          <p:spPr bwMode="auto">
            <a:xfrm flipH="1">
              <a:off x="1037" y="1537"/>
              <a:ext cx="15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9088" name="Arc 112"/>
            <p:cNvSpPr>
              <a:spLocks/>
            </p:cNvSpPr>
            <p:nvPr/>
          </p:nvSpPr>
          <p:spPr bwMode="auto">
            <a:xfrm>
              <a:off x="1175" y="1633"/>
              <a:ext cx="87" cy="58"/>
            </a:xfrm>
            <a:custGeom>
              <a:avLst/>
              <a:gdLst>
                <a:gd name="G0" fmla="+- 21600 0 0"/>
                <a:gd name="G1" fmla="+- 8746 0 0"/>
                <a:gd name="G2" fmla="+- 21600 0 0"/>
                <a:gd name="T0" fmla="*/ 1746 w 21600"/>
                <a:gd name="T1" fmla="*/ 17255 h 17255"/>
                <a:gd name="T2" fmla="*/ 1850 w 21600"/>
                <a:gd name="T3" fmla="*/ 0 h 17255"/>
                <a:gd name="T4" fmla="*/ 21600 w 21600"/>
                <a:gd name="T5" fmla="*/ 8746 h 17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9089" name="Line 113"/>
            <p:cNvSpPr>
              <a:spLocks noChangeShapeType="1"/>
            </p:cNvSpPr>
            <p:nvPr/>
          </p:nvSpPr>
          <p:spPr bwMode="auto">
            <a:xfrm flipH="1">
              <a:off x="1037" y="1666"/>
              <a:ext cx="15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9090" name="Arc 114"/>
            <p:cNvSpPr>
              <a:spLocks/>
            </p:cNvSpPr>
            <p:nvPr/>
          </p:nvSpPr>
          <p:spPr bwMode="auto">
            <a:xfrm>
              <a:off x="1175" y="1766"/>
              <a:ext cx="87" cy="57"/>
            </a:xfrm>
            <a:custGeom>
              <a:avLst/>
              <a:gdLst>
                <a:gd name="G0" fmla="+- 21600 0 0"/>
                <a:gd name="G1" fmla="+- 8746 0 0"/>
                <a:gd name="G2" fmla="+- 21600 0 0"/>
                <a:gd name="T0" fmla="*/ 1746 w 21600"/>
                <a:gd name="T1" fmla="*/ 17255 h 17255"/>
                <a:gd name="T2" fmla="*/ 1850 w 21600"/>
                <a:gd name="T3" fmla="*/ 0 h 17255"/>
                <a:gd name="T4" fmla="*/ 21600 w 21600"/>
                <a:gd name="T5" fmla="*/ 8746 h 17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9091" name="Line 115"/>
            <p:cNvSpPr>
              <a:spLocks noChangeShapeType="1"/>
            </p:cNvSpPr>
            <p:nvPr/>
          </p:nvSpPr>
          <p:spPr bwMode="auto">
            <a:xfrm flipH="1">
              <a:off x="1037" y="1795"/>
              <a:ext cx="15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9092" name="Arc 116"/>
            <p:cNvSpPr>
              <a:spLocks/>
            </p:cNvSpPr>
            <p:nvPr/>
          </p:nvSpPr>
          <p:spPr bwMode="auto">
            <a:xfrm>
              <a:off x="1175" y="1895"/>
              <a:ext cx="87" cy="57"/>
            </a:xfrm>
            <a:custGeom>
              <a:avLst/>
              <a:gdLst>
                <a:gd name="G0" fmla="+- 21600 0 0"/>
                <a:gd name="G1" fmla="+- 8746 0 0"/>
                <a:gd name="G2" fmla="+- 21600 0 0"/>
                <a:gd name="T0" fmla="*/ 1746 w 21600"/>
                <a:gd name="T1" fmla="*/ 17255 h 17255"/>
                <a:gd name="T2" fmla="*/ 1850 w 21600"/>
                <a:gd name="T3" fmla="*/ 0 h 17255"/>
                <a:gd name="T4" fmla="*/ 21600 w 21600"/>
                <a:gd name="T5" fmla="*/ 8746 h 17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9093" name="Line 117"/>
            <p:cNvSpPr>
              <a:spLocks noChangeShapeType="1"/>
            </p:cNvSpPr>
            <p:nvPr/>
          </p:nvSpPr>
          <p:spPr bwMode="auto">
            <a:xfrm flipH="1">
              <a:off x="1037" y="1923"/>
              <a:ext cx="15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9094" name="Arc 118"/>
            <p:cNvSpPr>
              <a:spLocks/>
            </p:cNvSpPr>
            <p:nvPr/>
          </p:nvSpPr>
          <p:spPr bwMode="auto">
            <a:xfrm>
              <a:off x="1175" y="2023"/>
              <a:ext cx="87" cy="59"/>
            </a:xfrm>
            <a:custGeom>
              <a:avLst/>
              <a:gdLst>
                <a:gd name="G0" fmla="+- 21600 0 0"/>
                <a:gd name="G1" fmla="+- 8746 0 0"/>
                <a:gd name="G2" fmla="+- 21600 0 0"/>
                <a:gd name="T0" fmla="*/ 1746 w 21600"/>
                <a:gd name="T1" fmla="*/ 17255 h 17255"/>
                <a:gd name="T2" fmla="*/ 1850 w 21600"/>
                <a:gd name="T3" fmla="*/ 0 h 17255"/>
                <a:gd name="T4" fmla="*/ 21600 w 21600"/>
                <a:gd name="T5" fmla="*/ 8746 h 17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9095" name="Line 119"/>
            <p:cNvSpPr>
              <a:spLocks noChangeShapeType="1"/>
            </p:cNvSpPr>
            <p:nvPr/>
          </p:nvSpPr>
          <p:spPr bwMode="auto">
            <a:xfrm flipH="1">
              <a:off x="1037" y="2052"/>
              <a:ext cx="15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9096" name="Line 120"/>
            <p:cNvSpPr>
              <a:spLocks noChangeShapeType="1"/>
            </p:cNvSpPr>
            <p:nvPr/>
          </p:nvSpPr>
          <p:spPr bwMode="auto">
            <a:xfrm>
              <a:off x="1046" y="1279"/>
              <a:ext cx="0" cy="237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9097" name="Arc 121"/>
            <p:cNvSpPr>
              <a:spLocks/>
            </p:cNvSpPr>
            <p:nvPr/>
          </p:nvSpPr>
          <p:spPr bwMode="auto">
            <a:xfrm>
              <a:off x="3254" y="3740"/>
              <a:ext cx="71" cy="73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9098" name="Line 122"/>
            <p:cNvSpPr>
              <a:spLocks noChangeShapeType="1"/>
            </p:cNvSpPr>
            <p:nvPr/>
          </p:nvSpPr>
          <p:spPr bwMode="auto">
            <a:xfrm>
              <a:off x="3289" y="3504"/>
              <a:ext cx="0" cy="24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9099" name="Line 123"/>
            <p:cNvSpPr>
              <a:spLocks noChangeShapeType="1"/>
            </p:cNvSpPr>
            <p:nvPr/>
          </p:nvSpPr>
          <p:spPr bwMode="auto">
            <a:xfrm flipH="1">
              <a:off x="1037" y="3644"/>
              <a:ext cx="225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9100" name="Rectangle 124"/>
            <p:cNvSpPr>
              <a:spLocks noChangeArrowheads="1"/>
            </p:cNvSpPr>
            <p:nvPr/>
          </p:nvSpPr>
          <p:spPr bwMode="auto">
            <a:xfrm>
              <a:off x="3321" y="3684"/>
              <a:ext cx="430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  <a:ea typeface="굴림" pitchFamily="50" charset="-127"/>
                </a:rPr>
                <a:t>Output</a:t>
              </a:r>
            </a:p>
          </p:txBody>
        </p:sp>
        <p:sp>
          <p:nvSpPr>
            <p:cNvPr id="639101" name="Rectangle 125"/>
            <p:cNvSpPr>
              <a:spLocks noChangeArrowheads="1"/>
            </p:cNvSpPr>
            <p:nvPr/>
          </p:nvSpPr>
          <p:spPr bwMode="auto">
            <a:xfrm>
              <a:off x="2640" y="2653"/>
              <a:ext cx="381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  <a:ea typeface="굴림" pitchFamily="50" charset="-127"/>
                </a:rPr>
                <a:t>A bus</a:t>
              </a:r>
            </a:p>
          </p:txBody>
        </p:sp>
        <p:sp>
          <p:nvSpPr>
            <p:cNvPr id="639102" name="Rectangle 126"/>
            <p:cNvSpPr>
              <a:spLocks noChangeArrowheads="1"/>
            </p:cNvSpPr>
            <p:nvPr/>
          </p:nvSpPr>
          <p:spPr bwMode="auto">
            <a:xfrm>
              <a:off x="3843" y="2653"/>
              <a:ext cx="381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  <a:ea typeface="굴림" pitchFamily="50" charset="-127"/>
                </a:rPr>
                <a:t>B bus</a:t>
              </a:r>
            </a:p>
          </p:txBody>
        </p:sp>
        <p:sp>
          <p:nvSpPr>
            <p:cNvPr id="639103" name="Arc 127"/>
            <p:cNvSpPr>
              <a:spLocks/>
            </p:cNvSpPr>
            <p:nvPr/>
          </p:nvSpPr>
          <p:spPr bwMode="auto">
            <a:xfrm>
              <a:off x="1741" y="1155"/>
              <a:ext cx="70" cy="72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9104" name="Line 128"/>
            <p:cNvSpPr>
              <a:spLocks noChangeShapeType="1"/>
            </p:cNvSpPr>
            <p:nvPr/>
          </p:nvSpPr>
          <p:spPr bwMode="auto">
            <a:xfrm flipV="1">
              <a:off x="1775" y="1055"/>
              <a:ext cx="0" cy="12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9105" name="Rectangle 129"/>
            <p:cNvSpPr>
              <a:spLocks noChangeArrowheads="1"/>
            </p:cNvSpPr>
            <p:nvPr/>
          </p:nvSpPr>
          <p:spPr bwMode="auto">
            <a:xfrm>
              <a:off x="1605" y="932"/>
              <a:ext cx="375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  <a:ea typeface="굴림" pitchFamily="50" charset="-127"/>
                </a:rPr>
                <a:t>Clock</a:t>
              </a:r>
            </a:p>
          </p:txBody>
        </p:sp>
        <p:sp>
          <p:nvSpPr>
            <p:cNvPr id="639106" name="Rectangle 130"/>
            <p:cNvSpPr>
              <a:spLocks noChangeArrowheads="1"/>
            </p:cNvSpPr>
            <p:nvPr/>
          </p:nvSpPr>
          <p:spPr bwMode="auto">
            <a:xfrm>
              <a:off x="1261" y="1228"/>
              <a:ext cx="633" cy="91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9107" name="Line 131"/>
            <p:cNvSpPr>
              <a:spLocks noChangeShapeType="1"/>
            </p:cNvSpPr>
            <p:nvPr/>
          </p:nvSpPr>
          <p:spPr bwMode="auto">
            <a:xfrm>
              <a:off x="1266" y="1347"/>
              <a:ext cx="628" cy="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9108" name="Line 132"/>
            <p:cNvSpPr>
              <a:spLocks noChangeShapeType="1"/>
            </p:cNvSpPr>
            <p:nvPr/>
          </p:nvSpPr>
          <p:spPr bwMode="auto">
            <a:xfrm>
              <a:off x="1256" y="1485"/>
              <a:ext cx="64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9109" name="Line 133"/>
            <p:cNvSpPr>
              <a:spLocks noChangeShapeType="1"/>
            </p:cNvSpPr>
            <p:nvPr/>
          </p:nvSpPr>
          <p:spPr bwMode="auto">
            <a:xfrm>
              <a:off x="1261" y="1618"/>
              <a:ext cx="64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9110" name="Line 134"/>
            <p:cNvSpPr>
              <a:spLocks noChangeShapeType="1"/>
            </p:cNvSpPr>
            <p:nvPr/>
          </p:nvSpPr>
          <p:spPr bwMode="auto">
            <a:xfrm>
              <a:off x="1261" y="1751"/>
              <a:ext cx="64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9111" name="Line 135"/>
            <p:cNvSpPr>
              <a:spLocks noChangeShapeType="1"/>
            </p:cNvSpPr>
            <p:nvPr/>
          </p:nvSpPr>
          <p:spPr bwMode="auto">
            <a:xfrm>
              <a:off x="1261" y="1884"/>
              <a:ext cx="64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9112" name="Line 136"/>
            <p:cNvSpPr>
              <a:spLocks noChangeShapeType="1"/>
            </p:cNvSpPr>
            <p:nvPr/>
          </p:nvSpPr>
          <p:spPr bwMode="auto">
            <a:xfrm>
              <a:off x="1261" y="2016"/>
              <a:ext cx="64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C7AD2A94-8955-4950-A31C-697623E5C8D7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6905625" cy="877888"/>
          </a:xfrm>
          <a:noFill/>
          <a:ln/>
        </p:spPr>
        <p:txBody>
          <a:bodyPr lIns="63500" tIns="25400" rIns="63500" bIns="25400"/>
          <a:lstStyle/>
          <a:p>
            <a:r>
              <a:rPr lang="en-US" altLang="ko-KR" sz="3200" dirty="0">
                <a:ea typeface="굴림" pitchFamily="50" charset="-127"/>
              </a:rPr>
              <a:t>OPERATION  OF  CONTROL  UNIT</a:t>
            </a:r>
          </a:p>
        </p:txBody>
      </p:sp>
      <p:sp>
        <p:nvSpPr>
          <p:cNvPr id="640003" name="Rectangle 3"/>
          <p:cNvSpPr>
            <a:spLocks noChangeArrowheads="1"/>
          </p:cNvSpPr>
          <p:nvPr/>
        </p:nvSpPr>
        <p:spPr bwMode="auto">
          <a:xfrm>
            <a:off x="350838" y="906155"/>
            <a:ext cx="8259762" cy="974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defTabSz="762000" eaLnBrk="0" hangingPunct="0">
              <a:lnSpc>
                <a:spcPct val="101000"/>
              </a:lnSpc>
            </a:pPr>
            <a:r>
              <a:rPr kumimoji="1" lang="en-US" altLang="ko-KR" sz="2000" dirty="0">
                <a:ea typeface="굴림" pitchFamily="50" charset="-127"/>
              </a:rPr>
              <a:t>The control unit directs the information flow through ALU by: </a:t>
            </a:r>
          </a:p>
          <a:p>
            <a:pPr defTabSz="762000" eaLnBrk="0" hangingPunct="0">
              <a:lnSpc>
                <a:spcPct val="101000"/>
              </a:lnSpc>
            </a:pPr>
            <a:r>
              <a:rPr kumimoji="1" lang="en-US" altLang="ko-KR" sz="2000" dirty="0">
                <a:ea typeface="굴림" pitchFamily="50" charset="-127"/>
              </a:rPr>
              <a:t>           - Selecting various </a:t>
            </a:r>
            <a:r>
              <a:rPr kumimoji="1" lang="en-US" altLang="ko-KR" sz="2000" i="1" dirty="0">
                <a:ea typeface="굴림" pitchFamily="50" charset="-127"/>
              </a:rPr>
              <a:t>Components</a:t>
            </a:r>
            <a:r>
              <a:rPr kumimoji="1" lang="en-US" altLang="ko-KR" sz="2000" dirty="0">
                <a:ea typeface="굴림" pitchFamily="50" charset="-127"/>
              </a:rPr>
              <a:t>  in the system</a:t>
            </a:r>
          </a:p>
          <a:p>
            <a:pPr defTabSz="762000" eaLnBrk="0" hangingPunct="0">
              <a:lnSpc>
                <a:spcPct val="101000"/>
              </a:lnSpc>
            </a:pPr>
            <a:r>
              <a:rPr kumimoji="1" lang="en-US" altLang="ko-KR" sz="2000" dirty="0">
                <a:ea typeface="굴림" pitchFamily="50" charset="-127"/>
              </a:rPr>
              <a:t>           - Selecting the </a:t>
            </a:r>
            <a:r>
              <a:rPr kumimoji="1" lang="en-US" altLang="ko-KR" sz="2000" i="1" dirty="0">
                <a:ea typeface="굴림" pitchFamily="50" charset="-127"/>
              </a:rPr>
              <a:t>Function</a:t>
            </a:r>
            <a:r>
              <a:rPr kumimoji="1" lang="en-US" altLang="ko-KR" sz="2000" dirty="0">
                <a:ea typeface="굴림" pitchFamily="50" charset="-127"/>
              </a:rPr>
              <a:t>  of ALU</a:t>
            </a:r>
          </a:p>
        </p:txBody>
      </p:sp>
      <p:sp>
        <p:nvSpPr>
          <p:cNvPr id="640004" name="Rectangle 4"/>
          <p:cNvSpPr>
            <a:spLocks noChangeArrowheads="1"/>
          </p:cNvSpPr>
          <p:nvPr/>
        </p:nvSpPr>
        <p:spPr bwMode="auto">
          <a:xfrm>
            <a:off x="381000" y="2057400"/>
            <a:ext cx="3057525" cy="41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101000"/>
              </a:lnSpc>
            </a:pPr>
            <a:r>
              <a:rPr kumimoji="1" lang="en-US" altLang="ko-KR" sz="2400" b="1">
                <a:solidFill>
                  <a:schemeClr val="accent2"/>
                </a:solidFill>
                <a:ea typeface="굴림" pitchFamily="50" charset="-127"/>
              </a:rPr>
              <a:t>Example</a:t>
            </a:r>
            <a:r>
              <a:rPr kumimoji="1" lang="en-US" altLang="ko-KR" b="1">
                <a:ea typeface="굴림" pitchFamily="50" charset="-127"/>
              </a:rPr>
              <a:t>:  R1 &lt;- R2 + R3</a:t>
            </a:r>
          </a:p>
        </p:txBody>
      </p:sp>
      <p:sp>
        <p:nvSpPr>
          <p:cNvPr id="640005" name="Rectangle 5"/>
          <p:cNvSpPr>
            <a:spLocks noChangeArrowheads="1"/>
          </p:cNvSpPr>
          <p:nvPr/>
        </p:nvSpPr>
        <p:spPr bwMode="auto">
          <a:xfrm>
            <a:off x="838200" y="2459038"/>
            <a:ext cx="6588125" cy="108183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165100" indent="-165100" defTabSz="152400" eaLnBrk="0" hangingPunct="0">
              <a:lnSpc>
                <a:spcPct val="93000"/>
              </a:lnSpc>
            </a:pPr>
            <a:r>
              <a:rPr kumimoji="1" lang="en-US" altLang="ko-KR" dirty="0">
                <a:ea typeface="굴림" pitchFamily="50" charset="-127"/>
              </a:rPr>
              <a:t>[1] MUX A selector (SELA):  BUS A </a:t>
            </a:r>
            <a:r>
              <a:rPr kumimoji="1" lang="en-US" altLang="ko-KR" dirty="0">
                <a:ea typeface="굴림" pitchFamily="50" charset="-127"/>
                <a:sym typeface="Symbol" pitchFamily="18" charset="2"/>
              </a:rPr>
              <a:t></a:t>
            </a:r>
            <a:r>
              <a:rPr kumimoji="1" lang="en-US" altLang="ko-KR" dirty="0">
                <a:ea typeface="굴림" pitchFamily="50" charset="-127"/>
              </a:rPr>
              <a:t> R2</a:t>
            </a:r>
          </a:p>
          <a:p>
            <a:pPr marL="165100" indent="-165100" defTabSz="152400" eaLnBrk="0" hangingPunct="0">
              <a:lnSpc>
                <a:spcPct val="93000"/>
              </a:lnSpc>
            </a:pPr>
            <a:r>
              <a:rPr kumimoji="1" lang="en-US" altLang="ko-KR" dirty="0">
                <a:ea typeface="굴림" pitchFamily="50" charset="-127"/>
              </a:rPr>
              <a:t>[2] MUX B selector (SELB):  BUS B </a:t>
            </a:r>
            <a:r>
              <a:rPr kumimoji="1" lang="en-US" altLang="ko-KR" dirty="0">
                <a:ea typeface="굴림" pitchFamily="50" charset="-127"/>
                <a:sym typeface="Symbol" pitchFamily="18" charset="2"/>
              </a:rPr>
              <a:t></a:t>
            </a:r>
            <a:r>
              <a:rPr kumimoji="1" lang="en-US" altLang="ko-KR" dirty="0">
                <a:ea typeface="굴림" pitchFamily="50" charset="-127"/>
              </a:rPr>
              <a:t> R3</a:t>
            </a:r>
          </a:p>
          <a:p>
            <a:pPr marL="165100" indent="-165100" defTabSz="152400" eaLnBrk="0" hangingPunct="0">
              <a:lnSpc>
                <a:spcPct val="93000"/>
              </a:lnSpc>
            </a:pPr>
            <a:r>
              <a:rPr kumimoji="1" lang="en-US" altLang="ko-KR" dirty="0">
                <a:ea typeface="굴림" pitchFamily="50" charset="-127"/>
              </a:rPr>
              <a:t>[3] ALU operation selector (OPR): ALU to ADD</a:t>
            </a:r>
          </a:p>
          <a:p>
            <a:pPr marL="165100" indent="-165100" defTabSz="152400" eaLnBrk="0" hangingPunct="0">
              <a:lnSpc>
                <a:spcPct val="93000"/>
              </a:lnSpc>
            </a:pPr>
            <a:r>
              <a:rPr kumimoji="1" lang="en-US" altLang="ko-KR" dirty="0">
                <a:ea typeface="굴림" pitchFamily="50" charset="-127"/>
              </a:rPr>
              <a:t>[4] Decoder destination selector (SELD): R1 </a:t>
            </a:r>
            <a:r>
              <a:rPr kumimoji="1" lang="en-US" altLang="ko-KR" dirty="0">
                <a:ea typeface="굴림" pitchFamily="50" charset="-127"/>
                <a:sym typeface="Symbol" pitchFamily="18" charset="2"/>
              </a:rPr>
              <a:t></a:t>
            </a:r>
            <a:r>
              <a:rPr kumimoji="1" lang="en-US" altLang="ko-KR" dirty="0">
                <a:ea typeface="굴림" pitchFamily="50" charset="-127"/>
              </a:rPr>
              <a:t> Out Bus</a:t>
            </a:r>
          </a:p>
        </p:txBody>
      </p:sp>
      <p:sp>
        <p:nvSpPr>
          <p:cNvPr id="640006" name="Rectangle 6"/>
          <p:cNvSpPr>
            <a:spLocks noChangeArrowheads="1"/>
          </p:cNvSpPr>
          <p:nvPr/>
        </p:nvSpPr>
        <p:spPr bwMode="auto">
          <a:xfrm>
            <a:off x="350838" y="3759200"/>
            <a:ext cx="1622425" cy="3095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85000"/>
              </a:lnSpc>
            </a:pPr>
            <a:r>
              <a:rPr kumimoji="1" lang="en-US" altLang="ko-KR" sz="2000" dirty="0">
                <a:ea typeface="굴림" pitchFamily="50" charset="-127"/>
              </a:rPr>
              <a:t>Control Word</a:t>
            </a:r>
          </a:p>
        </p:txBody>
      </p:sp>
      <p:sp>
        <p:nvSpPr>
          <p:cNvPr id="640007" name="Rectangle 7"/>
          <p:cNvSpPr>
            <a:spLocks noChangeArrowheads="1"/>
          </p:cNvSpPr>
          <p:nvPr/>
        </p:nvSpPr>
        <p:spPr bwMode="auto">
          <a:xfrm>
            <a:off x="350838" y="4114800"/>
            <a:ext cx="3757439" cy="3005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dirty="0">
                <a:ea typeface="굴림" pitchFamily="50" charset="-127"/>
              </a:rPr>
              <a:t>Encoding of register selection fields</a:t>
            </a:r>
          </a:p>
        </p:txBody>
      </p:sp>
      <p:sp>
        <p:nvSpPr>
          <p:cNvPr id="640008" name="Rectangle 8"/>
          <p:cNvSpPr>
            <a:spLocks noChangeArrowheads="1"/>
          </p:cNvSpPr>
          <p:nvPr/>
        </p:nvSpPr>
        <p:spPr bwMode="auto">
          <a:xfrm>
            <a:off x="3325813" y="4419600"/>
            <a:ext cx="3548062" cy="2209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0009" name="Line 9"/>
          <p:cNvSpPr>
            <a:spLocks noChangeShapeType="1"/>
          </p:cNvSpPr>
          <p:nvPr/>
        </p:nvSpPr>
        <p:spPr bwMode="auto">
          <a:xfrm>
            <a:off x="3314700" y="4800600"/>
            <a:ext cx="35782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0011" name="Rectangle 11"/>
          <p:cNvSpPr>
            <a:spLocks noChangeArrowheads="1"/>
          </p:cNvSpPr>
          <p:nvPr/>
        </p:nvSpPr>
        <p:spPr bwMode="auto">
          <a:xfrm>
            <a:off x="2949574" y="4419600"/>
            <a:ext cx="3908425" cy="196880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marL="571500" lvl="1" defTabSz="762000" eaLnBrk="0" hangingPunct="0">
              <a:lnSpc>
                <a:spcPct val="71000"/>
              </a:lnSpc>
              <a:spcBef>
                <a:spcPct val="18000"/>
              </a:spcBef>
            </a:pPr>
            <a:r>
              <a:rPr kumimoji="1" lang="en-US" altLang="ko-KR" sz="1400" b="1" dirty="0">
                <a:ea typeface="굴림" pitchFamily="50" charset="-127"/>
              </a:rPr>
              <a:t>Binary</a:t>
            </a:r>
          </a:p>
          <a:p>
            <a:pPr marL="571500" lvl="1" defTabSz="762000" eaLnBrk="0" hangingPunct="0">
              <a:lnSpc>
                <a:spcPct val="71000"/>
              </a:lnSpc>
              <a:spcBef>
                <a:spcPct val="18000"/>
              </a:spcBef>
            </a:pPr>
            <a:r>
              <a:rPr kumimoji="1" lang="en-US" altLang="ko-KR" sz="1400" b="1" dirty="0">
                <a:ea typeface="굴림" pitchFamily="50" charset="-127"/>
              </a:rPr>
              <a:t>Code	SELA	SELB	SELD</a:t>
            </a:r>
          </a:p>
          <a:p>
            <a:pPr marL="571500" lvl="1" defTabSz="762000" eaLnBrk="0" hangingPunct="0">
              <a:lnSpc>
                <a:spcPct val="71000"/>
              </a:lnSpc>
              <a:spcBef>
                <a:spcPct val="18000"/>
              </a:spcBef>
            </a:pPr>
            <a:r>
              <a:rPr kumimoji="1" lang="en-US" altLang="ko-KR" sz="1400" b="1" dirty="0">
                <a:ea typeface="굴림" pitchFamily="50" charset="-127"/>
              </a:rPr>
              <a:t>000	Input	</a:t>
            </a:r>
            <a:r>
              <a:rPr kumimoji="1" lang="en-US" altLang="ko-KR" sz="1400" b="1" dirty="0" err="1">
                <a:ea typeface="굴림" pitchFamily="50" charset="-127"/>
              </a:rPr>
              <a:t>Input</a:t>
            </a:r>
            <a:r>
              <a:rPr kumimoji="1" lang="en-US" altLang="ko-KR" sz="1400" b="1" dirty="0">
                <a:ea typeface="굴림" pitchFamily="50" charset="-127"/>
              </a:rPr>
              <a:t>	None</a:t>
            </a:r>
          </a:p>
          <a:p>
            <a:pPr marL="571500" lvl="1" defTabSz="762000" eaLnBrk="0" hangingPunct="0">
              <a:lnSpc>
                <a:spcPct val="71000"/>
              </a:lnSpc>
              <a:spcBef>
                <a:spcPct val="18000"/>
              </a:spcBef>
            </a:pPr>
            <a:r>
              <a:rPr kumimoji="1" lang="en-US" altLang="ko-KR" sz="1400" b="1" dirty="0">
                <a:ea typeface="굴림" pitchFamily="50" charset="-127"/>
              </a:rPr>
              <a:t>001	  R1	  </a:t>
            </a:r>
            <a:r>
              <a:rPr kumimoji="1" lang="en-US" altLang="ko-KR" sz="1400" b="1" dirty="0" err="1">
                <a:ea typeface="굴림" pitchFamily="50" charset="-127"/>
              </a:rPr>
              <a:t>R1</a:t>
            </a:r>
            <a:r>
              <a:rPr kumimoji="1" lang="en-US" altLang="ko-KR" sz="1400" b="1" dirty="0">
                <a:ea typeface="굴림" pitchFamily="50" charset="-127"/>
              </a:rPr>
              <a:t>	  </a:t>
            </a:r>
            <a:r>
              <a:rPr kumimoji="1" lang="en-US" altLang="ko-KR" sz="1400" b="1" dirty="0" err="1">
                <a:ea typeface="굴림" pitchFamily="50" charset="-127"/>
              </a:rPr>
              <a:t>R1</a:t>
            </a:r>
            <a:endParaRPr kumimoji="1" lang="en-US" altLang="ko-KR" sz="1400" b="1" dirty="0">
              <a:ea typeface="굴림" pitchFamily="50" charset="-127"/>
            </a:endParaRPr>
          </a:p>
          <a:p>
            <a:pPr marL="571500" lvl="1" defTabSz="762000" eaLnBrk="0" hangingPunct="0">
              <a:lnSpc>
                <a:spcPct val="71000"/>
              </a:lnSpc>
              <a:spcBef>
                <a:spcPct val="18000"/>
              </a:spcBef>
            </a:pPr>
            <a:r>
              <a:rPr kumimoji="1" lang="en-US" altLang="ko-KR" sz="1400" b="1" dirty="0">
                <a:ea typeface="굴림" pitchFamily="50" charset="-127"/>
              </a:rPr>
              <a:t>010	  R2	  </a:t>
            </a:r>
            <a:r>
              <a:rPr kumimoji="1" lang="en-US" altLang="ko-KR" sz="1400" b="1" dirty="0" err="1">
                <a:ea typeface="굴림" pitchFamily="50" charset="-127"/>
              </a:rPr>
              <a:t>R2</a:t>
            </a:r>
            <a:r>
              <a:rPr kumimoji="1" lang="en-US" altLang="ko-KR" sz="1400" b="1" dirty="0">
                <a:ea typeface="굴림" pitchFamily="50" charset="-127"/>
              </a:rPr>
              <a:t>	  </a:t>
            </a:r>
            <a:r>
              <a:rPr kumimoji="1" lang="en-US" altLang="ko-KR" sz="1400" b="1" dirty="0" err="1">
                <a:ea typeface="굴림" pitchFamily="50" charset="-127"/>
              </a:rPr>
              <a:t>R2</a:t>
            </a:r>
            <a:endParaRPr kumimoji="1" lang="en-US" altLang="ko-KR" sz="1400" b="1" dirty="0">
              <a:ea typeface="굴림" pitchFamily="50" charset="-127"/>
            </a:endParaRPr>
          </a:p>
          <a:p>
            <a:pPr marL="571500" lvl="1" defTabSz="762000" eaLnBrk="0" hangingPunct="0">
              <a:lnSpc>
                <a:spcPct val="71000"/>
              </a:lnSpc>
              <a:spcBef>
                <a:spcPct val="18000"/>
              </a:spcBef>
            </a:pPr>
            <a:r>
              <a:rPr kumimoji="1" lang="en-US" altLang="ko-KR" sz="1400" b="1" dirty="0">
                <a:ea typeface="굴림" pitchFamily="50" charset="-127"/>
              </a:rPr>
              <a:t>011	  R3	  </a:t>
            </a:r>
            <a:r>
              <a:rPr kumimoji="1" lang="en-US" altLang="ko-KR" sz="1400" b="1" dirty="0" err="1">
                <a:ea typeface="굴림" pitchFamily="50" charset="-127"/>
              </a:rPr>
              <a:t>R3</a:t>
            </a:r>
            <a:r>
              <a:rPr kumimoji="1" lang="en-US" altLang="ko-KR" sz="1400" b="1" dirty="0">
                <a:ea typeface="굴림" pitchFamily="50" charset="-127"/>
              </a:rPr>
              <a:t>	  </a:t>
            </a:r>
            <a:r>
              <a:rPr kumimoji="1" lang="en-US" altLang="ko-KR" sz="1400" b="1" dirty="0" err="1">
                <a:ea typeface="굴림" pitchFamily="50" charset="-127"/>
              </a:rPr>
              <a:t>R3</a:t>
            </a:r>
            <a:endParaRPr kumimoji="1" lang="en-US" altLang="ko-KR" sz="1400" b="1" dirty="0">
              <a:ea typeface="굴림" pitchFamily="50" charset="-127"/>
            </a:endParaRPr>
          </a:p>
          <a:p>
            <a:pPr marL="571500" lvl="1" defTabSz="762000" eaLnBrk="0" hangingPunct="0">
              <a:lnSpc>
                <a:spcPct val="71000"/>
              </a:lnSpc>
              <a:spcBef>
                <a:spcPct val="18000"/>
              </a:spcBef>
            </a:pPr>
            <a:r>
              <a:rPr kumimoji="1" lang="en-US" altLang="ko-KR" sz="1400" b="1" dirty="0">
                <a:ea typeface="굴림" pitchFamily="50" charset="-127"/>
              </a:rPr>
              <a:t>100	  R4	  </a:t>
            </a:r>
            <a:r>
              <a:rPr kumimoji="1" lang="en-US" altLang="ko-KR" sz="1400" b="1" dirty="0" err="1">
                <a:ea typeface="굴림" pitchFamily="50" charset="-127"/>
              </a:rPr>
              <a:t>R4</a:t>
            </a:r>
            <a:r>
              <a:rPr kumimoji="1" lang="en-US" altLang="ko-KR" sz="1400" b="1" dirty="0">
                <a:ea typeface="굴림" pitchFamily="50" charset="-127"/>
              </a:rPr>
              <a:t>	  </a:t>
            </a:r>
            <a:r>
              <a:rPr kumimoji="1" lang="en-US" altLang="ko-KR" sz="1400" b="1" dirty="0" err="1">
                <a:ea typeface="굴림" pitchFamily="50" charset="-127"/>
              </a:rPr>
              <a:t>R4</a:t>
            </a:r>
            <a:endParaRPr kumimoji="1" lang="en-US" altLang="ko-KR" sz="1400" b="1" dirty="0">
              <a:ea typeface="굴림" pitchFamily="50" charset="-127"/>
            </a:endParaRPr>
          </a:p>
          <a:p>
            <a:pPr marL="571500" lvl="1" defTabSz="762000" eaLnBrk="0" hangingPunct="0">
              <a:lnSpc>
                <a:spcPct val="71000"/>
              </a:lnSpc>
              <a:spcBef>
                <a:spcPct val="18000"/>
              </a:spcBef>
            </a:pPr>
            <a:r>
              <a:rPr kumimoji="1" lang="en-US" altLang="ko-KR" sz="1400" b="1" dirty="0">
                <a:ea typeface="굴림" pitchFamily="50" charset="-127"/>
              </a:rPr>
              <a:t>101	  R5	  </a:t>
            </a:r>
            <a:r>
              <a:rPr kumimoji="1" lang="en-US" altLang="ko-KR" sz="1400" b="1" dirty="0" err="1">
                <a:ea typeface="굴림" pitchFamily="50" charset="-127"/>
              </a:rPr>
              <a:t>R5</a:t>
            </a:r>
            <a:r>
              <a:rPr kumimoji="1" lang="en-US" altLang="ko-KR" sz="1400" b="1" dirty="0">
                <a:ea typeface="굴림" pitchFamily="50" charset="-127"/>
              </a:rPr>
              <a:t>	  </a:t>
            </a:r>
            <a:r>
              <a:rPr kumimoji="1" lang="en-US" altLang="ko-KR" sz="1400" b="1" dirty="0" err="1">
                <a:ea typeface="굴림" pitchFamily="50" charset="-127"/>
              </a:rPr>
              <a:t>R5</a:t>
            </a:r>
            <a:endParaRPr kumimoji="1" lang="en-US" altLang="ko-KR" sz="1400" b="1" dirty="0">
              <a:ea typeface="굴림" pitchFamily="50" charset="-127"/>
            </a:endParaRPr>
          </a:p>
          <a:p>
            <a:pPr marL="571500" lvl="1" defTabSz="762000" eaLnBrk="0" hangingPunct="0">
              <a:lnSpc>
                <a:spcPct val="71000"/>
              </a:lnSpc>
              <a:spcBef>
                <a:spcPct val="18000"/>
              </a:spcBef>
            </a:pPr>
            <a:r>
              <a:rPr kumimoji="1" lang="en-US" altLang="ko-KR" sz="1400" b="1" dirty="0">
                <a:ea typeface="굴림" pitchFamily="50" charset="-127"/>
              </a:rPr>
              <a:t>110	  R6	  </a:t>
            </a:r>
            <a:r>
              <a:rPr kumimoji="1" lang="en-US" altLang="ko-KR" sz="1400" b="1" dirty="0" err="1">
                <a:ea typeface="굴림" pitchFamily="50" charset="-127"/>
              </a:rPr>
              <a:t>R6</a:t>
            </a:r>
            <a:r>
              <a:rPr kumimoji="1" lang="en-US" altLang="ko-KR" sz="1400" b="1" dirty="0">
                <a:ea typeface="굴림" pitchFamily="50" charset="-127"/>
              </a:rPr>
              <a:t>	  </a:t>
            </a:r>
            <a:r>
              <a:rPr kumimoji="1" lang="en-US" altLang="ko-KR" sz="1400" b="1" dirty="0" err="1" smtClean="0">
                <a:ea typeface="굴림" pitchFamily="50" charset="-127"/>
              </a:rPr>
              <a:t>R6</a:t>
            </a:r>
            <a:endParaRPr kumimoji="1" lang="en-US" altLang="ko-KR" sz="1400" b="1" dirty="0" smtClean="0">
              <a:ea typeface="굴림" pitchFamily="50" charset="-127"/>
            </a:endParaRPr>
          </a:p>
          <a:p>
            <a:pPr marL="571500" lvl="1" defTabSz="762000" eaLnBrk="0" hangingPunct="0">
              <a:lnSpc>
                <a:spcPct val="71000"/>
              </a:lnSpc>
              <a:spcBef>
                <a:spcPct val="18000"/>
              </a:spcBef>
            </a:pPr>
            <a:r>
              <a:rPr kumimoji="1" lang="en-US" altLang="ko-KR" sz="1400" b="1" dirty="0" smtClean="0">
                <a:ea typeface="굴림" pitchFamily="50" charset="-127"/>
              </a:rPr>
              <a:t>111	  R7	  </a:t>
            </a:r>
            <a:r>
              <a:rPr kumimoji="1" lang="en-US" altLang="ko-KR" sz="1400" b="1" dirty="0" err="1" smtClean="0">
                <a:ea typeface="굴림" pitchFamily="50" charset="-127"/>
              </a:rPr>
              <a:t>R7</a:t>
            </a:r>
            <a:r>
              <a:rPr kumimoji="1" lang="en-US" altLang="ko-KR" sz="1400" b="1" dirty="0" smtClean="0">
                <a:ea typeface="굴림" pitchFamily="50" charset="-127"/>
              </a:rPr>
              <a:t>	  </a:t>
            </a:r>
            <a:r>
              <a:rPr kumimoji="1" lang="en-US" altLang="ko-KR" sz="1400" b="1" dirty="0" err="1" smtClean="0">
                <a:ea typeface="굴림" pitchFamily="50" charset="-127"/>
              </a:rPr>
              <a:t>R7</a:t>
            </a:r>
            <a:endParaRPr kumimoji="1" lang="en-US" altLang="ko-KR" sz="1400" b="1" dirty="0">
              <a:ea typeface="굴림" pitchFamily="50" charset="-127"/>
            </a:endParaRPr>
          </a:p>
        </p:txBody>
      </p:sp>
      <p:grpSp>
        <p:nvGrpSpPr>
          <p:cNvPr id="640012" name="Group 12"/>
          <p:cNvGrpSpPr>
            <a:grpSpLocks/>
          </p:cNvGrpSpPr>
          <p:nvPr/>
        </p:nvGrpSpPr>
        <p:grpSpPr bwMode="auto">
          <a:xfrm>
            <a:off x="2262188" y="3595688"/>
            <a:ext cx="3605212" cy="476250"/>
            <a:chOff x="1539" y="2385"/>
            <a:chExt cx="2271" cy="300"/>
          </a:xfrm>
        </p:grpSpPr>
        <p:sp>
          <p:nvSpPr>
            <p:cNvPr id="640013" name="Rectangle 13"/>
            <p:cNvSpPr>
              <a:spLocks noChangeArrowheads="1"/>
            </p:cNvSpPr>
            <p:nvPr/>
          </p:nvSpPr>
          <p:spPr bwMode="auto">
            <a:xfrm>
              <a:off x="1539" y="2525"/>
              <a:ext cx="370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  <a:ea typeface="굴림" pitchFamily="50" charset="-127"/>
                </a:rPr>
                <a:t>SELA</a:t>
              </a:r>
            </a:p>
          </p:txBody>
        </p:sp>
        <p:sp>
          <p:nvSpPr>
            <p:cNvPr id="640014" name="Rectangle 14"/>
            <p:cNvSpPr>
              <a:spLocks noChangeArrowheads="1"/>
            </p:cNvSpPr>
            <p:nvPr/>
          </p:nvSpPr>
          <p:spPr bwMode="auto">
            <a:xfrm>
              <a:off x="2087" y="2525"/>
              <a:ext cx="370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  <a:ea typeface="굴림" pitchFamily="50" charset="-127"/>
                </a:rPr>
                <a:t>SELB</a:t>
              </a:r>
            </a:p>
          </p:txBody>
        </p:sp>
        <p:sp>
          <p:nvSpPr>
            <p:cNvPr id="640015" name="Rectangle 15"/>
            <p:cNvSpPr>
              <a:spLocks noChangeArrowheads="1"/>
            </p:cNvSpPr>
            <p:nvPr/>
          </p:nvSpPr>
          <p:spPr bwMode="auto">
            <a:xfrm>
              <a:off x="2625" y="2525"/>
              <a:ext cx="370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  <a:ea typeface="굴림" pitchFamily="50" charset="-127"/>
                </a:rPr>
                <a:t>SELD</a:t>
              </a:r>
            </a:p>
          </p:txBody>
        </p:sp>
        <p:sp>
          <p:nvSpPr>
            <p:cNvPr id="640016" name="Rectangle 16"/>
            <p:cNvSpPr>
              <a:spLocks noChangeArrowheads="1"/>
            </p:cNvSpPr>
            <p:nvPr/>
          </p:nvSpPr>
          <p:spPr bwMode="auto">
            <a:xfrm>
              <a:off x="3289" y="2525"/>
              <a:ext cx="322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  <a:ea typeface="굴림" pitchFamily="50" charset="-127"/>
                </a:rPr>
                <a:t>OPR</a:t>
              </a:r>
            </a:p>
          </p:txBody>
        </p:sp>
        <p:sp>
          <p:nvSpPr>
            <p:cNvPr id="640017" name="Rectangle 17"/>
            <p:cNvSpPr>
              <a:spLocks noChangeArrowheads="1"/>
            </p:cNvSpPr>
            <p:nvPr/>
          </p:nvSpPr>
          <p:spPr bwMode="auto">
            <a:xfrm>
              <a:off x="1702" y="2385"/>
              <a:ext cx="167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  <a:ea typeface="굴림" pitchFamily="50" charset="-127"/>
                </a:rPr>
                <a:t>3</a:t>
              </a:r>
            </a:p>
          </p:txBody>
        </p:sp>
        <p:sp>
          <p:nvSpPr>
            <p:cNvPr id="640018" name="Rectangle 18"/>
            <p:cNvSpPr>
              <a:spLocks noChangeArrowheads="1"/>
            </p:cNvSpPr>
            <p:nvPr/>
          </p:nvSpPr>
          <p:spPr bwMode="auto">
            <a:xfrm>
              <a:off x="2250" y="2385"/>
              <a:ext cx="167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  <a:ea typeface="굴림" pitchFamily="50" charset="-127"/>
                </a:rPr>
                <a:t>3</a:t>
              </a:r>
            </a:p>
          </p:txBody>
        </p:sp>
        <p:sp>
          <p:nvSpPr>
            <p:cNvPr id="640019" name="Rectangle 19"/>
            <p:cNvSpPr>
              <a:spLocks noChangeArrowheads="1"/>
            </p:cNvSpPr>
            <p:nvPr/>
          </p:nvSpPr>
          <p:spPr bwMode="auto">
            <a:xfrm>
              <a:off x="2798" y="2385"/>
              <a:ext cx="167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  <a:ea typeface="굴림" pitchFamily="50" charset="-127"/>
                </a:rPr>
                <a:t>3</a:t>
              </a:r>
            </a:p>
          </p:txBody>
        </p:sp>
        <p:sp>
          <p:nvSpPr>
            <p:cNvPr id="640020" name="Rectangle 20"/>
            <p:cNvSpPr>
              <a:spLocks noChangeArrowheads="1"/>
            </p:cNvSpPr>
            <p:nvPr/>
          </p:nvSpPr>
          <p:spPr bwMode="auto">
            <a:xfrm>
              <a:off x="3395" y="2385"/>
              <a:ext cx="167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  <a:ea typeface="굴림" pitchFamily="50" charset="-127"/>
                </a:rPr>
                <a:t>5</a:t>
              </a:r>
            </a:p>
          </p:txBody>
        </p:sp>
        <p:sp>
          <p:nvSpPr>
            <p:cNvPr id="640021" name="Rectangle 21"/>
            <p:cNvSpPr>
              <a:spLocks noChangeArrowheads="1"/>
            </p:cNvSpPr>
            <p:nvPr/>
          </p:nvSpPr>
          <p:spPr bwMode="auto">
            <a:xfrm>
              <a:off x="1542" y="2520"/>
              <a:ext cx="2268" cy="15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0022" name="Line 22"/>
            <p:cNvSpPr>
              <a:spLocks noChangeShapeType="1"/>
            </p:cNvSpPr>
            <p:nvPr/>
          </p:nvSpPr>
          <p:spPr bwMode="auto">
            <a:xfrm>
              <a:off x="2004" y="2520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0023" name="Line 23"/>
            <p:cNvSpPr>
              <a:spLocks noChangeShapeType="1"/>
            </p:cNvSpPr>
            <p:nvPr/>
          </p:nvSpPr>
          <p:spPr bwMode="auto">
            <a:xfrm>
              <a:off x="2532" y="2526"/>
              <a:ext cx="0" cy="1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0024" name="Line 24"/>
            <p:cNvSpPr>
              <a:spLocks noChangeShapeType="1"/>
            </p:cNvSpPr>
            <p:nvPr/>
          </p:nvSpPr>
          <p:spPr bwMode="auto">
            <a:xfrm>
              <a:off x="3138" y="2532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960438" y="179388"/>
            <a:ext cx="7385050" cy="649287"/>
          </a:xfrm>
          <a:noFill/>
          <a:ln/>
        </p:spPr>
        <p:txBody>
          <a:bodyPr lIns="63500" tIns="25400" rIns="63500" bIns="25400"/>
          <a:lstStyle/>
          <a:p>
            <a:r>
              <a:rPr lang="en-US" altLang="ko-KR" sz="3200" dirty="0">
                <a:ea typeface="굴림" pitchFamily="50" charset="-127"/>
              </a:rPr>
              <a:t>ALU  CONTROL</a:t>
            </a:r>
          </a:p>
        </p:txBody>
      </p:sp>
      <p:sp>
        <p:nvSpPr>
          <p:cNvPr id="641027" name="Rectangle 3"/>
          <p:cNvSpPr>
            <a:spLocks noChangeArrowheads="1"/>
          </p:cNvSpPr>
          <p:nvPr/>
        </p:nvSpPr>
        <p:spPr bwMode="auto">
          <a:xfrm>
            <a:off x="501650" y="917575"/>
            <a:ext cx="3289300" cy="325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2000" dirty="0">
                <a:ea typeface="굴림" pitchFamily="50" charset="-127"/>
              </a:rPr>
              <a:t>Encoding of ALU operations</a:t>
            </a:r>
          </a:p>
        </p:txBody>
      </p:sp>
      <p:sp>
        <p:nvSpPr>
          <p:cNvPr id="641028" name="Rectangle 4"/>
          <p:cNvSpPr>
            <a:spLocks noChangeArrowheads="1"/>
          </p:cNvSpPr>
          <p:nvPr/>
        </p:nvSpPr>
        <p:spPr bwMode="auto">
          <a:xfrm>
            <a:off x="4248150" y="992188"/>
            <a:ext cx="4343400" cy="2555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defTabSz="152400" eaLnBrk="0" hangingPunct="0">
              <a:lnSpc>
                <a:spcPct val="76000"/>
              </a:lnSpc>
              <a:spcBef>
                <a:spcPct val="16000"/>
              </a:spcBef>
              <a:tabLst>
                <a:tab pos="774700" algn="l"/>
                <a:tab pos="2286000" algn="l"/>
              </a:tabLst>
            </a:pPr>
            <a:r>
              <a:rPr kumimoji="1" lang="en-US" altLang="ko-KR" sz="1400" b="1" dirty="0">
                <a:ea typeface="굴림" pitchFamily="50" charset="-127"/>
              </a:rPr>
              <a:t> OPR</a:t>
            </a:r>
          </a:p>
          <a:p>
            <a:pPr defTabSz="152400" eaLnBrk="0" hangingPunct="0">
              <a:lnSpc>
                <a:spcPct val="76000"/>
              </a:lnSpc>
              <a:spcBef>
                <a:spcPct val="16000"/>
              </a:spcBef>
              <a:tabLst>
                <a:tab pos="774700" algn="l"/>
                <a:tab pos="2286000" algn="l"/>
              </a:tabLst>
            </a:pPr>
            <a:r>
              <a:rPr kumimoji="1" lang="en-US" altLang="ko-KR" sz="1400" b="1" dirty="0">
                <a:ea typeface="굴림" pitchFamily="50" charset="-127"/>
              </a:rPr>
              <a:t>Select	Operation	Symbol	</a:t>
            </a:r>
          </a:p>
          <a:p>
            <a:pPr defTabSz="152400" eaLnBrk="0" hangingPunct="0">
              <a:lnSpc>
                <a:spcPct val="76000"/>
              </a:lnSpc>
              <a:spcBef>
                <a:spcPct val="16000"/>
              </a:spcBef>
              <a:tabLst>
                <a:tab pos="774700" algn="l"/>
                <a:tab pos="2286000" algn="l"/>
              </a:tabLst>
            </a:pPr>
            <a:r>
              <a:rPr kumimoji="1" lang="en-US" altLang="ko-KR" sz="1400" b="1" dirty="0">
                <a:ea typeface="굴림" pitchFamily="50" charset="-127"/>
              </a:rPr>
              <a:t>00000	Transfer A	TSFA</a:t>
            </a:r>
          </a:p>
          <a:p>
            <a:pPr defTabSz="152400" eaLnBrk="0" hangingPunct="0">
              <a:lnSpc>
                <a:spcPct val="76000"/>
              </a:lnSpc>
              <a:spcBef>
                <a:spcPct val="16000"/>
              </a:spcBef>
              <a:tabLst>
                <a:tab pos="774700" algn="l"/>
                <a:tab pos="2286000" algn="l"/>
              </a:tabLst>
            </a:pPr>
            <a:r>
              <a:rPr kumimoji="1" lang="en-US" altLang="ko-KR" sz="1400" b="1" dirty="0">
                <a:ea typeface="굴림" pitchFamily="50" charset="-127"/>
              </a:rPr>
              <a:t>00001	Increment A	INCA</a:t>
            </a:r>
          </a:p>
          <a:p>
            <a:pPr defTabSz="152400" eaLnBrk="0" hangingPunct="0">
              <a:lnSpc>
                <a:spcPct val="76000"/>
              </a:lnSpc>
              <a:spcBef>
                <a:spcPct val="16000"/>
              </a:spcBef>
              <a:tabLst>
                <a:tab pos="774700" algn="l"/>
                <a:tab pos="2286000" algn="l"/>
              </a:tabLst>
            </a:pPr>
            <a:r>
              <a:rPr kumimoji="1" lang="en-US" altLang="ko-KR" sz="1400" b="1" dirty="0">
                <a:ea typeface="굴림" pitchFamily="50" charset="-127"/>
              </a:rPr>
              <a:t>00010	ADD A + B	ADD</a:t>
            </a:r>
          </a:p>
          <a:p>
            <a:pPr defTabSz="152400" eaLnBrk="0" hangingPunct="0">
              <a:lnSpc>
                <a:spcPct val="76000"/>
              </a:lnSpc>
              <a:spcBef>
                <a:spcPct val="16000"/>
              </a:spcBef>
              <a:tabLst>
                <a:tab pos="774700" algn="l"/>
                <a:tab pos="2286000" algn="l"/>
              </a:tabLst>
            </a:pPr>
            <a:r>
              <a:rPr kumimoji="1" lang="en-US" altLang="ko-KR" sz="1400" b="1" dirty="0">
                <a:ea typeface="굴림" pitchFamily="50" charset="-127"/>
              </a:rPr>
              <a:t>00101	Subtract A - B	SUB</a:t>
            </a:r>
          </a:p>
          <a:p>
            <a:pPr defTabSz="152400" eaLnBrk="0" hangingPunct="0">
              <a:lnSpc>
                <a:spcPct val="76000"/>
              </a:lnSpc>
              <a:spcBef>
                <a:spcPct val="16000"/>
              </a:spcBef>
              <a:tabLst>
                <a:tab pos="774700" algn="l"/>
                <a:tab pos="2286000" algn="l"/>
              </a:tabLst>
            </a:pPr>
            <a:r>
              <a:rPr kumimoji="1" lang="en-US" altLang="ko-KR" sz="1400" b="1" dirty="0">
                <a:ea typeface="굴림" pitchFamily="50" charset="-127"/>
              </a:rPr>
              <a:t>00110	Decrement A	DECA</a:t>
            </a:r>
          </a:p>
          <a:p>
            <a:pPr defTabSz="152400" eaLnBrk="0" hangingPunct="0">
              <a:lnSpc>
                <a:spcPct val="76000"/>
              </a:lnSpc>
              <a:spcBef>
                <a:spcPct val="16000"/>
              </a:spcBef>
              <a:tabLst>
                <a:tab pos="774700" algn="l"/>
                <a:tab pos="2286000" algn="l"/>
              </a:tabLst>
            </a:pPr>
            <a:r>
              <a:rPr kumimoji="1" lang="en-US" altLang="ko-KR" sz="1400" b="1" dirty="0">
                <a:ea typeface="굴림" pitchFamily="50" charset="-127"/>
              </a:rPr>
              <a:t>01000	AND A and B	AND</a:t>
            </a:r>
          </a:p>
          <a:p>
            <a:pPr defTabSz="152400" eaLnBrk="0" hangingPunct="0">
              <a:lnSpc>
                <a:spcPct val="76000"/>
              </a:lnSpc>
              <a:spcBef>
                <a:spcPct val="16000"/>
              </a:spcBef>
              <a:tabLst>
                <a:tab pos="774700" algn="l"/>
                <a:tab pos="2286000" algn="l"/>
              </a:tabLst>
            </a:pPr>
            <a:r>
              <a:rPr kumimoji="1" lang="en-US" altLang="ko-KR" sz="1400" b="1" dirty="0">
                <a:ea typeface="굴림" pitchFamily="50" charset="-127"/>
              </a:rPr>
              <a:t>01010	OR A and B	OR</a:t>
            </a:r>
          </a:p>
          <a:p>
            <a:pPr defTabSz="152400" eaLnBrk="0" hangingPunct="0">
              <a:lnSpc>
                <a:spcPct val="76000"/>
              </a:lnSpc>
              <a:spcBef>
                <a:spcPct val="16000"/>
              </a:spcBef>
              <a:tabLst>
                <a:tab pos="774700" algn="l"/>
                <a:tab pos="2286000" algn="l"/>
              </a:tabLst>
            </a:pPr>
            <a:r>
              <a:rPr kumimoji="1" lang="en-US" altLang="ko-KR" sz="1400" b="1" dirty="0">
                <a:ea typeface="굴림" pitchFamily="50" charset="-127"/>
              </a:rPr>
              <a:t>01100	XOR A and B	XOR</a:t>
            </a:r>
          </a:p>
          <a:p>
            <a:pPr defTabSz="152400" eaLnBrk="0" hangingPunct="0">
              <a:lnSpc>
                <a:spcPct val="76000"/>
              </a:lnSpc>
              <a:spcBef>
                <a:spcPct val="16000"/>
              </a:spcBef>
              <a:tabLst>
                <a:tab pos="774700" algn="l"/>
                <a:tab pos="2286000" algn="l"/>
              </a:tabLst>
            </a:pPr>
            <a:r>
              <a:rPr kumimoji="1" lang="en-US" altLang="ko-KR" sz="1400" b="1" dirty="0">
                <a:ea typeface="굴림" pitchFamily="50" charset="-127"/>
              </a:rPr>
              <a:t>01110	Complement A	COMA</a:t>
            </a:r>
          </a:p>
          <a:p>
            <a:pPr defTabSz="152400" eaLnBrk="0" hangingPunct="0">
              <a:lnSpc>
                <a:spcPct val="76000"/>
              </a:lnSpc>
              <a:spcBef>
                <a:spcPct val="16000"/>
              </a:spcBef>
              <a:tabLst>
                <a:tab pos="774700" algn="l"/>
                <a:tab pos="2286000" algn="l"/>
              </a:tabLst>
            </a:pPr>
            <a:r>
              <a:rPr kumimoji="1" lang="en-US" altLang="ko-KR" sz="1400" b="1" dirty="0">
                <a:ea typeface="굴림" pitchFamily="50" charset="-127"/>
              </a:rPr>
              <a:t>10000	Shift right A	SHRA</a:t>
            </a:r>
          </a:p>
          <a:p>
            <a:pPr defTabSz="152400" eaLnBrk="0" hangingPunct="0">
              <a:lnSpc>
                <a:spcPct val="76000"/>
              </a:lnSpc>
              <a:spcBef>
                <a:spcPct val="16000"/>
              </a:spcBef>
              <a:tabLst>
                <a:tab pos="774700" algn="l"/>
                <a:tab pos="2286000" algn="l"/>
              </a:tabLst>
            </a:pPr>
            <a:r>
              <a:rPr kumimoji="1" lang="en-US" altLang="ko-KR" sz="1400" b="1" dirty="0">
                <a:ea typeface="굴림" pitchFamily="50" charset="-127"/>
              </a:rPr>
              <a:t>11000	Shift left A	SHLA</a:t>
            </a:r>
          </a:p>
        </p:txBody>
      </p:sp>
      <p:sp>
        <p:nvSpPr>
          <p:cNvPr id="641029" name="Rectangle 5"/>
          <p:cNvSpPr>
            <a:spLocks noChangeArrowheads="1"/>
          </p:cNvSpPr>
          <p:nvPr/>
        </p:nvSpPr>
        <p:spPr bwMode="auto">
          <a:xfrm>
            <a:off x="4238625" y="925513"/>
            <a:ext cx="3086100" cy="26193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1030" name="Line 6"/>
          <p:cNvSpPr>
            <a:spLocks noChangeShapeType="1"/>
          </p:cNvSpPr>
          <p:nvPr/>
        </p:nvSpPr>
        <p:spPr bwMode="auto">
          <a:xfrm>
            <a:off x="4238625" y="1376363"/>
            <a:ext cx="30956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1031" name="Rectangle 7"/>
          <p:cNvSpPr>
            <a:spLocks noChangeArrowheads="1"/>
          </p:cNvSpPr>
          <p:nvPr/>
        </p:nvSpPr>
        <p:spPr bwMode="auto">
          <a:xfrm>
            <a:off x="501650" y="3717925"/>
            <a:ext cx="3965575" cy="3095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85000"/>
              </a:lnSpc>
            </a:pPr>
            <a:r>
              <a:rPr kumimoji="1" lang="en-US" altLang="ko-KR" sz="2000">
                <a:ea typeface="굴림" pitchFamily="50" charset="-127"/>
              </a:rPr>
              <a:t>Examples of ALU Microoperations</a:t>
            </a:r>
          </a:p>
        </p:txBody>
      </p:sp>
      <p:sp>
        <p:nvSpPr>
          <p:cNvPr id="641032" name="Rectangle 8"/>
          <p:cNvSpPr>
            <a:spLocks noChangeArrowheads="1"/>
          </p:cNvSpPr>
          <p:nvPr/>
        </p:nvSpPr>
        <p:spPr bwMode="auto">
          <a:xfrm>
            <a:off x="3135313" y="4108450"/>
            <a:ext cx="5824537" cy="496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defTabSz="152400" eaLnBrk="0" hangingPunct="0">
              <a:lnSpc>
                <a:spcPct val="106000"/>
              </a:lnSpc>
              <a:spcBef>
                <a:spcPct val="32000"/>
              </a:spcBef>
              <a:tabLst>
                <a:tab pos="1308100" algn="l"/>
                <a:tab pos="1841500" algn="l"/>
                <a:tab pos="2425700" algn="l"/>
                <a:tab pos="3009900" algn="l"/>
                <a:tab pos="3670300" algn="l"/>
              </a:tabLst>
            </a:pPr>
            <a:r>
              <a:rPr kumimoji="1" lang="en-US" altLang="ko-KR" sz="1200" b="1">
                <a:ea typeface="굴림" pitchFamily="50" charset="-127"/>
              </a:rPr>
              <a:t>	   Symbolic Designation</a:t>
            </a:r>
          </a:p>
          <a:p>
            <a:pPr defTabSz="152400" eaLnBrk="0" hangingPunct="0">
              <a:lnSpc>
                <a:spcPct val="106000"/>
              </a:lnSpc>
              <a:spcBef>
                <a:spcPct val="32000"/>
              </a:spcBef>
              <a:tabLst>
                <a:tab pos="1308100" algn="l"/>
                <a:tab pos="1841500" algn="l"/>
                <a:tab pos="2425700" algn="l"/>
                <a:tab pos="3009900" algn="l"/>
                <a:tab pos="3670300" algn="l"/>
              </a:tabLst>
            </a:pPr>
            <a:r>
              <a:rPr kumimoji="1" lang="en-US" altLang="ko-KR" sz="1200" b="1">
                <a:ea typeface="굴림" pitchFamily="50" charset="-127"/>
              </a:rPr>
              <a:t>Microoperation	SELA	SELB	SELD	OPR	   Control Word</a:t>
            </a:r>
          </a:p>
        </p:txBody>
      </p:sp>
      <p:sp>
        <p:nvSpPr>
          <p:cNvPr id="641033" name="Rectangle 9"/>
          <p:cNvSpPr>
            <a:spLocks noChangeArrowheads="1"/>
          </p:cNvSpPr>
          <p:nvPr/>
        </p:nvSpPr>
        <p:spPr bwMode="auto">
          <a:xfrm>
            <a:off x="2930525" y="4135438"/>
            <a:ext cx="5554663" cy="23177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1034" name="Line 10"/>
          <p:cNvSpPr>
            <a:spLocks noChangeShapeType="1"/>
          </p:cNvSpPr>
          <p:nvPr/>
        </p:nvSpPr>
        <p:spPr bwMode="auto">
          <a:xfrm>
            <a:off x="2938463" y="4614863"/>
            <a:ext cx="55737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1035" name="Line 11"/>
          <p:cNvSpPr>
            <a:spLocks noChangeShapeType="1"/>
          </p:cNvSpPr>
          <p:nvPr/>
        </p:nvSpPr>
        <p:spPr bwMode="auto">
          <a:xfrm>
            <a:off x="4460875" y="4360863"/>
            <a:ext cx="21050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1036" name="Rectangle 12"/>
          <p:cNvSpPr>
            <a:spLocks noChangeArrowheads="1"/>
          </p:cNvSpPr>
          <p:nvPr/>
        </p:nvSpPr>
        <p:spPr bwMode="auto">
          <a:xfrm>
            <a:off x="8167688" y="0"/>
            <a:ext cx="860425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defTabSz="762000" eaLnBrk="0" hangingPunct="0">
              <a:lnSpc>
                <a:spcPct val="90000"/>
              </a:lnSpc>
            </a:pPr>
            <a:r>
              <a:rPr kumimoji="1" lang="en-US" altLang="ko-KR" sz="1400" b="1" i="1">
                <a:ea typeface="굴림" pitchFamily="50" charset="-127"/>
              </a:rPr>
              <a:t>Control </a:t>
            </a:r>
          </a:p>
        </p:txBody>
      </p:sp>
      <p:sp>
        <p:nvSpPr>
          <p:cNvPr id="641037" name="Rectangle 13"/>
          <p:cNvSpPr>
            <a:spLocks noChangeArrowheads="1"/>
          </p:cNvSpPr>
          <p:nvPr/>
        </p:nvSpPr>
        <p:spPr bwMode="auto">
          <a:xfrm>
            <a:off x="2514600" y="4648200"/>
            <a:ext cx="5864225" cy="191424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marL="571500" lvl="1" defTabSz="762000" eaLnBrk="0" hangingPunct="0">
              <a:lnSpc>
                <a:spcPct val="113000"/>
              </a:lnSpc>
              <a:spcBef>
                <a:spcPct val="12000"/>
              </a:spcBef>
            </a:pPr>
            <a:r>
              <a:rPr kumimoji="1" lang="en-US" altLang="ko-KR" sz="1200" b="1" dirty="0">
                <a:ea typeface="굴림" pitchFamily="50" charset="-127"/>
              </a:rPr>
              <a:t>R1 </a:t>
            </a:r>
            <a:r>
              <a:rPr kumimoji="1" lang="en-US" altLang="ko-KR" sz="1200" b="1" dirty="0">
                <a:latin typeface="Symbol" pitchFamily="18" charset="2"/>
                <a:ea typeface="굴림" pitchFamily="50" charset="-127"/>
              </a:rPr>
              <a:t></a:t>
            </a:r>
            <a:r>
              <a:rPr kumimoji="1" lang="en-US" altLang="ko-KR" sz="1200" b="1" dirty="0">
                <a:ea typeface="굴림" pitchFamily="50" charset="-127"/>
              </a:rPr>
              <a:t> R2 - R3           R2        R3	 R1       SUB        010  011  001  00101</a:t>
            </a:r>
          </a:p>
          <a:p>
            <a:pPr marL="571500" lvl="1" defTabSz="762000" eaLnBrk="0" hangingPunct="0">
              <a:lnSpc>
                <a:spcPct val="113000"/>
              </a:lnSpc>
              <a:spcBef>
                <a:spcPct val="12000"/>
              </a:spcBef>
            </a:pPr>
            <a:r>
              <a:rPr kumimoji="1" lang="en-US" altLang="ko-KR" sz="1200" b="1" dirty="0">
                <a:ea typeface="굴림" pitchFamily="50" charset="-127"/>
              </a:rPr>
              <a:t>R4 </a:t>
            </a:r>
            <a:r>
              <a:rPr kumimoji="1" lang="en-US" altLang="ko-KR" sz="1200" b="1" dirty="0">
                <a:latin typeface="Symbol" pitchFamily="18" charset="2"/>
                <a:ea typeface="굴림" pitchFamily="50" charset="-127"/>
              </a:rPr>
              <a:t></a:t>
            </a:r>
            <a:r>
              <a:rPr kumimoji="1" lang="en-US" altLang="ko-KR" sz="1200" b="1" dirty="0">
                <a:ea typeface="굴림" pitchFamily="50" charset="-127"/>
              </a:rPr>
              <a:t> R4 </a:t>
            </a:r>
            <a:r>
              <a:rPr kumimoji="1" lang="en-US" altLang="ko-KR" sz="1200" b="1" dirty="0">
                <a:latin typeface="Symbol" pitchFamily="18" charset="2"/>
                <a:ea typeface="굴림" pitchFamily="50" charset="-127"/>
              </a:rPr>
              <a:t></a:t>
            </a:r>
            <a:r>
              <a:rPr kumimoji="1" lang="en-US" altLang="ko-KR" sz="1200" b="1" dirty="0">
                <a:ea typeface="굴림" pitchFamily="50" charset="-127"/>
              </a:rPr>
              <a:t> R5          R4        R5	 R4        OR         100  101  100  01010</a:t>
            </a:r>
          </a:p>
          <a:p>
            <a:pPr marL="571500" lvl="1" defTabSz="762000" eaLnBrk="0" hangingPunct="0">
              <a:lnSpc>
                <a:spcPct val="113000"/>
              </a:lnSpc>
              <a:spcBef>
                <a:spcPct val="12000"/>
              </a:spcBef>
            </a:pPr>
            <a:r>
              <a:rPr kumimoji="1" lang="en-US" altLang="ko-KR" sz="1200" b="1" dirty="0">
                <a:ea typeface="굴림" pitchFamily="50" charset="-127"/>
              </a:rPr>
              <a:t>R6 </a:t>
            </a:r>
            <a:r>
              <a:rPr kumimoji="1" lang="en-US" altLang="ko-KR" sz="1200" b="1" dirty="0">
                <a:latin typeface="Symbol" pitchFamily="18" charset="2"/>
                <a:ea typeface="굴림" pitchFamily="50" charset="-127"/>
              </a:rPr>
              <a:t></a:t>
            </a:r>
            <a:r>
              <a:rPr kumimoji="1" lang="en-US" altLang="ko-KR" sz="1200" b="1" dirty="0">
                <a:ea typeface="굴림" pitchFamily="50" charset="-127"/>
              </a:rPr>
              <a:t> R6 + 1	           R6	      -            R6       INCA      110  000  110  00001</a:t>
            </a:r>
          </a:p>
          <a:p>
            <a:pPr marL="571500" lvl="1" defTabSz="762000" eaLnBrk="0" hangingPunct="0">
              <a:lnSpc>
                <a:spcPct val="113000"/>
              </a:lnSpc>
              <a:spcBef>
                <a:spcPct val="12000"/>
              </a:spcBef>
            </a:pPr>
            <a:r>
              <a:rPr kumimoji="1" lang="en-US" altLang="ko-KR" sz="1200" b="1" dirty="0">
                <a:ea typeface="굴림" pitchFamily="50" charset="-127"/>
              </a:rPr>
              <a:t>R7 </a:t>
            </a:r>
            <a:r>
              <a:rPr kumimoji="1" lang="en-US" altLang="ko-KR" sz="1200" b="1" dirty="0">
                <a:latin typeface="Symbol" pitchFamily="18" charset="2"/>
                <a:ea typeface="굴림" pitchFamily="50" charset="-127"/>
              </a:rPr>
              <a:t></a:t>
            </a:r>
            <a:r>
              <a:rPr kumimoji="1" lang="en-US" altLang="ko-KR" sz="1200" b="1" dirty="0">
                <a:ea typeface="굴림" pitchFamily="50" charset="-127"/>
              </a:rPr>
              <a:t> R1	           </a:t>
            </a:r>
            <a:r>
              <a:rPr kumimoji="1" lang="en-US" altLang="ko-KR" sz="1200" b="1" dirty="0" err="1">
                <a:ea typeface="굴림" pitchFamily="50" charset="-127"/>
              </a:rPr>
              <a:t>R1</a:t>
            </a:r>
            <a:r>
              <a:rPr kumimoji="1" lang="en-US" altLang="ko-KR" sz="1200" b="1" dirty="0">
                <a:ea typeface="굴림" pitchFamily="50" charset="-127"/>
              </a:rPr>
              <a:t>	      -	 R7       TSFA      001  000  111  00000</a:t>
            </a:r>
          </a:p>
          <a:p>
            <a:pPr marL="571500" lvl="1" defTabSz="762000" eaLnBrk="0" hangingPunct="0">
              <a:lnSpc>
                <a:spcPct val="113000"/>
              </a:lnSpc>
              <a:spcBef>
                <a:spcPct val="12000"/>
              </a:spcBef>
            </a:pPr>
            <a:r>
              <a:rPr kumimoji="1" lang="en-US" altLang="ko-KR" sz="1200" b="1" dirty="0">
                <a:ea typeface="굴림" pitchFamily="50" charset="-127"/>
              </a:rPr>
              <a:t>Output </a:t>
            </a:r>
            <a:r>
              <a:rPr kumimoji="1" lang="en-US" altLang="ko-KR" sz="1200" b="1" dirty="0">
                <a:latin typeface="Symbol" pitchFamily="18" charset="2"/>
                <a:ea typeface="굴림" pitchFamily="50" charset="-127"/>
              </a:rPr>
              <a:t></a:t>
            </a:r>
            <a:r>
              <a:rPr kumimoji="1" lang="en-US" altLang="ko-KR" sz="1200" b="1" dirty="0">
                <a:ea typeface="굴림" pitchFamily="50" charset="-127"/>
              </a:rPr>
              <a:t> R2            </a:t>
            </a:r>
            <a:r>
              <a:rPr kumimoji="1" lang="en-US" altLang="ko-KR" sz="1200" b="1" dirty="0" err="1">
                <a:ea typeface="굴림" pitchFamily="50" charset="-127"/>
              </a:rPr>
              <a:t>R2</a:t>
            </a:r>
            <a:r>
              <a:rPr kumimoji="1" lang="en-US" altLang="ko-KR" sz="1200" b="1" dirty="0">
                <a:ea typeface="굴림" pitchFamily="50" charset="-127"/>
              </a:rPr>
              <a:t>	      -          None    TSFA      010  000  000  00000</a:t>
            </a:r>
          </a:p>
          <a:p>
            <a:pPr marL="571500" lvl="1" defTabSz="762000" eaLnBrk="0" hangingPunct="0">
              <a:lnSpc>
                <a:spcPct val="113000"/>
              </a:lnSpc>
              <a:spcBef>
                <a:spcPct val="12000"/>
              </a:spcBef>
            </a:pPr>
            <a:r>
              <a:rPr kumimoji="1" lang="en-US" altLang="ko-KR" sz="1200" b="1" dirty="0">
                <a:ea typeface="굴림" pitchFamily="50" charset="-127"/>
              </a:rPr>
              <a:t>Output </a:t>
            </a:r>
            <a:r>
              <a:rPr kumimoji="1" lang="en-US" altLang="ko-KR" sz="1200" b="1" dirty="0">
                <a:latin typeface="Symbol" pitchFamily="18" charset="2"/>
                <a:ea typeface="굴림" pitchFamily="50" charset="-127"/>
              </a:rPr>
              <a:t></a:t>
            </a:r>
            <a:r>
              <a:rPr kumimoji="1" lang="en-US" altLang="ko-KR" sz="1200" b="1" dirty="0">
                <a:ea typeface="굴림" pitchFamily="50" charset="-127"/>
              </a:rPr>
              <a:t> Input     </a:t>
            </a:r>
            <a:r>
              <a:rPr kumimoji="1" lang="en-US" altLang="ko-KR" sz="1200" b="1" dirty="0" err="1">
                <a:ea typeface="굴림" pitchFamily="50" charset="-127"/>
              </a:rPr>
              <a:t>Input</a:t>
            </a:r>
            <a:r>
              <a:rPr kumimoji="1" lang="en-US" altLang="ko-KR" sz="1200" b="1" dirty="0">
                <a:ea typeface="굴림" pitchFamily="50" charset="-127"/>
              </a:rPr>
              <a:t>	      -          None    TSFA      000  000  000  00000</a:t>
            </a:r>
          </a:p>
          <a:p>
            <a:pPr marL="571500" lvl="1" defTabSz="762000" eaLnBrk="0" hangingPunct="0">
              <a:lnSpc>
                <a:spcPct val="113000"/>
              </a:lnSpc>
              <a:spcBef>
                <a:spcPct val="12000"/>
              </a:spcBef>
            </a:pPr>
            <a:r>
              <a:rPr kumimoji="1" lang="en-US" altLang="ko-KR" sz="1200" b="1" dirty="0">
                <a:ea typeface="굴림" pitchFamily="50" charset="-127"/>
              </a:rPr>
              <a:t>R4 </a:t>
            </a:r>
            <a:r>
              <a:rPr kumimoji="1" lang="en-US" altLang="ko-KR" sz="1200" b="1" dirty="0">
                <a:latin typeface="Symbol" pitchFamily="18" charset="2"/>
                <a:ea typeface="굴림" pitchFamily="50" charset="-127"/>
              </a:rPr>
              <a:t></a:t>
            </a:r>
            <a:r>
              <a:rPr kumimoji="1" lang="en-US" altLang="ko-KR" sz="1200" b="1" dirty="0">
                <a:ea typeface="굴림" pitchFamily="50" charset="-127"/>
              </a:rPr>
              <a:t> </a:t>
            </a:r>
            <a:r>
              <a:rPr kumimoji="1" lang="en-US" altLang="ko-KR" sz="1200" b="1" dirty="0" err="1">
                <a:ea typeface="굴림" pitchFamily="50" charset="-127"/>
              </a:rPr>
              <a:t>shl</a:t>
            </a:r>
            <a:r>
              <a:rPr kumimoji="1" lang="en-US" altLang="ko-KR" sz="1200" b="1" dirty="0">
                <a:ea typeface="굴림" pitchFamily="50" charset="-127"/>
              </a:rPr>
              <a:t> R4	           </a:t>
            </a:r>
            <a:r>
              <a:rPr kumimoji="1" lang="en-US" altLang="ko-KR" sz="1200" b="1" dirty="0" err="1">
                <a:ea typeface="굴림" pitchFamily="50" charset="-127"/>
              </a:rPr>
              <a:t>R4</a:t>
            </a:r>
            <a:r>
              <a:rPr kumimoji="1" lang="en-US" altLang="ko-KR" sz="1200" b="1" dirty="0">
                <a:ea typeface="굴림" pitchFamily="50" charset="-127"/>
              </a:rPr>
              <a:t>	      -            R4      SHLA      100  000  100  11000</a:t>
            </a:r>
          </a:p>
          <a:p>
            <a:pPr marL="571500" lvl="1" defTabSz="762000" eaLnBrk="0" hangingPunct="0">
              <a:lnSpc>
                <a:spcPct val="113000"/>
              </a:lnSpc>
              <a:spcBef>
                <a:spcPct val="12000"/>
              </a:spcBef>
            </a:pPr>
            <a:r>
              <a:rPr kumimoji="1" lang="en-US" altLang="ko-KR" sz="1200" b="1" dirty="0">
                <a:ea typeface="굴림" pitchFamily="50" charset="-127"/>
              </a:rPr>
              <a:t>R5 </a:t>
            </a:r>
            <a:r>
              <a:rPr kumimoji="1" lang="en-US" altLang="ko-KR" sz="1200" b="1" dirty="0">
                <a:latin typeface="Symbol" pitchFamily="18" charset="2"/>
                <a:ea typeface="굴림" pitchFamily="50" charset="-127"/>
              </a:rPr>
              <a:t></a:t>
            </a:r>
            <a:r>
              <a:rPr kumimoji="1" lang="en-US" altLang="ko-KR" sz="1200" b="1" dirty="0">
                <a:ea typeface="굴림" pitchFamily="50" charset="-127"/>
              </a:rPr>
              <a:t> 0	           R5	     R5	 R5       XOR   </a:t>
            </a:r>
            <a:r>
              <a:rPr kumimoji="1" lang="en-US" altLang="ko-KR" sz="1200" b="1" dirty="0" smtClean="0">
                <a:ea typeface="굴림" pitchFamily="50" charset="-127"/>
              </a:rPr>
              <a:t>    </a:t>
            </a:r>
            <a:r>
              <a:rPr kumimoji="1" lang="en-US" altLang="ko-KR" sz="1200" b="1" dirty="0">
                <a:ea typeface="굴림" pitchFamily="50" charset="-127"/>
              </a:rPr>
              <a:t>101  101  101  01100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960438" y="179388"/>
            <a:ext cx="7385050" cy="649287"/>
          </a:xfrm>
          <a:noFill/>
          <a:ln/>
        </p:spPr>
        <p:txBody>
          <a:bodyPr lIns="63500" tIns="25400" rIns="63500" bIns="25400"/>
          <a:lstStyle/>
          <a:p>
            <a:r>
              <a:rPr lang="en-US" altLang="ko-KR" sz="3200" dirty="0">
                <a:ea typeface="굴림" pitchFamily="50" charset="-127"/>
              </a:rPr>
              <a:t>ALU  CONTROL</a:t>
            </a:r>
          </a:p>
        </p:txBody>
      </p:sp>
      <p:sp>
        <p:nvSpPr>
          <p:cNvPr id="641027" name="Rectangle 3"/>
          <p:cNvSpPr>
            <a:spLocks noChangeArrowheads="1"/>
          </p:cNvSpPr>
          <p:nvPr/>
        </p:nvSpPr>
        <p:spPr bwMode="auto">
          <a:xfrm>
            <a:off x="501650" y="917575"/>
            <a:ext cx="3289300" cy="325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2000" dirty="0">
                <a:ea typeface="굴림" pitchFamily="50" charset="-127"/>
              </a:rPr>
              <a:t>Encoding of ALU operations</a:t>
            </a:r>
          </a:p>
        </p:txBody>
      </p:sp>
      <p:sp>
        <p:nvSpPr>
          <p:cNvPr id="641028" name="Rectangle 4"/>
          <p:cNvSpPr>
            <a:spLocks noChangeArrowheads="1"/>
          </p:cNvSpPr>
          <p:nvPr/>
        </p:nvSpPr>
        <p:spPr bwMode="auto">
          <a:xfrm>
            <a:off x="4248150" y="992188"/>
            <a:ext cx="4343400" cy="2555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defTabSz="152400" eaLnBrk="0" hangingPunct="0">
              <a:lnSpc>
                <a:spcPct val="76000"/>
              </a:lnSpc>
              <a:spcBef>
                <a:spcPct val="16000"/>
              </a:spcBef>
              <a:tabLst>
                <a:tab pos="774700" algn="l"/>
                <a:tab pos="2286000" algn="l"/>
              </a:tabLst>
            </a:pPr>
            <a:r>
              <a:rPr kumimoji="1" lang="en-US" altLang="ko-KR" sz="1400" b="1" dirty="0">
                <a:ea typeface="굴림" pitchFamily="50" charset="-127"/>
              </a:rPr>
              <a:t> OPR</a:t>
            </a:r>
          </a:p>
          <a:p>
            <a:pPr defTabSz="152400" eaLnBrk="0" hangingPunct="0">
              <a:lnSpc>
                <a:spcPct val="76000"/>
              </a:lnSpc>
              <a:spcBef>
                <a:spcPct val="16000"/>
              </a:spcBef>
              <a:tabLst>
                <a:tab pos="774700" algn="l"/>
                <a:tab pos="2286000" algn="l"/>
              </a:tabLst>
            </a:pPr>
            <a:r>
              <a:rPr kumimoji="1" lang="en-US" altLang="ko-KR" sz="1400" b="1" dirty="0">
                <a:ea typeface="굴림" pitchFamily="50" charset="-127"/>
              </a:rPr>
              <a:t>Select	Operation	Symbol	</a:t>
            </a:r>
          </a:p>
          <a:p>
            <a:pPr defTabSz="152400" eaLnBrk="0" hangingPunct="0">
              <a:lnSpc>
                <a:spcPct val="76000"/>
              </a:lnSpc>
              <a:spcBef>
                <a:spcPct val="16000"/>
              </a:spcBef>
              <a:tabLst>
                <a:tab pos="774700" algn="l"/>
                <a:tab pos="2286000" algn="l"/>
              </a:tabLst>
            </a:pPr>
            <a:r>
              <a:rPr kumimoji="1" lang="en-US" altLang="ko-KR" sz="1400" b="1" dirty="0">
                <a:ea typeface="굴림" pitchFamily="50" charset="-127"/>
              </a:rPr>
              <a:t>00000	Transfer A	TSFA</a:t>
            </a:r>
          </a:p>
          <a:p>
            <a:pPr defTabSz="152400" eaLnBrk="0" hangingPunct="0">
              <a:lnSpc>
                <a:spcPct val="76000"/>
              </a:lnSpc>
              <a:spcBef>
                <a:spcPct val="16000"/>
              </a:spcBef>
              <a:tabLst>
                <a:tab pos="774700" algn="l"/>
                <a:tab pos="2286000" algn="l"/>
              </a:tabLst>
            </a:pPr>
            <a:r>
              <a:rPr kumimoji="1" lang="en-US" altLang="ko-KR" sz="1400" b="1" dirty="0">
                <a:ea typeface="굴림" pitchFamily="50" charset="-127"/>
              </a:rPr>
              <a:t>00001	Increment A	INCA</a:t>
            </a:r>
          </a:p>
          <a:p>
            <a:pPr defTabSz="152400" eaLnBrk="0" hangingPunct="0">
              <a:lnSpc>
                <a:spcPct val="76000"/>
              </a:lnSpc>
              <a:spcBef>
                <a:spcPct val="16000"/>
              </a:spcBef>
              <a:tabLst>
                <a:tab pos="774700" algn="l"/>
                <a:tab pos="2286000" algn="l"/>
              </a:tabLst>
            </a:pPr>
            <a:r>
              <a:rPr kumimoji="1" lang="en-US" altLang="ko-KR" sz="1400" b="1" dirty="0">
                <a:ea typeface="굴림" pitchFamily="50" charset="-127"/>
              </a:rPr>
              <a:t>00010	ADD A + B	ADD</a:t>
            </a:r>
          </a:p>
          <a:p>
            <a:pPr defTabSz="152400" eaLnBrk="0" hangingPunct="0">
              <a:lnSpc>
                <a:spcPct val="76000"/>
              </a:lnSpc>
              <a:spcBef>
                <a:spcPct val="16000"/>
              </a:spcBef>
              <a:tabLst>
                <a:tab pos="774700" algn="l"/>
                <a:tab pos="2286000" algn="l"/>
              </a:tabLst>
            </a:pPr>
            <a:r>
              <a:rPr kumimoji="1" lang="en-US" altLang="ko-KR" sz="1400" b="1" dirty="0">
                <a:ea typeface="굴림" pitchFamily="50" charset="-127"/>
              </a:rPr>
              <a:t>00101	Subtract A - B	SUB</a:t>
            </a:r>
          </a:p>
          <a:p>
            <a:pPr defTabSz="152400" eaLnBrk="0" hangingPunct="0">
              <a:lnSpc>
                <a:spcPct val="76000"/>
              </a:lnSpc>
              <a:spcBef>
                <a:spcPct val="16000"/>
              </a:spcBef>
              <a:tabLst>
                <a:tab pos="774700" algn="l"/>
                <a:tab pos="2286000" algn="l"/>
              </a:tabLst>
            </a:pPr>
            <a:r>
              <a:rPr kumimoji="1" lang="en-US" altLang="ko-KR" sz="1400" b="1" dirty="0">
                <a:ea typeface="굴림" pitchFamily="50" charset="-127"/>
              </a:rPr>
              <a:t>00110	Decrement A	DECA</a:t>
            </a:r>
          </a:p>
          <a:p>
            <a:pPr defTabSz="152400" eaLnBrk="0" hangingPunct="0">
              <a:lnSpc>
                <a:spcPct val="76000"/>
              </a:lnSpc>
              <a:spcBef>
                <a:spcPct val="16000"/>
              </a:spcBef>
              <a:tabLst>
                <a:tab pos="774700" algn="l"/>
                <a:tab pos="2286000" algn="l"/>
              </a:tabLst>
            </a:pPr>
            <a:r>
              <a:rPr kumimoji="1" lang="en-US" altLang="ko-KR" sz="1400" b="1" dirty="0">
                <a:ea typeface="굴림" pitchFamily="50" charset="-127"/>
              </a:rPr>
              <a:t>01000	AND A and B	AND</a:t>
            </a:r>
          </a:p>
          <a:p>
            <a:pPr defTabSz="152400" eaLnBrk="0" hangingPunct="0">
              <a:lnSpc>
                <a:spcPct val="76000"/>
              </a:lnSpc>
              <a:spcBef>
                <a:spcPct val="16000"/>
              </a:spcBef>
              <a:tabLst>
                <a:tab pos="774700" algn="l"/>
                <a:tab pos="2286000" algn="l"/>
              </a:tabLst>
            </a:pPr>
            <a:r>
              <a:rPr kumimoji="1" lang="en-US" altLang="ko-KR" sz="1400" b="1" dirty="0">
                <a:ea typeface="굴림" pitchFamily="50" charset="-127"/>
              </a:rPr>
              <a:t>01010	OR A and B	OR</a:t>
            </a:r>
          </a:p>
          <a:p>
            <a:pPr defTabSz="152400" eaLnBrk="0" hangingPunct="0">
              <a:lnSpc>
                <a:spcPct val="76000"/>
              </a:lnSpc>
              <a:spcBef>
                <a:spcPct val="16000"/>
              </a:spcBef>
              <a:tabLst>
                <a:tab pos="774700" algn="l"/>
                <a:tab pos="2286000" algn="l"/>
              </a:tabLst>
            </a:pPr>
            <a:r>
              <a:rPr kumimoji="1" lang="en-US" altLang="ko-KR" sz="1400" b="1" dirty="0">
                <a:ea typeface="굴림" pitchFamily="50" charset="-127"/>
              </a:rPr>
              <a:t>01100	XOR A and B	XOR</a:t>
            </a:r>
          </a:p>
          <a:p>
            <a:pPr defTabSz="152400" eaLnBrk="0" hangingPunct="0">
              <a:lnSpc>
                <a:spcPct val="76000"/>
              </a:lnSpc>
              <a:spcBef>
                <a:spcPct val="16000"/>
              </a:spcBef>
              <a:tabLst>
                <a:tab pos="774700" algn="l"/>
                <a:tab pos="2286000" algn="l"/>
              </a:tabLst>
            </a:pPr>
            <a:r>
              <a:rPr kumimoji="1" lang="en-US" altLang="ko-KR" sz="1400" b="1" dirty="0">
                <a:ea typeface="굴림" pitchFamily="50" charset="-127"/>
              </a:rPr>
              <a:t>01110	Complement A	COMA</a:t>
            </a:r>
          </a:p>
          <a:p>
            <a:pPr defTabSz="152400" eaLnBrk="0" hangingPunct="0">
              <a:lnSpc>
                <a:spcPct val="76000"/>
              </a:lnSpc>
              <a:spcBef>
                <a:spcPct val="16000"/>
              </a:spcBef>
              <a:tabLst>
                <a:tab pos="774700" algn="l"/>
                <a:tab pos="2286000" algn="l"/>
              </a:tabLst>
            </a:pPr>
            <a:r>
              <a:rPr kumimoji="1" lang="en-US" altLang="ko-KR" sz="1400" b="1" dirty="0">
                <a:ea typeface="굴림" pitchFamily="50" charset="-127"/>
              </a:rPr>
              <a:t>10000	Shift right A	SHRA</a:t>
            </a:r>
          </a:p>
          <a:p>
            <a:pPr defTabSz="152400" eaLnBrk="0" hangingPunct="0">
              <a:lnSpc>
                <a:spcPct val="76000"/>
              </a:lnSpc>
              <a:spcBef>
                <a:spcPct val="16000"/>
              </a:spcBef>
              <a:tabLst>
                <a:tab pos="774700" algn="l"/>
                <a:tab pos="2286000" algn="l"/>
              </a:tabLst>
            </a:pPr>
            <a:r>
              <a:rPr kumimoji="1" lang="en-US" altLang="ko-KR" sz="1400" b="1" dirty="0">
                <a:ea typeface="굴림" pitchFamily="50" charset="-127"/>
              </a:rPr>
              <a:t>11000	Shift left A	SHLA</a:t>
            </a:r>
          </a:p>
        </p:txBody>
      </p:sp>
      <p:sp>
        <p:nvSpPr>
          <p:cNvPr id="641029" name="Rectangle 5"/>
          <p:cNvSpPr>
            <a:spLocks noChangeArrowheads="1"/>
          </p:cNvSpPr>
          <p:nvPr/>
        </p:nvSpPr>
        <p:spPr bwMode="auto">
          <a:xfrm>
            <a:off x="4238625" y="925513"/>
            <a:ext cx="3086100" cy="26193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1030" name="Line 6"/>
          <p:cNvSpPr>
            <a:spLocks noChangeShapeType="1"/>
          </p:cNvSpPr>
          <p:nvPr/>
        </p:nvSpPr>
        <p:spPr bwMode="auto">
          <a:xfrm>
            <a:off x="4238625" y="1376363"/>
            <a:ext cx="30956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1031" name="Rectangle 7"/>
          <p:cNvSpPr>
            <a:spLocks noChangeArrowheads="1"/>
          </p:cNvSpPr>
          <p:nvPr/>
        </p:nvSpPr>
        <p:spPr bwMode="auto">
          <a:xfrm>
            <a:off x="501650" y="3717925"/>
            <a:ext cx="3965575" cy="3095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85000"/>
              </a:lnSpc>
            </a:pPr>
            <a:r>
              <a:rPr kumimoji="1" lang="en-US" altLang="ko-KR" sz="2000">
                <a:ea typeface="굴림" pitchFamily="50" charset="-127"/>
              </a:rPr>
              <a:t>Examples of ALU Microoperations</a:t>
            </a:r>
          </a:p>
        </p:txBody>
      </p:sp>
      <p:sp>
        <p:nvSpPr>
          <p:cNvPr id="641032" name="Rectangle 8"/>
          <p:cNvSpPr>
            <a:spLocks noChangeArrowheads="1"/>
          </p:cNvSpPr>
          <p:nvPr/>
        </p:nvSpPr>
        <p:spPr bwMode="auto">
          <a:xfrm>
            <a:off x="3135313" y="4108450"/>
            <a:ext cx="5824537" cy="496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defTabSz="152400" eaLnBrk="0" hangingPunct="0">
              <a:lnSpc>
                <a:spcPct val="106000"/>
              </a:lnSpc>
              <a:spcBef>
                <a:spcPct val="32000"/>
              </a:spcBef>
              <a:tabLst>
                <a:tab pos="1308100" algn="l"/>
                <a:tab pos="1841500" algn="l"/>
                <a:tab pos="2425700" algn="l"/>
                <a:tab pos="3009900" algn="l"/>
                <a:tab pos="3670300" algn="l"/>
              </a:tabLst>
            </a:pPr>
            <a:r>
              <a:rPr kumimoji="1" lang="en-US" altLang="ko-KR" sz="1200" b="1">
                <a:ea typeface="굴림" pitchFamily="50" charset="-127"/>
              </a:rPr>
              <a:t>	   Symbolic Designation</a:t>
            </a:r>
          </a:p>
          <a:p>
            <a:pPr defTabSz="152400" eaLnBrk="0" hangingPunct="0">
              <a:lnSpc>
                <a:spcPct val="106000"/>
              </a:lnSpc>
              <a:spcBef>
                <a:spcPct val="32000"/>
              </a:spcBef>
              <a:tabLst>
                <a:tab pos="1308100" algn="l"/>
                <a:tab pos="1841500" algn="l"/>
                <a:tab pos="2425700" algn="l"/>
                <a:tab pos="3009900" algn="l"/>
                <a:tab pos="3670300" algn="l"/>
              </a:tabLst>
            </a:pPr>
            <a:r>
              <a:rPr kumimoji="1" lang="en-US" altLang="ko-KR" sz="1200" b="1">
                <a:ea typeface="굴림" pitchFamily="50" charset="-127"/>
              </a:rPr>
              <a:t>Microoperation	SELA	SELB	SELD	OPR	   Control Word</a:t>
            </a:r>
          </a:p>
        </p:txBody>
      </p:sp>
      <p:sp>
        <p:nvSpPr>
          <p:cNvPr id="641033" name="Rectangle 9"/>
          <p:cNvSpPr>
            <a:spLocks noChangeArrowheads="1"/>
          </p:cNvSpPr>
          <p:nvPr/>
        </p:nvSpPr>
        <p:spPr bwMode="auto">
          <a:xfrm>
            <a:off x="2930525" y="4135438"/>
            <a:ext cx="5554663" cy="23177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1034" name="Line 10"/>
          <p:cNvSpPr>
            <a:spLocks noChangeShapeType="1"/>
          </p:cNvSpPr>
          <p:nvPr/>
        </p:nvSpPr>
        <p:spPr bwMode="auto">
          <a:xfrm>
            <a:off x="2938463" y="4614863"/>
            <a:ext cx="55737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1035" name="Line 11"/>
          <p:cNvSpPr>
            <a:spLocks noChangeShapeType="1"/>
          </p:cNvSpPr>
          <p:nvPr/>
        </p:nvSpPr>
        <p:spPr bwMode="auto">
          <a:xfrm>
            <a:off x="4460875" y="4360863"/>
            <a:ext cx="21050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1036" name="Rectangle 12"/>
          <p:cNvSpPr>
            <a:spLocks noChangeArrowheads="1"/>
          </p:cNvSpPr>
          <p:nvPr/>
        </p:nvSpPr>
        <p:spPr bwMode="auto">
          <a:xfrm>
            <a:off x="8167688" y="0"/>
            <a:ext cx="860425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defTabSz="762000" eaLnBrk="0" hangingPunct="0">
              <a:lnSpc>
                <a:spcPct val="90000"/>
              </a:lnSpc>
            </a:pPr>
            <a:r>
              <a:rPr kumimoji="1" lang="en-US" altLang="ko-KR" sz="1400" b="1" i="1">
                <a:ea typeface="굴림" pitchFamily="50" charset="-127"/>
              </a:rPr>
              <a:t>Control </a:t>
            </a:r>
          </a:p>
        </p:txBody>
      </p:sp>
      <p:sp>
        <p:nvSpPr>
          <p:cNvPr id="641037" name="Rectangle 13"/>
          <p:cNvSpPr>
            <a:spLocks noChangeArrowheads="1"/>
          </p:cNvSpPr>
          <p:nvPr/>
        </p:nvSpPr>
        <p:spPr bwMode="auto">
          <a:xfrm>
            <a:off x="2514600" y="4648200"/>
            <a:ext cx="5864225" cy="12217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marL="571500" lvl="1" defTabSz="762000" eaLnBrk="0" hangingPunct="0">
              <a:lnSpc>
                <a:spcPct val="113000"/>
              </a:lnSpc>
              <a:spcBef>
                <a:spcPct val="12000"/>
              </a:spcBef>
            </a:pPr>
            <a:r>
              <a:rPr kumimoji="1" lang="en-US" altLang="ko-KR" sz="1200" b="1" dirty="0">
                <a:ea typeface="굴림" pitchFamily="50" charset="-127"/>
              </a:rPr>
              <a:t>R1 </a:t>
            </a:r>
            <a:r>
              <a:rPr kumimoji="1" lang="en-US" altLang="ko-KR" sz="1200" b="1" dirty="0">
                <a:latin typeface="Symbol" pitchFamily="18" charset="2"/>
                <a:ea typeface="굴림" pitchFamily="50" charset="-127"/>
              </a:rPr>
              <a:t></a:t>
            </a:r>
            <a:r>
              <a:rPr kumimoji="1" lang="en-US" altLang="ko-KR" sz="1200" b="1" dirty="0">
                <a:ea typeface="굴림" pitchFamily="50" charset="-127"/>
              </a:rPr>
              <a:t> R2 </a:t>
            </a:r>
            <a:r>
              <a:rPr kumimoji="1" lang="en-US" altLang="ko-KR" sz="1200" b="1" dirty="0" smtClean="0">
                <a:ea typeface="굴림" pitchFamily="50" charset="-127"/>
              </a:rPr>
              <a:t>+ </a:t>
            </a:r>
            <a:r>
              <a:rPr kumimoji="1" lang="en-US" altLang="ko-KR" sz="1200" b="1" dirty="0">
                <a:ea typeface="굴림" pitchFamily="50" charset="-127"/>
              </a:rPr>
              <a:t>R3          </a:t>
            </a:r>
          </a:p>
          <a:p>
            <a:pPr marL="571500" lvl="1" defTabSz="762000" eaLnBrk="0" hangingPunct="0">
              <a:lnSpc>
                <a:spcPct val="113000"/>
              </a:lnSpc>
              <a:spcBef>
                <a:spcPct val="12000"/>
              </a:spcBef>
            </a:pPr>
            <a:r>
              <a:rPr kumimoji="1" lang="en-US" altLang="ko-KR" sz="1200" b="1" dirty="0">
                <a:ea typeface="굴림" pitchFamily="50" charset="-127"/>
              </a:rPr>
              <a:t>R4 </a:t>
            </a:r>
            <a:r>
              <a:rPr kumimoji="1" lang="en-US" altLang="ko-KR" sz="1200" b="1" dirty="0">
                <a:latin typeface="Symbol" pitchFamily="18" charset="2"/>
                <a:ea typeface="굴림" pitchFamily="50" charset="-127"/>
              </a:rPr>
              <a:t></a:t>
            </a:r>
            <a:r>
              <a:rPr kumimoji="1" lang="en-US" altLang="ko-KR" sz="1200" b="1" dirty="0">
                <a:ea typeface="굴림" pitchFamily="50" charset="-127"/>
              </a:rPr>
              <a:t> </a:t>
            </a:r>
            <a:r>
              <a:rPr kumimoji="1" lang="en-US" altLang="ko-KR" sz="1200" b="1" dirty="0" smtClean="0">
                <a:ea typeface="굴림" pitchFamily="50" charset="-127"/>
              </a:rPr>
              <a:t>R4         </a:t>
            </a:r>
          </a:p>
          <a:p>
            <a:pPr marL="571500" lvl="1" defTabSz="762000" eaLnBrk="0" hangingPunct="0">
              <a:lnSpc>
                <a:spcPct val="113000"/>
              </a:lnSpc>
              <a:spcBef>
                <a:spcPct val="12000"/>
              </a:spcBef>
            </a:pPr>
            <a:r>
              <a:rPr kumimoji="1" lang="en-US" altLang="ko-KR" sz="1200" b="1" dirty="0" smtClean="0">
                <a:ea typeface="굴림" pitchFamily="50" charset="-127"/>
              </a:rPr>
              <a:t>R5 </a:t>
            </a:r>
            <a:r>
              <a:rPr kumimoji="1" lang="en-US" altLang="ko-KR" sz="1200" b="1" dirty="0" smtClean="0">
                <a:latin typeface="Symbol" pitchFamily="18" charset="2"/>
                <a:ea typeface="굴림" pitchFamily="50" charset="-127"/>
              </a:rPr>
              <a:t></a:t>
            </a:r>
            <a:r>
              <a:rPr kumimoji="1" lang="en-US" altLang="ko-KR" sz="1200" b="1" dirty="0" smtClean="0">
                <a:ea typeface="굴림" pitchFamily="50" charset="-127"/>
              </a:rPr>
              <a:t> R5 - 1	          </a:t>
            </a:r>
          </a:p>
          <a:p>
            <a:pPr marL="571500" lvl="1" defTabSz="762000" eaLnBrk="0" hangingPunct="0">
              <a:lnSpc>
                <a:spcPct val="113000"/>
              </a:lnSpc>
              <a:spcBef>
                <a:spcPct val="12000"/>
              </a:spcBef>
            </a:pPr>
            <a:r>
              <a:rPr kumimoji="1" lang="en-US" altLang="ko-KR" sz="1200" b="1" dirty="0" smtClean="0">
                <a:ea typeface="굴림" pitchFamily="50" charset="-127"/>
              </a:rPr>
              <a:t>R6 </a:t>
            </a:r>
            <a:r>
              <a:rPr kumimoji="1" lang="en-US" altLang="ko-KR" sz="1200" b="1" dirty="0">
                <a:latin typeface="Symbol" pitchFamily="18" charset="2"/>
                <a:ea typeface="굴림" pitchFamily="50" charset="-127"/>
              </a:rPr>
              <a:t></a:t>
            </a:r>
            <a:r>
              <a:rPr kumimoji="1" lang="en-US" altLang="ko-KR" sz="1200" b="1" dirty="0">
                <a:ea typeface="굴림" pitchFamily="50" charset="-127"/>
              </a:rPr>
              <a:t> </a:t>
            </a:r>
            <a:r>
              <a:rPr kumimoji="1" lang="en-US" altLang="ko-KR" sz="1200" b="1" dirty="0" err="1" smtClean="0">
                <a:ea typeface="굴림" pitchFamily="50" charset="-127"/>
              </a:rPr>
              <a:t>Shl</a:t>
            </a:r>
            <a:r>
              <a:rPr kumimoji="1" lang="en-US" altLang="ko-KR" sz="1200" b="1" dirty="0" smtClean="0">
                <a:ea typeface="굴림" pitchFamily="50" charset="-127"/>
              </a:rPr>
              <a:t> R1</a:t>
            </a:r>
            <a:r>
              <a:rPr kumimoji="1" lang="en-US" altLang="ko-KR" sz="1200" b="1" dirty="0">
                <a:ea typeface="굴림" pitchFamily="50" charset="-127"/>
              </a:rPr>
              <a:t>	          </a:t>
            </a:r>
          </a:p>
          <a:p>
            <a:pPr marL="571500" lvl="1" defTabSz="762000" eaLnBrk="0" hangingPunct="0">
              <a:lnSpc>
                <a:spcPct val="113000"/>
              </a:lnSpc>
              <a:spcBef>
                <a:spcPct val="12000"/>
              </a:spcBef>
            </a:pPr>
            <a:r>
              <a:rPr kumimoji="1" lang="en-US" altLang="ko-KR" sz="1200" b="1" dirty="0" smtClean="0">
                <a:ea typeface="굴림" pitchFamily="50" charset="-127"/>
              </a:rPr>
              <a:t>R7 </a:t>
            </a:r>
            <a:r>
              <a:rPr kumimoji="1" lang="en-US" altLang="ko-KR" sz="1200" b="1" dirty="0">
                <a:latin typeface="Symbol" pitchFamily="18" charset="2"/>
                <a:ea typeface="굴림" pitchFamily="50" charset="-127"/>
              </a:rPr>
              <a:t></a:t>
            </a:r>
            <a:r>
              <a:rPr kumimoji="1" lang="en-US" altLang="ko-KR" sz="1200" b="1" dirty="0">
                <a:ea typeface="굴림" pitchFamily="50" charset="-127"/>
              </a:rPr>
              <a:t> </a:t>
            </a:r>
            <a:r>
              <a:rPr kumimoji="1" lang="en-US" altLang="ko-KR" sz="1200" b="1" dirty="0" smtClean="0">
                <a:ea typeface="굴림" pitchFamily="50" charset="-127"/>
              </a:rPr>
              <a:t>Input          </a:t>
            </a:r>
            <a:endParaRPr kumimoji="1" lang="en-US" altLang="ko-KR" sz="1200" b="1" dirty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14381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960438" y="179388"/>
            <a:ext cx="7385050" cy="649287"/>
          </a:xfrm>
          <a:noFill/>
          <a:ln/>
        </p:spPr>
        <p:txBody>
          <a:bodyPr lIns="63500" tIns="25400" rIns="63500" bIns="25400"/>
          <a:lstStyle/>
          <a:p>
            <a:r>
              <a:rPr lang="en-US" altLang="ko-KR" sz="3200" dirty="0">
                <a:ea typeface="굴림" pitchFamily="50" charset="-127"/>
              </a:rPr>
              <a:t>ALU  CONTROL</a:t>
            </a:r>
          </a:p>
        </p:txBody>
      </p:sp>
      <p:sp>
        <p:nvSpPr>
          <p:cNvPr id="641027" name="Rectangle 3"/>
          <p:cNvSpPr>
            <a:spLocks noChangeArrowheads="1"/>
          </p:cNvSpPr>
          <p:nvPr/>
        </p:nvSpPr>
        <p:spPr bwMode="auto">
          <a:xfrm>
            <a:off x="501650" y="917575"/>
            <a:ext cx="3289300" cy="325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2000" dirty="0">
                <a:ea typeface="굴림" pitchFamily="50" charset="-127"/>
              </a:rPr>
              <a:t>Encoding of ALU operations</a:t>
            </a:r>
          </a:p>
        </p:txBody>
      </p:sp>
      <p:sp>
        <p:nvSpPr>
          <p:cNvPr id="641028" name="Rectangle 4"/>
          <p:cNvSpPr>
            <a:spLocks noChangeArrowheads="1"/>
          </p:cNvSpPr>
          <p:nvPr/>
        </p:nvSpPr>
        <p:spPr bwMode="auto">
          <a:xfrm>
            <a:off x="4248150" y="992188"/>
            <a:ext cx="4343400" cy="2555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defTabSz="152400" eaLnBrk="0" hangingPunct="0">
              <a:lnSpc>
                <a:spcPct val="76000"/>
              </a:lnSpc>
              <a:spcBef>
                <a:spcPct val="16000"/>
              </a:spcBef>
              <a:tabLst>
                <a:tab pos="774700" algn="l"/>
                <a:tab pos="2286000" algn="l"/>
              </a:tabLst>
            </a:pPr>
            <a:r>
              <a:rPr kumimoji="1" lang="en-US" altLang="ko-KR" sz="1400" b="1" dirty="0">
                <a:ea typeface="굴림" pitchFamily="50" charset="-127"/>
              </a:rPr>
              <a:t> OPR</a:t>
            </a:r>
          </a:p>
          <a:p>
            <a:pPr defTabSz="152400" eaLnBrk="0" hangingPunct="0">
              <a:lnSpc>
                <a:spcPct val="76000"/>
              </a:lnSpc>
              <a:spcBef>
                <a:spcPct val="16000"/>
              </a:spcBef>
              <a:tabLst>
                <a:tab pos="774700" algn="l"/>
                <a:tab pos="2286000" algn="l"/>
              </a:tabLst>
            </a:pPr>
            <a:r>
              <a:rPr kumimoji="1" lang="en-US" altLang="ko-KR" sz="1400" b="1" dirty="0">
                <a:ea typeface="굴림" pitchFamily="50" charset="-127"/>
              </a:rPr>
              <a:t>Select	Operation	Symbol	</a:t>
            </a:r>
          </a:p>
          <a:p>
            <a:pPr defTabSz="152400" eaLnBrk="0" hangingPunct="0">
              <a:lnSpc>
                <a:spcPct val="76000"/>
              </a:lnSpc>
              <a:spcBef>
                <a:spcPct val="16000"/>
              </a:spcBef>
              <a:tabLst>
                <a:tab pos="774700" algn="l"/>
                <a:tab pos="2286000" algn="l"/>
              </a:tabLst>
            </a:pPr>
            <a:r>
              <a:rPr kumimoji="1" lang="en-US" altLang="ko-KR" sz="1400" b="1" dirty="0">
                <a:ea typeface="굴림" pitchFamily="50" charset="-127"/>
              </a:rPr>
              <a:t>00000	Transfer A	TSFA</a:t>
            </a:r>
          </a:p>
          <a:p>
            <a:pPr defTabSz="152400" eaLnBrk="0" hangingPunct="0">
              <a:lnSpc>
                <a:spcPct val="76000"/>
              </a:lnSpc>
              <a:spcBef>
                <a:spcPct val="16000"/>
              </a:spcBef>
              <a:tabLst>
                <a:tab pos="774700" algn="l"/>
                <a:tab pos="2286000" algn="l"/>
              </a:tabLst>
            </a:pPr>
            <a:r>
              <a:rPr kumimoji="1" lang="en-US" altLang="ko-KR" sz="1400" b="1" dirty="0">
                <a:ea typeface="굴림" pitchFamily="50" charset="-127"/>
              </a:rPr>
              <a:t>00001	Increment A	INCA</a:t>
            </a:r>
          </a:p>
          <a:p>
            <a:pPr defTabSz="152400" eaLnBrk="0" hangingPunct="0">
              <a:lnSpc>
                <a:spcPct val="76000"/>
              </a:lnSpc>
              <a:spcBef>
                <a:spcPct val="16000"/>
              </a:spcBef>
              <a:tabLst>
                <a:tab pos="774700" algn="l"/>
                <a:tab pos="2286000" algn="l"/>
              </a:tabLst>
            </a:pPr>
            <a:r>
              <a:rPr kumimoji="1" lang="en-US" altLang="ko-KR" sz="1400" b="1" dirty="0">
                <a:ea typeface="굴림" pitchFamily="50" charset="-127"/>
              </a:rPr>
              <a:t>00010	ADD A + B	ADD</a:t>
            </a:r>
          </a:p>
          <a:p>
            <a:pPr defTabSz="152400" eaLnBrk="0" hangingPunct="0">
              <a:lnSpc>
                <a:spcPct val="76000"/>
              </a:lnSpc>
              <a:spcBef>
                <a:spcPct val="16000"/>
              </a:spcBef>
              <a:tabLst>
                <a:tab pos="774700" algn="l"/>
                <a:tab pos="2286000" algn="l"/>
              </a:tabLst>
            </a:pPr>
            <a:r>
              <a:rPr kumimoji="1" lang="en-US" altLang="ko-KR" sz="1400" b="1" dirty="0">
                <a:ea typeface="굴림" pitchFamily="50" charset="-127"/>
              </a:rPr>
              <a:t>00101	Subtract A - B	SUB</a:t>
            </a:r>
          </a:p>
          <a:p>
            <a:pPr defTabSz="152400" eaLnBrk="0" hangingPunct="0">
              <a:lnSpc>
                <a:spcPct val="76000"/>
              </a:lnSpc>
              <a:spcBef>
                <a:spcPct val="16000"/>
              </a:spcBef>
              <a:tabLst>
                <a:tab pos="774700" algn="l"/>
                <a:tab pos="2286000" algn="l"/>
              </a:tabLst>
            </a:pPr>
            <a:r>
              <a:rPr kumimoji="1" lang="en-US" altLang="ko-KR" sz="1400" b="1" dirty="0">
                <a:ea typeface="굴림" pitchFamily="50" charset="-127"/>
              </a:rPr>
              <a:t>00110	Decrement A	DECA</a:t>
            </a:r>
          </a:p>
          <a:p>
            <a:pPr defTabSz="152400" eaLnBrk="0" hangingPunct="0">
              <a:lnSpc>
                <a:spcPct val="76000"/>
              </a:lnSpc>
              <a:spcBef>
                <a:spcPct val="16000"/>
              </a:spcBef>
              <a:tabLst>
                <a:tab pos="774700" algn="l"/>
                <a:tab pos="2286000" algn="l"/>
              </a:tabLst>
            </a:pPr>
            <a:r>
              <a:rPr kumimoji="1" lang="en-US" altLang="ko-KR" sz="1400" b="1" dirty="0">
                <a:ea typeface="굴림" pitchFamily="50" charset="-127"/>
              </a:rPr>
              <a:t>01000	AND A and B	AND</a:t>
            </a:r>
          </a:p>
          <a:p>
            <a:pPr defTabSz="152400" eaLnBrk="0" hangingPunct="0">
              <a:lnSpc>
                <a:spcPct val="76000"/>
              </a:lnSpc>
              <a:spcBef>
                <a:spcPct val="16000"/>
              </a:spcBef>
              <a:tabLst>
                <a:tab pos="774700" algn="l"/>
                <a:tab pos="2286000" algn="l"/>
              </a:tabLst>
            </a:pPr>
            <a:r>
              <a:rPr kumimoji="1" lang="en-US" altLang="ko-KR" sz="1400" b="1" dirty="0">
                <a:ea typeface="굴림" pitchFamily="50" charset="-127"/>
              </a:rPr>
              <a:t>01010	OR A and B	OR</a:t>
            </a:r>
          </a:p>
          <a:p>
            <a:pPr defTabSz="152400" eaLnBrk="0" hangingPunct="0">
              <a:lnSpc>
                <a:spcPct val="76000"/>
              </a:lnSpc>
              <a:spcBef>
                <a:spcPct val="16000"/>
              </a:spcBef>
              <a:tabLst>
                <a:tab pos="774700" algn="l"/>
                <a:tab pos="2286000" algn="l"/>
              </a:tabLst>
            </a:pPr>
            <a:r>
              <a:rPr kumimoji="1" lang="en-US" altLang="ko-KR" sz="1400" b="1" dirty="0">
                <a:ea typeface="굴림" pitchFamily="50" charset="-127"/>
              </a:rPr>
              <a:t>01100	XOR A and B	XOR</a:t>
            </a:r>
          </a:p>
          <a:p>
            <a:pPr defTabSz="152400" eaLnBrk="0" hangingPunct="0">
              <a:lnSpc>
                <a:spcPct val="76000"/>
              </a:lnSpc>
              <a:spcBef>
                <a:spcPct val="16000"/>
              </a:spcBef>
              <a:tabLst>
                <a:tab pos="774700" algn="l"/>
                <a:tab pos="2286000" algn="l"/>
              </a:tabLst>
            </a:pPr>
            <a:r>
              <a:rPr kumimoji="1" lang="en-US" altLang="ko-KR" sz="1400" b="1" dirty="0">
                <a:ea typeface="굴림" pitchFamily="50" charset="-127"/>
              </a:rPr>
              <a:t>01110	Complement A	COMA</a:t>
            </a:r>
          </a:p>
          <a:p>
            <a:pPr defTabSz="152400" eaLnBrk="0" hangingPunct="0">
              <a:lnSpc>
                <a:spcPct val="76000"/>
              </a:lnSpc>
              <a:spcBef>
                <a:spcPct val="16000"/>
              </a:spcBef>
              <a:tabLst>
                <a:tab pos="774700" algn="l"/>
                <a:tab pos="2286000" algn="l"/>
              </a:tabLst>
            </a:pPr>
            <a:r>
              <a:rPr kumimoji="1" lang="en-US" altLang="ko-KR" sz="1400" b="1" dirty="0">
                <a:ea typeface="굴림" pitchFamily="50" charset="-127"/>
              </a:rPr>
              <a:t>10000	Shift right A	SHRA</a:t>
            </a:r>
          </a:p>
          <a:p>
            <a:pPr defTabSz="152400" eaLnBrk="0" hangingPunct="0">
              <a:lnSpc>
                <a:spcPct val="76000"/>
              </a:lnSpc>
              <a:spcBef>
                <a:spcPct val="16000"/>
              </a:spcBef>
              <a:tabLst>
                <a:tab pos="774700" algn="l"/>
                <a:tab pos="2286000" algn="l"/>
              </a:tabLst>
            </a:pPr>
            <a:r>
              <a:rPr kumimoji="1" lang="en-US" altLang="ko-KR" sz="1400" b="1" dirty="0">
                <a:ea typeface="굴림" pitchFamily="50" charset="-127"/>
              </a:rPr>
              <a:t>11000	Shift left A	SHLA</a:t>
            </a:r>
          </a:p>
        </p:txBody>
      </p:sp>
      <p:sp>
        <p:nvSpPr>
          <p:cNvPr id="641029" name="Rectangle 5"/>
          <p:cNvSpPr>
            <a:spLocks noChangeArrowheads="1"/>
          </p:cNvSpPr>
          <p:nvPr/>
        </p:nvSpPr>
        <p:spPr bwMode="auto">
          <a:xfrm>
            <a:off x="4238625" y="925513"/>
            <a:ext cx="3086100" cy="26193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1030" name="Line 6"/>
          <p:cNvSpPr>
            <a:spLocks noChangeShapeType="1"/>
          </p:cNvSpPr>
          <p:nvPr/>
        </p:nvSpPr>
        <p:spPr bwMode="auto">
          <a:xfrm>
            <a:off x="4238625" y="1376363"/>
            <a:ext cx="30956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1031" name="Rectangle 7"/>
          <p:cNvSpPr>
            <a:spLocks noChangeArrowheads="1"/>
          </p:cNvSpPr>
          <p:nvPr/>
        </p:nvSpPr>
        <p:spPr bwMode="auto">
          <a:xfrm>
            <a:off x="501650" y="3717925"/>
            <a:ext cx="3965575" cy="3095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85000"/>
              </a:lnSpc>
            </a:pPr>
            <a:r>
              <a:rPr kumimoji="1" lang="en-US" altLang="ko-KR" sz="2000">
                <a:ea typeface="굴림" pitchFamily="50" charset="-127"/>
              </a:rPr>
              <a:t>Examples of ALU Microoperations</a:t>
            </a:r>
          </a:p>
        </p:txBody>
      </p:sp>
      <p:sp>
        <p:nvSpPr>
          <p:cNvPr id="641032" name="Rectangle 8"/>
          <p:cNvSpPr>
            <a:spLocks noChangeArrowheads="1"/>
          </p:cNvSpPr>
          <p:nvPr/>
        </p:nvSpPr>
        <p:spPr bwMode="auto">
          <a:xfrm>
            <a:off x="3135313" y="4108450"/>
            <a:ext cx="5824537" cy="496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defTabSz="152400" eaLnBrk="0" hangingPunct="0">
              <a:lnSpc>
                <a:spcPct val="106000"/>
              </a:lnSpc>
              <a:spcBef>
                <a:spcPct val="32000"/>
              </a:spcBef>
              <a:tabLst>
                <a:tab pos="1308100" algn="l"/>
                <a:tab pos="1841500" algn="l"/>
                <a:tab pos="2425700" algn="l"/>
                <a:tab pos="3009900" algn="l"/>
                <a:tab pos="3670300" algn="l"/>
              </a:tabLst>
            </a:pPr>
            <a:r>
              <a:rPr kumimoji="1" lang="en-US" altLang="ko-KR" sz="1200" b="1">
                <a:ea typeface="굴림" pitchFamily="50" charset="-127"/>
              </a:rPr>
              <a:t>	   Symbolic Designation</a:t>
            </a:r>
          </a:p>
          <a:p>
            <a:pPr defTabSz="152400" eaLnBrk="0" hangingPunct="0">
              <a:lnSpc>
                <a:spcPct val="106000"/>
              </a:lnSpc>
              <a:spcBef>
                <a:spcPct val="32000"/>
              </a:spcBef>
              <a:tabLst>
                <a:tab pos="1308100" algn="l"/>
                <a:tab pos="1841500" algn="l"/>
                <a:tab pos="2425700" algn="l"/>
                <a:tab pos="3009900" algn="l"/>
                <a:tab pos="3670300" algn="l"/>
              </a:tabLst>
            </a:pPr>
            <a:r>
              <a:rPr kumimoji="1" lang="en-US" altLang="ko-KR" sz="1200" b="1">
                <a:ea typeface="굴림" pitchFamily="50" charset="-127"/>
              </a:rPr>
              <a:t>Microoperation	SELA	SELB	SELD	OPR	   Control Word</a:t>
            </a:r>
          </a:p>
        </p:txBody>
      </p:sp>
      <p:sp>
        <p:nvSpPr>
          <p:cNvPr id="641033" name="Rectangle 9"/>
          <p:cNvSpPr>
            <a:spLocks noChangeArrowheads="1"/>
          </p:cNvSpPr>
          <p:nvPr/>
        </p:nvSpPr>
        <p:spPr bwMode="auto">
          <a:xfrm>
            <a:off x="2930525" y="4135438"/>
            <a:ext cx="5554663" cy="23177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1034" name="Line 10"/>
          <p:cNvSpPr>
            <a:spLocks noChangeShapeType="1"/>
          </p:cNvSpPr>
          <p:nvPr/>
        </p:nvSpPr>
        <p:spPr bwMode="auto">
          <a:xfrm>
            <a:off x="2938463" y="4614863"/>
            <a:ext cx="55737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1035" name="Line 11"/>
          <p:cNvSpPr>
            <a:spLocks noChangeShapeType="1"/>
          </p:cNvSpPr>
          <p:nvPr/>
        </p:nvSpPr>
        <p:spPr bwMode="auto">
          <a:xfrm>
            <a:off x="4460875" y="4360863"/>
            <a:ext cx="21050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1036" name="Rectangle 12"/>
          <p:cNvSpPr>
            <a:spLocks noChangeArrowheads="1"/>
          </p:cNvSpPr>
          <p:nvPr/>
        </p:nvSpPr>
        <p:spPr bwMode="auto">
          <a:xfrm>
            <a:off x="8167688" y="0"/>
            <a:ext cx="860425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defTabSz="762000" eaLnBrk="0" hangingPunct="0">
              <a:lnSpc>
                <a:spcPct val="90000"/>
              </a:lnSpc>
            </a:pPr>
            <a:r>
              <a:rPr kumimoji="1" lang="en-US" altLang="ko-KR" sz="1400" b="1" i="1">
                <a:ea typeface="굴림" pitchFamily="50" charset="-127"/>
              </a:rPr>
              <a:t>Control </a:t>
            </a:r>
          </a:p>
        </p:txBody>
      </p:sp>
      <p:sp>
        <p:nvSpPr>
          <p:cNvPr id="641037" name="Rectangle 13"/>
          <p:cNvSpPr>
            <a:spLocks noChangeArrowheads="1"/>
          </p:cNvSpPr>
          <p:nvPr/>
        </p:nvSpPr>
        <p:spPr bwMode="auto">
          <a:xfrm>
            <a:off x="2514600" y="4648200"/>
            <a:ext cx="5864225" cy="12217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marL="571500" lvl="1" defTabSz="762000" eaLnBrk="0" hangingPunct="0">
              <a:lnSpc>
                <a:spcPct val="113000"/>
              </a:lnSpc>
              <a:spcBef>
                <a:spcPct val="12000"/>
              </a:spcBef>
            </a:pPr>
            <a:r>
              <a:rPr kumimoji="1" lang="en-US" altLang="ko-KR" sz="1200" b="1" dirty="0">
                <a:ea typeface="굴림" pitchFamily="50" charset="-127"/>
              </a:rPr>
              <a:t>R1 </a:t>
            </a:r>
            <a:r>
              <a:rPr kumimoji="1" lang="en-US" altLang="ko-KR" sz="1200" b="1" dirty="0">
                <a:latin typeface="Symbol" pitchFamily="18" charset="2"/>
                <a:ea typeface="굴림" pitchFamily="50" charset="-127"/>
              </a:rPr>
              <a:t></a:t>
            </a:r>
            <a:r>
              <a:rPr kumimoji="1" lang="en-US" altLang="ko-KR" sz="1200" b="1" dirty="0">
                <a:ea typeface="굴림" pitchFamily="50" charset="-127"/>
              </a:rPr>
              <a:t> R2 </a:t>
            </a:r>
            <a:r>
              <a:rPr kumimoji="1" lang="en-US" altLang="ko-KR" sz="1200" b="1" dirty="0" smtClean="0">
                <a:ea typeface="굴림" pitchFamily="50" charset="-127"/>
              </a:rPr>
              <a:t>+ </a:t>
            </a:r>
            <a:r>
              <a:rPr kumimoji="1" lang="en-US" altLang="ko-KR" sz="1200" b="1" dirty="0">
                <a:ea typeface="굴림" pitchFamily="50" charset="-127"/>
              </a:rPr>
              <a:t>R3          </a:t>
            </a:r>
            <a:r>
              <a:rPr kumimoji="1" lang="en-US" altLang="ko-KR" sz="1200" b="1" dirty="0" smtClean="0">
                <a:ea typeface="굴림" pitchFamily="50" charset="-127"/>
              </a:rPr>
              <a:t>R2        </a:t>
            </a:r>
            <a:r>
              <a:rPr kumimoji="1" lang="en-US" altLang="ko-KR" sz="1200" b="1" dirty="0">
                <a:ea typeface="굴림" pitchFamily="50" charset="-127"/>
              </a:rPr>
              <a:t>R3	 R1       </a:t>
            </a:r>
            <a:r>
              <a:rPr kumimoji="1" lang="en-US" altLang="ko-KR" sz="1200" b="1" dirty="0" smtClean="0">
                <a:ea typeface="굴림" pitchFamily="50" charset="-127"/>
              </a:rPr>
              <a:t>ADD        </a:t>
            </a:r>
            <a:endParaRPr kumimoji="1" lang="en-US" altLang="ko-KR" sz="1200" b="1" dirty="0">
              <a:ea typeface="굴림" pitchFamily="50" charset="-127"/>
            </a:endParaRPr>
          </a:p>
          <a:p>
            <a:pPr marL="571500" lvl="1" defTabSz="762000" eaLnBrk="0" hangingPunct="0">
              <a:lnSpc>
                <a:spcPct val="113000"/>
              </a:lnSpc>
              <a:spcBef>
                <a:spcPct val="12000"/>
              </a:spcBef>
            </a:pPr>
            <a:r>
              <a:rPr kumimoji="1" lang="en-US" altLang="ko-KR" sz="1200" b="1" dirty="0">
                <a:ea typeface="굴림" pitchFamily="50" charset="-127"/>
              </a:rPr>
              <a:t>R4 </a:t>
            </a:r>
            <a:r>
              <a:rPr kumimoji="1" lang="en-US" altLang="ko-KR" sz="1200" b="1" dirty="0">
                <a:latin typeface="Symbol" pitchFamily="18" charset="2"/>
                <a:ea typeface="굴림" pitchFamily="50" charset="-127"/>
              </a:rPr>
              <a:t></a:t>
            </a:r>
            <a:r>
              <a:rPr kumimoji="1" lang="en-US" altLang="ko-KR" sz="1200" b="1" dirty="0">
                <a:ea typeface="굴림" pitchFamily="50" charset="-127"/>
              </a:rPr>
              <a:t> </a:t>
            </a:r>
            <a:r>
              <a:rPr kumimoji="1" lang="en-US" altLang="ko-KR" sz="1200" b="1" dirty="0" smtClean="0">
                <a:ea typeface="굴림" pitchFamily="50" charset="-127"/>
              </a:rPr>
              <a:t>R4                   </a:t>
            </a:r>
            <a:r>
              <a:rPr kumimoji="1" lang="en-US" altLang="ko-KR" sz="1200" b="1" dirty="0" err="1">
                <a:ea typeface="굴림" pitchFamily="50" charset="-127"/>
              </a:rPr>
              <a:t>R4</a:t>
            </a:r>
            <a:r>
              <a:rPr kumimoji="1" lang="en-US" altLang="ko-KR" sz="1200" b="1" dirty="0">
                <a:ea typeface="굴림" pitchFamily="50" charset="-127"/>
              </a:rPr>
              <a:t>        </a:t>
            </a:r>
            <a:r>
              <a:rPr kumimoji="1" lang="en-US" altLang="ko-KR" sz="1200" b="1" dirty="0" smtClean="0">
                <a:ea typeface="굴림" pitchFamily="50" charset="-127"/>
              </a:rPr>
              <a:t>-</a:t>
            </a:r>
            <a:r>
              <a:rPr kumimoji="1" lang="en-US" altLang="ko-KR" sz="1200" b="1" dirty="0">
                <a:ea typeface="굴림" pitchFamily="50" charset="-127"/>
              </a:rPr>
              <a:t>	 R4       </a:t>
            </a:r>
            <a:r>
              <a:rPr kumimoji="1" lang="en-US" altLang="ko-KR" sz="1200" b="1" dirty="0" smtClean="0">
                <a:ea typeface="굴림" pitchFamily="50" charset="-127"/>
              </a:rPr>
              <a:t>TSFA         </a:t>
            </a:r>
          </a:p>
          <a:p>
            <a:pPr marL="571500" lvl="1" defTabSz="762000" eaLnBrk="0" hangingPunct="0">
              <a:lnSpc>
                <a:spcPct val="113000"/>
              </a:lnSpc>
              <a:spcBef>
                <a:spcPct val="12000"/>
              </a:spcBef>
            </a:pPr>
            <a:r>
              <a:rPr kumimoji="1" lang="en-US" altLang="ko-KR" sz="1200" b="1" dirty="0" smtClean="0">
                <a:ea typeface="굴림" pitchFamily="50" charset="-127"/>
              </a:rPr>
              <a:t>R5 </a:t>
            </a:r>
            <a:r>
              <a:rPr kumimoji="1" lang="en-US" altLang="ko-KR" sz="1200" b="1" dirty="0">
                <a:latin typeface="Symbol" pitchFamily="18" charset="2"/>
                <a:ea typeface="굴림" pitchFamily="50" charset="-127"/>
              </a:rPr>
              <a:t></a:t>
            </a:r>
            <a:r>
              <a:rPr kumimoji="1" lang="en-US" altLang="ko-KR" sz="1200" b="1" dirty="0">
                <a:ea typeface="굴림" pitchFamily="50" charset="-127"/>
              </a:rPr>
              <a:t> </a:t>
            </a:r>
            <a:r>
              <a:rPr kumimoji="1" lang="en-US" altLang="ko-KR" sz="1200" b="1" dirty="0" smtClean="0">
                <a:ea typeface="굴림" pitchFamily="50" charset="-127"/>
              </a:rPr>
              <a:t>R5 - </a:t>
            </a:r>
            <a:r>
              <a:rPr kumimoji="1" lang="en-US" altLang="ko-KR" sz="1200" b="1" dirty="0">
                <a:ea typeface="굴림" pitchFamily="50" charset="-127"/>
              </a:rPr>
              <a:t>1	           </a:t>
            </a:r>
            <a:r>
              <a:rPr kumimoji="1" lang="en-US" altLang="ko-KR" sz="1200" b="1" dirty="0" smtClean="0">
                <a:ea typeface="굴림" pitchFamily="50" charset="-127"/>
              </a:rPr>
              <a:t>R5</a:t>
            </a:r>
            <a:r>
              <a:rPr kumimoji="1" lang="en-US" altLang="ko-KR" sz="1200" b="1" dirty="0">
                <a:ea typeface="굴림" pitchFamily="50" charset="-127"/>
              </a:rPr>
              <a:t>	      -            </a:t>
            </a:r>
            <a:r>
              <a:rPr kumimoji="1" lang="en-US" altLang="ko-KR" sz="1200" b="1" dirty="0" smtClean="0">
                <a:ea typeface="굴림" pitchFamily="50" charset="-127"/>
              </a:rPr>
              <a:t>R5       DECA      </a:t>
            </a:r>
            <a:endParaRPr kumimoji="1" lang="en-US" altLang="ko-KR" sz="1200" b="1" dirty="0">
              <a:ea typeface="굴림" pitchFamily="50" charset="-127"/>
            </a:endParaRPr>
          </a:p>
          <a:p>
            <a:pPr marL="571500" lvl="1" defTabSz="762000" eaLnBrk="0" hangingPunct="0">
              <a:lnSpc>
                <a:spcPct val="113000"/>
              </a:lnSpc>
              <a:spcBef>
                <a:spcPct val="12000"/>
              </a:spcBef>
            </a:pPr>
            <a:r>
              <a:rPr kumimoji="1" lang="en-US" altLang="ko-KR" sz="1200" b="1" dirty="0">
                <a:ea typeface="굴림" pitchFamily="50" charset="-127"/>
              </a:rPr>
              <a:t>R7 </a:t>
            </a:r>
            <a:r>
              <a:rPr kumimoji="1" lang="en-US" altLang="ko-KR" sz="1200" b="1" dirty="0">
                <a:latin typeface="Symbol" pitchFamily="18" charset="2"/>
                <a:ea typeface="굴림" pitchFamily="50" charset="-127"/>
              </a:rPr>
              <a:t></a:t>
            </a:r>
            <a:r>
              <a:rPr kumimoji="1" lang="en-US" altLang="ko-KR" sz="1200" b="1" dirty="0">
                <a:ea typeface="굴림" pitchFamily="50" charset="-127"/>
              </a:rPr>
              <a:t> R1	           R1	      -	 R7       TSFA      </a:t>
            </a:r>
          </a:p>
          <a:p>
            <a:pPr marL="571500" lvl="1" defTabSz="762000" eaLnBrk="0" hangingPunct="0">
              <a:lnSpc>
                <a:spcPct val="113000"/>
              </a:lnSpc>
              <a:spcBef>
                <a:spcPct val="12000"/>
              </a:spcBef>
            </a:pPr>
            <a:r>
              <a:rPr kumimoji="1" lang="en-US" altLang="ko-KR" sz="1200" b="1" dirty="0">
                <a:ea typeface="굴림" pitchFamily="50" charset="-127"/>
              </a:rPr>
              <a:t>Output </a:t>
            </a:r>
            <a:r>
              <a:rPr kumimoji="1" lang="en-US" altLang="ko-KR" sz="1200" b="1" dirty="0">
                <a:latin typeface="Symbol" pitchFamily="18" charset="2"/>
                <a:ea typeface="굴림" pitchFamily="50" charset="-127"/>
              </a:rPr>
              <a:t></a:t>
            </a:r>
            <a:r>
              <a:rPr kumimoji="1" lang="en-US" altLang="ko-KR" sz="1200" b="1" dirty="0">
                <a:ea typeface="굴림" pitchFamily="50" charset="-127"/>
              </a:rPr>
              <a:t> R2            </a:t>
            </a:r>
            <a:r>
              <a:rPr kumimoji="1" lang="en-US" altLang="ko-KR" sz="1200" b="1" dirty="0" err="1">
                <a:ea typeface="굴림" pitchFamily="50" charset="-127"/>
              </a:rPr>
              <a:t>R2</a:t>
            </a:r>
            <a:r>
              <a:rPr kumimoji="1" lang="en-US" altLang="ko-KR" sz="1200" b="1" dirty="0">
                <a:ea typeface="굴림" pitchFamily="50" charset="-127"/>
              </a:rPr>
              <a:t>	      -          None    TSFA      </a:t>
            </a:r>
          </a:p>
        </p:txBody>
      </p:sp>
    </p:spTree>
    <p:extLst>
      <p:ext uri="{BB962C8B-B14F-4D97-AF65-F5344CB8AC3E}">
        <p14:creationId xmlns:p14="http://schemas.microsoft.com/office/powerpoint/2010/main" val="32218624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8693</TotalTime>
  <Words>247</Words>
  <Application>Microsoft Office PowerPoint</Application>
  <PresentationFormat>On-screen Show (4:3)</PresentationFormat>
  <Paragraphs>142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굴림</vt:lpstr>
      <vt:lpstr>Helvetica</vt:lpstr>
      <vt:lpstr>Symbol</vt:lpstr>
      <vt:lpstr>Times New Roman</vt:lpstr>
      <vt:lpstr>Default Design</vt:lpstr>
      <vt:lpstr>CENTRAL  PROCESSING  UNIT</vt:lpstr>
      <vt:lpstr>Components of CPU</vt:lpstr>
      <vt:lpstr>GENERAL  REGISTER  ORGANIZATION</vt:lpstr>
      <vt:lpstr>OPERATION  OF  CONTROL  UNIT</vt:lpstr>
      <vt:lpstr>ALU  CONTROL</vt:lpstr>
      <vt:lpstr>ALU  CONTROL</vt:lpstr>
      <vt:lpstr>ALU  CONTROL</vt:lpstr>
    </vt:vector>
  </TitlesOfParts>
  <Company>ciscoSystems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ECE271</dc:title>
  <dc:creator>Alexandre Tenca and Wen-Tsong Shiue</dc:creator>
  <cp:lastModifiedBy>mayan</cp:lastModifiedBy>
  <cp:revision>622</cp:revision>
  <cp:lastPrinted>2002-03-21T23:42:09Z</cp:lastPrinted>
  <dcterms:created xsi:type="dcterms:W3CDTF">1999-09-22T00:03:18Z</dcterms:created>
  <dcterms:modified xsi:type="dcterms:W3CDTF">2020-10-21T07:59:42Z</dcterms:modified>
</cp:coreProperties>
</file>