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86" r:id="rId2"/>
    <p:sldId id="287" r:id="rId3"/>
    <p:sldId id="288" r:id="rId4"/>
    <p:sldId id="340" r:id="rId5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fld id="{9084C7BD-5D58-4C0F-B654-A857AC1637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6213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0075"/>
            <a:ext cx="51609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6213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fld id="{6A20769B-55DF-4D11-8190-6688131E57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6779-6938-4436-B3C9-E19A8CAD1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10CAA-D5E9-4112-9E24-3CDA8B119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5DCAB-540E-4EC4-96EA-64905E38D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4A891-829E-4EC4-B1BC-3785A7F7C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776EC-3B81-4326-AD94-E0EE3D6EFA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9799E-C7E5-4B00-A569-830434993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8C8BD-EDE5-4D48-B0EE-AB36BBD3C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4B05-66B9-48FF-BDEA-A8EAEA5D9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3DED9-4656-4176-BCFF-C346940A4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5BCF8-44D7-4925-B424-63EBB68AB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9AD511-ED07-454D-AAC4-3BF0EA120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5B9E69B-AC9D-4C06-A6AC-176D48EF39B3}" type="slidenum">
              <a:rPr lang="en-US"/>
              <a:pPr/>
              <a:t>1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152400"/>
            <a:ext cx="7581900" cy="723900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 smtClean="0">
                <a:ea typeface="굴림" pitchFamily="50" charset="-127"/>
              </a:rPr>
              <a:t>STACK  </a:t>
            </a:r>
            <a:r>
              <a:rPr lang="en-US" altLang="ko-KR" sz="3200" dirty="0">
                <a:ea typeface="굴림" pitchFamily="50" charset="-127"/>
              </a:rPr>
              <a:t>ORGANIZATION</a:t>
            </a: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276225" y="2546350"/>
            <a:ext cx="215900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pitchFamily="50" charset="-127"/>
              </a:rPr>
              <a:t>      </a:t>
            </a:r>
            <a:r>
              <a:rPr kumimoji="1" lang="en-US" altLang="ko-KR" sz="2000">
                <a:ea typeface="굴림" pitchFamily="50" charset="-127"/>
              </a:rPr>
              <a:t>Register Stack</a:t>
            </a:r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674688" y="4254500"/>
            <a:ext cx="2554287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Push, Pop operations</a:t>
            </a:r>
          </a:p>
        </p:txBody>
      </p:sp>
      <p:sp>
        <p:nvSpPr>
          <p:cNvPr id="642053" name="Rectangle 5"/>
          <p:cNvSpPr>
            <a:spLocks noChangeArrowheads="1"/>
          </p:cNvSpPr>
          <p:nvPr/>
        </p:nvSpPr>
        <p:spPr bwMode="auto">
          <a:xfrm>
            <a:off x="1298575" y="4791075"/>
            <a:ext cx="3670300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/*  Initially, SP = 0, EMPTY = 1, FULL = 0  */</a:t>
            </a:r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1393825" y="5111750"/>
            <a:ext cx="7620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 u="sng">
                <a:ea typeface="굴림" pitchFamily="50" charset="-127"/>
              </a:rPr>
              <a:t>PUSH</a:t>
            </a:r>
          </a:p>
        </p:txBody>
      </p:sp>
      <p:sp>
        <p:nvSpPr>
          <p:cNvPr id="642055" name="Rectangle 7"/>
          <p:cNvSpPr>
            <a:spLocks noChangeArrowheads="1"/>
          </p:cNvSpPr>
          <p:nvPr/>
        </p:nvSpPr>
        <p:spPr bwMode="auto">
          <a:xfrm>
            <a:off x="3989388" y="5111750"/>
            <a:ext cx="6096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 u="sng">
                <a:ea typeface="굴림" pitchFamily="50" charset="-127"/>
              </a:rPr>
              <a:t>POP</a:t>
            </a:r>
          </a:p>
        </p:txBody>
      </p:sp>
      <p:sp>
        <p:nvSpPr>
          <p:cNvPr id="642057" name="Rectangle 9"/>
          <p:cNvSpPr>
            <a:spLocks noChangeArrowheads="1"/>
          </p:cNvSpPr>
          <p:nvPr/>
        </p:nvSpPr>
        <p:spPr bwMode="auto">
          <a:xfrm>
            <a:off x="685800" y="5486400"/>
            <a:ext cx="5788025" cy="1087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SP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SP + 1	                   DR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M[SP]</a:t>
            </a:r>
          </a:p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M[SP]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DR	                   SP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SP - 1</a:t>
            </a:r>
          </a:p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If (SP = 0) then (FULL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1)	    If (SP = 0) then (EMPTY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1)</a:t>
            </a:r>
          </a:p>
          <a:p>
            <a:pPr marL="571500" lvl="1" defTabSz="762000" eaLnBrk="0" hangingPunct="0">
              <a:lnSpc>
                <a:spcPct val="109000"/>
              </a:lnSpc>
              <a:spcBef>
                <a:spcPct val="11000"/>
              </a:spcBef>
            </a:pPr>
            <a:r>
              <a:rPr kumimoji="1" lang="en-US" altLang="ko-KR" sz="1400" b="1" dirty="0">
                <a:ea typeface="굴림" pitchFamily="50" charset="-127"/>
              </a:rPr>
              <a:t>EMPTY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0 	                   FULL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400" b="1" dirty="0">
                <a:ea typeface="굴림" pitchFamily="50" charset="-127"/>
              </a:rPr>
              <a:t> 0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630238" y="831850"/>
            <a:ext cx="7962900" cy="1363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Stack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 smtClean="0">
                <a:ea typeface="굴림" pitchFamily="50" charset="-127"/>
              </a:rPr>
              <a:t>     - Efficient </a:t>
            </a:r>
            <a:r>
              <a:rPr kumimoji="1" lang="en-US" altLang="ko-KR" dirty="0">
                <a:ea typeface="굴림" pitchFamily="50" charset="-127"/>
              </a:rPr>
              <a:t>for arithmetic expression evaluation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Storage which can be accessed in LIFO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Pointer:  SP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     - Only PUSH and POP operations are applicable</a:t>
            </a:r>
          </a:p>
        </p:txBody>
      </p:sp>
      <p:sp>
        <p:nvSpPr>
          <p:cNvPr id="642059" name="Rectangle 11"/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0" name="Line 12"/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1" name="Line 13"/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3" name="Line 15"/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4" name="Line 16"/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5" name="Line 17"/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66" name="Rectangle 18"/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</a:t>
            </a:r>
          </a:p>
        </p:txBody>
      </p:sp>
      <p:sp>
        <p:nvSpPr>
          <p:cNvPr id="642067" name="Rectangle 19"/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B</a:t>
            </a:r>
          </a:p>
        </p:txBody>
      </p:sp>
      <p:sp>
        <p:nvSpPr>
          <p:cNvPr id="642068" name="Rectangle 20"/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C</a:t>
            </a:r>
          </a:p>
        </p:txBody>
      </p:sp>
      <p:sp>
        <p:nvSpPr>
          <p:cNvPr id="642069" name="Rectangle 21"/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642070" name="Rectangle 22"/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642071" name="Rectangle 23"/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642072" name="Rectangle 24"/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42073" name="Rectangle 25"/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</a:t>
            </a:r>
          </a:p>
        </p:txBody>
      </p:sp>
      <p:sp>
        <p:nvSpPr>
          <p:cNvPr id="642074" name="Rectangle 26"/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63</a:t>
            </a:r>
          </a:p>
        </p:txBody>
      </p:sp>
      <p:sp>
        <p:nvSpPr>
          <p:cNvPr id="642075" name="Rectangle 27"/>
          <p:cNvSpPr>
            <a:spLocks noChangeArrowheads="1"/>
          </p:cNvSpPr>
          <p:nvPr/>
        </p:nvSpPr>
        <p:spPr bwMode="auto">
          <a:xfrm>
            <a:off x="7632700" y="2297113"/>
            <a:ext cx="788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Address</a:t>
            </a:r>
          </a:p>
        </p:txBody>
      </p:sp>
      <p:sp>
        <p:nvSpPr>
          <p:cNvPr id="642076" name="Rectangle 28"/>
          <p:cNvSpPr>
            <a:spLocks noChangeArrowheads="1"/>
          </p:cNvSpPr>
          <p:nvPr/>
        </p:nvSpPr>
        <p:spPr bwMode="auto">
          <a:xfrm>
            <a:off x="4614863" y="2865438"/>
            <a:ext cx="571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FULL</a:t>
            </a:r>
          </a:p>
        </p:txBody>
      </p:sp>
      <p:sp>
        <p:nvSpPr>
          <p:cNvPr id="642077" name="Rectangle 29"/>
          <p:cNvSpPr>
            <a:spLocks noChangeArrowheads="1"/>
          </p:cNvSpPr>
          <p:nvPr/>
        </p:nvSpPr>
        <p:spPr bwMode="auto">
          <a:xfrm>
            <a:off x="5362575" y="2865438"/>
            <a:ext cx="706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EMPTY</a:t>
            </a:r>
          </a:p>
        </p:txBody>
      </p:sp>
      <p:sp>
        <p:nvSpPr>
          <p:cNvPr id="642078" name="Rectangle 30"/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SP</a:t>
            </a:r>
          </a:p>
        </p:txBody>
      </p:sp>
      <p:sp>
        <p:nvSpPr>
          <p:cNvPr id="642079" name="Rectangle 31"/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0" name="Arc 32"/>
          <p:cNvSpPr>
            <a:spLocks/>
          </p:cNvSpPr>
          <p:nvPr/>
        </p:nvSpPr>
        <p:spPr bwMode="auto">
          <a:xfrm>
            <a:off x="6359525" y="3740150"/>
            <a:ext cx="122238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1" name="Line 33"/>
          <p:cNvSpPr>
            <a:spLocks noChangeShapeType="1"/>
          </p:cNvSpPr>
          <p:nvPr/>
        </p:nvSpPr>
        <p:spPr bwMode="auto">
          <a:xfrm>
            <a:off x="5678488" y="3794125"/>
            <a:ext cx="698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3" name="Rectangle 35"/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4" name="Rectangle 36"/>
          <p:cNvSpPr>
            <a:spLocks noChangeArrowheads="1"/>
          </p:cNvSpPr>
          <p:nvPr/>
        </p:nvSpPr>
        <p:spPr bwMode="auto">
          <a:xfrm>
            <a:off x="6897688" y="456406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DR</a:t>
            </a:r>
          </a:p>
        </p:txBody>
      </p:sp>
      <p:sp>
        <p:nvSpPr>
          <p:cNvPr id="642085" name="Rectangle 37"/>
          <p:cNvSpPr>
            <a:spLocks noChangeArrowheads="1"/>
          </p:cNvSpPr>
          <p:nvPr/>
        </p:nvSpPr>
        <p:spPr bwMode="auto">
          <a:xfrm>
            <a:off x="4960938" y="2593975"/>
            <a:ext cx="642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Flags</a:t>
            </a:r>
          </a:p>
        </p:txBody>
      </p:sp>
      <p:sp>
        <p:nvSpPr>
          <p:cNvPr id="642086" name="Rectangle 38"/>
          <p:cNvSpPr>
            <a:spLocks noChangeArrowheads="1"/>
          </p:cNvSpPr>
          <p:nvPr/>
        </p:nvSpPr>
        <p:spPr bwMode="auto">
          <a:xfrm>
            <a:off x="4614863" y="3424238"/>
            <a:ext cx="13033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Stack pointer</a:t>
            </a:r>
          </a:p>
        </p:txBody>
      </p:sp>
      <p:sp>
        <p:nvSpPr>
          <p:cNvPr id="642087" name="Rectangle 39"/>
          <p:cNvSpPr>
            <a:spLocks noChangeArrowheads="1"/>
          </p:cNvSpPr>
          <p:nvPr/>
        </p:nvSpPr>
        <p:spPr bwMode="auto">
          <a:xfrm>
            <a:off x="6826250" y="2293938"/>
            <a:ext cx="6334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stack</a:t>
            </a:r>
          </a:p>
        </p:txBody>
      </p:sp>
      <p:sp>
        <p:nvSpPr>
          <p:cNvPr id="642088" name="Line 40"/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89" name="Rectangle 41"/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3416469B-B569-437F-B38B-77351BEF620F}" type="slidenum">
              <a:rPr lang="en-US"/>
              <a:pPr/>
              <a:t>2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905625" cy="80168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MEMORY  STACK  ORGANIZATION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354138" y="4976813"/>
            <a:ext cx="34925" cy="13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152400" y="3505200"/>
            <a:ext cx="5466306" cy="24829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r>
              <a:rPr kumimoji="1" lang="en-US" altLang="ko-KR" b="1" dirty="0">
                <a:ea typeface="굴림" pitchFamily="50" charset="-127"/>
              </a:rPr>
              <a:t>       - </a:t>
            </a:r>
            <a:r>
              <a:rPr kumimoji="1" lang="en-US" altLang="ko-KR" dirty="0">
                <a:ea typeface="굴림" pitchFamily="50" charset="-127"/>
              </a:rPr>
              <a:t>A portion of memory is used as a stack with a 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dirty="0">
                <a:ea typeface="굴림" pitchFamily="50" charset="-127"/>
              </a:rPr>
              <a:t>         	processor register as a stack pointer</a:t>
            </a:r>
          </a:p>
          <a:p>
            <a:pPr marL="571500" lvl="1" defTabSz="762000" eaLnBrk="0" hangingPunct="0">
              <a:lnSpc>
                <a:spcPct val="96000"/>
              </a:lnSpc>
            </a:pPr>
            <a:endParaRPr kumimoji="1" lang="en-US" altLang="ko-KR" dirty="0">
              <a:ea typeface="굴림" pitchFamily="50" charset="-127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dirty="0">
                <a:ea typeface="굴림" pitchFamily="50" charset="-127"/>
              </a:rPr>
              <a:t>       - PUSH:	SP </a:t>
            </a:r>
            <a:r>
              <a:rPr kumimoji="1" lang="en-US" altLang="ko-KR" dirty="0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SP - 1</a:t>
            </a:r>
          </a:p>
          <a:p>
            <a:pPr marL="571500" lvl="1" defTabSz="762000" eaLnBrk="0" hangingPunct="0">
              <a:lnSpc>
                <a:spcPct val="96000"/>
              </a:lnSpc>
            </a:pPr>
            <a:r>
              <a:rPr kumimoji="1" lang="en-US" altLang="ko-KR" dirty="0">
                <a:ea typeface="굴림" pitchFamily="50" charset="-127"/>
              </a:rPr>
              <a:t>               M[SP] </a:t>
            </a:r>
            <a:r>
              <a:rPr kumimoji="1" lang="en-US" altLang="ko-KR" dirty="0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DR</a:t>
            </a: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dirty="0">
                <a:ea typeface="굴림" pitchFamily="50" charset="-127"/>
              </a:rPr>
              <a:t>       - POP:	DR </a:t>
            </a:r>
            <a:r>
              <a:rPr kumimoji="1" lang="en-US" altLang="ko-KR" dirty="0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M[SP]</a:t>
            </a:r>
          </a:p>
          <a:p>
            <a:pPr marL="571500" lvl="1" defTabSz="762000" eaLnBrk="0" hangingPunct="0">
              <a:lnSpc>
                <a:spcPct val="96000"/>
              </a:lnSpc>
            </a:pPr>
            <a:r>
              <a:rPr kumimoji="1" lang="en-US" altLang="ko-KR" dirty="0">
                <a:ea typeface="굴림" pitchFamily="50" charset="-127"/>
              </a:rPr>
              <a:t>               SP </a:t>
            </a:r>
            <a:r>
              <a:rPr kumimoji="1" lang="en-US" altLang="ko-KR" dirty="0">
                <a:latin typeface="Symbol" pitchFamily="18" charset="2"/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SP + 1 </a:t>
            </a:r>
          </a:p>
          <a:p>
            <a:pPr marL="571500" lvl="1" defTabSz="762000" eaLnBrk="0" hangingPunct="0">
              <a:lnSpc>
                <a:spcPct val="96000"/>
              </a:lnSpc>
            </a:pPr>
            <a:endParaRPr kumimoji="1" lang="en-US" altLang="ko-KR" dirty="0">
              <a:ea typeface="굴림" pitchFamily="50" charset="-127"/>
            </a:endParaRPr>
          </a:p>
          <a:p>
            <a:pPr defTabSz="762000" eaLnBrk="0" hangingPunct="0">
              <a:lnSpc>
                <a:spcPct val="96000"/>
              </a:lnSpc>
            </a:pPr>
            <a:r>
              <a:rPr kumimoji="1" lang="en-US" altLang="ko-KR" dirty="0">
                <a:ea typeface="굴림" pitchFamily="50" charset="-127"/>
              </a:rPr>
              <a:t>       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544513" y="1133475"/>
            <a:ext cx="347821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Memory with Program, Data,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	and Stack Segments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6519863" y="3905250"/>
            <a:ext cx="1166812" cy="20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6907213" y="389096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DR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6519863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2" name="Line 10"/>
          <p:cNvSpPr>
            <a:spLocks noChangeShapeType="1"/>
          </p:cNvSpPr>
          <p:nvPr/>
        </p:nvSpPr>
        <p:spPr bwMode="auto">
          <a:xfrm>
            <a:off x="65262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7664450" y="355758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4001</a:t>
            </a:r>
          </a:p>
        </p:txBody>
      </p:sp>
      <p:sp>
        <p:nvSpPr>
          <p:cNvPr id="643084" name="Line 12"/>
          <p:cNvSpPr>
            <a:spLocks noChangeShapeType="1"/>
          </p:cNvSpPr>
          <p:nvPr/>
        </p:nvSpPr>
        <p:spPr bwMode="auto">
          <a:xfrm>
            <a:off x="65262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65262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6" name="Line 14"/>
          <p:cNvSpPr>
            <a:spLocks noChangeShapeType="1"/>
          </p:cNvSpPr>
          <p:nvPr/>
        </p:nvSpPr>
        <p:spPr bwMode="auto">
          <a:xfrm>
            <a:off x="65262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65262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8" name="Line 16"/>
          <p:cNvSpPr>
            <a:spLocks noChangeShapeType="1"/>
          </p:cNvSpPr>
          <p:nvPr/>
        </p:nvSpPr>
        <p:spPr bwMode="auto">
          <a:xfrm>
            <a:off x="65262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6519863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090" name="Rectangle 18"/>
          <p:cNvSpPr>
            <a:spLocks noChangeArrowheads="1"/>
          </p:cNvSpPr>
          <p:nvPr/>
        </p:nvSpPr>
        <p:spPr bwMode="auto">
          <a:xfrm>
            <a:off x="7664450" y="33845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4000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7664450" y="31940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3999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7664450" y="301942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3998</a:t>
            </a:r>
          </a:p>
        </p:txBody>
      </p:sp>
      <p:sp>
        <p:nvSpPr>
          <p:cNvPr id="643093" name="Rectangle 21"/>
          <p:cNvSpPr>
            <a:spLocks noChangeArrowheads="1"/>
          </p:cNvSpPr>
          <p:nvPr/>
        </p:nvSpPr>
        <p:spPr bwMode="auto">
          <a:xfrm>
            <a:off x="7664450" y="284797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3997</a:t>
            </a:r>
          </a:p>
        </p:txBody>
      </p:sp>
      <p:sp>
        <p:nvSpPr>
          <p:cNvPr id="643094" name="Rectangle 22"/>
          <p:cNvSpPr>
            <a:spLocks noChangeArrowheads="1"/>
          </p:cNvSpPr>
          <p:nvPr/>
        </p:nvSpPr>
        <p:spPr bwMode="auto">
          <a:xfrm>
            <a:off x="7664450" y="22669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3000</a:t>
            </a:r>
          </a:p>
        </p:txBody>
      </p:sp>
      <p:sp>
        <p:nvSpPr>
          <p:cNvPr id="643095" name="Rectangle 23"/>
          <p:cNvSpPr>
            <a:spLocks noChangeArrowheads="1"/>
          </p:cNvSpPr>
          <p:nvPr/>
        </p:nvSpPr>
        <p:spPr bwMode="auto">
          <a:xfrm>
            <a:off x="6838950" y="1801813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Data</a:t>
            </a:r>
          </a:p>
          <a:p>
            <a:pPr defTabSz="762000" eaLnBrk="0" latinLnBrk="1" hangingPunct="0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6645275" y="1952625"/>
            <a:ext cx="968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(operands)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6680200" y="1128713"/>
            <a:ext cx="8064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Program</a:t>
            </a:r>
          </a:p>
          <a:p>
            <a:pPr defTabSz="762000" eaLnBrk="0" latinLnBrk="1" hangingPunct="0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643098" name="Rectangle 26"/>
          <p:cNvSpPr>
            <a:spLocks noChangeArrowheads="1"/>
          </p:cNvSpPr>
          <p:nvPr/>
        </p:nvSpPr>
        <p:spPr bwMode="auto">
          <a:xfrm>
            <a:off x="6508750" y="1273175"/>
            <a:ext cx="1155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(instructions)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5622925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49133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1" name="Line 29"/>
          <p:cNvSpPr>
            <a:spLocks noChangeShapeType="1"/>
          </p:cNvSpPr>
          <p:nvPr/>
        </p:nvSpPr>
        <p:spPr bwMode="auto">
          <a:xfrm>
            <a:off x="56229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2" name="Line 30"/>
          <p:cNvSpPr>
            <a:spLocks noChangeShapeType="1"/>
          </p:cNvSpPr>
          <p:nvPr/>
        </p:nvSpPr>
        <p:spPr bwMode="auto">
          <a:xfrm>
            <a:off x="5618163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3" name="Rectangle 31"/>
          <p:cNvSpPr>
            <a:spLocks noChangeArrowheads="1"/>
          </p:cNvSpPr>
          <p:nvPr/>
        </p:nvSpPr>
        <p:spPr bwMode="auto">
          <a:xfrm>
            <a:off x="7673975" y="906463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1000</a:t>
            </a:r>
          </a:p>
        </p:txBody>
      </p:sp>
      <p:sp>
        <p:nvSpPr>
          <p:cNvPr id="643104" name="Rectangle 32"/>
          <p:cNvSpPr>
            <a:spLocks noChangeArrowheads="1"/>
          </p:cNvSpPr>
          <p:nvPr/>
        </p:nvSpPr>
        <p:spPr bwMode="auto">
          <a:xfrm>
            <a:off x="5157788" y="1254125"/>
            <a:ext cx="263525" cy="133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75238" y="1222375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PC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5146675" y="1946275"/>
            <a:ext cx="252413" cy="131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53013" y="1881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AR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5053013" y="2338388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SP</a:t>
            </a:r>
          </a:p>
        </p:txBody>
      </p:sp>
      <p:sp>
        <p:nvSpPr>
          <p:cNvPr id="643109" name="Rectangle 37" descr="10%"/>
          <p:cNvSpPr>
            <a:spLocks noChangeArrowheads="1"/>
          </p:cNvSpPr>
          <p:nvPr/>
        </p:nvSpPr>
        <p:spPr bwMode="auto">
          <a:xfrm>
            <a:off x="65293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807200" y="2473325"/>
            <a:ext cx="633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pitchFamily="50" charset="-127"/>
              </a:rPr>
              <a:t>stack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49133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49133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A835D59-F7CF-4726-B855-977E0995109D}" type="slidenum">
              <a:rPr lang="en-US"/>
              <a:pPr/>
              <a:t>3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881813" cy="77152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REVERSE  POLISH  NOTATION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52788" y="1863725"/>
            <a:ext cx="34925" cy="13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604963" y="1185863"/>
            <a:ext cx="6929437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defTabSz="152400" eaLnBrk="0" hangingPunct="0">
              <a:lnSpc>
                <a:spcPct val="96000"/>
              </a:lnSpc>
              <a:tabLst>
                <a:tab pos="901700" algn="l"/>
              </a:tabLst>
            </a:pPr>
            <a:r>
              <a:rPr kumimoji="1" lang="en-US" altLang="ko-KR">
                <a:ea typeface="굴림" pitchFamily="50" charset="-127"/>
              </a:rPr>
              <a:t>A + B	Infix notation</a:t>
            </a:r>
          </a:p>
          <a:p>
            <a:pPr marL="381000" indent="-381000" defTabSz="152400" eaLnBrk="0" hangingPunct="0">
              <a:lnSpc>
                <a:spcPct val="96000"/>
              </a:lnSpc>
              <a:tabLst>
                <a:tab pos="901700" algn="l"/>
              </a:tabLst>
            </a:pPr>
            <a:r>
              <a:rPr kumimoji="1" lang="en-US" altLang="ko-KR">
                <a:ea typeface="굴림" pitchFamily="50" charset="-127"/>
              </a:rPr>
              <a:t>+ A B	Prefix or Polish notation</a:t>
            </a:r>
          </a:p>
          <a:p>
            <a:pPr marL="381000" indent="-381000" defTabSz="152400" eaLnBrk="0" hangingPunct="0">
              <a:lnSpc>
                <a:spcPct val="96000"/>
              </a:lnSpc>
              <a:tabLst>
                <a:tab pos="901700" algn="l"/>
              </a:tabLst>
            </a:pPr>
            <a:r>
              <a:rPr kumimoji="1" lang="en-US" altLang="ko-KR">
                <a:ea typeface="굴림" pitchFamily="50" charset="-127"/>
              </a:rPr>
              <a:t>A B +	Postfix or reverse Polish notation</a:t>
            </a: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2573338" y="2117725"/>
            <a:ext cx="6261100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defTabSz="152400" eaLnBrk="0" hangingPunct="0">
              <a:lnSpc>
                <a:spcPct val="94000"/>
              </a:lnSpc>
              <a:spcBef>
                <a:spcPct val="47000"/>
              </a:spcBef>
            </a:pPr>
            <a:r>
              <a:rPr kumimoji="1" lang="en-US" altLang="ko-KR" sz="1400" b="1" dirty="0">
                <a:ea typeface="굴림" pitchFamily="50" charset="-127"/>
              </a:rPr>
              <a:t>     </a:t>
            </a:r>
            <a:r>
              <a:rPr kumimoji="1" lang="en-US" altLang="ko-KR" dirty="0">
                <a:ea typeface="굴림" pitchFamily="50" charset="-127"/>
              </a:rPr>
              <a:t>- The reverse Polish notation is very suitable for stack 	manipulation</a:t>
            </a:r>
          </a:p>
          <a:p>
            <a:pPr marL="381000" indent="-381000" defTabSz="152400" eaLnBrk="0" latinLnBrk="1" hangingPunct="0">
              <a:lnSpc>
                <a:spcPct val="94000"/>
              </a:lnSpc>
              <a:spcBef>
                <a:spcPct val="47000"/>
              </a:spcBef>
            </a:pPr>
            <a:endParaRPr kumimoji="1" lang="en-US" altLang="ko-KR" dirty="0">
              <a:ea typeface="굴림" pitchFamily="50" charset="-127"/>
            </a:endParaRP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1970088" y="2944813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98488" y="2857500"/>
            <a:ext cx="437515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 dirty="0">
                <a:ea typeface="굴림" pitchFamily="50" charset="-127"/>
              </a:rPr>
              <a:t>  </a:t>
            </a:r>
            <a:r>
              <a:rPr kumimoji="1" lang="en-US" altLang="ko-KR" sz="2000" dirty="0">
                <a:ea typeface="굴림" pitchFamily="50" charset="-127"/>
              </a:rPr>
              <a:t>Evaluation of Arithmetic Expressions</a:t>
            </a:r>
          </a:p>
        </p:txBody>
      </p:sp>
      <p:sp>
        <p:nvSpPr>
          <p:cNvPr id="644104" name="Rectangle 8"/>
          <p:cNvSpPr>
            <a:spLocks noChangeArrowheads="1"/>
          </p:cNvSpPr>
          <p:nvPr/>
        </p:nvSpPr>
        <p:spPr bwMode="auto">
          <a:xfrm>
            <a:off x="1057275" y="3160713"/>
            <a:ext cx="67564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pitchFamily="50" charset="-127"/>
              </a:rPr>
              <a:t>  </a:t>
            </a:r>
            <a:r>
              <a:rPr kumimoji="1" lang="en-US" altLang="ko-KR">
                <a:ea typeface="굴림" pitchFamily="50" charset="-127"/>
              </a:rPr>
              <a:t>Any arithmetic expression can be expressed in parenthesis-free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pitchFamily="50" charset="-127"/>
              </a:rPr>
              <a:t>   Polish notation, including reverse Polish notation</a:t>
            </a:r>
          </a:p>
        </p:txBody>
      </p:sp>
      <p:sp>
        <p:nvSpPr>
          <p:cNvPr id="644105" name="Rectangle 9"/>
          <p:cNvSpPr>
            <a:spLocks noChangeArrowheads="1"/>
          </p:cNvSpPr>
          <p:nvPr/>
        </p:nvSpPr>
        <p:spPr bwMode="auto">
          <a:xfrm>
            <a:off x="2052638" y="4198938"/>
            <a:ext cx="369252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6000"/>
              </a:lnSpc>
            </a:pPr>
            <a:r>
              <a:rPr kumimoji="1" lang="en-US" altLang="ko-KR" b="1">
                <a:ea typeface="굴림" pitchFamily="50" charset="-127"/>
              </a:rPr>
              <a:t>(3 * 4) + (5 * 6)    </a:t>
            </a:r>
            <a:r>
              <a:rPr kumimoji="1" lang="en-US" altLang="ko-KR" b="1">
                <a:ea typeface="굴림" pitchFamily="50" charset="-127"/>
                <a:sym typeface="Symbol" pitchFamily="18" charset="2"/>
              </a:rPr>
              <a:t></a:t>
            </a:r>
            <a:r>
              <a:rPr kumimoji="1" lang="en-US" altLang="ko-KR" b="1">
                <a:ea typeface="굴림" pitchFamily="50" charset="-127"/>
              </a:rPr>
              <a:t>      3 4 * 5 6 * +</a:t>
            </a:r>
          </a:p>
        </p:txBody>
      </p:sp>
      <p:sp>
        <p:nvSpPr>
          <p:cNvPr id="644107" name="Rectangle 11"/>
          <p:cNvSpPr>
            <a:spLocks noChangeArrowheads="1"/>
          </p:cNvSpPr>
          <p:nvPr/>
        </p:nvSpPr>
        <p:spPr bwMode="auto">
          <a:xfrm>
            <a:off x="688975" y="938213"/>
            <a:ext cx="36004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pitchFamily="50" charset="-127"/>
              </a:rPr>
              <a:t>Arithmetic Expressions:  A + B</a:t>
            </a:r>
          </a:p>
        </p:txBody>
      </p:sp>
      <p:sp>
        <p:nvSpPr>
          <p:cNvPr id="644108" name="Rectangle 12"/>
          <p:cNvSpPr>
            <a:spLocks noChangeArrowheads="1"/>
          </p:cNvSpPr>
          <p:nvPr/>
        </p:nvSpPr>
        <p:spPr bwMode="auto">
          <a:xfrm>
            <a:off x="1770063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177006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0" name="Line 14"/>
          <p:cNvSpPr>
            <a:spLocks noChangeShapeType="1"/>
          </p:cNvSpPr>
          <p:nvPr/>
        </p:nvSpPr>
        <p:spPr bwMode="auto">
          <a:xfrm>
            <a:off x="177006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1" name="Line 15"/>
          <p:cNvSpPr>
            <a:spLocks noChangeShapeType="1"/>
          </p:cNvSpPr>
          <p:nvPr/>
        </p:nvSpPr>
        <p:spPr bwMode="auto">
          <a:xfrm>
            <a:off x="177006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2" name="Rectangle 16"/>
          <p:cNvSpPr>
            <a:spLocks noChangeArrowheads="1"/>
          </p:cNvSpPr>
          <p:nvPr/>
        </p:nvSpPr>
        <p:spPr bwMode="auto">
          <a:xfrm>
            <a:off x="1793875" y="54673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1554163" y="5584825"/>
            <a:ext cx="19685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4" name="Rectangle 18"/>
          <p:cNvSpPr>
            <a:spLocks noChangeArrowheads="1"/>
          </p:cNvSpPr>
          <p:nvPr/>
        </p:nvSpPr>
        <p:spPr bwMode="auto">
          <a:xfrm>
            <a:off x="2492375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5" name="Line 19"/>
          <p:cNvSpPr>
            <a:spLocks noChangeShapeType="1"/>
          </p:cNvSpPr>
          <p:nvPr/>
        </p:nvSpPr>
        <p:spPr bwMode="auto">
          <a:xfrm>
            <a:off x="2492375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6" name="Line 20"/>
          <p:cNvSpPr>
            <a:spLocks noChangeShapeType="1"/>
          </p:cNvSpPr>
          <p:nvPr/>
        </p:nvSpPr>
        <p:spPr bwMode="auto">
          <a:xfrm>
            <a:off x="2492375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7" name="Line 21"/>
          <p:cNvSpPr>
            <a:spLocks noChangeShapeType="1"/>
          </p:cNvSpPr>
          <p:nvPr/>
        </p:nvSpPr>
        <p:spPr bwMode="auto">
          <a:xfrm>
            <a:off x="2492375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18" name="Rectangle 22"/>
          <p:cNvSpPr>
            <a:spLocks noChangeArrowheads="1"/>
          </p:cNvSpPr>
          <p:nvPr/>
        </p:nvSpPr>
        <p:spPr bwMode="auto">
          <a:xfrm>
            <a:off x="2503488" y="5467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44119" name="Line 23"/>
          <p:cNvSpPr>
            <a:spLocks noChangeShapeType="1"/>
          </p:cNvSpPr>
          <p:nvPr/>
        </p:nvSpPr>
        <p:spPr bwMode="auto">
          <a:xfrm>
            <a:off x="2289175" y="5367338"/>
            <a:ext cx="19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0" name="Rectangle 24"/>
          <p:cNvSpPr>
            <a:spLocks noChangeArrowheads="1"/>
          </p:cNvSpPr>
          <p:nvPr/>
        </p:nvSpPr>
        <p:spPr bwMode="auto">
          <a:xfrm>
            <a:off x="3201988" y="4867275"/>
            <a:ext cx="341312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1" name="Line 25"/>
          <p:cNvSpPr>
            <a:spLocks noChangeShapeType="1"/>
          </p:cNvSpPr>
          <p:nvPr/>
        </p:nvSpPr>
        <p:spPr bwMode="auto">
          <a:xfrm>
            <a:off x="3201988" y="5067300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2" name="Line 26"/>
          <p:cNvSpPr>
            <a:spLocks noChangeShapeType="1"/>
          </p:cNvSpPr>
          <p:nvPr/>
        </p:nvSpPr>
        <p:spPr bwMode="auto">
          <a:xfrm>
            <a:off x="3201988" y="5272088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3" name="Line 27"/>
          <p:cNvSpPr>
            <a:spLocks noChangeShapeType="1"/>
          </p:cNvSpPr>
          <p:nvPr/>
        </p:nvSpPr>
        <p:spPr bwMode="auto">
          <a:xfrm>
            <a:off x="3201988" y="5476875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4" name="Rectangle 28"/>
          <p:cNvSpPr>
            <a:spLocks noChangeArrowheads="1"/>
          </p:cNvSpPr>
          <p:nvPr/>
        </p:nvSpPr>
        <p:spPr bwMode="auto">
          <a:xfrm>
            <a:off x="3186113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12</a:t>
            </a:r>
          </a:p>
        </p:txBody>
      </p:sp>
      <p:sp>
        <p:nvSpPr>
          <p:cNvPr id="644125" name="Line 29"/>
          <p:cNvSpPr>
            <a:spLocks noChangeShapeType="1"/>
          </p:cNvSpPr>
          <p:nvPr/>
        </p:nvSpPr>
        <p:spPr bwMode="auto">
          <a:xfrm>
            <a:off x="2986088" y="5584825"/>
            <a:ext cx="196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6" name="Rectangle 30"/>
          <p:cNvSpPr>
            <a:spLocks noChangeArrowheads="1"/>
          </p:cNvSpPr>
          <p:nvPr/>
        </p:nvSpPr>
        <p:spPr bwMode="auto">
          <a:xfrm>
            <a:off x="3924300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7" name="Line 31"/>
          <p:cNvSpPr>
            <a:spLocks noChangeShapeType="1"/>
          </p:cNvSpPr>
          <p:nvPr/>
        </p:nvSpPr>
        <p:spPr bwMode="auto">
          <a:xfrm>
            <a:off x="3924300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8" name="Line 32"/>
          <p:cNvSpPr>
            <a:spLocks noChangeShapeType="1"/>
          </p:cNvSpPr>
          <p:nvPr/>
        </p:nvSpPr>
        <p:spPr bwMode="auto">
          <a:xfrm>
            <a:off x="3924300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29" name="Line 33"/>
          <p:cNvSpPr>
            <a:spLocks noChangeShapeType="1"/>
          </p:cNvSpPr>
          <p:nvPr/>
        </p:nvSpPr>
        <p:spPr bwMode="auto">
          <a:xfrm>
            <a:off x="3924300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0" name="Rectangle 34"/>
          <p:cNvSpPr>
            <a:spLocks noChangeArrowheads="1"/>
          </p:cNvSpPr>
          <p:nvPr/>
        </p:nvSpPr>
        <p:spPr bwMode="auto">
          <a:xfrm>
            <a:off x="3910013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12</a:t>
            </a:r>
          </a:p>
        </p:txBody>
      </p:sp>
      <p:sp>
        <p:nvSpPr>
          <p:cNvPr id="644131" name="Line 35"/>
          <p:cNvSpPr>
            <a:spLocks noChangeShapeType="1"/>
          </p:cNvSpPr>
          <p:nvPr/>
        </p:nvSpPr>
        <p:spPr bwMode="auto">
          <a:xfrm>
            <a:off x="3722688" y="5367338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2" name="Rectangle 36"/>
          <p:cNvSpPr>
            <a:spLocks noChangeArrowheads="1"/>
          </p:cNvSpPr>
          <p:nvPr/>
        </p:nvSpPr>
        <p:spPr bwMode="auto">
          <a:xfrm>
            <a:off x="4646613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3" name="Line 37"/>
          <p:cNvSpPr>
            <a:spLocks noChangeShapeType="1"/>
          </p:cNvSpPr>
          <p:nvPr/>
        </p:nvSpPr>
        <p:spPr bwMode="auto">
          <a:xfrm>
            <a:off x="464661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4" name="Line 38"/>
          <p:cNvSpPr>
            <a:spLocks noChangeShapeType="1"/>
          </p:cNvSpPr>
          <p:nvPr/>
        </p:nvSpPr>
        <p:spPr bwMode="auto">
          <a:xfrm>
            <a:off x="464661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5" name="Line 39"/>
          <p:cNvSpPr>
            <a:spLocks noChangeShapeType="1"/>
          </p:cNvSpPr>
          <p:nvPr/>
        </p:nvSpPr>
        <p:spPr bwMode="auto">
          <a:xfrm>
            <a:off x="464661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6" name="Rectangle 40"/>
          <p:cNvSpPr>
            <a:spLocks noChangeArrowheads="1"/>
          </p:cNvSpPr>
          <p:nvPr/>
        </p:nvSpPr>
        <p:spPr bwMode="auto">
          <a:xfrm>
            <a:off x="4621213" y="54673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12</a:t>
            </a:r>
          </a:p>
        </p:txBody>
      </p:sp>
      <p:sp>
        <p:nvSpPr>
          <p:cNvPr id="644137" name="Line 41"/>
          <p:cNvSpPr>
            <a:spLocks noChangeShapeType="1"/>
          </p:cNvSpPr>
          <p:nvPr/>
        </p:nvSpPr>
        <p:spPr bwMode="auto">
          <a:xfrm>
            <a:off x="4432300" y="5176838"/>
            <a:ext cx="188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8" name="Rectangle 42"/>
          <p:cNvSpPr>
            <a:spLocks noChangeArrowheads="1"/>
          </p:cNvSpPr>
          <p:nvPr/>
        </p:nvSpPr>
        <p:spPr bwMode="auto">
          <a:xfrm>
            <a:off x="5356225" y="4867275"/>
            <a:ext cx="3429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39" name="Line 43"/>
          <p:cNvSpPr>
            <a:spLocks noChangeShapeType="1"/>
          </p:cNvSpPr>
          <p:nvPr/>
        </p:nvSpPr>
        <p:spPr bwMode="auto">
          <a:xfrm>
            <a:off x="5356225" y="50673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0" name="Line 44"/>
          <p:cNvSpPr>
            <a:spLocks noChangeShapeType="1"/>
          </p:cNvSpPr>
          <p:nvPr/>
        </p:nvSpPr>
        <p:spPr bwMode="auto">
          <a:xfrm>
            <a:off x="5356225" y="527208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1" name="Line 45"/>
          <p:cNvSpPr>
            <a:spLocks noChangeShapeType="1"/>
          </p:cNvSpPr>
          <p:nvPr/>
        </p:nvSpPr>
        <p:spPr bwMode="auto">
          <a:xfrm>
            <a:off x="5356225" y="5476875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2" name="Rectangle 46"/>
          <p:cNvSpPr>
            <a:spLocks noChangeArrowheads="1"/>
          </p:cNvSpPr>
          <p:nvPr/>
        </p:nvSpPr>
        <p:spPr bwMode="auto">
          <a:xfrm>
            <a:off x="5341938" y="54673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12</a:t>
            </a:r>
          </a:p>
        </p:txBody>
      </p:sp>
      <p:sp>
        <p:nvSpPr>
          <p:cNvPr id="644143" name="Line 47"/>
          <p:cNvSpPr>
            <a:spLocks noChangeShapeType="1"/>
          </p:cNvSpPr>
          <p:nvPr/>
        </p:nvSpPr>
        <p:spPr bwMode="auto">
          <a:xfrm>
            <a:off x="5153025" y="536733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4" name="Rectangle 48"/>
          <p:cNvSpPr>
            <a:spLocks noChangeArrowheads="1"/>
          </p:cNvSpPr>
          <p:nvPr/>
        </p:nvSpPr>
        <p:spPr bwMode="auto">
          <a:xfrm>
            <a:off x="6080125" y="4867275"/>
            <a:ext cx="341313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5" name="Line 49"/>
          <p:cNvSpPr>
            <a:spLocks noChangeShapeType="1"/>
          </p:cNvSpPr>
          <p:nvPr/>
        </p:nvSpPr>
        <p:spPr bwMode="auto">
          <a:xfrm>
            <a:off x="6080125" y="5067300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6" name="Line 50"/>
          <p:cNvSpPr>
            <a:spLocks noChangeShapeType="1"/>
          </p:cNvSpPr>
          <p:nvPr/>
        </p:nvSpPr>
        <p:spPr bwMode="auto">
          <a:xfrm>
            <a:off x="6080125" y="5272088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7" name="Line 51"/>
          <p:cNvSpPr>
            <a:spLocks noChangeShapeType="1"/>
          </p:cNvSpPr>
          <p:nvPr/>
        </p:nvSpPr>
        <p:spPr bwMode="auto">
          <a:xfrm>
            <a:off x="6080125" y="5476875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48" name="Rectangle 52"/>
          <p:cNvSpPr>
            <a:spLocks noChangeArrowheads="1"/>
          </p:cNvSpPr>
          <p:nvPr/>
        </p:nvSpPr>
        <p:spPr bwMode="auto">
          <a:xfrm>
            <a:off x="6064250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42</a:t>
            </a:r>
          </a:p>
        </p:txBody>
      </p:sp>
      <p:sp>
        <p:nvSpPr>
          <p:cNvPr id="644149" name="Line 53"/>
          <p:cNvSpPr>
            <a:spLocks noChangeShapeType="1"/>
          </p:cNvSpPr>
          <p:nvPr/>
        </p:nvSpPr>
        <p:spPr bwMode="auto">
          <a:xfrm>
            <a:off x="5864225" y="55848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150" name="Rectangle 54"/>
          <p:cNvSpPr>
            <a:spLocks noChangeArrowheads="1"/>
          </p:cNvSpPr>
          <p:nvPr/>
        </p:nvSpPr>
        <p:spPr bwMode="auto">
          <a:xfrm>
            <a:off x="2503488" y="5264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</a:t>
            </a:r>
          </a:p>
        </p:txBody>
      </p:sp>
      <p:sp>
        <p:nvSpPr>
          <p:cNvPr id="644151" name="Rectangle 55"/>
          <p:cNvSpPr>
            <a:spLocks noChangeArrowheads="1"/>
          </p:cNvSpPr>
          <p:nvPr/>
        </p:nvSpPr>
        <p:spPr bwMode="auto">
          <a:xfrm>
            <a:off x="3960813" y="5264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5</a:t>
            </a:r>
          </a:p>
        </p:txBody>
      </p:sp>
      <p:sp>
        <p:nvSpPr>
          <p:cNvPr id="644152" name="Rectangle 56"/>
          <p:cNvSpPr>
            <a:spLocks noChangeArrowheads="1"/>
          </p:cNvSpPr>
          <p:nvPr/>
        </p:nvSpPr>
        <p:spPr bwMode="auto">
          <a:xfrm>
            <a:off x="4670425" y="5264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5</a:t>
            </a:r>
          </a:p>
        </p:txBody>
      </p:sp>
      <p:sp>
        <p:nvSpPr>
          <p:cNvPr id="644153" name="Rectangle 57"/>
          <p:cNvSpPr>
            <a:spLocks noChangeArrowheads="1"/>
          </p:cNvSpPr>
          <p:nvPr/>
        </p:nvSpPr>
        <p:spPr bwMode="auto">
          <a:xfrm>
            <a:off x="4670425" y="50593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6</a:t>
            </a:r>
          </a:p>
        </p:txBody>
      </p:sp>
      <p:sp>
        <p:nvSpPr>
          <p:cNvPr id="644154" name="Rectangle 58"/>
          <p:cNvSpPr>
            <a:spLocks noChangeArrowheads="1"/>
          </p:cNvSpPr>
          <p:nvPr/>
        </p:nvSpPr>
        <p:spPr bwMode="auto">
          <a:xfrm>
            <a:off x="5348288" y="52641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30</a:t>
            </a:r>
          </a:p>
        </p:txBody>
      </p:sp>
      <p:sp>
        <p:nvSpPr>
          <p:cNvPr id="644155" name="Rectangle 59"/>
          <p:cNvSpPr>
            <a:spLocks noChangeArrowheads="1"/>
          </p:cNvSpPr>
          <p:nvPr/>
        </p:nvSpPr>
        <p:spPr bwMode="auto">
          <a:xfrm>
            <a:off x="1793875" y="57308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44156" name="Rectangle 60"/>
          <p:cNvSpPr>
            <a:spLocks noChangeArrowheads="1"/>
          </p:cNvSpPr>
          <p:nvPr/>
        </p:nvSpPr>
        <p:spPr bwMode="auto">
          <a:xfrm>
            <a:off x="2514600" y="57451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4</a:t>
            </a:r>
          </a:p>
        </p:txBody>
      </p:sp>
      <p:sp>
        <p:nvSpPr>
          <p:cNvPr id="644157" name="Rectangle 61"/>
          <p:cNvSpPr>
            <a:spLocks noChangeArrowheads="1"/>
          </p:cNvSpPr>
          <p:nvPr/>
        </p:nvSpPr>
        <p:spPr bwMode="auto">
          <a:xfrm>
            <a:off x="3240088" y="5734050"/>
            <a:ext cx="239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*</a:t>
            </a:r>
          </a:p>
        </p:txBody>
      </p:sp>
      <p:sp>
        <p:nvSpPr>
          <p:cNvPr id="644158" name="Rectangle 62"/>
          <p:cNvSpPr>
            <a:spLocks noChangeArrowheads="1"/>
          </p:cNvSpPr>
          <p:nvPr/>
        </p:nvSpPr>
        <p:spPr bwMode="auto">
          <a:xfrm>
            <a:off x="3973513" y="57340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5</a:t>
            </a:r>
          </a:p>
        </p:txBody>
      </p:sp>
      <p:sp>
        <p:nvSpPr>
          <p:cNvPr id="644159" name="Rectangle 63"/>
          <p:cNvSpPr>
            <a:spLocks noChangeArrowheads="1"/>
          </p:cNvSpPr>
          <p:nvPr/>
        </p:nvSpPr>
        <p:spPr bwMode="auto">
          <a:xfrm>
            <a:off x="4670425" y="57451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6</a:t>
            </a:r>
          </a:p>
        </p:txBody>
      </p:sp>
      <p:sp>
        <p:nvSpPr>
          <p:cNvPr id="644160" name="Rectangle 64"/>
          <p:cNvSpPr>
            <a:spLocks noChangeArrowheads="1"/>
          </p:cNvSpPr>
          <p:nvPr/>
        </p:nvSpPr>
        <p:spPr bwMode="auto">
          <a:xfrm>
            <a:off x="5405438" y="5734050"/>
            <a:ext cx="239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*</a:t>
            </a:r>
          </a:p>
        </p:txBody>
      </p:sp>
      <p:sp>
        <p:nvSpPr>
          <p:cNvPr id="644161" name="Rectangle 65"/>
          <p:cNvSpPr>
            <a:spLocks noChangeArrowheads="1"/>
          </p:cNvSpPr>
          <p:nvPr/>
        </p:nvSpPr>
        <p:spPr bwMode="auto">
          <a:xfrm>
            <a:off x="6127750" y="5734050"/>
            <a:ext cx="269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pitchFamily="50" charset="-127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IN" sz="2200" dirty="0" smtClean="0"/>
              <a:t>Let SP=000000 in Fig1, then how many items are there in the stack if FULL=1 &amp; EMTY=0 &amp; FULL=0 &amp; EMTY=1.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 smtClean="0"/>
              <a:t>A stack is organized such that SP can be initialized to 4000 in Fig. 2 and the first item in the stack is stored at location 4000. List the micro-operation for PUSH and POP operation.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 smtClean="0"/>
              <a:t>Convert the following arithmetic expressions in to reverse polish notation and show the stack operations for evaluating the numerical result:</a:t>
            </a:r>
            <a:endParaRPr lang="en-IN" sz="2200" dirty="0"/>
          </a:p>
          <a:p>
            <a:pPr marL="0" indent="0" algn="just">
              <a:buNone/>
            </a:pPr>
            <a:r>
              <a:rPr lang="en-IN" sz="2200" dirty="0" smtClean="0"/>
              <a:t>			(3+4) [10*(2+6)+8]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smtClean="0"/>
              <a:t>cpe 252: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09F266D-C677-405B-A3A5-9CBCE55C25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8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302</Words>
  <Application>Microsoft Office PowerPoint</Application>
  <PresentationFormat>On-screen Show (4:3)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굴림</vt:lpstr>
      <vt:lpstr>Helvetica</vt:lpstr>
      <vt:lpstr>Symbol</vt:lpstr>
      <vt:lpstr>Times New Roman</vt:lpstr>
      <vt:lpstr>Default Design</vt:lpstr>
      <vt:lpstr>STACK  ORGANIZATION</vt:lpstr>
      <vt:lpstr>MEMORY  STACK  ORGANIZATION</vt:lpstr>
      <vt:lpstr>REVERSE  POLISH  NOTATION</vt:lpstr>
      <vt:lpstr>PowerPoint Presentation</vt:lpstr>
    </vt:vector>
  </TitlesOfParts>
  <Company>ciscoSystems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ECE271</dc:title>
  <dc:creator>Alexandre Tenca and Wen-Tsong Shiue</dc:creator>
  <cp:lastModifiedBy>mayan</cp:lastModifiedBy>
  <cp:revision>610</cp:revision>
  <cp:lastPrinted>2002-03-21T23:42:09Z</cp:lastPrinted>
  <dcterms:created xsi:type="dcterms:W3CDTF">1999-09-22T00:03:18Z</dcterms:created>
  <dcterms:modified xsi:type="dcterms:W3CDTF">2020-09-20T12:07:35Z</dcterms:modified>
</cp:coreProperties>
</file>