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13"/>
  </p:notesMasterIdLst>
  <p:handoutMasterIdLst>
    <p:handoutMasterId r:id="rId14"/>
  </p:handoutMasterIdLst>
  <p:sldIdLst>
    <p:sldId id="289" r:id="rId2"/>
    <p:sldId id="290" r:id="rId3"/>
    <p:sldId id="291" r:id="rId4"/>
    <p:sldId id="341" r:id="rId5"/>
    <p:sldId id="292" r:id="rId6"/>
    <p:sldId id="293" r:id="rId7"/>
    <p:sldId id="294" r:id="rId8"/>
    <p:sldId id="300" r:id="rId9"/>
    <p:sldId id="324" r:id="rId10"/>
    <p:sldId id="325" r:id="rId11"/>
    <p:sldId id="339" r:id="rId12"/>
  </p:sldIdLst>
  <p:sldSz cx="9144000" cy="6858000" type="screen4x3"/>
  <p:notesSz cx="7034213" cy="92837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3149615A-40E6-49E8-86CF-47F6A687C408}">
          <p14:sldIdLst>
            <p14:sldId id="289"/>
            <p14:sldId id="290"/>
            <p14:sldId id="291"/>
            <p14:sldId id="341"/>
            <p14:sldId id="292"/>
            <p14:sldId id="293"/>
            <p14:sldId id="294"/>
            <p14:sldId id="300"/>
            <p14:sldId id="324"/>
            <p14:sldId id="325"/>
            <p14:sldId id="33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66CC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27" autoAdjust="0"/>
  </p:normalViewPr>
  <p:slideViewPr>
    <p:cSldViewPr>
      <p:cViewPr varScale="1">
        <p:scale>
          <a:sx n="42" d="100"/>
          <a:sy n="42" d="100"/>
        </p:scale>
        <p:origin x="1326"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27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2"/>
          <p:cNvSpPr>
            <a:spLocks noGrp="1" noChangeArrowheads="1"/>
          </p:cNvSpPr>
          <p:nvPr>
            <p:ph type="hdr" sz="quarter"/>
          </p:nvPr>
        </p:nvSpPr>
        <p:spPr bwMode="auto">
          <a:xfrm>
            <a:off x="0" y="0"/>
            <a:ext cx="3068638" cy="457200"/>
          </a:xfrm>
          <a:prstGeom prst="rect">
            <a:avLst/>
          </a:prstGeom>
          <a:noFill/>
          <a:ln w="9525">
            <a:noFill/>
            <a:miter lim="800000"/>
            <a:headEnd/>
            <a:tailEnd/>
          </a:ln>
          <a:effectLst/>
        </p:spPr>
        <p:txBody>
          <a:bodyPr vert="horz" wrap="square" lIns="91155" tIns="45578" rIns="91155" bIns="45578" numCol="1" anchor="t" anchorCtr="0" compatLnSpc="1">
            <a:prstTxWarp prst="textNoShape">
              <a:avLst/>
            </a:prstTxWarp>
          </a:bodyPr>
          <a:lstStyle>
            <a:lvl1pPr defTabSz="912813" eaLnBrk="0" hangingPunct="0">
              <a:defRPr sz="1200">
                <a:latin typeface="Helvetica" pitchFamily="34" charset="0"/>
              </a:defRPr>
            </a:lvl1pPr>
          </a:lstStyle>
          <a:p>
            <a:endParaRPr lang="en-US"/>
          </a:p>
        </p:txBody>
      </p:sp>
      <p:sp>
        <p:nvSpPr>
          <p:cNvPr id="125955" name="Rectangle 3"/>
          <p:cNvSpPr>
            <a:spLocks noGrp="1" noChangeArrowheads="1"/>
          </p:cNvSpPr>
          <p:nvPr>
            <p:ph type="dt" sz="quarter" idx="1"/>
          </p:nvPr>
        </p:nvSpPr>
        <p:spPr bwMode="auto">
          <a:xfrm>
            <a:off x="3990975" y="0"/>
            <a:ext cx="3068638" cy="457200"/>
          </a:xfrm>
          <a:prstGeom prst="rect">
            <a:avLst/>
          </a:prstGeom>
          <a:noFill/>
          <a:ln w="9525">
            <a:noFill/>
            <a:miter lim="800000"/>
            <a:headEnd/>
            <a:tailEnd/>
          </a:ln>
          <a:effectLst/>
        </p:spPr>
        <p:txBody>
          <a:bodyPr vert="horz" wrap="square" lIns="91155" tIns="45578" rIns="91155" bIns="45578" numCol="1" anchor="t" anchorCtr="0" compatLnSpc="1">
            <a:prstTxWarp prst="textNoShape">
              <a:avLst/>
            </a:prstTxWarp>
          </a:bodyPr>
          <a:lstStyle>
            <a:lvl1pPr algn="r" defTabSz="912813" eaLnBrk="0" hangingPunct="0">
              <a:defRPr sz="1200">
                <a:latin typeface="Helvetica" pitchFamily="34" charset="0"/>
              </a:defRPr>
            </a:lvl1pPr>
          </a:lstStyle>
          <a:p>
            <a:endParaRPr lang="en-US"/>
          </a:p>
        </p:txBody>
      </p:sp>
      <p:sp>
        <p:nvSpPr>
          <p:cNvPr id="125956" name="Rectangle 4"/>
          <p:cNvSpPr>
            <a:spLocks noGrp="1" noChangeArrowheads="1"/>
          </p:cNvSpPr>
          <p:nvPr>
            <p:ph type="ftr" sz="quarter" idx="2"/>
          </p:nvPr>
        </p:nvSpPr>
        <p:spPr bwMode="auto">
          <a:xfrm>
            <a:off x="0" y="8840788"/>
            <a:ext cx="3068638" cy="457200"/>
          </a:xfrm>
          <a:prstGeom prst="rect">
            <a:avLst/>
          </a:prstGeom>
          <a:noFill/>
          <a:ln w="9525">
            <a:noFill/>
            <a:miter lim="800000"/>
            <a:headEnd/>
            <a:tailEnd/>
          </a:ln>
          <a:effectLst/>
        </p:spPr>
        <p:txBody>
          <a:bodyPr vert="horz" wrap="square" lIns="91155" tIns="45578" rIns="91155" bIns="45578" numCol="1" anchor="b" anchorCtr="0" compatLnSpc="1">
            <a:prstTxWarp prst="textNoShape">
              <a:avLst/>
            </a:prstTxWarp>
          </a:bodyPr>
          <a:lstStyle>
            <a:lvl1pPr defTabSz="912813" eaLnBrk="0" hangingPunct="0">
              <a:defRPr sz="1200">
                <a:latin typeface="Helvetica" pitchFamily="34" charset="0"/>
              </a:defRPr>
            </a:lvl1pPr>
          </a:lstStyle>
          <a:p>
            <a:endParaRPr lang="en-US"/>
          </a:p>
        </p:txBody>
      </p:sp>
      <p:sp>
        <p:nvSpPr>
          <p:cNvPr id="125957" name="Rectangle 5"/>
          <p:cNvSpPr>
            <a:spLocks noGrp="1" noChangeArrowheads="1"/>
          </p:cNvSpPr>
          <p:nvPr>
            <p:ph type="sldNum" sz="quarter" idx="3"/>
          </p:nvPr>
        </p:nvSpPr>
        <p:spPr bwMode="auto">
          <a:xfrm>
            <a:off x="3990975" y="8840788"/>
            <a:ext cx="3068638" cy="457200"/>
          </a:xfrm>
          <a:prstGeom prst="rect">
            <a:avLst/>
          </a:prstGeom>
          <a:noFill/>
          <a:ln w="9525">
            <a:noFill/>
            <a:miter lim="800000"/>
            <a:headEnd/>
            <a:tailEnd/>
          </a:ln>
          <a:effectLst/>
        </p:spPr>
        <p:txBody>
          <a:bodyPr vert="horz" wrap="square" lIns="91155" tIns="45578" rIns="91155" bIns="45578" numCol="1" anchor="b" anchorCtr="0" compatLnSpc="1">
            <a:prstTxWarp prst="textNoShape">
              <a:avLst/>
            </a:prstTxWarp>
          </a:bodyPr>
          <a:lstStyle>
            <a:lvl1pPr algn="r" defTabSz="912813" eaLnBrk="0" hangingPunct="0">
              <a:defRPr sz="1200">
                <a:latin typeface="Helvetica" pitchFamily="34" charset="0"/>
              </a:defRPr>
            </a:lvl1pPr>
          </a:lstStyle>
          <a:p>
            <a:fld id="{9084C7BD-5D58-4C0F-B654-A857AC16375B}"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3048000" cy="463550"/>
          </a:xfrm>
          <a:prstGeom prst="rect">
            <a:avLst/>
          </a:prstGeom>
          <a:noFill/>
          <a:ln w="9525">
            <a:noFill/>
            <a:miter lim="800000"/>
            <a:headEnd/>
            <a:tailEnd/>
          </a:ln>
          <a:effectLst/>
        </p:spPr>
        <p:txBody>
          <a:bodyPr vert="horz" wrap="square" lIns="92659" tIns="46329" rIns="92659" bIns="46329" numCol="1" anchor="t" anchorCtr="0" compatLnSpc="1">
            <a:prstTxWarp prst="textNoShape">
              <a:avLst/>
            </a:prstTxWarp>
          </a:bodyPr>
          <a:lstStyle>
            <a:lvl1pPr defTabSz="927100" eaLnBrk="0" hangingPunct="0">
              <a:defRPr sz="1200">
                <a:latin typeface="Helvetica" pitchFamily="34" charset="0"/>
              </a:defRPr>
            </a:lvl1pPr>
          </a:lstStyle>
          <a:p>
            <a:endParaRPr lang="en-US"/>
          </a:p>
        </p:txBody>
      </p:sp>
      <p:sp>
        <p:nvSpPr>
          <p:cNvPr id="122883" name="Rectangle 3"/>
          <p:cNvSpPr>
            <a:spLocks noGrp="1" noChangeArrowheads="1"/>
          </p:cNvSpPr>
          <p:nvPr>
            <p:ph type="dt" idx="1"/>
          </p:nvPr>
        </p:nvSpPr>
        <p:spPr bwMode="auto">
          <a:xfrm>
            <a:off x="3986213" y="0"/>
            <a:ext cx="3048000" cy="463550"/>
          </a:xfrm>
          <a:prstGeom prst="rect">
            <a:avLst/>
          </a:prstGeom>
          <a:noFill/>
          <a:ln w="9525">
            <a:noFill/>
            <a:miter lim="800000"/>
            <a:headEnd/>
            <a:tailEnd/>
          </a:ln>
          <a:effectLst/>
        </p:spPr>
        <p:txBody>
          <a:bodyPr vert="horz" wrap="square" lIns="92659" tIns="46329" rIns="92659" bIns="46329" numCol="1" anchor="t" anchorCtr="0" compatLnSpc="1">
            <a:prstTxWarp prst="textNoShape">
              <a:avLst/>
            </a:prstTxWarp>
          </a:bodyPr>
          <a:lstStyle>
            <a:lvl1pPr algn="r" defTabSz="927100" eaLnBrk="0" hangingPunct="0">
              <a:defRPr sz="1200">
                <a:latin typeface="Helvetica" pitchFamily="34" charset="0"/>
              </a:defRPr>
            </a:lvl1pPr>
          </a:lstStyle>
          <a:p>
            <a:endParaRPr lang="en-US"/>
          </a:p>
        </p:txBody>
      </p:sp>
      <p:sp>
        <p:nvSpPr>
          <p:cNvPr id="122884" name="Rectangle 4"/>
          <p:cNvSpPr>
            <a:spLocks noGrp="1" noRot="1" noChangeAspect="1" noChangeArrowheads="1" noTextEdit="1"/>
          </p:cNvSpPr>
          <p:nvPr>
            <p:ph type="sldImg" idx="2"/>
          </p:nvPr>
        </p:nvSpPr>
        <p:spPr bwMode="auto">
          <a:xfrm>
            <a:off x="1195388" y="696913"/>
            <a:ext cx="4641850" cy="3481387"/>
          </a:xfrm>
          <a:prstGeom prst="rect">
            <a:avLst/>
          </a:prstGeom>
          <a:noFill/>
          <a:ln w="9525">
            <a:solidFill>
              <a:srgbClr val="000000"/>
            </a:solidFill>
            <a:miter lim="800000"/>
            <a:headEnd/>
            <a:tailEnd/>
          </a:ln>
          <a:effectLst/>
        </p:spPr>
      </p:sp>
      <p:sp>
        <p:nvSpPr>
          <p:cNvPr id="122885" name="Rectangle 5"/>
          <p:cNvSpPr>
            <a:spLocks noGrp="1" noChangeArrowheads="1"/>
          </p:cNvSpPr>
          <p:nvPr>
            <p:ph type="body" sz="quarter" idx="3"/>
          </p:nvPr>
        </p:nvSpPr>
        <p:spPr bwMode="auto">
          <a:xfrm>
            <a:off x="936625" y="4410075"/>
            <a:ext cx="5160963" cy="4176713"/>
          </a:xfrm>
          <a:prstGeom prst="rect">
            <a:avLst/>
          </a:prstGeom>
          <a:noFill/>
          <a:ln w="9525">
            <a:noFill/>
            <a:miter lim="800000"/>
            <a:headEnd/>
            <a:tailEnd/>
          </a:ln>
          <a:effectLst/>
        </p:spPr>
        <p:txBody>
          <a:bodyPr vert="horz" wrap="square" lIns="92659" tIns="46329" rIns="92659" bIns="4632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2886" name="Rectangle 6"/>
          <p:cNvSpPr>
            <a:spLocks noGrp="1" noChangeArrowheads="1"/>
          </p:cNvSpPr>
          <p:nvPr>
            <p:ph type="ftr" sz="quarter" idx="4"/>
          </p:nvPr>
        </p:nvSpPr>
        <p:spPr bwMode="auto">
          <a:xfrm>
            <a:off x="0" y="8820150"/>
            <a:ext cx="3048000" cy="463550"/>
          </a:xfrm>
          <a:prstGeom prst="rect">
            <a:avLst/>
          </a:prstGeom>
          <a:noFill/>
          <a:ln w="9525">
            <a:noFill/>
            <a:miter lim="800000"/>
            <a:headEnd/>
            <a:tailEnd/>
          </a:ln>
          <a:effectLst/>
        </p:spPr>
        <p:txBody>
          <a:bodyPr vert="horz" wrap="square" lIns="92659" tIns="46329" rIns="92659" bIns="46329" numCol="1" anchor="b" anchorCtr="0" compatLnSpc="1">
            <a:prstTxWarp prst="textNoShape">
              <a:avLst/>
            </a:prstTxWarp>
          </a:bodyPr>
          <a:lstStyle>
            <a:lvl1pPr defTabSz="927100" eaLnBrk="0" hangingPunct="0">
              <a:defRPr sz="1200">
                <a:latin typeface="Helvetica" pitchFamily="34" charset="0"/>
              </a:defRPr>
            </a:lvl1pPr>
          </a:lstStyle>
          <a:p>
            <a:endParaRPr lang="en-US"/>
          </a:p>
        </p:txBody>
      </p:sp>
      <p:sp>
        <p:nvSpPr>
          <p:cNvPr id="122887" name="Rectangle 7"/>
          <p:cNvSpPr>
            <a:spLocks noGrp="1" noChangeArrowheads="1"/>
          </p:cNvSpPr>
          <p:nvPr>
            <p:ph type="sldNum" sz="quarter" idx="5"/>
          </p:nvPr>
        </p:nvSpPr>
        <p:spPr bwMode="auto">
          <a:xfrm>
            <a:off x="3986213" y="8820150"/>
            <a:ext cx="3048000" cy="463550"/>
          </a:xfrm>
          <a:prstGeom prst="rect">
            <a:avLst/>
          </a:prstGeom>
          <a:noFill/>
          <a:ln w="9525">
            <a:noFill/>
            <a:miter lim="800000"/>
            <a:headEnd/>
            <a:tailEnd/>
          </a:ln>
          <a:effectLst/>
        </p:spPr>
        <p:txBody>
          <a:bodyPr vert="horz" wrap="square" lIns="92659" tIns="46329" rIns="92659" bIns="46329" numCol="1" anchor="b" anchorCtr="0" compatLnSpc="1">
            <a:prstTxWarp prst="textNoShape">
              <a:avLst/>
            </a:prstTxWarp>
          </a:bodyPr>
          <a:lstStyle>
            <a:lvl1pPr algn="r" defTabSz="927100" eaLnBrk="0" hangingPunct="0">
              <a:defRPr sz="1200">
                <a:latin typeface="Helvetica" pitchFamily="34" charset="0"/>
              </a:defRPr>
            </a:lvl1pPr>
          </a:lstStyle>
          <a:p>
            <a:fld id="{6A20769B-55DF-4D11-8190-6688131E578E}"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cpe 252: Computer Organization</a:t>
            </a:r>
          </a:p>
        </p:txBody>
      </p:sp>
      <p:sp>
        <p:nvSpPr>
          <p:cNvPr id="6" name="Slide Number Placeholder 5"/>
          <p:cNvSpPr>
            <a:spLocks noGrp="1"/>
          </p:cNvSpPr>
          <p:nvPr>
            <p:ph type="sldNum" sz="quarter" idx="12"/>
          </p:nvPr>
        </p:nvSpPr>
        <p:spPr/>
        <p:txBody>
          <a:bodyPr/>
          <a:lstStyle>
            <a:lvl1pPr>
              <a:defRPr/>
            </a:lvl1pPr>
          </a:lstStyle>
          <a:p>
            <a:fld id="{32DA6779-6938-4436-B3C9-E19A8CAD1ECC}"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cpe 252: Computer Organization</a:t>
            </a:r>
          </a:p>
        </p:txBody>
      </p:sp>
      <p:sp>
        <p:nvSpPr>
          <p:cNvPr id="6" name="Slide Number Placeholder 5"/>
          <p:cNvSpPr>
            <a:spLocks noGrp="1"/>
          </p:cNvSpPr>
          <p:nvPr>
            <p:ph type="sldNum" sz="quarter" idx="12"/>
          </p:nvPr>
        </p:nvSpPr>
        <p:spPr/>
        <p:txBody>
          <a:bodyPr/>
          <a:lstStyle>
            <a:lvl1pPr>
              <a:defRPr/>
            </a:lvl1pPr>
          </a:lstStyle>
          <a:p>
            <a:fld id="{BA310CAA-D5E9-4112-9E24-3CDA8B1191F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cpe 252: Computer Organization</a:t>
            </a:r>
          </a:p>
        </p:txBody>
      </p:sp>
      <p:sp>
        <p:nvSpPr>
          <p:cNvPr id="6" name="Slide Number Placeholder 5"/>
          <p:cNvSpPr>
            <a:spLocks noGrp="1"/>
          </p:cNvSpPr>
          <p:nvPr>
            <p:ph type="sldNum" sz="quarter" idx="12"/>
          </p:nvPr>
        </p:nvSpPr>
        <p:spPr/>
        <p:txBody>
          <a:bodyPr/>
          <a:lstStyle>
            <a:lvl1pPr>
              <a:defRPr/>
            </a:lvl1pPr>
          </a:lstStyle>
          <a:p>
            <a:fld id="{BD15DCAB-540E-4EC4-96EA-64905E38DAA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lvl1pPr>
              <a:defRPr/>
            </a:lvl1pPr>
          </a:lstStyle>
          <a:p>
            <a:fld id="{7534A891-829E-4EC4-B1BC-3785A7F7C2D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cpe 252: Computer Organization</a:t>
            </a:r>
          </a:p>
        </p:txBody>
      </p:sp>
      <p:sp>
        <p:nvSpPr>
          <p:cNvPr id="7" name="Slide Number Placeholder 6"/>
          <p:cNvSpPr>
            <a:spLocks noGrp="1"/>
          </p:cNvSpPr>
          <p:nvPr>
            <p:ph type="sldNum" sz="quarter" idx="12"/>
          </p:nvPr>
        </p:nvSpPr>
        <p:spPr/>
        <p:txBody>
          <a:bodyPr/>
          <a:lstStyle>
            <a:lvl1pPr>
              <a:defRPr/>
            </a:lvl1pPr>
          </a:lstStyle>
          <a:p>
            <a:fld id="{0CA776EC-3B81-4326-AD94-E0EE3D6EFA24}"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a:t>cpe 252: Computer Organization</a:t>
            </a:r>
          </a:p>
        </p:txBody>
      </p:sp>
      <p:sp>
        <p:nvSpPr>
          <p:cNvPr id="9" name="Slide Number Placeholder 8"/>
          <p:cNvSpPr>
            <a:spLocks noGrp="1"/>
          </p:cNvSpPr>
          <p:nvPr>
            <p:ph type="sldNum" sz="quarter" idx="12"/>
          </p:nvPr>
        </p:nvSpPr>
        <p:spPr/>
        <p:txBody>
          <a:bodyPr/>
          <a:lstStyle>
            <a:lvl1pPr>
              <a:defRPr/>
            </a:lvl1pPr>
          </a:lstStyle>
          <a:p>
            <a:fld id="{CFA9799E-C7E5-4B00-A569-83043499377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a:t>cpe 252: Computer Organization</a:t>
            </a:r>
          </a:p>
        </p:txBody>
      </p:sp>
      <p:sp>
        <p:nvSpPr>
          <p:cNvPr id="5" name="Slide Number Placeholder 4"/>
          <p:cNvSpPr>
            <a:spLocks noGrp="1"/>
          </p:cNvSpPr>
          <p:nvPr>
            <p:ph type="sldNum" sz="quarter" idx="12"/>
          </p:nvPr>
        </p:nvSpPr>
        <p:spPr/>
        <p:txBody>
          <a:bodyPr/>
          <a:lstStyle>
            <a:lvl1pPr>
              <a:defRPr/>
            </a:lvl1pPr>
          </a:lstStyle>
          <a:p>
            <a:fld id="{8B28C8BD-EDE5-4D48-B0EE-AB36BBD3CE29}"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a:t>cpe 252: Computer Organization</a:t>
            </a:r>
          </a:p>
        </p:txBody>
      </p:sp>
      <p:sp>
        <p:nvSpPr>
          <p:cNvPr id="4" name="Slide Number Placeholder 3"/>
          <p:cNvSpPr>
            <a:spLocks noGrp="1"/>
          </p:cNvSpPr>
          <p:nvPr>
            <p:ph type="sldNum" sz="quarter" idx="12"/>
          </p:nvPr>
        </p:nvSpPr>
        <p:spPr/>
        <p:txBody>
          <a:bodyPr/>
          <a:lstStyle>
            <a:lvl1pPr>
              <a:defRPr/>
            </a:lvl1pPr>
          </a:lstStyle>
          <a:p>
            <a:fld id="{21854B05-66B9-48FF-BDEA-A8EAEA5D957E}"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cpe 252: Computer Organization</a:t>
            </a:r>
          </a:p>
        </p:txBody>
      </p:sp>
      <p:sp>
        <p:nvSpPr>
          <p:cNvPr id="7" name="Slide Number Placeholder 6"/>
          <p:cNvSpPr>
            <a:spLocks noGrp="1"/>
          </p:cNvSpPr>
          <p:nvPr>
            <p:ph type="sldNum" sz="quarter" idx="12"/>
          </p:nvPr>
        </p:nvSpPr>
        <p:spPr/>
        <p:txBody>
          <a:bodyPr/>
          <a:lstStyle>
            <a:lvl1pPr>
              <a:defRPr/>
            </a:lvl1pPr>
          </a:lstStyle>
          <a:p>
            <a:fld id="{DE33DED9-4656-4176-BCFF-C346940A44DA}"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cpe 252: Computer Organization</a:t>
            </a:r>
          </a:p>
        </p:txBody>
      </p:sp>
      <p:sp>
        <p:nvSpPr>
          <p:cNvPr id="7" name="Slide Number Placeholder 6"/>
          <p:cNvSpPr>
            <a:spLocks noGrp="1"/>
          </p:cNvSpPr>
          <p:nvPr>
            <p:ph type="sldNum" sz="quarter" idx="12"/>
          </p:nvPr>
        </p:nvSpPr>
        <p:spPr/>
        <p:txBody>
          <a:bodyPr/>
          <a:lstStyle>
            <a:lvl1pPr>
              <a:defRPr/>
            </a:lvl1pPr>
          </a:lstStyle>
          <a:p>
            <a:fld id="{F965BCF8-44D7-4925-B424-63EBB68AB33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4678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678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24678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t>cpe 252: Computer Organization</a:t>
            </a:r>
          </a:p>
        </p:txBody>
      </p:sp>
      <p:sp>
        <p:nvSpPr>
          <p:cNvPr id="24679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19AD511-ED07-454D-AAC4-3BF0EA120ED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dt="0"/>
  <p:txStyles>
    <p:titleStyle>
      <a:lvl1pPr algn="ctr" rtl="0" fontAlgn="base">
        <a:spcBef>
          <a:spcPct val="0"/>
        </a:spcBef>
        <a:spcAft>
          <a:spcPct val="0"/>
        </a:spcAft>
        <a:defRPr sz="4400">
          <a:solidFill>
            <a:schemeClr val="accent2"/>
          </a:solidFill>
          <a:latin typeface="+mj-lt"/>
          <a:ea typeface="+mj-ea"/>
          <a:cs typeface="+mj-cs"/>
        </a:defRPr>
      </a:lvl1pPr>
      <a:lvl2pPr algn="ctr" rtl="0" fontAlgn="base">
        <a:spcBef>
          <a:spcPct val="0"/>
        </a:spcBef>
        <a:spcAft>
          <a:spcPct val="0"/>
        </a:spcAft>
        <a:defRPr sz="4400">
          <a:solidFill>
            <a:schemeClr val="accent2"/>
          </a:solidFill>
          <a:latin typeface="Arial" charset="0"/>
        </a:defRPr>
      </a:lvl2pPr>
      <a:lvl3pPr algn="ctr" rtl="0" fontAlgn="base">
        <a:spcBef>
          <a:spcPct val="0"/>
        </a:spcBef>
        <a:spcAft>
          <a:spcPct val="0"/>
        </a:spcAft>
        <a:defRPr sz="4400">
          <a:solidFill>
            <a:schemeClr val="accent2"/>
          </a:solidFill>
          <a:latin typeface="Arial" charset="0"/>
        </a:defRPr>
      </a:lvl3pPr>
      <a:lvl4pPr algn="ctr" rtl="0" fontAlgn="base">
        <a:spcBef>
          <a:spcPct val="0"/>
        </a:spcBef>
        <a:spcAft>
          <a:spcPct val="0"/>
        </a:spcAft>
        <a:defRPr sz="4400">
          <a:solidFill>
            <a:schemeClr val="accent2"/>
          </a:solidFill>
          <a:latin typeface="Arial" charset="0"/>
        </a:defRPr>
      </a:lvl4pPr>
      <a:lvl5pPr algn="ctr" rtl="0" fontAlgn="base">
        <a:spcBef>
          <a:spcPct val="0"/>
        </a:spcBef>
        <a:spcAft>
          <a:spcPct val="0"/>
        </a:spcAft>
        <a:defRPr sz="4400">
          <a:solidFill>
            <a:schemeClr val="accent2"/>
          </a:solidFill>
          <a:latin typeface="Arial" charset="0"/>
        </a:defRPr>
      </a:lvl5pPr>
      <a:lvl6pPr marL="457200" algn="ctr" rtl="0" fontAlgn="base">
        <a:spcBef>
          <a:spcPct val="0"/>
        </a:spcBef>
        <a:spcAft>
          <a:spcPct val="0"/>
        </a:spcAft>
        <a:defRPr sz="4400">
          <a:solidFill>
            <a:schemeClr val="accent2"/>
          </a:solidFill>
          <a:latin typeface="Arial" charset="0"/>
        </a:defRPr>
      </a:lvl6pPr>
      <a:lvl7pPr marL="914400" algn="ctr" rtl="0" fontAlgn="base">
        <a:spcBef>
          <a:spcPct val="0"/>
        </a:spcBef>
        <a:spcAft>
          <a:spcPct val="0"/>
        </a:spcAft>
        <a:defRPr sz="4400">
          <a:solidFill>
            <a:schemeClr val="accent2"/>
          </a:solidFill>
          <a:latin typeface="Arial" charset="0"/>
        </a:defRPr>
      </a:lvl7pPr>
      <a:lvl8pPr marL="1371600" algn="ctr" rtl="0" fontAlgn="base">
        <a:spcBef>
          <a:spcPct val="0"/>
        </a:spcBef>
        <a:spcAft>
          <a:spcPct val="0"/>
        </a:spcAft>
        <a:defRPr sz="4400">
          <a:solidFill>
            <a:schemeClr val="accent2"/>
          </a:solidFill>
          <a:latin typeface="Arial" charset="0"/>
        </a:defRPr>
      </a:lvl8pPr>
      <a:lvl9pPr marL="1828800" algn="ctr" rtl="0" fontAlgn="base">
        <a:spcBef>
          <a:spcPct val="0"/>
        </a:spcBef>
        <a:spcAft>
          <a:spcPct val="0"/>
        </a:spcAft>
        <a:defRPr sz="4400">
          <a:solidFill>
            <a:schemeClr val="accent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4294967295"/>
          </p:nvPr>
        </p:nvSpPr>
        <p:spPr>
          <a:xfrm>
            <a:off x="3124200" y="6245225"/>
            <a:ext cx="2895600" cy="476250"/>
          </a:xfrm>
        </p:spPr>
        <p:txBody>
          <a:bodyPr/>
          <a:lstStyle/>
          <a:p>
            <a:r>
              <a:rPr lang="en-US"/>
              <a:t>cpe 252: Computer Organization</a:t>
            </a:r>
          </a:p>
        </p:txBody>
      </p:sp>
      <p:sp>
        <p:nvSpPr>
          <p:cNvPr id="10" name="Slide Number Placeholder 5"/>
          <p:cNvSpPr>
            <a:spLocks noGrp="1"/>
          </p:cNvSpPr>
          <p:nvPr>
            <p:ph type="sldNum" sz="quarter" idx="4294967295"/>
          </p:nvPr>
        </p:nvSpPr>
        <p:spPr>
          <a:xfrm>
            <a:off x="6553200" y="6245225"/>
            <a:ext cx="2133600" cy="476250"/>
          </a:xfrm>
        </p:spPr>
        <p:txBody>
          <a:bodyPr/>
          <a:lstStyle/>
          <a:p>
            <a:fld id="{9CEBED33-9EEC-4714-BFFB-2A845B98A796}" type="slidenum">
              <a:rPr lang="en-US"/>
              <a:pPr/>
              <a:t>1</a:t>
            </a:fld>
            <a:endParaRPr lang="en-US"/>
          </a:p>
        </p:txBody>
      </p:sp>
      <p:sp>
        <p:nvSpPr>
          <p:cNvPr id="645122" name="Rectangle 2"/>
          <p:cNvSpPr>
            <a:spLocks noGrp="1" noChangeArrowheads="1"/>
          </p:cNvSpPr>
          <p:nvPr>
            <p:ph type="title"/>
          </p:nvPr>
        </p:nvSpPr>
        <p:spPr>
          <a:xfrm>
            <a:off x="1066800" y="228600"/>
            <a:ext cx="6899275" cy="771525"/>
          </a:xfrm>
          <a:noFill/>
          <a:ln/>
        </p:spPr>
        <p:txBody>
          <a:bodyPr lIns="63500" tIns="25400" rIns="63500" bIns="25400"/>
          <a:lstStyle/>
          <a:p>
            <a:r>
              <a:rPr lang="en-US" altLang="ko-KR" sz="3200">
                <a:ea typeface="굴림" pitchFamily="50" charset="-127"/>
              </a:rPr>
              <a:t>INSTRUCTION  FORMAT</a:t>
            </a:r>
          </a:p>
        </p:txBody>
      </p:sp>
      <p:sp>
        <p:nvSpPr>
          <p:cNvPr id="645123" name="Rectangle 3"/>
          <p:cNvSpPr>
            <a:spLocks noChangeArrowheads="1"/>
          </p:cNvSpPr>
          <p:nvPr/>
        </p:nvSpPr>
        <p:spPr bwMode="auto">
          <a:xfrm>
            <a:off x="615950" y="1258888"/>
            <a:ext cx="8213725" cy="1098550"/>
          </a:xfrm>
          <a:prstGeom prst="rect">
            <a:avLst/>
          </a:prstGeom>
          <a:noFill/>
          <a:ln w="12700">
            <a:noFill/>
            <a:miter lim="800000"/>
            <a:headEnd/>
            <a:tailEnd/>
          </a:ln>
          <a:effectLst/>
        </p:spPr>
        <p:txBody>
          <a:bodyPr lIns="63500" tIns="25400" rIns="63500" bIns="25400">
            <a:spAutoFit/>
          </a:bodyPr>
          <a:lstStyle/>
          <a:p>
            <a:pPr marL="1524000" indent="-1524000" defTabSz="152400" eaLnBrk="0" hangingPunct="0">
              <a:lnSpc>
                <a:spcPct val="92000"/>
              </a:lnSpc>
              <a:spcBef>
                <a:spcPct val="46000"/>
              </a:spcBef>
            </a:pPr>
            <a:r>
              <a:rPr kumimoji="1" lang="en-US" altLang="ko-KR">
                <a:ea typeface="굴림" pitchFamily="50" charset="-127"/>
              </a:rPr>
              <a:t>OP-code field - specifies the operation to be performed</a:t>
            </a:r>
          </a:p>
          <a:p>
            <a:pPr marL="1524000" indent="-1524000" defTabSz="152400" eaLnBrk="0" hangingPunct="0">
              <a:lnSpc>
                <a:spcPct val="50000"/>
              </a:lnSpc>
              <a:spcBef>
                <a:spcPct val="46000"/>
              </a:spcBef>
            </a:pPr>
            <a:r>
              <a:rPr kumimoji="1" lang="en-US" altLang="ko-KR">
                <a:ea typeface="굴림" pitchFamily="50" charset="-127"/>
              </a:rPr>
              <a:t>Address field - designates memory address(s) or a processor register(s)</a:t>
            </a:r>
          </a:p>
          <a:p>
            <a:pPr marL="1524000" indent="-1524000" defTabSz="152400" eaLnBrk="0" hangingPunct="0">
              <a:lnSpc>
                <a:spcPct val="50000"/>
              </a:lnSpc>
              <a:spcBef>
                <a:spcPct val="46000"/>
              </a:spcBef>
            </a:pPr>
            <a:r>
              <a:rPr kumimoji="1" lang="en-US" altLang="ko-KR">
                <a:ea typeface="굴림" pitchFamily="50" charset="-127"/>
              </a:rPr>
              <a:t>Mode field      - specifies the way the operand or the </a:t>
            </a:r>
          </a:p>
          <a:p>
            <a:pPr marL="1524000" indent="-1524000" defTabSz="152400" eaLnBrk="0" hangingPunct="0">
              <a:lnSpc>
                <a:spcPct val="50000"/>
              </a:lnSpc>
              <a:spcBef>
                <a:spcPct val="46000"/>
              </a:spcBef>
            </a:pPr>
            <a:r>
              <a:rPr kumimoji="1" lang="en-US" altLang="ko-KR">
                <a:ea typeface="굴림" pitchFamily="50" charset="-127"/>
              </a:rPr>
              <a:t>                          effective address is determined</a:t>
            </a:r>
          </a:p>
        </p:txBody>
      </p:sp>
      <p:sp>
        <p:nvSpPr>
          <p:cNvPr id="645124" name="Rectangle 4"/>
          <p:cNvSpPr>
            <a:spLocks noChangeArrowheads="1"/>
          </p:cNvSpPr>
          <p:nvPr/>
        </p:nvSpPr>
        <p:spPr bwMode="auto">
          <a:xfrm>
            <a:off x="268288" y="2514600"/>
            <a:ext cx="5588000" cy="1041400"/>
          </a:xfrm>
          <a:prstGeom prst="rect">
            <a:avLst/>
          </a:prstGeom>
          <a:noFill/>
          <a:ln w="12700">
            <a:noFill/>
            <a:miter lim="800000"/>
            <a:headEnd/>
            <a:tailEnd/>
          </a:ln>
          <a:effectLst/>
        </p:spPr>
        <p:txBody>
          <a:bodyPr wrap="none" lIns="63500" tIns="25400" rIns="63500" bIns="25400">
            <a:spAutoFit/>
          </a:bodyPr>
          <a:lstStyle/>
          <a:p>
            <a:pPr defTabSz="762000" eaLnBrk="0" hangingPunct="0">
              <a:lnSpc>
                <a:spcPct val="90000"/>
              </a:lnSpc>
            </a:pPr>
            <a:r>
              <a:rPr kumimoji="1" lang="en-US" altLang="ko-KR">
                <a:ea typeface="굴림" pitchFamily="50" charset="-127"/>
              </a:rPr>
              <a:t>The number of address fields in the instruction format </a:t>
            </a:r>
          </a:p>
          <a:p>
            <a:pPr defTabSz="762000" eaLnBrk="0" hangingPunct="0">
              <a:lnSpc>
                <a:spcPct val="90000"/>
              </a:lnSpc>
            </a:pPr>
            <a:r>
              <a:rPr kumimoji="1" lang="en-US" altLang="ko-KR">
                <a:ea typeface="굴림" pitchFamily="50" charset="-127"/>
              </a:rPr>
              <a:t>	depends on the internal organization of CPU</a:t>
            </a:r>
          </a:p>
          <a:p>
            <a:pPr defTabSz="762000" eaLnBrk="0" hangingPunct="0">
              <a:lnSpc>
                <a:spcPct val="90000"/>
              </a:lnSpc>
            </a:pPr>
            <a:endParaRPr kumimoji="1" lang="en-US" altLang="ko-KR">
              <a:ea typeface="굴림" pitchFamily="50" charset="-127"/>
            </a:endParaRPr>
          </a:p>
          <a:p>
            <a:pPr defTabSz="762000" eaLnBrk="0" hangingPunct="0">
              <a:lnSpc>
                <a:spcPct val="90000"/>
              </a:lnSpc>
            </a:pPr>
            <a:r>
              <a:rPr kumimoji="1" lang="en-US" altLang="ko-KR">
                <a:ea typeface="굴림" pitchFamily="50" charset="-127"/>
              </a:rPr>
              <a:t>- The three most common CPU organizations:</a:t>
            </a:r>
          </a:p>
        </p:txBody>
      </p:sp>
      <p:sp>
        <p:nvSpPr>
          <p:cNvPr id="645125" name="Rectangle 5"/>
          <p:cNvSpPr>
            <a:spLocks noChangeArrowheads="1"/>
          </p:cNvSpPr>
          <p:nvPr/>
        </p:nvSpPr>
        <p:spPr bwMode="auto">
          <a:xfrm>
            <a:off x="7486650" y="0"/>
            <a:ext cx="1657350" cy="280988"/>
          </a:xfrm>
          <a:prstGeom prst="rect">
            <a:avLst/>
          </a:prstGeom>
          <a:noFill/>
          <a:ln w="25400">
            <a:noFill/>
            <a:miter lim="800000"/>
            <a:headEnd/>
            <a:tailEnd/>
          </a:ln>
          <a:effectLst/>
        </p:spPr>
        <p:txBody>
          <a:bodyPr wrap="none" lIns="90488" tIns="44450" rIns="90488" bIns="44450">
            <a:spAutoFit/>
          </a:bodyPr>
          <a:lstStyle/>
          <a:p>
            <a:pPr algn="r" defTabSz="762000" eaLnBrk="0" hangingPunct="0">
              <a:lnSpc>
                <a:spcPct val="90000"/>
              </a:lnSpc>
            </a:pPr>
            <a:r>
              <a:rPr kumimoji="1" lang="en-US" altLang="ko-KR" sz="1400" i="1">
                <a:ea typeface="굴림" pitchFamily="50" charset="-127"/>
              </a:rPr>
              <a:t>Instruction Format </a:t>
            </a:r>
          </a:p>
        </p:txBody>
      </p:sp>
      <p:sp>
        <p:nvSpPr>
          <p:cNvPr id="645126" name="Rectangle 6"/>
          <p:cNvSpPr>
            <a:spLocks noChangeArrowheads="1"/>
          </p:cNvSpPr>
          <p:nvPr/>
        </p:nvSpPr>
        <p:spPr bwMode="auto">
          <a:xfrm>
            <a:off x="679450" y="3530600"/>
            <a:ext cx="6276975" cy="2794000"/>
          </a:xfrm>
          <a:prstGeom prst="rect">
            <a:avLst/>
          </a:prstGeom>
          <a:noFill/>
          <a:ln w="25400">
            <a:noFill/>
            <a:miter lim="800000"/>
            <a:headEnd/>
            <a:tailEnd/>
          </a:ln>
          <a:effectLst/>
        </p:spPr>
        <p:txBody>
          <a:bodyPr wrap="none" lIns="90488" tIns="44450" rIns="90488" bIns="44450">
            <a:spAutoFit/>
          </a:bodyPr>
          <a:lstStyle/>
          <a:p>
            <a:pPr marL="571500" lvl="1" defTabSz="762000" eaLnBrk="0" hangingPunct="0">
              <a:lnSpc>
                <a:spcPct val="119000"/>
              </a:lnSpc>
              <a:spcBef>
                <a:spcPct val="60000"/>
              </a:spcBef>
            </a:pPr>
            <a:r>
              <a:rPr kumimoji="1" lang="en-US" altLang="ko-KR" sz="1600" b="1">
                <a:ea typeface="굴림" pitchFamily="50" charset="-127"/>
              </a:rPr>
              <a:t>Single accumulator organization:</a:t>
            </a:r>
          </a:p>
          <a:p>
            <a:pPr marL="571500" lvl="1" defTabSz="762000" eaLnBrk="0" hangingPunct="0">
              <a:lnSpc>
                <a:spcPct val="50000"/>
              </a:lnSpc>
              <a:spcBef>
                <a:spcPct val="60000"/>
              </a:spcBef>
            </a:pPr>
            <a:r>
              <a:rPr kumimoji="1" lang="en-US" altLang="ko-KR" sz="1600">
                <a:ea typeface="굴림" pitchFamily="50" charset="-127"/>
              </a:rPr>
              <a:t>	ADD	X	                /* AC </a:t>
            </a:r>
            <a:r>
              <a:rPr kumimoji="1" lang="en-US" altLang="ko-KR" sz="1600">
                <a:latin typeface="Symbol" pitchFamily="18" charset="2"/>
                <a:ea typeface="굴림" pitchFamily="50" charset="-127"/>
                <a:sym typeface="Symbol" pitchFamily="18" charset="2"/>
              </a:rPr>
              <a:t></a:t>
            </a:r>
            <a:r>
              <a:rPr kumimoji="1" lang="en-US" altLang="ko-KR" sz="1600">
                <a:ea typeface="굴림" pitchFamily="50" charset="-127"/>
              </a:rPr>
              <a:t> AC + M[X]  */</a:t>
            </a:r>
          </a:p>
          <a:p>
            <a:pPr marL="571500" lvl="1" defTabSz="762000" eaLnBrk="0" hangingPunct="0">
              <a:lnSpc>
                <a:spcPct val="50000"/>
              </a:lnSpc>
              <a:spcBef>
                <a:spcPct val="60000"/>
              </a:spcBef>
            </a:pPr>
            <a:r>
              <a:rPr kumimoji="1" lang="en-US" altLang="ko-KR" sz="1600" b="1">
                <a:ea typeface="굴림" pitchFamily="50" charset="-127"/>
              </a:rPr>
              <a:t>General register organization:</a:t>
            </a:r>
          </a:p>
          <a:p>
            <a:pPr marL="571500" lvl="1" defTabSz="762000" eaLnBrk="0" hangingPunct="0">
              <a:lnSpc>
                <a:spcPct val="50000"/>
              </a:lnSpc>
              <a:spcBef>
                <a:spcPct val="60000"/>
              </a:spcBef>
            </a:pPr>
            <a:r>
              <a:rPr kumimoji="1" lang="en-US" altLang="ko-KR" sz="1600">
                <a:ea typeface="굴림" pitchFamily="50" charset="-127"/>
              </a:rPr>
              <a:t>	ADD	R1, R2, R3	    /* R1 </a:t>
            </a:r>
            <a:r>
              <a:rPr kumimoji="1" lang="en-US" altLang="ko-KR" sz="1600">
                <a:latin typeface="Symbol" pitchFamily="18" charset="2"/>
                <a:ea typeface="굴림" pitchFamily="50" charset="-127"/>
                <a:sym typeface="Symbol" pitchFamily="18" charset="2"/>
              </a:rPr>
              <a:t></a:t>
            </a:r>
            <a:r>
              <a:rPr kumimoji="1" lang="en-US" altLang="ko-KR" sz="1600">
                <a:ea typeface="굴림" pitchFamily="50" charset="-127"/>
              </a:rPr>
              <a:t> R2 + R3  */		</a:t>
            </a:r>
          </a:p>
          <a:p>
            <a:pPr marL="571500" lvl="1" defTabSz="762000" eaLnBrk="0" hangingPunct="0">
              <a:lnSpc>
                <a:spcPct val="50000"/>
              </a:lnSpc>
              <a:spcBef>
                <a:spcPct val="60000"/>
              </a:spcBef>
            </a:pPr>
            <a:r>
              <a:rPr kumimoji="1" lang="en-US" altLang="ko-KR" sz="1600">
                <a:ea typeface="굴림" pitchFamily="50" charset="-127"/>
              </a:rPr>
              <a:t>    ADD	R1, R2	                /* R1 </a:t>
            </a:r>
            <a:r>
              <a:rPr kumimoji="1" lang="en-US" altLang="ko-KR" sz="1600">
                <a:latin typeface="Symbol" pitchFamily="18" charset="2"/>
                <a:ea typeface="굴림" pitchFamily="50" charset="-127"/>
                <a:sym typeface="Symbol" pitchFamily="18" charset="2"/>
              </a:rPr>
              <a:t></a:t>
            </a:r>
            <a:r>
              <a:rPr kumimoji="1" lang="en-US" altLang="ko-KR" sz="1600">
                <a:ea typeface="굴림" pitchFamily="50" charset="-127"/>
              </a:rPr>
              <a:t> R1 + R2  */	</a:t>
            </a:r>
          </a:p>
          <a:p>
            <a:pPr marL="571500" lvl="1" defTabSz="762000" eaLnBrk="0" hangingPunct="0">
              <a:lnSpc>
                <a:spcPct val="50000"/>
              </a:lnSpc>
              <a:spcBef>
                <a:spcPct val="60000"/>
              </a:spcBef>
            </a:pPr>
            <a:r>
              <a:rPr kumimoji="1" lang="en-US" altLang="ko-KR" sz="1600">
                <a:ea typeface="굴림" pitchFamily="50" charset="-127"/>
              </a:rPr>
              <a:t>	MOV	R1, R2	                /* R1 </a:t>
            </a:r>
            <a:r>
              <a:rPr kumimoji="1" lang="en-US" altLang="ko-KR" sz="1600">
                <a:latin typeface="Symbol" pitchFamily="18" charset="2"/>
                <a:ea typeface="굴림" pitchFamily="50" charset="-127"/>
                <a:sym typeface="Symbol" pitchFamily="18" charset="2"/>
              </a:rPr>
              <a:t></a:t>
            </a:r>
            <a:r>
              <a:rPr kumimoji="1" lang="en-US" altLang="ko-KR" sz="1600">
                <a:ea typeface="굴림" pitchFamily="50" charset="-127"/>
              </a:rPr>
              <a:t> R2  */		</a:t>
            </a:r>
          </a:p>
          <a:p>
            <a:pPr marL="571500" lvl="1" defTabSz="762000" eaLnBrk="0" hangingPunct="0">
              <a:lnSpc>
                <a:spcPct val="50000"/>
              </a:lnSpc>
              <a:spcBef>
                <a:spcPct val="60000"/>
              </a:spcBef>
            </a:pPr>
            <a:r>
              <a:rPr kumimoji="1" lang="en-US" altLang="ko-KR" sz="1600">
                <a:ea typeface="굴림" pitchFamily="50" charset="-127"/>
              </a:rPr>
              <a:t>    ADD	R1, X	                /* R1 </a:t>
            </a:r>
            <a:r>
              <a:rPr kumimoji="1" lang="en-US" altLang="ko-KR" sz="1600">
                <a:latin typeface="Symbol" pitchFamily="18" charset="2"/>
                <a:ea typeface="굴림" pitchFamily="50" charset="-127"/>
                <a:sym typeface="Symbol" pitchFamily="18" charset="2"/>
              </a:rPr>
              <a:t></a:t>
            </a:r>
            <a:r>
              <a:rPr kumimoji="1" lang="en-US" altLang="ko-KR" sz="1600">
                <a:ea typeface="굴림" pitchFamily="50" charset="-127"/>
              </a:rPr>
              <a:t> R1 + M[X]  */</a:t>
            </a:r>
          </a:p>
          <a:p>
            <a:pPr marL="571500" lvl="1" defTabSz="762000" eaLnBrk="0" hangingPunct="0">
              <a:lnSpc>
                <a:spcPct val="50000"/>
              </a:lnSpc>
              <a:spcBef>
                <a:spcPct val="60000"/>
              </a:spcBef>
            </a:pPr>
            <a:r>
              <a:rPr kumimoji="1" lang="en-US" altLang="ko-KR" sz="1600" b="1">
                <a:ea typeface="굴림" pitchFamily="50" charset="-127"/>
              </a:rPr>
              <a:t>Stack organization:</a:t>
            </a:r>
          </a:p>
          <a:p>
            <a:pPr marL="571500" lvl="1" defTabSz="762000" eaLnBrk="0" hangingPunct="0">
              <a:lnSpc>
                <a:spcPct val="50000"/>
              </a:lnSpc>
              <a:spcBef>
                <a:spcPct val="60000"/>
              </a:spcBef>
            </a:pPr>
            <a:r>
              <a:rPr kumimoji="1" lang="en-US" altLang="ko-KR" sz="1600">
                <a:ea typeface="굴림" pitchFamily="50" charset="-127"/>
              </a:rPr>
              <a:t>	PUSH	X	                /* TOS </a:t>
            </a:r>
            <a:r>
              <a:rPr kumimoji="1" lang="en-US" altLang="ko-KR" sz="1600">
                <a:latin typeface="Symbol" pitchFamily="18" charset="2"/>
                <a:ea typeface="굴림" pitchFamily="50" charset="-127"/>
                <a:sym typeface="Symbol" pitchFamily="18" charset="2"/>
              </a:rPr>
              <a:t></a:t>
            </a:r>
            <a:r>
              <a:rPr kumimoji="1" lang="en-US" altLang="ko-KR" sz="1600">
                <a:ea typeface="굴림" pitchFamily="50" charset="-127"/>
              </a:rPr>
              <a:t> M[X]  */		</a:t>
            </a:r>
          </a:p>
          <a:p>
            <a:pPr marL="571500" lvl="1" defTabSz="762000" eaLnBrk="0" hangingPunct="0">
              <a:lnSpc>
                <a:spcPct val="50000"/>
              </a:lnSpc>
              <a:spcBef>
                <a:spcPct val="60000"/>
              </a:spcBef>
            </a:pPr>
            <a:r>
              <a:rPr kumimoji="1" lang="en-US" altLang="ko-KR" sz="1600">
                <a:ea typeface="굴림" pitchFamily="50" charset="-127"/>
              </a:rPr>
              <a:t>    ADD	</a:t>
            </a:r>
          </a:p>
        </p:txBody>
      </p:sp>
      <p:sp>
        <p:nvSpPr>
          <p:cNvPr id="645127" name="Rectangle 7"/>
          <p:cNvSpPr>
            <a:spLocks noChangeArrowheads="1"/>
          </p:cNvSpPr>
          <p:nvPr/>
        </p:nvSpPr>
        <p:spPr bwMode="auto">
          <a:xfrm>
            <a:off x="192088" y="877888"/>
            <a:ext cx="2100262" cy="363537"/>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2000">
                <a:ea typeface="굴림" pitchFamily="50" charset="-127"/>
              </a:rPr>
              <a:t>Instruction Fields</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ooter Placeholder 4"/>
          <p:cNvSpPr>
            <a:spLocks noGrp="1"/>
          </p:cNvSpPr>
          <p:nvPr>
            <p:ph type="ftr" sz="quarter" idx="4294967295"/>
          </p:nvPr>
        </p:nvSpPr>
        <p:spPr>
          <a:xfrm>
            <a:off x="3124200" y="6245225"/>
            <a:ext cx="2895600" cy="476250"/>
          </a:xfrm>
        </p:spPr>
        <p:txBody>
          <a:bodyPr/>
          <a:lstStyle/>
          <a:p>
            <a:r>
              <a:rPr lang="en-US"/>
              <a:t>cpe 252: Computer Organization</a:t>
            </a:r>
          </a:p>
        </p:txBody>
      </p:sp>
      <p:sp>
        <p:nvSpPr>
          <p:cNvPr id="57" name="Slide Number Placeholder 5"/>
          <p:cNvSpPr>
            <a:spLocks noGrp="1"/>
          </p:cNvSpPr>
          <p:nvPr>
            <p:ph type="sldNum" sz="quarter" idx="4294967295"/>
          </p:nvPr>
        </p:nvSpPr>
        <p:spPr>
          <a:xfrm>
            <a:off x="6553200" y="6245225"/>
            <a:ext cx="2133600" cy="476250"/>
          </a:xfrm>
        </p:spPr>
        <p:txBody>
          <a:bodyPr/>
          <a:lstStyle/>
          <a:p>
            <a:fld id="{91F2DDBF-602D-454D-B0FB-651A549174A1}" type="slidenum">
              <a:rPr lang="en-US"/>
              <a:pPr/>
              <a:t>10</a:t>
            </a:fld>
            <a:endParaRPr lang="en-US"/>
          </a:p>
        </p:txBody>
      </p:sp>
      <p:sp>
        <p:nvSpPr>
          <p:cNvPr id="652290" name="Rectangle 2"/>
          <p:cNvSpPr>
            <a:spLocks noGrp="1" noChangeArrowheads="1"/>
          </p:cNvSpPr>
          <p:nvPr>
            <p:ph type="title"/>
          </p:nvPr>
        </p:nvSpPr>
        <p:spPr>
          <a:xfrm>
            <a:off x="152400" y="193675"/>
            <a:ext cx="8134350" cy="650875"/>
          </a:xfrm>
          <a:noFill/>
          <a:ln/>
        </p:spPr>
        <p:txBody>
          <a:bodyPr lIns="63500" tIns="25400" rIns="63500" bIns="25400"/>
          <a:lstStyle/>
          <a:p>
            <a:r>
              <a:rPr lang="en-US" altLang="ko-KR" sz="3200">
                <a:ea typeface="굴림" pitchFamily="50" charset="-127"/>
              </a:rPr>
              <a:t>ADDRESSING  MODES - EXAMPLES </a:t>
            </a:r>
          </a:p>
        </p:txBody>
      </p:sp>
      <p:sp>
        <p:nvSpPr>
          <p:cNvPr id="652291" name="Rectangle 3"/>
          <p:cNvSpPr>
            <a:spLocks noChangeArrowheads="1"/>
          </p:cNvSpPr>
          <p:nvPr/>
        </p:nvSpPr>
        <p:spPr bwMode="auto">
          <a:xfrm>
            <a:off x="838200" y="3956050"/>
            <a:ext cx="1101725" cy="390525"/>
          </a:xfrm>
          <a:prstGeom prst="rect">
            <a:avLst/>
          </a:prstGeom>
          <a:noFill/>
          <a:ln w="12700">
            <a:noFill/>
            <a:miter lim="800000"/>
            <a:headEnd/>
            <a:tailEnd/>
          </a:ln>
          <a:effectLst/>
        </p:spPr>
        <p:txBody>
          <a:bodyPr wrap="none" lIns="63500" tIns="25400" rIns="63500" bIns="25400">
            <a:spAutoFit/>
          </a:bodyPr>
          <a:lstStyle/>
          <a:p>
            <a:pPr defTabSz="762000" eaLnBrk="0" hangingPunct="0">
              <a:lnSpc>
                <a:spcPct val="80000"/>
              </a:lnSpc>
            </a:pPr>
            <a:r>
              <a:rPr kumimoji="1" lang="en-US" altLang="ko-KR" sz="1400" b="1">
                <a:ea typeface="굴림" pitchFamily="50" charset="-127"/>
              </a:rPr>
              <a:t>Addressing</a:t>
            </a:r>
          </a:p>
          <a:p>
            <a:pPr defTabSz="762000" eaLnBrk="0" hangingPunct="0">
              <a:lnSpc>
                <a:spcPct val="80000"/>
              </a:lnSpc>
            </a:pPr>
            <a:r>
              <a:rPr kumimoji="1" lang="en-US" altLang="ko-KR" sz="1400" b="1">
                <a:ea typeface="굴림" pitchFamily="50" charset="-127"/>
              </a:rPr>
              <a:t>Mode</a:t>
            </a:r>
          </a:p>
        </p:txBody>
      </p:sp>
      <p:sp>
        <p:nvSpPr>
          <p:cNvPr id="652292" name="Rectangle 4"/>
          <p:cNvSpPr>
            <a:spLocks noChangeArrowheads="1"/>
          </p:cNvSpPr>
          <p:nvPr/>
        </p:nvSpPr>
        <p:spPr bwMode="auto">
          <a:xfrm>
            <a:off x="2098529" y="3965720"/>
            <a:ext cx="865188" cy="390525"/>
          </a:xfrm>
          <a:prstGeom prst="rect">
            <a:avLst/>
          </a:prstGeom>
          <a:noFill/>
          <a:ln w="12700">
            <a:noFill/>
            <a:miter lim="800000"/>
            <a:headEnd/>
            <a:tailEnd/>
          </a:ln>
          <a:effectLst/>
        </p:spPr>
        <p:txBody>
          <a:bodyPr wrap="none" lIns="63500" tIns="25400" rIns="63500" bIns="25400">
            <a:spAutoFit/>
          </a:bodyPr>
          <a:lstStyle/>
          <a:p>
            <a:pPr defTabSz="762000" eaLnBrk="0" hangingPunct="0">
              <a:lnSpc>
                <a:spcPct val="80000"/>
              </a:lnSpc>
            </a:pPr>
            <a:r>
              <a:rPr kumimoji="1" lang="en-US" altLang="ko-KR" sz="1400" b="1" dirty="0">
                <a:ea typeface="굴림" pitchFamily="50" charset="-127"/>
              </a:rPr>
              <a:t>Effective</a:t>
            </a:r>
          </a:p>
          <a:p>
            <a:pPr defTabSz="762000" eaLnBrk="0" hangingPunct="0">
              <a:lnSpc>
                <a:spcPct val="80000"/>
              </a:lnSpc>
            </a:pPr>
            <a:r>
              <a:rPr kumimoji="1" lang="en-US" altLang="ko-KR" sz="1400" b="1" dirty="0">
                <a:ea typeface="굴림" pitchFamily="50" charset="-127"/>
              </a:rPr>
              <a:t>Address</a:t>
            </a:r>
          </a:p>
        </p:txBody>
      </p:sp>
      <p:sp>
        <p:nvSpPr>
          <p:cNvPr id="652293" name="Rectangle 5"/>
          <p:cNvSpPr>
            <a:spLocks noChangeArrowheads="1"/>
          </p:cNvSpPr>
          <p:nvPr/>
        </p:nvSpPr>
        <p:spPr bwMode="auto">
          <a:xfrm>
            <a:off x="3017405" y="3941763"/>
            <a:ext cx="795338" cy="390525"/>
          </a:xfrm>
          <a:prstGeom prst="rect">
            <a:avLst/>
          </a:prstGeom>
          <a:noFill/>
          <a:ln w="12700">
            <a:noFill/>
            <a:miter lim="800000"/>
            <a:headEnd/>
            <a:tailEnd/>
          </a:ln>
          <a:effectLst/>
        </p:spPr>
        <p:txBody>
          <a:bodyPr wrap="none" lIns="63500" tIns="25400" rIns="63500" bIns="25400">
            <a:spAutoFit/>
          </a:bodyPr>
          <a:lstStyle/>
          <a:p>
            <a:pPr defTabSz="762000" eaLnBrk="0" hangingPunct="0">
              <a:lnSpc>
                <a:spcPct val="80000"/>
              </a:lnSpc>
            </a:pPr>
            <a:r>
              <a:rPr kumimoji="1" lang="en-US" altLang="ko-KR" sz="1400" b="1" dirty="0">
                <a:ea typeface="굴림" pitchFamily="50" charset="-127"/>
              </a:rPr>
              <a:t>Content</a:t>
            </a:r>
          </a:p>
          <a:p>
            <a:pPr defTabSz="762000" eaLnBrk="0" hangingPunct="0">
              <a:lnSpc>
                <a:spcPct val="80000"/>
              </a:lnSpc>
            </a:pPr>
            <a:r>
              <a:rPr kumimoji="1" lang="en-US" altLang="ko-KR" sz="1400" b="1" dirty="0">
                <a:ea typeface="굴림" pitchFamily="50" charset="-127"/>
              </a:rPr>
              <a:t>of AC</a:t>
            </a:r>
          </a:p>
        </p:txBody>
      </p:sp>
      <p:sp>
        <p:nvSpPr>
          <p:cNvPr id="652294" name="Rectangle 6"/>
          <p:cNvSpPr>
            <a:spLocks noChangeArrowheads="1"/>
          </p:cNvSpPr>
          <p:nvPr/>
        </p:nvSpPr>
        <p:spPr bwMode="auto">
          <a:xfrm>
            <a:off x="498475" y="3944938"/>
            <a:ext cx="5262563" cy="2151062"/>
          </a:xfrm>
          <a:prstGeom prst="rect">
            <a:avLst/>
          </a:prstGeom>
          <a:noFill/>
          <a:ln w="25400">
            <a:solidFill>
              <a:schemeClr val="tx1"/>
            </a:solidFill>
            <a:miter lim="800000"/>
            <a:headEnd/>
            <a:tailEnd/>
          </a:ln>
          <a:effectLst/>
        </p:spPr>
        <p:txBody>
          <a:bodyPr wrap="none" anchor="ctr"/>
          <a:lstStyle/>
          <a:p>
            <a:endParaRPr lang="en-US"/>
          </a:p>
        </p:txBody>
      </p:sp>
      <p:sp>
        <p:nvSpPr>
          <p:cNvPr id="652295" name="Line 7"/>
          <p:cNvSpPr>
            <a:spLocks noChangeShapeType="1"/>
          </p:cNvSpPr>
          <p:nvPr/>
        </p:nvSpPr>
        <p:spPr bwMode="auto">
          <a:xfrm>
            <a:off x="509588" y="4349750"/>
            <a:ext cx="5268912" cy="0"/>
          </a:xfrm>
          <a:prstGeom prst="line">
            <a:avLst/>
          </a:prstGeom>
          <a:noFill/>
          <a:ln w="12700">
            <a:solidFill>
              <a:schemeClr val="tx1"/>
            </a:solidFill>
            <a:round/>
            <a:headEnd/>
            <a:tailEnd/>
          </a:ln>
          <a:effectLst/>
        </p:spPr>
        <p:txBody>
          <a:bodyPr wrap="none" anchor="ctr"/>
          <a:lstStyle/>
          <a:p>
            <a:endParaRPr lang="en-US"/>
          </a:p>
        </p:txBody>
      </p:sp>
      <p:sp>
        <p:nvSpPr>
          <p:cNvPr id="652297" name="Rectangle 9"/>
          <p:cNvSpPr>
            <a:spLocks noChangeArrowheads="1"/>
          </p:cNvSpPr>
          <p:nvPr/>
        </p:nvSpPr>
        <p:spPr bwMode="auto">
          <a:xfrm>
            <a:off x="0" y="4308475"/>
            <a:ext cx="3558668" cy="1968231"/>
          </a:xfrm>
          <a:prstGeom prst="rect">
            <a:avLst/>
          </a:prstGeom>
          <a:noFill/>
          <a:ln w="25400">
            <a:noFill/>
            <a:miter lim="800000"/>
            <a:headEnd/>
            <a:tailEnd/>
          </a:ln>
          <a:effectLst/>
        </p:spPr>
        <p:txBody>
          <a:bodyPr wrap="none" lIns="90488" tIns="44450" rIns="90488" bIns="44450">
            <a:spAutoFit/>
          </a:bodyPr>
          <a:lstStyle/>
          <a:p>
            <a:pPr marL="571500" lvl="1" defTabSz="762000" eaLnBrk="0" hangingPunct="0">
              <a:lnSpc>
                <a:spcPct val="80000"/>
              </a:lnSpc>
              <a:spcBef>
                <a:spcPct val="9000"/>
              </a:spcBef>
            </a:pPr>
            <a:r>
              <a:rPr kumimoji="1" lang="en-US" altLang="ko-KR" sz="1400" b="1" dirty="0">
                <a:ea typeface="굴림" pitchFamily="50" charset="-127"/>
              </a:rPr>
              <a:t>Direct address	500	</a:t>
            </a:r>
            <a:r>
              <a:rPr kumimoji="1" lang="en-US" altLang="ko-KR" sz="1400" b="1" dirty="0" smtClean="0">
                <a:ea typeface="굴림" pitchFamily="50" charset="-127"/>
              </a:rPr>
              <a:t>800</a:t>
            </a:r>
            <a:endParaRPr kumimoji="1" lang="en-US" altLang="ko-KR" sz="1400" b="1" dirty="0">
              <a:ea typeface="굴림" pitchFamily="50" charset="-127"/>
            </a:endParaRPr>
          </a:p>
          <a:p>
            <a:pPr marL="571500" lvl="1" defTabSz="762000" eaLnBrk="0" hangingPunct="0">
              <a:lnSpc>
                <a:spcPct val="80000"/>
              </a:lnSpc>
              <a:spcBef>
                <a:spcPct val="9000"/>
              </a:spcBef>
            </a:pPr>
            <a:r>
              <a:rPr kumimoji="1" lang="en-US" altLang="ko-KR" sz="1400" b="1" dirty="0">
                <a:ea typeface="굴림" pitchFamily="50" charset="-127"/>
              </a:rPr>
              <a:t>Immediate operand	</a:t>
            </a:r>
            <a:r>
              <a:rPr kumimoji="1" lang="en-US" altLang="ko-KR" sz="1400" b="1" dirty="0" smtClean="0">
                <a:ea typeface="굴림" pitchFamily="50" charset="-127"/>
              </a:rPr>
              <a:t>201</a:t>
            </a:r>
            <a:r>
              <a:rPr kumimoji="1" lang="en-US" altLang="ko-KR" sz="1400" b="1" dirty="0">
                <a:ea typeface="굴림" pitchFamily="50" charset="-127"/>
              </a:rPr>
              <a:t>	</a:t>
            </a:r>
            <a:r>
              <a:rPr kumimoji="1" lang="en-US" altLang="ko-KR" sz="1400" b="1" dirty="0" smtClean="0">
                <a:ea typeface="굴림" pitchFamily="50" charset="-127"/>
              </a:rPr>
              <a:t>500</a:t>
            </a:r>
            <a:endParaRPr kumimoji="1" lang="en-US" altLang="ko-KR" sz="1400" b="1" dirty="0">
              <a:ea typeface="굴림" pitchFamily="50" charset="-127"/>
            </a:endParaRPr>
          </a:p>
          <a:p>
            <a:pPr marL="571500" lvl="1" defTabSz="762000" eaLnBrk="0" hangingPunct="0">
              <a:lnSpc>
                <a:spcPct val="80000"/>
              </a:lnSpc>
              <a:spcBef>
                <a:spcPct val="9000"/>
              </a:spcBef>
            </a:pPr>
            <a:r>
              <a:rPr kumimoji="1" lang="en-US" altLang="ko-KR" sz="1400" b="1" dirty="0">
                <a:ea typeface="굴림" pitchFamily="50" charset="-127"/>
              </a:rPr>
              <a:t>Indirect address	800	</a:t>
            </a:r>
            <a:r>
              <a:rPr kumimoji="1" lang="en-US" altLang="ko-KR" sz="1400" b="1" dirty="0" smtClean="0">
                <a:ea typeface="굴림" pitchFamily="50" charset="-127"/>
              </a:rPr>
              <a:t>300</a:t>
            </a:r>
            <a:endParaRPr kumimoji="1" lang="en-US" altLang="ko-KR" sz="1400" b="1" dirty="0">
              <a:ea typeface="굴림" pitchFamily="50" charset="-127"/>
            </a:endParaRPr>
          </a:p>
          <a:p>
            <a:pPr marL="571500" lvl="1" defTabSz="762000" eaLnBrk="0" hangingPunct="0">
              <a:lnSpc>
                <a:spcPct val="80000"/>
              </a:lnSpc>
              <a:spcBef>
                <a:spcPct val="9000"/>
              </a:spcBef>
            </a:pPr>
            <a:r>
              <a:rPr kumimoji="1" lang="en-US" altLang="ko-KR" sz="1400" b="1" dirty="0">
                <a:ea typeface="굴림" pitchFamily="50" charset="-127"/>
              </a:rPr>
              <a:t>Relative address	702	</a:t>
            </a:r>
            <a:r>
              <a:rPr kumimoji="1" lang="en-US" altLang="ko-KR" sz="1400" b="1" dirty="0" smtClean="0">
                <a:ea typeface="굴림" pitchFamily="50" charset="-127"/>
              </a:rPr>
              <a:t>325</a:t>
            </a:r>
            <a:endParaRPr kumimoji="1" lang="en-US" altLang="ko-KR" sz="1400" b="1" dirty="0">
              <a:ea typeface="굴림" pitchFamily="50" charset="-127"/>
            </a:endParaRPr>
          </a:p>
          <a:p>
            <a:pPr marL="571500" lvl="1" defTabSz="762000" eaLnBrk="0" hangingPunct="0">
              <a:lnSpc>
                <a:spcPct val="80000"/>
              </a:lnSpc>
              <a:spcBef>
                <a:spcPct val="9000"/>
              </a:spcBef>
            </a:pPr>
            <a:r>
              <a:rPr kumimoji="1" lang="en-US" altLang="ko-KR" sz="1400" b="1" dirty="0">
                <a:ea typeface="굴림" pitchFamily="50" charset="-127"/>
              </a:rPr>
              <a:t>Indexed address	600	</a:t>
            </a:r>
            <a:r>
              <a:rPr kumimoji="1" lang="en-US" altLang="ko-KR" sz="1400" b="1" dirty="0" smtClean="0">
                <a:ea typeface="굴림" pitchFamily="50" charset="-127"/>
              </a:rPr>
              <a:t>900</a:t>
            </a:r>
            <a:endParaRPr kumimoji="1" lang="en-US" altLang="ko-KR" sz="1400" b="1" dirty="0">
              <a:ea typeface="굴림" pitchFamily="50" charset="-127"/>
            </a:endParaRPr>
          </a:p>
          <a:p>
            <a:pPr marL="571500" lvl="1" defTabSz="762000" eaLnBrk="0" hangingPunct="0">
              <a:lnSpc>
                <a:spcPct val="80000"/>
              </a:lnSpc>
              <a:spcBef>
                <a:spcPct val="9000"/>
              </a:spcBef>
            </a:pPr>
            <a:r>
              <a:rPr kumimoji="1" lang="en-US" altLang="ko-KR" sz="1400" b="1" dirty="0">
                <a:ea typeface="굴림" pitchFamily="50" charset="-127"/>
              </a:rPr>
              <a:t>Register	                 -	</a:t>
            </a:r>
            <a:r>
              <a:rPr kumimoji="1" lang="en-US" altLang="ko-KR" sz="1400" b="1" dirty="0" smtClean="0">
                <a:ea typeface="굴림" pitchFamily="50" charset="-127"/>
              </a:rPr>
              <a:t>400</a:t>
            </a:r>
            <a:endParaRPr kumimoji="1" lang="en-US" altLang="ko-KR" sz="1400" b="1" dirty="0">
              <a:ea typeface="굴림" pitchFamily="50" charset="-127"/>
            </a:endParaRPr>
          </a:p>
          <a:p>
            <a:pPr marL="571500" lvl="1" defTabSz="762000" eaLnBrk="0" hangingPunct="0">
              <a:lnSpc>
                <a:spcPct val="80000"/>
              </a:lnSpc>
              <a:spcBef>
                <a:spcPct val="9000"/>
              </a:spcBef>
            </a:pPr>
            <a:r>
              <a:rPr kumimoji="1" lang="en-US" altLang="ko-KR" sz="1400" b="1" dirty="0">
                <a:ea typeface="굴림" pitchFamily="50" charset="-127"/>
              </a:rPr>
              <a:t>Register indirect	400         </a:t>
            </a:r>
            <a:r>
              <a:rPr kumimoji="1" lang="en-US" altLang="ko-KR" sz="1400" b="1" dirty="0" smtClean="0">
                <a:ea typeface="굴림" pitchFamily="50" charset="-127"/>
              </a:rPr>
              <a:t>700</a:t>
            </a:r>
            <a:endParaRPr kumimoji="1" lang="en-US" altLang="ko-KR" sz="1400" b="1" dirty="0">
              <a:ea typeface="굴림" pitchFamily="50" charset="-127"/>
            </a:endParaRPr>
          </a:p>
          <a:p>
            <a:pPr marL="571500" lvl="1" defTabSz="762000" eaLnBrk="0" hangingPunct="0">
              <a:lnSpc>
                <a:spcPct val="80000"/>
              </a:lnSpc>
              <a:spcBef>
                <a:spcPct val="9000"/>
              </a:spcBef>
            </a:pPr>
            <a:r>
              <a:rPr kumimoji="1" lang="en-US" altLang="ko-KR" sz="1400" b="1" dirty="0" err="1">
                <a:ea typeface="굴림" pitchFamily="50" charset="-127"/>
              </a:rPr>
              <a:t>Autoincrement</a:t>
            </a:r>
            <a:r>
              <a:rPr kumimoji="1" lang="en-US" altLang="ko-KR" sz="1400" b="1" dirty="0">
                <a:ea typeface="굴림" pitchFamily="50" charset="-127"/>
              </a:rPr>
              <a:t>	400 	</a:t>
            </a:r>
            <a:r>
              <a:rPr kumimoji="1" lang="en-US" altLang="ko-KR" sz="1400" b="1" dirty="0" smtClean="0">
                <a:ea typeface="굴림" pitchFamily="50" charset="-127"/>
              </a:rPr>
              <a:t>700</a:t>
            </a:r>
            <a:endParaRPr kumimoji="1" lang="en-US" altLang="ko-KR" sz="1400" b="1" dirty="0">
              <a:ea typeface="굴림" pitchFamily="50" charset="-127"/>
            </a:endParaRPr>
          </a:p>
          <a:p>
            <a:pPr marL="571500" lvl="1" defTabSz="762000" eaLnBrk="0" hangingPunct="0">
              <a:lnSpc>
                <a:spcPct val="80000"/>
              </a:lnSpc>
              <a:spcBef>
                <a:spcPct val="9000"/>
              </a:spcBef>
            </a:pPr>
            <a:r>
              <a:rPr kumimoji="1" lang="en-US" altLang="ko-KR" sz="1400" b="1" dirty="0" err="1">
                <a:ea typeface="굴림" pitchFamily="50" charset="-127"/>
              </a:rPr>
              <a:t>Autodecrement</a:t>
            </a:r>
            <a:r>
              <a:rPr kumimoji="1" lang="en-US" altLang="ko-KR" sz="1400" b="1" dirty="0">
                <a:ea typeface="굴림" pitchFamily="50" charset="-127"/>
              </a:rPr>
              <a:t>	399 	</a:t>
            </a:r>
            <a:r>
              <a:rPr kumimoji="1" lang="en-US" altLang="ko-KR" sz="1400" b="1" dirty="0" smtClean="0">
                <a:ea typeface="굴림" pitchFamily="50" charset="-127"/>
              </a:rPr>
              <a:t>450</a:t>
            </a:r>
            <a:endParaRPr kumimoji="1" lang="en-US" altLang="ko-KR" sz="1400" b="1" dirty="0">
              <a:ea typeface="굴림" pitchFamily="50" charset="-127"/>
            </a:endParaRPr>
          </a:p>
          <a:p>
            <a:pPr defTabSz="762000" eaLnBrk="0" latinLnBrk="1" hangingPunct="0">
              <a:lnSpc>
                <a:spcPct val="80000"/>
              </a:lnSpc>
            </a:pPr>
            <a:endParaRPr kumimoji="1" lang="en-US" altLang="ko-KR" sz="1400" b="1" dirty="0">
              <a:ea typeface="굴림" pitchFamily="50" charset="-127"/>
            </a:endParaRPr>
          </a:p>
        </p:txBody>
      </p:sp>
      <p:sp>
        <p:nvSpPr>
          <p:cNvPr id="652298" name="Rectangle 10"/>
          <p:cNvSpPr>
            <a:spLocks noChangeArrowheads="1"/>
          </p:cNvSpPr>
          <p:nvPr/>
        </p:nvSpPr>
        <p:spPr bwMode="auto">
          <a:xfrm>
            <a:off x="6862763" y="1308100"/>
            <a:ext cx="1565275"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Load to AC    Mode</a:t>
            </a:r>
          </a:p>
        </p:txBody>
      </p:sp>
      <p:sp>
        <p:nvSpPr>
          <p:cNvPr id="652299" name="Line 11"/>
          <p:cNvSpPr>
            <a:spLocks noChangeShapeType="1"/>
          </p:cNvSpPr>
          <p:nvPr/>
        </p:nvSpPr>
        <p:spPr bwMode="auto">
          <a:xfrm>
            <a:off x="6886575" y="1312863"/>
            <a:ext cx="1506538" cy="0"/>
          </a:xfrm>
          <a:prstGeom prst="line">
            <a:avLst/>
          </a:prstGeom>
          <a:noFill/>
          <a:ln w="38100">
            <a:solidFill>
              <a:srgbClr val="000000"/>
            </a:solidFill>
            <a:round/>
            <a:headEnd/>
            <a:tailEnd/>
          </a:ln>
          <a:effectLst/>
        </p:spPr>
        <p:txBody>
          <a:bodyPr wrap="none" anchor="ctr"/>
          <a:lstStyle/>
          <a:p>
            <a:endParaRPr lang="en-US"/>
          </a:p>
        </p:txBody>
      </p:sp>
      <p:sp>
        <p:nvSpPr>
          <p:cNvPr id="652300" name="Line 12"/>
          <p:cNvSpPr>
            <a:spLocks noChangeShapeType="1"/>
          </p:cNvSpPr>
          <p:nvPr/>
        </p:nvSpPr>
        <p:spPr bwMode="auto">
          <a:xfrm>
            <a:off x="6886575" y="1511300"/>
            <a:ext cx="1506538" cy="0"/>
          </a:xfrm>
          <a:prstGeom prst="line">
            <a:avLst/>
          </a:prstGeom>
          <a:noFill/>
          <a:ln w="25400">
            <a:solidFill>
              <a:srgbClr val="000000"/>
            </a:solidFill>
            <a:round/>
            <a:headEnd/>
            <a:tailEnd/>
          </a:ln>
          <a:effectLst/>
        </p:spPr>
        <p:txBody>
          <a:bodyPr wrap="none" anchor="ctr"/>
          <a:lstStyle/>
          <a:p>
            <a:endParaRPr lang="en-US"/>
          </a:p>
        </p:txBody>
      </p:sp>
      <p:sp>
        <p:nvSpPr>
          <p:cNvPr id="652301" name="Line 13"/>
          <p:cNvSpPr>
            <a:spLocks noChangeShapeType="1"/>
          </p:cNvSpPr>
          <p:nvPr/>
        </p:nvSpPr>
        <p:spPr bwMode="auto">
          <a:xfrm>
            <a:off x="6886575" y="1711325"/>
            <a:ext cx="1506538" cy="0"/>
          </a:xfrm>
          <a:prstGeom prst="line">
            <a:avLst/>
          </a:prstGeom>
          <a:noFill/>
          <a:ln w="38100">
            <a:solidFill>
              <a:srgbClr val="000000"/>
            </a:solidFill>
            <a:round/>
            <a:headEnd/>
            <a:tailEnd/>
          </a:ln>
          <a:effectLst/>
        </p:spPr>
        <p:txBody>
          <a:bodyPr wrap="none" anchor="ctr"/>
          <a:lstStyle/>
          <a:p>
            <a:endParaRPr lang="en-US"/>
          </a:p>
        </p:txBody>
      </p:sp>
      <p:sp>
        <p:nvSpPr>
          <p:cNvPr id="652302" name="Line 14"/>
          <p:cNvSpPr>
            <a:spLocks noChangeShapeType="1"/>
          </p:cNvSpPr>
          <p:nvPr/>
        </p:nvSpPr>
        <p:spPr bwMode="auto">
          <a:xfrm>
            <a:off x="6886575" y="1911350"/>
            <a:ext cx="1506538" cy="0"/>
          </a:xfrm>
          <a:prstGeom prst="line">
            <a:avLst/>
          </a:prstGeom>
          <a:noFill/>
          <a:ln w="25400">
            <a:solidFill>
              <a:srgbClr val="000000"/>
            </a:solidFill>
            <a:round/>
            <a:headEnd/>
            <a:tailEnd/>
          </a:ln>
          <a:effectLst/>
        </p:spPr>
        <p:txBody>
          <a:bodyPr wrap="none" anchor="ctr"/>
          <a:lstStyle/>
          <a:p>
            <a:endParaRPr lang="en-US"/>
          </a:p>
        </p:txBody>
      </p:sp>
      <p:sp>
        <p:nvSpPr>
          <p:cNvPr id="652303" name="Line 15"/>
          <p:cNvSpPr>
            <a:spLocks noChangeShapeType="1"/>
          </p:cNvSpPr>
          <p:nvPr/>
        </p:nvSpPr>
        <p:spPr bwMode="auto">
          <a:xfrm>
            <a:off x="6886575" y="2312988"/>
            <a:ext cx="1506538" cy="0"/>
          </a:xfrm>
          <a:prstGeom prst="line">
            <a:avLst/>
          </a:prstGeom>
          <a:noFill/>
          <a:ln w="25400">
            <a:solidFill>
              <a:srgbClr val="000000"/>
            </a:solidFill>
            <a:round/>
            <a:headEnd/>
            <a:tailEnd/>
          </a:ln>
          <a:effectLst/>
        </p:spPr>
        <p:txBody>
          <a:bodyPr wrap="none" anchor="ctr"/>
          <a:lstStyle/>
          <a:p>
            <a:endParaRPr lang="en-US"/>
          </a:p>
        </p:txBody>
      </p:sp>
      <p:sp>
        <p:nvSpPr>
          <p:cNvPr id="652304" name="Line 16"/>
          <p:cNvSpPr>
            <a:spLocks noChangeShapeType="1"/>
          </p:cNvSpPr>
          <p:nvPr/>
        </p:nvSpPr>
        <p:spPr bwMode="auto">
          <a:xfrm>
            <a:off x="6886575" y="2511425"/>
            <a:ext cx="1506538" cy="0"/>
          </a:xfrm>
          <a:prstGeom prst="line">
            <a:avLst/>
          </a:prstGeom>
          <a:noFill/>
          <a:ln w="25400">
            <a:solidFill>
              <a:srgbClr val="000000"/>
            </a:solidFill>
            <a:round/>
            <a:headEnd/>
            <a:tailEnd/>
          </a:ln>
          <a:effectLst/>
        </p:spPr>
        <p:txBody>
          <a:bodyPr wrap="none" anchor="ctr"/>
          <a:lstStyle/>
          <a:p>
            <a:endParaRPr lang="en-US"/>
          </a:p>
        </p:txBody>
      </p:sp>
      <p:sp>
        <p:nvSpPr>
          <p:cNvPr id="652305" name="Line 17"/>
          <p:cNvSpPr>
            <a:spLocks noChangeShapeType="1"/>
          </p:cNvSpPr>
          <p:nvPr/>
        </p:nvSpPr>
        <p:spPr bwMode="auto">
          <a:xfrm>
            <a:off x="6886575" y="2711450"/>
            <a:ext cx="1506538" cy="0"/>
          </a:xfrm>
          <a:prstGeom prst="line">
            <a:avLst/>
          </a:prstGeom>
          <a:noFill/>
          <a:ln w="25400">
            <a:solidFill>
              <a:srgbClr val="000000"/>
            </a:solidFill>
            <a:round/>
            <a:headEnd/>
            <a:tailEnd/>
          </a:ln>
          <a:effectLst/>
        </p:spPr>
        <p:txBody>
          <a:bodyPr wrap="none" anchor="ctr"/>
          <a:lstStyle/>
          <a:p>
            <a:endParaRPr lang="en-US"/>
          </a:p>
        </p:txBody>
      </p:sp>
      <p:sp>
        <p:nvSpPr>
          <p:cNvPr id="652306" name="Line 18"/>
          <p:cNvSpPr>
            <a:spLocks noChangeShapeType="1"/>
          </p:cNvSpPr>
          <p:nvPr/>
        </p:nvSpPr>
        <p:spPr bwMode="auto">
          <a:xfrm>
            <a:off x="6886575" y="3111500"/>
            <a:ext cx="1506538" cy="0"/>
          </a:xfrm>
          <a:prstGeom prst="line">
            <a:avLst/>
          </a:prstGeom>
          <a:noFill/>
          <a:ln w="25400">
            <a:solidFill>
              <a:srgbClr val="000000"/>
            </a:solidFill>
            <a:round/>
            <a:headEnd/>
            <a:tailEnd/>
          </a:ln>
          <a:effectLst/>
        </p:spPr>
        <p:txBody>
          <a:bodyPr wrap="none" anchor="ctr"/>
          <a:lstStyle/>
          <a:p>
            <a:endParaRPr lang="en-US"/>
          </a:p>
        </p:txBody>
      </p:sp>
      <p:sp>
        <p:nvSpPr>
          <p:cNvPr id="652307" name="Line 19"/>
          <p:cNvSpPr>
            <a:spLocks noChangeShapeType="1"/>
          </p:cNvSpPr>
          <p:nvPr/>
        </p:nvSpPr>
        <p:spPr bwMode="auto">
          <a:xfrm>
            <a:off x="6886575" y="3309938"/>
            <a:ext cx="1506538" cy="0"/>
          </a:xfrm>
          <a:prstGeom prst="line">
            <a:avLst/>
          </a:prstGeom>
          <a:noFill/>
          <a:ln w="25400">
            <a:solidFill>
              <a:srgbClr val="000000"/>
            </a:solidFill>
            <a:round/>
            <a:headEnd/>
            <a:tailEnd/>
          </a:ln>
          <a:effectLst/>
        </p:spPr>
        <p:txBody>
          <a:bodyPr wrap="none" anchor="ctr"/>
          <a:lstStyle/>
          <a:p>
            <a:endParaRPr lang="en-US"/>
          </a:p>
        </p:txBody>
      </p:sp>
      <p:sp>
        <p:nvSpPr>
          <p:cNvPr id="652308" name="Line 20"/>
          <p:cNvSpPr>
            <a:spLocks noChangeShapeType="1"/>
          </p:cNvSpPr>
          <p:nvPr/>
        </p:nvSpPr>
        <p:spPr bwMode="auto">
          <a:xfrm>
            <a:off x="6886575" y="3711575"/>
            <a:ext cx="1506538" cy="0"/>
          </a:xfrm>
          <a:prstGeom prst="line">
            <a:avLst/>
          </a:prstGeom>
          <a:noFill/>
          <a:ln w="25400">
            <a:solidFill>
              <a:srgbClr val="000000"/>
            </a:solidFill>
            <a:round/>
            <a:headEnd/>
            <a:tailEnd/>
          </a:ln>
          <a:effectLst/>
        </p:spPr>
        <p:txBody>
          <a:bodyPr wrap="none" anchor="ctr"/>
          <a:lstStyle/>
          <a:p>
            <a:endParaRPr lang="en-US"/>
          </a:p>
        </p:txBody>
      </p:sp>
      <p:sp>
        <p:nvSpPr>
          <p:cNvPr id="652309" name="Line 21"/>
          <p:cNvSpPr>
            <a:spLocks noChangeShapeType="1"/>
          </p:cNvSpPr>
          <p:nvPr/>
        </p:nvSpPr>
        <p:spPr bwMode="auto">
          <a:xfrm>
            <a:off x="6886575" y="3911600"/>
            <a:ext cx="1506538" cy="0"/>
          </a:xfrm>
          <a:prstGeom prst="line">
            <a:avLst/>
          </a:prstGeom>
          <a:noFill/>
          <a:ln w="25400">
            <a:solidFill>
              <a:srgbClr val="000000"/>
            </a:solidFill>
            <a:round/>
            <a:headEnd/>
            <a:tailEnd/>
          </a:ln>
          <a:effectLst/>
        </p:spPr>
        <p:txBody>
          <a:bodyPr wrap="none" anchor="ctr"/>
          <a:lstStyle/>
          <a:p>
            <a:endParaRPr lang="en-US"/>
          </a:p>
        </p:txBody>
      </p:sp>
      <p:sp>
        <p:nvSpPr>
          <p:cNvPr id="652310" name="Line 22"/>
          <p:cNvSpPr>
            <a:spLocks noChangeShapeType="1"/>
          </p:cNvSpPr>
          <p:nvPr/>
        </p:nvSpPr>
        <p:spPr bwMode="auto">
          <a:xfrm>
            <a:off x="6886575" y="4311650"/>
            <a:ext cx="1506538" cy="0"/>
          </a:xfrm>
          <a:prstGeom prst="line">
            <a:avLst/>
          </a:prstGeom>
          <a:noFill/>
          <a:ln w="25400">
            <a:solidFill>
              <a:srgbClr val="000000"/>
            </a:solidFill>
            <a:round/>
            <a:headEnd/>
            <a:tailEnd/>
          </a:ln>
          <a:effectLst/>
        </p:spPr>
        <p:txBody>
          <a:bodyPr wrap="none" anchor="ctr"/>
          <a:lstStyle/>
          <a:p>
            <a:endParaRPr lang="en-US"/>
          </a:p>
        </p:txBody>
      </p:sp>
      <p:sp>
        <p:nvSpPr>
          <p:cNvPr id="652311" name="Line 23"/>
          <p:cNvSpPr>
            <a:spLocks noChangeShapeType="1"/>
          </p:cNvSpPr>
          <p:nvPr/>
        </p:nvSpPr>
        <p:spPr bwMode="auto">
          <a:xfrm>
            <a:off x="6886575" y="4510088"/>
            <a:ext cx="1506538" cy="0"/>
          </a:xfrm>
          <a:prstGeom prst="line">
            <a:avLst/>
          </a:prstGeom>
          <a:noFill/>
          <a:ln w="25400">
            <a:solidFill>
              <a:srgbClr val="000000"/>
            </a:solidFill>
            <a:round/>
            <a:headEnd/>
            <a:tailEnd/>
          </a:ln>
          <a:effectLst/>
        </p:spPr>
        <p:txBody>
          <a:bodyPr wrap="none" anchor="ctr"/>
          <a:lstStyle/>
          <a:p>
            <a:endParaRPr lang="en-US"/>
          </a:p>
        </p:txBody>
      </p:sp>
      <p:sp>
        <p:nvSpPr>
          <p:cNvPr id="652312" name="Line 24"/>
          <p:cNvSpPr>
            <a:spLocks noChangeShapeType="1"/>
          </p:cNvSpPr>
          <p:nvPr/>
        </p:nvSpPr>
        <p:spPr bwMode="auto">
          <a:xfrm>
            <a:off x="6886575" y="4911725"/>
            <a:ext cx="1506538" cy="0"/>
          </a:xfrm>
          <a:prstGeom prst="line">
            <a:avLst/>
          </a:prstGeom>
          <a:noFill/>
          <a:ln w="25400">
            <a:solidFill>
              <a:srgbClr val="000000"/>
            </a:solidFill>
            <a:round/>
            <a:headEnd/>
            <a:tailEnd/>
          </a:ln>
          <a:effectLst/>
        </p:spPr>
        <p:txBody>
          <a:bodyPr wrap="none" anchor="ctr"/>
          <a:lstStyle/>
          <a:p>
            <a:endParaRPr lang="en-US"/>
          </a:p>
        </p:txBody>
      </p:sp>
      <p:sp>
        <p:nvSpPr>
          <p:cNvPr id="652313" name="Line 25"/>
          <p:cNvSpPr>
            <a:spLocks noChangeShapeType="1"/>
          </p:cNvSpPr>
          <p:nvPr/>
        </p:nvSpPr>
        <p:spPr bwMode="auto">
          <a:xfrm>
            <a:off x="6886575" y="5111750"/>
            <a:ext cx="1535113" cy="0"/>
          </a:xfrm>
          <a:prstGeom prst="line">
            <a:avLst/>
          </a:prstGeom>
          <a:noFill/>
          <a:ln w="38100">
            <a:solidFill>
              <a:srgbClr val="000000"/>
            </a:solidFill>
            <a:round/>
            <a:headEnd/>
            <a:tailEnd/>
          </a:ln>
          <a:effectLst/>
        </p:spPr>
        <p:txBody>
          <a:bodyPr wrap="none" anchor="ctr"/>
          <a:lstStyle/>
          <a:p>
            <a:endParaRPr lang="en-US"/>
          </a:p>
        </p:txBody>
      </p:sp>
      <p:sp>
        <p:nvSpPr>
          <p:cNvPr id="652314" name="Rectangle 26"/>
          <p:cNvSpPr>
            <a:spLocks noChangeArrowheads="1"/>
          </p:cNvSpPr>
          <p:nvPr/>
        </p:nvSpPr>
        <p:spPr bwMode="auto">
          <a:xfrm>
            <a:off x="7045325" y="1490663"/>
            <a:ext cx="1216025"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Address = 500</a:t>
            </a:r>
          </a:p>
        </p:txBody>
      </p:sp>
      <p:sp>
        <p:nvSpPr>
          <p:cNvPr id="652315" name="Rectangle 27"/>
          <p:cNvSpPr>
            <a:spLocks noChangeArrowheads="1"/>
          </p:cNvSpPr>
          <p:nvPr/>
        </p:nvSpPr>
        <p:spPr bwMode="auto">
          <a:xfrm>
            <a:off x="7045325" y="1709738"/>
            <a:ext cx="1341438"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Next instruction</a:t>
            </a:r>
          </a:p>
        </p:txBody>
      </p:sp>
      <p:sp>
        <p:nvSpPr>
          <p:cNvPr id="652316" name="Rectangle 28"/>
          <p:cNvSpPr>
            <a:spLocks noChangeArrowheads="1"/>
          </p:cNvSpPr>
          <p:nvPr/>
        </p:nvSpPr>
        <p:spPr bwMode="auto">
          <a:xfrm>
            <a:off x="6445250" y="1308100"/>
            <a:ext cx="433388"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200</a:t>
            </a:r>
          </a:p>
        </p:txBody>
      </p:sp>
      <p:sp>
        <p:nvSpPr>
          <p:cNvPr id="652317" name="Rectangle 29"/>
          <p:cNvSpPr>
            <a:spLocks noChangeArrowheads="1"/>
          </p:cNvSpPr>
          <p:nvPr/>
        </p:nvSpPr>
        <p:spPr bwMode="auto">
          <a:xfrm>
            <a:off x="6445250" y="1509713"/>
            <a:ext cx="433388"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201</a:t>
            </a:r>
          </a:p>
        </p:txBody>
      </p:sp>
      <p:sp>
        <p:nvSpPr>
          <p:cNvPr id="652318" name="Rectangle 30"/>
          <p:cNvSpPr>
            <a:spLocks noChangeArrowheads="1"/>
          </p:cNvSpPr>
          <p:nvPr/>
        </p:nvSpPr>
        <p:spPr bwMode="auto">
          <a:xfrm>
            <a:off x="6445250" y="1709738"/>
            <a:ext cx="433388"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202</a:t>
            </a:r>
          </a:p>
        </p:txBody>
      </p:sp>
      <p:sp>
        <p:nvSpPr>
          <p:cNvPr id="652319" name="Rectangle 31"/>
          <p:cNvSpPr>
            <a:spLocks noChangeArrowheads="1"/>
          </p:cNvSpPr>
          <p:nvPr/>
        </p:nvSpPr>
        <p:spPr bwMode="auto">
          <a:xfrm>
            <a:off x="6445250" y="2308225"/>
            <a:ext cx="433388"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399</a:t>
            </a:r>
          </a:p>
        </p:txBody>
      </p:sp>
      <p:sp>
        <p:nvSpPr>
          <p:cNvPr id="652320" name="Rectangle 32"/>
          <p:cNvSpPr>
            <a:spLocks noChangeArrowheads="1"/>
          </p:cNvSpPr>
          <p:nvPr/>
        </p:nvSpPr>
        <p:spPr bwMode="auto">
          <a:xfrm>
            <a:off x="6445250" y="2508250"/>
            <a:ext cx="433388"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400</a:t>
            </a:r>
          </a:p>
        </p:txBody>
      </p:sp>
      <p:sp>
        <p:nvSpPr>
          <p:cNvPr id="652321" name="Rectangle 33"/>
          <p:cNvSpPr>
            <a:spLocks noChangeArrowheads="1"/>
          </p:cNvSpPr>
          <p:nvPr/>
        </p:nvSpPr>
        <p:spPr bwMode="auto">
          <a:xfrm>
            <a:off x="7354888" y="2308225"/>
            <a:ext cx="433387"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450</a:t>
            </a:r>
          </a:p>
        </p:txBody>
      </p:sp>
      <p:sp>
        <p:nvSpPr>
          <p:cNvPr id="652322" name="Rectangle 34"/>
          <p:cNvSpPr>
            <a:spLocks noChangeArrowheads="1"/>
          </p:cNvSpPr>
          <p:nvPr/>
        </p:nvSpPr>
        <p:spPr bwMode="auto">
          <a:xfrm>
            <a:off x="7354888" y="2508250"/>
            <a:ext cx="433387"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700</a:t>
            </a:r>
          </a:p>
        </p:txBody>
      </p:sp>
      <p:sp>
        <p:nvSpPr>
          <p:cNvPr id="652323" name="Rectangle 35"/>
          <p:cNvSpPr>
            <a:spLocks noChangeArrowheads="1"/>
          </p:cNvSpPr>
          <p:nvPr/>
        </p:nvSpPr>
        <p:spPr bwMode="auto">
          <a:xfrm>
            <a:off x="6445250" y="3108325"/>
            <a:ext cx="433388"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500</a:t>
            </a:r>
          </a:p>
        </p:txBody>
      </p:sp>
      <p:sp>
        <p:nvSpPr>
          <p:cNvPr id="652324" name="Rectangle 36"/>
          <p:cNvSpPr>
            <a:spLocks noChangeArrowheads="1"/>
          </p:cNvSpPr>
          <p:nvPr/>
        </p:nvSpPr>
        <p:spPr bwMode="auto">
          <a:xfrm>
            <a:off x="7354888" y="3108325"/>
            <a:ext cx="433387"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800</a:t>
            </a:r>
          </a:p>
        </p:txBody>
      </p:sp>
      <p:sp>
        <p:nvSpPr>
          <p:cNvPr id="652325" name="Rectangle 37"/>
          <p:cNvSpPr>
            <a:spLocks noChangeArrowheads="1"/>
          </p:cNvSpPr>
          <p:nvPr/>
        </p:nvSpPr>
        <p:spPr bwMode="auto">
          <a:xfrm>
            <a:off x="6445250" y="3708400"/>
            <a:ext cx="433388"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600</a:t>
            </a:r>
          </a:p>
        </p:txBody>
      </p:sp>
      <p:sp>
        <p:nvSpPr>
          <p:cNvPr id="652326" name="Rectangle 38"/>
          <p:cNvSpPr>
            <a:spLocks noChangeArrowheads="1"/>
          </p:cNvSpPr>
          <p:nvPr/>
        </p:nvSpPr>
        <p:spPr bwMode="auto">
          <a:xfrm>
            <a:off x="7354888" y="3708400"/>
            <a:ext cx="433387"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900</a:t>
            </a:r>
          </a:p>
        </p:txBody>
      </p:sp>
      <p:sp>
        <p:nvSpPr>
          <p:cNvPr id="652327" name="Rectangle 39"/>
          <p:cNvSpPr>
            <a:spLocks noChangeArrowheads="1"/>
          </p:cNvSpPr>
          <p:nvPr/>
        </p:nvSpPr>
        <p:spPr bwMode="auto">
          <a:xfrm>
            <a:off x="6445250" y="4308475"/>
            <a:ext cx="433388"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702</a:t>
            </a:r>
          </a:p>
        </p:txBody>
      </p:sp>
      <p:sp>
        <p:nvSpPr>
          <p:cNvPr id="652328" name="Rectangle 40"/>
          <p:cNvSpPr>
            <a:spLocks noChangeArrowheads="1"/>
          </p:cNvSpPr>
          <p:nvPr/>
        </p:nvSpPr>
        <p:spPr bwMode="auto">
          <a:xfrm>
            <a:off x="7354888" y="4308475"/>
            <a:ext cx="433387"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325</a:t>
            </a:r>
          </a:p>
        </p:txBody>
      </p:sp>
      <p:sp>
        <p:nvSpPr>
          <p:cNvPr id="652329" name="Rectangle 41"/>
          <p:cNvSpPr>
            <a:spLocks noChangeArrowheads="1"/>
          </p:cNvSpPr>
          <p:nvPr/>
        </p:nvSpPr>
        <p:spPr bwMode="auto">
          <a:xfrm>
            <a:off x="6445250" y="4906963"/>
            <a:ext cx="433388"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800</a:t>
            </a:r>
          </a:p>
        </p:txBody>
      </p:sp>
      <p:sp>
        <p:nvSpPr>
          <p:cNvPr id="652330" name="Rectangle 42"/>
          <p:cNvSpPr>
            <a:spLocks noChangeArrowheads="1"/>
          </p:cNvSpPr>
          <p:nvPr/>
        </p:nvSpPr>
        <p:spPr bwMode="auto">
          <a:xfrm>
            <a:off x="7354888" y="4906963"/>
            <a:ext cx="433387"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300</a:t>
            </a:r>
          </a:p>
        </p:txBody>
      </p:sp>
      <p:sp>
        <p:nvSpPr>
          <p:cNvPr id="652331" name="Line 43"/>
          <p:cNvSpPr>
            <a:spLocks noChangeShapeType="1"/>
          </p:cNvSpPr>
          <p:nvPr/>
        </p:nvSpPr>
        <p:spPr bwMode="auto">
          <a:xfrm>
            <a:off x="6886575" y="1312863"/>
            <a:ext cx="0" cy="3814762"/>
          </a:xfrm>
          <a:prstGeom prst="line">
            <a:avLst/>
          </a:prstGeom>
          <a:noFill/>
          <a:ln w="38100">
            <a:solidFill>
              <a:srgbClr val="000000"/>
            </a:solidFill>
            <a:round/>
            <a:headEnd/>
            <a:tailEnd/>
          </a:ln>
          <a:effectLst/>
        </p:spPr>
        <p:txBody>
          <a:bodyPr wrap="none" anchor="ctr"/>
          <a:lstStyle/>
          <a:p>
            <a:endParaRPr lang="en-US"/>
          </a:p>
        </p:txBody>
      </p:sp>
      <p:sp>
        <p:nvSpPr>
          <p:cNvPr id="652332" name="Line 44"/>
          <p:cNvSpPr>
            <a:spLocks noChangeShapeType="1"/>
          </p:cNvSpPr>
          <p:nvPr/>
        </p:nvSpPr>
        <p:spPr bwMode="auto">
          <a:xfrm>
            <a:off x="8404225" y="1312863"/>
            <a:ext cx="0" cy="3814762"/>
          </a:xfrm>
          <a:prstGeom prst="line">
            <a:avLst/>
          </a:prstGeom>
          <a:noFill/>
          <a:ln w="38100">
            <a:solidFill>
              <a:srgbClr val="000000"/>
            </a:solidFill>
            <a:round/>
            <a:headEnd/>
            <a:tailEnd/>
          </a:ln>
          <a:effectLst/>
        </p:spPr>
        <p:txBody>
          <a:bodyPr wrap="none" anchor="ctr"/>
          <a:lstStyle/>
          <a:p>
            <a:endParaRPr lang="en-US"/>
          </a:p>
        </p:txBody>
      </p:sp>
      <p:sp>
        <p:nvSpPr>
          <p:cNvPr id="652333" name="Rectangle 45"/>
          <p:cNvSpPr>
            <a:spLocks noChangeArrowheads="1"/>
          </p:cNvSpPr>
          <p:nvPr/>
        </p:nvSpPr>
        <p:spPr bwMode="auto">
          <a:xfrm>
            <a:off x="7227888" y="1038225"/>
            <a:ext cx="763587"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Memory</a:t>
            </a:r>
          </a:p>
        </p:txBody>
      </p:sp>
      <p:sp>
        <p:nvSpPr>
          <p:cNvPr id="652334" name="Rectangle 46"/>
          <p:cNvSpPr>
            <a:spLocks noChangeArrowheads="1"/>
          </p:cNvSpPr>
          <p:nvPr/>
        </p:nvSpPr>
        <p:spPr bwMode="auto">
          <a:xfrm>
            <a:off x="6329363" y="1038225"/>
            <a:ext cx="788987"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Address</a:t>
            </a:r>
          </a:p>
        </p:txBody>
      </p:sp>
      <p:sp>
        <p:nvSpPr>
          <p:cNvPr id="652335" name="Line 47"/>
          <p:cNvSpPr>
            <a:spLocks noChangeShapeType="1"/>
          </p:cNvSpPr>
          <p:nvPr/>
        </p:nvSpPr>
        <p:spPr bwMode="auto">
          <a:xfrm>
            <a:off x="7845425" y="1312863"/>
            <a:ext cx="0" cy="204787"/>
          </a:xfrm>
          <a:prstGeom prst="line">
            <a:avLst/>
          </a:prstGeom>
          <a:noFill/>
          <a:ln w="25400">
            <a:solidFill>
              <a:srgbClr val="000000"/>
            </a:solidFill>
            <a:round/>
            <a:headEnd/>
            <a:tailEnd/>
          </a:ln>
          <a:effectLst/>
        </p:spPr>
        <p:txBody>
          <a:bodyPr wrap="none" anchor="ctr"/>
          <a:lstStyle/>
          <a:p>
            <a:endParaRPr lang="en-US"/>
          </a:p>
        </p:txBody>
      </p:sp>
      <p:sp>
        <p:nvSpPr>
          <p:cNvPr id="652336" name="Rectangle 48"/>
          <p:cNvSpPr>
            <a:spLocks noChangeArrowheads="1"/>
          </p:cNvSpPr>
          <p:nvPr/>
        </p:nvSpPr>
        <p:spPr bwMode="auto">
          <a:xfrm>
            <a:off x="4565650" y="1509713"/>
            <a:ext cx="819150"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PC = 200</a:t>
            </a:r>
          </a:p>
        </p:txBody>
      </p:sp>
      <p:sp>
        <p:nvSpPr>
          <p:cNvPr id="652337" name="Rectangle 49"/>
          <p:cNvSpPr>
            <a:spLocks noChangeArrowheads="1"/>
          </p:cNvSpPr>
          <p:nvPr/>
        </p:nvSpPr>
        <p:spPr bwMode="auto">
          <a:xfrm>
            <a:off x="4343400" y="1511300"/>
            <a:ext cx="1196975" cy="188913"/>
          </a:xfrm>
          <a:prstGeom prst="rect">
            <a:avLst/>
          </a:prstGeom>
          <a:noFill/>
          <a:ln w="25400">
            <a:solidFill>
              <a:srgbClr val="000000"/>
            </a:solidFill>
            <a:miter lim="800000"/>
            <a:headEnd/>
            <a:tailEnd/>
          </a:ln>
          <a:effectLst/>
        </p:spPr>
        <p:txBody>
          <a:bodyPr wrap="none" anchor="ctr"/>
          <a:lstStyle/>
          <a:p>
            <a:endParaRPr lang="en-US"/>
          </a:p>
        </p:txBody>
      </p:sp>
      <p:sp>
        <p:nvSpPr>
          <p:cNvPr id="652338" name="Rectangle 50"/>
          <p:cNvSpPr>
            <a:spLocks noChangeArrowheads="1"/>
          </p:cNvSpPr>
          <p:nvPr/>
        </p:nvSpPr>
        <p:spPr bwMode="auto">
          <a:xfrm>
            <a:off x="4565650" y="1955800"/>
            <a:ext cx="801688"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R1 = 400</a:t>
            </a:r>
          </a:p>
        </p:txBody>
      </p:sp>
      <p:sp>
        <p:nvSpPr>
          <p:cNvPr id="652339" name="Rectangle 51"/>
          <p:cNvSpPr>
            <a:spLocks noChangeArrowheads="1"/>
          </p:cNvSpPr>
          <p:nvPr/>
        </p:nvSpPr>
        <p:spPr bwMode="auto">
          <a:xfrm>
            <a:off x="4343400" y="1970088"/>
            <a:ext cx="1196975" cy="188912"/>
          </a:xfrm>
          <a:prstGeom prst="rect">
            <a:avLst/>
          </a:prstGeom>
          <a:noFill/>
          <a:ln w="25400">
            <a:solidFill>
              <a:srgbClr val="000000"/>
            </a:solidFill>
            <a:miter lim="800000"/>
            <a:headEnd/>
            <a:tailEnd/>
          </a:ln>
          <a:effectLst/>
        </p:spPr>
        <p:txBody>
          <a:bodyPr wrap="none" anchor="ctr"/>
          <a:lstStyle/>
          <a:p>
            <a:endParaRPr lang="en-US"/>
          </a:p>
        </p:txBody>
      </p:sp>
      <p:sp>
        <p:nvSpPr>
          <p:cNvPr id="652340" name="Rectangle 52"/>
          <p:cNvSpPr>
            <a:spLocks noChangeArrowheads="1"/>
          </p:cNvSpPr>
          <p:nvPr/>
        </p:nvSpPr>
        <p:spPr bwMode="auto">
          <a:xfrm>
            <a:off x="4565650" y="2420938"/>
            <a:ext cx="819150"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XR = 100</a:t>
            </a:r>
          </a:p>
        </p:txBody>
      </p:sp>
      <p:sp>
        <p:nvSpPr>
          <p:cNvPr id="652341" name="Rectangle 53"/>
          <p:cNvSpPr>
            <a:spLocks noChangeArrowheads="1"/>
          </p:cNvSpPr>
          <p:nvPr/>
        </p:nvSpPr>
        <p:spPr bwMode="auto">
          <a:xfrm>
            <a:off x="4343400" y="2439988"/>
            <a:ext cx="1196975" cy="188912"/>
          </a:xfrm>
          <a:prstGeom prst="rect">
            <a:avLst/>
          </a:prstGeom>
          <a:noFill/>
          <a:ln w="25400">
            <a:solidFill>
              <a:srgbClr val="000000"/>
            </a:solidFill>
            <a:miter lim="800000"/>
            <a:headEnd/>
            <a:tailEnd/>
          </a:ln>
          <a:effectLst/>
        </p:spPr>
        <p:txBody>
          <a:bodyPr wrap="none" anchor="ctr"/>
          <a:lstStyle/>
          <a:p>
            <a:endParaRPr lang="en-US"/>
          </a:p>
        </p:txBody>
      </p:sp>
      <p:sp>
        <p:nvSpPr>
          <p:cNvPr id="652342" name="Rectangle 54"/>
          <p:cNvSpPr>
            <a:spLocks noChangeArrowheads="1"/>
          </p:cNvSpPr>
          <p:nvPr/>
        </p:nvSpPr>
        <p:spPr bwMode="auto">
          <a:xfrm>
            <a:off x="4752975" y="2897188"/>
            <a:ext cx="400050"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AC</a:t>
            </a:r>
          </a:p>
        </p:txBody>
      </p:sp>
      <p:sp>
        <p:nvSpPr>
          <p:cNvPr id="652343" name="Rectangle 55"/>
          <p:cNvSpPr>
            <a:spLocks noChangeArrowheads="1"/>
          </p:cNvSpPr>
          <p:nvPr/>
        </p:nvSpPr>
        <p:spPr bwMode="auto">
          <a:xfrm>
            <a:off x="4343400" y="2911475"/>
            <a:ext cx="1196975" cy="188913"/>
          </a:xfrm>
          <a:prstGeom prst="rect">
            <a:avLst/>
          </a:prstGeom>
          <a:noFill/>
          <a:ln w="25400">
            <a:solidFill>
              <a:srgbClr val="000000"/>
            </a:solidFill>
            <a:miter lim="800000"/>
            <a:headEnd/>
            <a:tailEnd/>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245225"/>
            <a:ext cx="2895600" cy="476250"/>
          </a:xfrm>
        </p:spPr>
        <p:txBody>
          <a:bodyPr/>
          <a:lstStyle/>
          <a:p>
            <a:r>
              <a:rPr lang="en-US" smtClean="0"/>
              <a:t>cpe 252: Computer Organization</a:t>
            </a:r>
            <a:endParaRPr lang="en-US"/>
          </a:p>
        </p:txBody>
      </p:sp>
      <p:sp>
        <p:nvSpPr>
          <p:cNvPr id="5" name="Slide Number Placeholder 4"/>
          <p:cNvSpPr>
            <a:spLocks noGrp="1"/>
          </p:cNvSpPr>
          <p:nvPr>
            <p:ph type="sldNum" sz="quarter" idx="4294967295"/>
          </p:nvPr>
        </p:nvSpPr>
        <p:spPr>
          <a:xfrm>
            <a:off x="6553200" y="6245225"/>
            <a:ext cx="2133600" cy="476250"/>
          </a:xfrm>
        </p:spPr>
        <p:txBody>
          <a:bodyPr/>
          <a:lstStyle/>
          <a:p>
            <a:fld id="{F09F266D-C677-405B-A3A5-9CBCE55C2588}" type="slidenum">
              <a:rPr lang="en-US" smtClean="0"/>
              <a:pPr/>
              <a:t>11</a:t>
            </a:fld>
            <a:endParaRPr lang="en-US"/>
          </a:p>
        </p:txBody>
      </p:sp>
      <p:sp>
        <p:nvSpPr>
          <p:cNvPr id="6" name="Rectangle 4"/>
          <p:cNvSpPr>
            <a:spLocks noGrp="1" noChangeArrowheads="1"/>
          </p:cNvSpPr>
          <p:nvPr>
            <p:ph idx="1"/>
          </p:nvPr>
        </p:nvSpPr>
        <p:spPr bwMode="auto">
          <a:xfrm>
            <a:off x="457200" y="304800"/>
            <a:ext cx="8229600" cy="4152419"/>
          </a:xfrm>
          <a:prstGeom prst="rect">
            <a:avLst/>
          </a:prstGeom>
          <a:noFill/>
          <a:ln w="25400">
            <a:noFill/>
            <a:miter lim="800000"/>
            <a:headEnd/>
            <a:tailEnd/>
          </a:ln>
          <a:effectLst/>
        </p:spPr>
        <p:txBody>
          <a:bodyPr lIns="90488" tIns="44450" rIns="90488" bIns="44450">
            <a:spAutoFit/>
          </a:bodyPr>
          <a:lstStyle/>
          <a:p>
            <a:pPr marL="0" indent="0" algn="just" defTabSz="762000" eaLnBrk="0" hangingPunct="0">
              <a:lnSpc>
                <a:spcPct val="90000"/>
              </a:lnSpc>
              <a:buNone/>
            </a:pPr>
            <a:r>
              <a:rPr kumimoji="1" lang="en-US" altLang="ko-KR" sz="2000" dirty="0" smtClean="0">
                <a:ea typeface="굴림" pitchFamily="50" charset="-127"/>
              </a:rPr>
              <a:t>A two-word instruction is stored in memory at an address designated by the symbol W. The address field of the instruction(stored at W+1) is designated by the symbol Y. The operand used during the execution of the instruction is stored at an address symbolized by Z. An index register contains the value X. State how Z is calculated from the other addresses if the addressing mode of the instruction is : Direct, Indirect, Relative, Indexed.</a:t>
            </a:r>
          </a:p>
          <a:p>
            <a:pPr marL="0" indent="0" algn="just" defTabSz="762000" eaLnBrk="0" hangingPunct="0">
              <a:lnSpc>
                <a:spcPct val="90000"/>
              </a:lnSpc>
              <a:buNone/>
            </a:pPr>
            <a:endParaRPr kumimoji="1" lang="en-US" altLang="ko-KR" sz="2000" dirty="0" smtClean="0">
              <a:ea typeface="굴림" pitchFamily="50" charset="-127"/>
            </a:endParaRPr>
          </a:p>
          <a:p>
            <a:pPr marL="0" indent="0" algn="just" defTabSz="762000" eaLnBrk="0" hangingPunct="0">
              <a:lnSpc>
                <a:spcPct val="90000"/>
              </a:lnSpc>
              <a:buNone/>
            </a:pPr>
            <a:endParaRPr kumimoji="1" lang="en-US" altLang="ko-KR" sz="2000" dirty="0">
              <a:ea typeface="굴림" pitchFamily="50" charset="-127"/>
            </a:endParaRPr>
          </a:p>
          <a:p>
            <a:pPr marL="0" indent="0" algn="just" defTabSz="762000" eaLnBrk="0" hangingPunct="0">
              <a:lnSpc>
                <a:spcPct val="90000"/>
              </a:lnSpc>
              <a:buNone/>
            </a:pPr>
            <a:r>
              <a:rPr kumimoji="1" lang="en-US" altLang="ko-KR" sz="2000" dirty="0" smtClean="0">
                <a:ea typeface="굴림" pitchFamily="50" charset="-127"/>
              </a:rPr>
              <a:t>An instruction is stored at location 300 with its address field at location 301. The address field has the value 400. A processor register R1 contains the number 200. Evaluate the effective address if the addressing mode of the instruction is : direct, immediate, relative, register indirect, index with R1 as the index register.</a:t>
            </a:r>
            <a:endParaRPr kumimoji="1" lang="en-US" altLang="ko-KR" sz="2000" dirty="0">
              <a:ea typeface="굴림" pitchFamily="50" charset="-127"/>
            </a:endParaRPr>
          </a:p>
        </p:txBody>
      </p:sp>
    </p:spTree>
    <p:extLst>
      <p:ext uri="{BB962C8B-B14F-4D97-AF65-F5344CB8AC3E}">
        <p14:creationId xmlns:p14="http://schemas.microsoft.com/office/powerpoint/2010/main" val="2444108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p:cNvSpPr>
            <a:spLocks noGrp="1"/>
          </p:cNvSpPr>
          <p:nvPr>
            <p:ph type="ftr" sz="quarter" idx="4294967295"/>
          </p:nvPr>
        </p:nvSpPr>
        <p:spPr>
          <a:xfrm>
            <a:off x="3124200" y="6245225"/>
            <a:ext cx="2895600" cy="476250"/>
          </a:xfrm>
        </p:spPr>
        <p:txBody>
          <a:bodyPr/>
          <a:lstStyle/>
          <a:p>
            <a:r>
              <a:rPr lang="en-US"/>
              <a:t>cpe 252: Computer Organization</a:t>
            </a:r>
          </a:p>
        </p:txBody>
      </p:sp>
      <p:sp>
        <p:nvSpPr>
          <p:cNvPr id="11" name="Slide Number Placeholder 5"/>
          <p:cNvSpPr>
            <a:spLocks noGrp="1"/>
          </p:cNvSpPr>
          <p:nvPr>
            <p:ph type="sldNum" sz="quarter" idx="4294967295"/>
          </p:nvPr>
        </p:nvSpPr>
        <p:spPr>
          <a:xfrm>
            <a:off x="6553200" y="6245225"/>
            <a:ext cx="2133600" cy="476250"/>
          </a:xfrm>
        </p:spPr>
        <p:txBody>
          <a:bodyPr/>
          <a:lstStyle/>
          <a:p>
            <a:fld id="{FD20FB82-DA7C-4A5B-84A2-FE1C291A215F}" type="slidenum">
              <a:rPr lang="en-US"/>
              <a:pPr/>
              <a:t>2</a:t>
            </a:fld>
            <a:endParaRPr lang="en-US"/>
          </a:p>
        </p:txBody>
      </p:sp>
      <p:sp>
        <p:nvSpPr>
          <p:cNvPr id="646146" name="Rectangle 2"/>
          <p:cNvSpPr>
            <a:spLocks noChangeArrowheads="1"/>
          </p:cNvSpPr>
          <p:nvPr/>
        </p:nvSpPr>
        <p:spPr bwMode="auto">
          <a:xfrm>
            <a:off x="333375" y="1092200"/>
            <a:ext cx="8509000" cy="5487988"/>
          </a:xfrm>
          <a:prstGeom prst="rect">
            <a:avLst/>
          </a:prstGeom>
          <a:noFill/>
          <a:ln w="12700">
            <a:noFill/>
            <a:miter lim="800000"/>
            <a:headEnd/>
            <a:tailEnd/>
          </a:ln>
          <a:effectLst/>
        </p:spPr>
        <p:txBody>
          <a:bodyPr wrap="none" lIns="63500" tIns="25400" rIns="63500" bIns="25400">
            <a:spAutoFit/>
          </a:bodyPr>
          <a:lstStyle/>
          <a:p>
            <a:pPr defTabSz="762000" eaLnBrk="0" hangingPunct="0">
              <a:lnSpc>
                <a:spcPct val="85000"/>
              </a:lnSpc>
            </a:pPr>
            <a:r>
              <a:rPr kumimoji="1" lang="en-US" altLang="ko-KR" sz="2000" b="1">
                <a:ea typeface="굴림" pitchFamily="50" charset="-127"/>
              </a:rPr>
              <a:t>Three-Address Instructions:</a:t>
            </a:r>
          </a:p>
          <a:p>
            <a:pPr defTabSz="762000" eaLnBrk="0" hangingPunct="0">
              <a:lnSpc>
                <a:spcPct val="90000"/>
              </a:lnSpc>
            </a:pPr>
            <a:endParaRPr kumimoji="1" lang="en-US" altLang="ko-KR" sz="2000">
              <a:ea typeface="굴림" pitchFamily="50" charset="-127"/>
            </a:endParaRPr>
          </a:p>
          <a:p>
            <a:pPr defTabSz="762000" eaLnBrk="0" hangingPunct="0">
              <a:lnSpc>
                <a:spcPct val="90000"/>
              </a:lnSpc>
            </a:pPr>
            <a:r>
              <a:rPr kumimoji="1" lang="en-US" altLang="ko-KR">
                <a:ea typeface="굴림" pitchFamily="50" charset="-127"/>
              </a:rPr>
              <a:t>	Program to evaluate  X = (A + B) * (C + D) :</a:t>
            </a:r>
          </a:p>
          <a:p>
            <a:pPr defTabSz="762000" eaLnBrk="0" hangingPunct="0">
              <a:lnSpc>
                <a:spcPct val="50000"/>
              </a:lnSpc>
              <a:spcBef>
                <a:spcPct val="57000"/>
              </a:spcBef>
            </a:pPr>
            <a:r>
              <a:rPr kumimoji="1" lang="en-US" altLang="ko-KR">
                <a:ea typeface="굴림" pitchFamily="50" charset="-127"/>
              </a:rPr>
              <a:t>		ADD	R1, A, B	   /*  R1 </a:t>
            </a:r>
            <a:r>
              <a:rPr kumimoji="1" lang="en-US" altLang="ko-KR">
                <a:latin typeface="Symbol" pitchFamily="18" charset="2"/>
                <a:ea typeface="굴림" pitchFamily="50" charset="-127"/>
              </a:rPr>
              <a:t></a:t>
            </a:r>
            <a:r>
              <a:rPr kumimoji="1" lang="en-US" altLang="ko-KR">
                <a:ea typeface="굴림" pitchFamily="50" charset="-127"/>
              </a:rPr>
              <a:t> M[A] + M[B]	*/		</a:t>
            </a:r>
          </a:p>
          <a:p>
            <a:pPr defTabSz="762000" eaLnBrk="0" hangingPunct="0">
              <a:lnSpc>
                <a:spcPct val="50000"/>
              </a:lnSpc>
              <a:spcBef>
                <a:spcPct val="57000"/>
              </a:spcBef>
            </a:pPr>
            <a:r>
              <a:rPr kumimoji="1" lang="en-US" altLang="ko-KR">
                <a:ea typeface="굴림" pitchFamily="50" charset="-127"/>
              </a:rPr>
              <a:t>        		ADD	R2, C, D	   /*  R2 </a:t>
            </a:r>
            <a:r>
              <a:rPr kumimoji="1" lang="en-US" altLang="ko-KR">
                <a:latin typeface="Symbol" pitchFamily="18" charset="2"/>
                <a:ea typeface="굴림" pitchFamily="50" charset="-127"/>
              </a:rPr>
              <a:t></a:t>
            </a:r>
            <a:r>
              <a:rPr kumimoji="1" lang="en-US" altLang="ko-KR">
                <a:ea typeface="굴림" pitchFamily="50" charset="-127"/>
              </a:rPr>
              <a:t> M[C] + M[D]	*/		</a:t>
            </a:r>
          </a:p>
          <a:p>
            <a:pPr defTabSz="762000" eaLnBrk="0" hangingPunct="0">
              <a:lnSpc>
                <a:spcPct val="50000"/>
              </a:lnSpc>
              <a:spcBef>
                <a:spcPct val="57000"/>
              </a:spcBef>
            </a:pPr>
            <a:r>
              <a:rPr kumimoji="1" lang="en-US" altLang="ko-KR">
                <a:ea typeface="굴림" pitchFamily="50" charset="-127"/>
              </a:rPr>
              <a:t>        		MUL	X, R1, R2	   /*  M[X] </a:t>
            </a:r>
            <a:r>
              <a:rPr kumimoji="1" lang="en-US" altLang="ko-KR">
                <a:latin typeface="Symbol" pitchFamily="18" charset="2"/>
                <a:ea typeface="굴림" pitchFamily="50" charset="-127"/>
              </a:rPr>
              <a:t></a:t>
            </a:r>
            <a:r>
              <a:rPr kumimoji="1" lang="en-US" altLang="ko-KR">
                <a:ea typeface="굴림" pitchFamily="50" charset="-127"/>
              </a:rPr>
              <a:t> R1 * R2		*/</a:t>
            </a:r>
          </a:p>
          <a:p>
            <a:pPr defTabSz="762000" eaLnBrk="0" hangingPunct="0">
              <a:lnSpc>
                <a:spcPct val="50000"/>
              </a:lnSpc>
              <a:spcBef>
                <a:spcPct val="57000"/>
              </a:spcBef>
            </a:pPr>
            <a:endParaRPr kumimoji="1" lang="en-US" altLang="ko-KR">
              <a:ea typeface="굴림" pitchFamily="50" charset="-127"/>
            </a:endParaRPr>
          </a:p>
          <a:p>
            <a:pPr defTabSz="762000" eaLnBrk="0" hangingPunct="0">
              <a:lnSpc>
                <a:spcPct val="90000"/>
              </a:lnSpc>
            </a:pPr>
            <a:r>
              <a:rPr kumimoji="1" lang="en-US" altLang="ko-KR">
                <a:ea typeface="굴림" pitchFamily="50" charset="-127"/>
              </a:rPr>
              <a:t>			- Results in short programs </a:t>
            </a:r>
          </a:p>
          <a:p>
            <a:pPr defTabSz="762000" eaLnBrk="0" hangingPunct="0">
              <a:lnSpc>
                <a:spcPct val="90000"/>
              </a:lnSpc>
            </a:pPr>
            <a:r>
              <a:rPr kumimoji="1" lang="en-US" altLang="ko-KR">
                <a:ea typeface="굴림" pitchFamily="50" charset="-127"/>
              </a:rPr>
              <a:t>  			- Instruction becomes long (many bits)</a:t>
            </a:r>
          </a:p>
          <a:p>
            <a:pPr defTabSz="762000" eaLnBrk="0" hangingPunct="0">
              <a:lnSpc>
                <a:spcPct val="90000"/>
              </a:lnSpc>
            </a:pPr>
            <a:endParaRPr kumimoji="1" lang="en-US" altLang="ko-KR">
              <a:ea typeface="굴림" pitchFamily="50" charset="-127"/>
            </a:endParaRPr>
          </a:p>
          <a:p>
            <a:pPr defTabSz="762000" eaLnBrk="0" hangingPunct="0">
              <a:lnSpc>
                <a:spcPct val="85000"/>
              </a:lnSpc>
            </a:pPr>
            <a:r>
              <a:rPr kumimoji="1" lang="en-US" altLang="ko-KR" sz="2000" b="1">
                <a:ea typeface="굴림" pitchFamily="50" charset="-127"/>
              </a:rPr>
              <a:t>Two-Address Instructions:</a:t>
            </a:r>
          </a:p>
          <a:p>
            <a:pPr defTabSz="762000" eaLnBrk="0" hangingPunct="0">
              <a:lnSpc>
                <a:spcPct val="85000"/>
              </a:lnSpc>
            </a:pPr>
            <a:endParaRPr kumimoji="1" lang="en-US" altLang="ko-KR" sz="2000" b="1">
              <a:ea typeface="굴림" pitchFamily="50" charset="-127"/>
            </a:endParaRPr>
          </a:p>
          <a:p>
            <a:pPr defTabSz="762000" eaLnBrk="0" hangingPunct="0">
              <a:lnSpc>
                <a:spcPct val="85000"/>
              </a:lnSpc>
            </a:pPr>
            <a:r>
              <a:rPr kumimoji="1" lang="en-US" altLang="ko-KR">
                <a:ea typeface="굴림" pitchFamily="50" charset="-127"/>
              </a:rPr>
              <a:t>	 Program to evaluate  X = (A + B) * (C + D) :</a:t>
            </a:r>
          </a:p>
          <a:p>
            <a:pPr defTabSz="762000" eaLnBrk="0" hangingPunct="0">
              <a:lnSpc>
                <a:spcPct val="90000"/>
              </a:lnSpc>
            </a:pPr>
            <a:endParaRPr kumimoji="1" lang="en-US" altLang="ko-KR">
              <a:ea typeface="굴림" pitchFamily="50" charset="-127"/>
            </a:endParaRPr>
          </a:p>
          <a:p>
            <a:pPr defTabSz="762000" eaLnBrk="0" hangingPunct="0">
              <a:lnSpc>
                <a:spcPct val="90000"/>
              </a:lnSpc>
            </a:pPr>
            <a:r>
              <a:rPr kumimoji="1" lang="en-US" altLang="ko-KR">
                <a:ea typeface="굴림" pitchFamily="50" charset="-127"/>
              </a:rPr>
              <a:t>		MOV    R1, A               /* R1 </a:t>
            </a:r>
            <a:r>
              <a:rPr kumimoji="1" lang="en-US" altLang="ko-KR">
                <a:latin typeface="Symbol" pitchFamily="18" charset="2"/>
                <a:ea typeface="굴림" pitchFamily="50" charset="-127"/>
              </a:rPr>
              <a:t></a:t>
            </a:r>
            <a:r>
              <a:rPr kumimoji="1" lang="en-US" altLang="ko-KR">
                <a:ea typeface="굴림" pitchFamily="50" charset="-127"/>
              </a:rPr>
              <a:t> M[A]           */</a:t>
            </a:r>
          </a:p>
          <a:p>
            <a:pPr defTabSz="762000" eaLnBrk="0" hangingPunct="0">
              <a:lnSpc>
                <a:spcPct val="90000"/>
              </a:lnSpc>
            </a:pPr>
            <a:r>
              <a:rPr kumimoji="1" lang="en-US" altLang="ko-KR">
                <a:ea typeface="굴림" pitchFamily="50" charset="-127"/>
              </a:rPr>
              <a:t>		ADD     R1, B               /* R1 </a:t>
            </a:r>
            <a:r>
              <a:rPr kumimoji="1" lang="en-US" altLang="ko-KR">
                <a:latin typeface="Symbol" pitchFamily="18" charset="2"/>
                <a:ea typeface="굴림" pitchFamily="50" charset="-127"/>
              </a:rPr>
              <a:t></a:t>
            </a:r>
            <a:r>
              <a:rPr kumimoji="1" lang="en-US" altLang="ko-KR">
                <a:ea typeface="굴림" pitchFamily="50" charset="-127"/>
              </a:rPr>
              <a:t> R1 + M[B]  */</a:t>
            </a:r>
          </a:p>
          <a:p>
            <a:pPr defTabSz="762000" eaLnBrk="0" hangingPunct="0">
              <a:lnSpc>
                <a:spcPct val="90000"/>
              </a:lnSpc>
            </a:pPr>
            <a:r>
              <a:rPr kumimoji="1" lang="en-US" altLang="ko-KR">
                <a:ea typeface="굴림" pitchFamily="50" charset="-127"/>
              </a:rPr>
              <a:t>		MOV    R2, C               /* R2 </a:t>
            </a:r>
            <a:r>
              <a:rPr kumimoji="1" lang="en-US" altLang="ko-KR">
                <a:latin typeface="Symbol" pitchFamily="18" charset="2"/>
                <a:ea typeface="굴림" pitchFamily="50" charset="-127"/>
              </a:rPr>
              <a:t></a:t>
            </a:r>
            <a:r>
              <a:rPr kumimoji="1" lang="en-US" altLang="ko-KR">
                <a:ea typeface="굴림" pitchFamily="50" charset="-127"/>
              </a:rPr>
              <a:t> M[C]           */</a:t>
            </a:r>
          </a:p>
          <a:p>
            <a:pPr defTabSz="762000" eaLnBrk="0" hangingPunct="0">
              <a:lnSpc>
                <a:spcPct val="90000"/>
              </a:lnSpc>
            </a:pPr>
            <a:r>
              <a:rPr kumimoji="1" lang="en-US" altLang="ko-KR">
                <a:ea typeface="굴림" pitchFamily="50" charset="-127"/>
              </a:rPr>
              <a:t>		ADD     R2, D               /* R2 </a:t>
            </a:r>
            <a:r>
              <a:rPr kumimoji="1" lang="en-US" altLang="ko-KR">
                <a:latin typeface="Symbol" pitchFamily="18" charset="2"/>
                <a:ea typeface="굴림" pitchFamily="50" charset="-127"/>
              </a:rPr>
              <a:t></a:t>
            </a:r>
            <a:r>
              <a:rPr kumimoji="1" lang="en-US" altLang="ko-KR">
                <a:ea typeface="굴림" pitchFamily="50" charset="-127"/>
              </a:rPr>
              <a:t> R2 + M[D]  */</a:t>
            </a:r>
          </a:p>
          <a:p>
            <a:pPr defTabSz="762000" eaLnBrk="0" hangingPunct="0">
              <a:lnSpc>
                <a:spcPct val="90000"/>
              </a:lnSpc>
            </a:pPr>
            <a:r>
              <a:rPr kumimoji="1" lang="en-US" altLang="ko-KR">
                <a:ea typeface="굴림" pitchFamily="50" charset="-127"/>
              </a:rPr>
              <a:t>		MUL     R1, R2             /* R1 </a:t>
            </a:r>
            <a:r>
              <a:rPr kumimoji="1" lang="en-US" altLang="ko-KR">
                <a:latin typeface="Symbol" pitchFamily="18" charset="2"/>
                <a:ea typeface="굴림" pitchFamily="50" charset="-127"/>
              </a:rPr>
              <a:t></a:t>
            </a:r>
            <a:r>
              <a:rPr kumimoji="1" lang="en-US" altLang="ko-KR">
                <a:ea typeface="굴림" pitchFamily="50" charset="-127"/>
              </a:rPr>
              <a:t> R1 * R2      */</a:t>
            </a:r>
          </a:p>
          <a:p>
            <a:pPr defTabSz="762000" eaLnBrk="0" hangingPunct="0">
              <a:lnSpc>
                <a:spcPct val="90000"/>
              </a:lnSpc>
            </a:pPr>
            <a:r>
              <a:rPr kumimoji="1" lang="en-US" altLang="ko-KR">
                <a:ea typeface="굴림" pitchFamily="50" charset="-127"/>
              </a:rPr>
              <a:t>		MOV     X, R1               /* M[X] </a:t>
            </a:r>
            <a:r>
              <a:rPr kumimoji="1" lang="en-US" altLang="ko-KR">
                <a:latin typeface="Symbol" pitchFamily="18" charset="2"/>
                <a:ea typeface="굴림" pitchFamily="50" charset="-127"/>
              </a:rPr>
              <a:t></a:t>
            </a:r>
            <a:r>
              <a:rPr kumimoji="1" lang="en-US" altLang="ko-KR">
                <a:ea typeface="굴림" pitchFamily="50" charset="-127"/>
              </a:rPr>
              <a:t> R1           */</a:t>
            </a:r>
          </a:p>
          <a:p>
            <a:pPr defTabSz="762000" eaLnBrk="0" hangingPunct="0">
              <a:lnSpc>
                <a:spcPct val="90000"/>
              </a:lnSpc>
            </a:pPr>
            <a:endParaRPr kumimoji="1" lang="en-US" altLang="ko-KR">
              <a:ea typeface="굴림" pitchFamily="50" charset="-127"/>
            </a:endParaRPr>
          </a:p>
        </p:txBody>
      </p:sp>
      <p:sp>
        <p:nvSpPr>
          <p:cNvPr id="646147" name="Rectangle 3"/>
          <p:cNvSpPr>
            <a:spLocks noChangeArrowheads="1"/>
          </p:cNvSpPr>
          <p:nvPr/>
        </p:nvSpPr>
        <p:spPr bwMode="auto">
          <a:xfrm>
            <a:off x="823913" y="1287463"/>
            <a:ext cx="317500" cy="298450"/>
          </a:xfrm>
          <a:prstGeom prst="rect">
            <a:avLst/>
          </a:prstGeom>
          <a:noFill/>
          <a:ln w="12700">
            <a:noFill/>
            <a:miter lim="800000"/>
            <a:headEnd/>
            <a:tailEnd/>
          </a:ln>
          <a:effectLst/>
        </p:spPr>
        <p:txBody>
          <a:bodyPr wrap="none" lIns="63500" tIns="25400" rIns="63500" bIns="25400">
            <a:spAutoFit/>
          </a:bodyPr>
          <a:lstStyle/>
          <a:p>
            <a:pPr defTabSz="762000" eaLnBrk="0" hangingPunct="0">
              <a:lnSpc>
                <a:spcPct val="90000"/>
              </a:lnSpc>
            </a:pPr>
            <a:r>
              <a:rPr kumimoji="1" lang="en-US" altLang="ko-KR" b="1">
                <a:ea typeface="굴림" pitchFamily="50" charset="-127"/>
              </a:rPr>
              <a:t>   </a:t>
            </a:r>
          </a:p>
        </p:txBody>
      </p:sp>
      <p:sp>
        <p:nvSpPr>
          <p:cNvPr id="646148" name="Rectangle 4"/>
          <p:cNvSpPr>
            <a:spLocks noChangeArrowheads="1"/>
          </p:cNvSpPr>
          <p:nvPr/>
        </p:nvSpPr>
        <p:spPr bwMode="auto">
          <a:xfrm>
            <a:off x="1052513" y="1439863"/>
            <a:ext cx="7737475" cy="484187"/>
          </a:xfrm>
          <a:prstGeom prst="rect">
            <a:avLst/>
          </a:prstGeom>
          <a:noFill/>
          <a:ln w="12700">
            <a:noFill/>
            <a:miter lim="800000"/>
            <a:headEnd/>
            <a:tailEnd/>
          </a:ln>
          <a:effectLst/>
        </p:spPr>
        <p:txBody>
          <a:bodyPr lIns="63500" tIns="25400" rIns="63500" bIns="25400">
            <a:spAutoFit/>
          </a:bodyPr>
          <a:lstStyle/>
          <a:p>
            <a:pPr defTabSz="152400" eaLnBrk="0" hangingPunct="0">
              <a:lnSpc>
                <a:spcPct val="50000"/>
              </a:lnSpc>
              <a:spcBef>
                <a:spcPct val="57000"/>
              </a:spcBef>
              <a:tabLst>
                <a:tab pos="381000" algn="l"/>
                <a:tab pos="1168400" algn="l"/>
                <a:tab pos="2362200" algn="l"/>
                <a:tab pos="4254500" algn="l"/>
              </a:tabLst>
            </a:pPr>
            <a:endParaRPr kumimoji="1" lang="en-US" altLang="ko-KR" b="1">
              <a:ea typeface="굴림" pitchFamily="50" charset="-127"/>
            </a:endParaRPr>
          </a:p>
          <a:p>
            <a:pPr defTabSz="152400" eaLnBrk="0" hangingPunct="0">
              <a:lnSpc>
                <a:spcPct val="50000"/>
              </a:lnSpc>
              <a:spcBef>
                <a:spcPct val="57000"/>
              </a:spcBef>
              <a:tabLst>
                <a:tab pos="381000" algn="l"/>
                <a:tab pos="1168400" algn="l"/>
                <a:tab pos="2362200" algn="l"/>
                <a:tab pos="4254500" algn="l"/>
              </a:tabLst>
            </a:pPr>
            <a:r>
              <a:rPr kumimoji="1" lang="en-US" altLang="ko-KR" b="1">
                <a:ea typeface="굴림" pitchFamily="50" charset="-127"/>
              </a:rPr>
              <a:t>	</a:t>
            </a:r>
          </a:p>
        </p:txBody>
      </p:sp>
      <p:sp>
        <p:nvSpPr>
          <p:cNvPr id="646149" name="Rectangle 5"/>
          <p:cNvSpPr>
            <a:spLocks noChangeArrowheads="1"/>
          </p:cNvSpPr>
          <p:nvPr/>
        </p:nvSpPr>
        <p:spPr bwMode="auto">
          <a:xfrm>
            <a:off x="852488" y="2746375"/>
            <a:ext cx="317500" cy="298450"/>
          </a:xfrm>
          <a:prstGeom prst="rect">
            <a:avLst/>
          </a:prstGeom>
          <a:noFill/>
          <a:ln w="12700">
            <a:noFill/>
            <a:miter lim="800000"/>
            <a:headEnd/>
            <a:tailEnd/>
          </a:ln>
          <a:effectLst/>
        </p:spPr>
        <p:txBody>
          <a:bodyPr wrap="none" lIns="63500" tIns="25400" rIns="63500" bIns="25400">
            <a:spAutoFit/>
          </a:bodyPr>
          <a:lstStyle/>
          <a:p>
            <a:pPr defTabSz="762000" eaLnBrk="0" hangingPunct="0">
              <a:lnSpc>
                <a:spcPct val="90000"/>
              </a:lnSpc>
            </a:pPr>
            <a:r>
              <a:rPr kumimoji="1" lang="en-US" altLang="ko-KR" b="1">
                <a:ea typeface="굴림" pitchFamily="50" charset="-127"/>
              </a:rPr>
              <a:t>   </a:t>
            </a:r>
          </a:p>
        </p:txBody>
      </p:sp>
      <p:sp>
        <p:nvSpPr>
          <p:cNvPr id="646150" name="Rectangle 6"/>
          <p:cNvSpPr>
            <a:spLocks noChangeArrowheads="1"/>
          </p:cNvSpPr>
          <p:nvPr/>
        </p:nvSpPr>
        <p:spPr bwMode="auto">
          <a:xfrm>
            <a:off x="827088" y="3754438"/>
            <a:ext cx="317500" cy="298450"/>
          </a:xfrm>
          <a:prstGeom prst="rect">
            <a:avLst/>
          </a:prstGeom>
          <a:noFill/>
          <a:ln w="12700">
            <a:noFill/>
            <a:miter lim="800000"/>
            <a:headEnd/>
            <a:tailEnd/>
          </a:ln>
          <a:effectLst/>
        </p:spPr>
        <p:txBody>
          <a:bodyPr wrap="none" lIns="63500" tIns="25400" rIns="63500" bIns="25400">
            <a:spAutoFit/>
          </a:bodyPr>
          <a:lstStyle/>
          <a:p>
            <a:pPr defTabSz="762000" eaLnBrk="0" hangingPunct="0">
              <a:lnSpc>
                <a:spcPct val="90000"/>
              </a:lnSpc>
            </a:pPr>
            <a:r>
              <a:rPr kumimoji="1" lang="en-US" altLang="ko-KR" b="1">
                <a:ea typeface="굴림" pitchFamily="50" charset="-127"/>
              </a:rPr>
              <a:t>   </a:t>
            </a:r>
          </a:p>
        </p:txBody>
      </p:sp>
      <p:sp>
        <p:nvSpPr>
          <p:cNvPr id="646151" name="Rectangle 7"/>
          <p:cNvSpPr>
            <a:spLocks noChangeArrowheads="1"/>
          </p:cNvSpPr>
          <p:nvPr/>
        </p:nvSpPr>
        <p:spPr bwMode="auto">
          <a:xfrm>
            <a:off x="4216400" y="2544763"/>
            <a:ext cx="254000" cy="63500"/>
          </a:xfrm>
          <a:prstGeom prst="rect">
            <a:avLst/>
          </a:prstGeom>
          <a:noFill/>
          <a:ln w="25400">
            <a:noFill/>
            <a:miter lim="800000"/>
            <a:headEnd/>
            <a:tailEnd/>
          </a:ln>
          <a:effectLst/>
        </p:spPr>
        <p:txBody>
          <a:bodyPr wrap="none" anchor="ctr"/>
          <a:lstStyle/>
          <a:p>
            <a:endParaRPr lang="en-US"/>
          </a:p>
        </p:txBody>
      </p:sp>
      <p:sp>
        <p:nvSpPr>
          <p:cNvPr id="646153" name="Rectangle 9"/>
          <p:cNvSpPr>
            <a:spLocks noGrp="1" noChangeArrowheads="1"/>
          </p:cNvSpPr>
          <p:nvPr>
            <p:ph type="title"/>
          </p:nvPr>
        </p:nvSpPr>
        <p:spPr>
          <a:xfrm>
            <a:off x="203200" y="228600"/>
            <a:ext cx="8955088" cy="538163"/>
          </a:xfrm>
          <a:noFill/>
          <a:ln/>
        </p:spPr>
        <p:txBody>
          <a:bodyPr wrap="none" lIns="63500" tIns="25400" rIns="63500" bIns="25400" anchor="t">
            <a:spAutoFit/>
          </a:bodyPr>
          <a:lstStyle/>
          <a:p>
            <a:r>
              <a:rPr lang="en-US" altLang="ko-KR" sz="3200">
                <a:ea typeface="굴림" pitchFamily="50" charset="-127"/>
              </a:rPr>
              <a:t>THREE,  and  TWO-ADDRESS INSTRUCTIONS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p:cNvSpPr>
            <a:spLocks noGrp="1"/>
          </p:cNvSpPr>
          <p:nvPr>
            <p:ph type="ftr" sz="quarter" idx="4294967295"/>
          </p:nvPr>
        </p:nvSpPr>
        <p:spPr>
          <a:xfrm>
            <a:off x="3124200" y="6245225"/>
            <a:ext cx="2895600" cy="476250"/>
          </a:xfrm>
        </p:spPr>
        <p:txBody>
          <a:bodyPr/>
          <a:lstStyle/>
          <a:p>
            <a:r>
              <a:rPr lang="en-US"/>
              <a:t>cpe 252: Computer Organization</a:t>
            </a:r>
          </a:p>
        </p:txBody>
      </p:sp>
      <p:sp>
        <p:nvSpPr>
          <p:cNvPr id="13" name="Slide Number Placeholder 5"/>
          <p:cNvSpPr>
            <a:spLocks noGrp="1"/>
          </p:cNvSpPr>
          <p:nvPr>
            <p:ph type="sldNum" sz="quarter" idx="4294967295"/>
          </p:nvPr>
        </p:nvSpPr>
        <p:spPr>
          <a:xfrm>
            <a:off x="6553200" y="6245225"/>
            <a:ext cx="2133600" cy="476250"/>
          </a:xfrm>
        </p:spPr>
        <p:txBody>
          <a:bodyPr/>
          <a:lstStyle/>
          <a:p>
            <a:fld id="{D19BC56B-C368-45F5-81BA-8115EAC92AE5}" type="slidenum">
              <a:rPr lang="en-US"/>
              <a:pPr/>
              <a:t>3</a:t>
            </a:fld>
            <a:endParaRPr lang="en-US"/>
          </a:p>
        </p:txBody>
      </p:sp>
      <p:sp>
        <p:nvSpPr>
          <p:cNvPr id="647170" name="Rectangle 2"/>
          <p:cNvSpPr>
            <a:spLocks noGrp="1" noChangeArrowheads="1"/>
          </p:cNvSpPr>
          <p:nvPr>
            <p:ph type="title"/>
          </p:nvPr>
        </p:nvSpPr>
        <p:spPr>
          <a:xfrm>
            <a:off x="228600" y="152400"/>
            <a:ext cx="8915400" cy="719138"/>
          </a:xfrm>
          <a:noFill/>
          <a:ln/>
        </p:spPr>
        <p:txBody>
          <a:bodyPr lIns="63500" tIns="25400" rIns="63500" bIns="25400"/>
          <a:lstStyle/>
          <a:p>
            <a:r>
              <a:rPr lang="en-US" altLang="ko-KR" sz="3200">
                <a:ea typeface="굴림" pitchFamily="50" charset="-127"/>
              </a:rPr>
              <a:t>ONE,  and  ZERO-ADDRESS INSTRUCTIONS</a:t>
            </a:r>
          </a:p>
        </p:txBody>
      </p:sp>
      <p:sp>
        <p:nvSpPr>
          <p:cNvPr id="647171" name="Rectangle 3"/>
          <p:cNvSpPr>
            <a:spLocks noChangeArrowheads="1"/>
          </p:cNvSpPr>
          <p:nvPr/>
        </p:nvSpPr>
        <p:spPr bwMode="auto">
          <a:xfrm>
            <a:off x="303213" y="847725"/>
            <a:ext cx="3328987" cy="309563"/>
          </a:xfrm>
          <a:prstGeom prst="rect">
            <a:avLst/>
          </a:prstGeom>
          <a:noFill/>
          <a:ln w="12700">
            <a:noFill/>
            <a:miter lim="800000"/>
            <a:headEnd/>
            <a:tailEnd/>
          </a:ln>
          <a:effectLst/>
        </p:spPr>
        <p:txBody>
          <a:bodyPr wrap="none" lIns="63500" tIns="25400" rIns="63500" bIns="25400">
            <a:spAutoFit/>
          </a:bodyPr>
          <a:lstStyle/>
          <a:p>
            <a:pPr defTabSz="762000" eaLnBrk="0" hangingPunct="0">
              <a:lnSpc>
                <a:spcPct val="85000"/>
              </a:lnSpc>
            </a:pPr>
            <a:r>
              <a:rPr kumimoji="1" lang="en-US" altLang="ko-KR" sz="2000" b="1">
                <a:ea typeface="굴림" pitchFamily="50" charset="-127"/>
              </a:rPr>
              <a:t>One-Address Instructions:</a:t>
            </a:r>
          </a:p>
        </p:txBody>
      </p:sp>
      <p:sp>
        <p:nvSpPr>
          <p:cNvPr id="647172" name="Rectangle 4"/>
          <p:cNvSpPr>
            <a:spLocks noChangeArrowheads="1"/>
          </p:cNvSpPr>
          <p:nvPr/>
        </p:nvSpPr>
        <p:spPr bwMode="auto">
          <a:xfrm>
            <a:off x="715963" y="1138238"/>
            <a:ext cx="5473700" cy="298450"/>
          </a:xfrm>
          <a:prstGeom prst="rect">
            <a:avLst/>
          </a:prstGeom>
          <a:noFill/>
          <a:ln w="12700">
            <a:noFill/>
            <a:miter lim="800000"/>
            <a:headEnd/>
            <a:tailEnd/>
          </a:ln>
          <a:effectLst/>
        </p:spPr>
        <p:txBody>
          <a:bodyPr wrap="none" lIns="63500" tIns="25400" rIns="63500" bIns="25400">
            <a:spAutoFit/>
          </a:bodyPr>
          <a:lstStyle/>
          <a:p>
            <a:pPr defTabSz="762000" eaLnBrk="0" hangingPunct="0">
              <a:lnSpc>
                <a:spcPct val="90000"/>
              </a:lnSpc>
            </a:pPr>
            <a:r>
              <a:rPr kumimoji="1" lang="en-US" altLang="ko-KR">
                <a:ea typeface="굴림" pitchFamily="50" charset="-127"/>
              </a:rPr>
              <a:t>- Use an implied AC register for all data manipulation</a:t>
            </a:r>
          </a:p>
        </p:txBody>
      </p:sp>
      <p:sp>
        <p:nvSpPr>
          <p:cNvPr id="647173" name="Rectangle 5"/>
          <p:cNvSpPr>
            <a:spLocks noChangeArrowheads="1"/>
          </p:cNvSpPr>
          <p:nvPr/>
        </p:nvSpPr>
        <p:spPr bwMode="auto">
          <a:xfrm>
            <a:off x="715963" y="1377950"/>
            <a:ext cx="4667250" cy="298450"/>
          </a:xfrm>
          <a:prstGeom prst="rect">
            <a:avLst/>
          </a:prstGeom>
          <a:noFill/>
          <a:ln w="12700">
            <a:noFill/>
            <a:miter lim="800000"/>
            <a:headEnd/>
            <a:tailEnd/>
          </a:ln>
          <a:effectLst/>
        </p:spPr>
        <p:txBody>
          <a:bodyPr wrap="none" lIns="63500" tIns="25400" rIns="63500" bIns="25400">
            <a:spAutoFit/>
          </a:bodyPr>
          <a:lstStyle/>
          <a:p>
            <a:pPr defTabSz="762000" eaLnBrk="0" hangingPunct="0">
              <a:lnSpc>
                <a:spcPct val="90000"/>
              </a:lnSpc>
            </a:pPr>
            <a:r>
              <a:rPr kumimoji="1" lang="en-US" altLang="ko-KR">
                <a:ea typeface="굴림" pitchFamily="50" charset="-127"/>
              </a:rPr>
              <a:t>- Program to evaluate  X = (A + B) * (C + D) :</a:t>
            </a:r>
          </a:p>
        </p:txBody>
      </p:sp>
      <p:sp>
        <p:nvSpPr>
          <p:cNvPr id="647175" name="Rectangle 7"/>
          <p:cNvSpPr>
            <a:spLocks noChangeArrowheads="1"/>
          </p:cNvSpPr>
          <p:nvPr/>
        </p:nvSpPr>
        <p:spPr bwMode="auto">
          <a:xfrm>
            <a:off x="1663700" y="1658938"/>
            <a:ext cx="6521450" cy="1822450"/>
          </a:xfrm>
          <a:prstGeom prst="rect">
            <a:avLst/>
          </a:prstGeom>
          <a:noFill/>
          <a:ln w="25400">
            <a:noFill/>
            <a:miter lim="800000"/>
            <a:headEnd/>
            <a:tailEnd/>
          </a:ln>
          <a:effectLst/>
        </p:spPr>
        <p:txBody>
          <a:bodyPr lIns="90488" tIns="44450" rIns="90488" bIns="44450">
            <a:spAutoFit/>
          </a:bodyPr>
          <a:lstStyle/>
          <a:p>
            <a:pPr defTabSz="762000" eaLnBrk="0" hangingPunct="0">
              <a:lnSpc>
                <a:spcPct val="90000"/>
              </a:lnSpc>
            </a:pPr>
            <a:r>
              <a:rPr kumimoji="1" lang="en-US" altLang="ko-KR">
                <a:ea typeface="굴림" pitchFamily="50" charset="-127"/>
              </a:rPr>
              <a:t>LOAD   	A           /*  AC </a:t>
            </a:r>
            <a:r>
              <a:rPr kumimoji="1" lang="en-US" altLang="ko-KR">
                <a:latin typeface="Symbol" pitchFamily="18" charset="2"/>
                <a:ea typeface="굴림" pitchFamily="50" charset="-127"/>
              </a:rPr>
              <a:t></a:t>
            </a:r>
            <a:r>
              <a:rPr kumimoji="1" lang="en-US" altLang="ko-KR">
                <a:ea typeface="굴림" pitchFamily="50" charset="-127"/>
              </a:rPr>
              <a:t> M[A]   	*/</a:t>
            </a:r>
          </a:p>
          <a:p>
            <a:pPr defTabSz="762000" eaLnBrk="0" hangingPunct="0">
              <a:lnSpc>
                <a:spcPct val="90000"/>
              </a:lnSpc>
            </a:pPr>
            <a:r>
              <a:rPr kumimoji="1" lang="en-US" altLang="ko-KR">
                <a:ea typeface="굴림" pitchFamily="50" charset="-127"/>
              </a:rPr>
              <a:t>ADD     	B           /* AC </a:t>
            </a:r>
            <a:r>
              <a:rPr kumimoji="1" lang="en-US" altLang="ko-KR">
                <a:latin typeface="Symbol" pitchFamily="18" charset="2"/>
                <a:ea typeface="굴림" pitchFamily="50" charset="-127"/>
              </a:rPr>
              <a:t></a:t>
            </a:r>
            <a:r>
              <a:rPr kumimoji="1" lang="en-US" altLang="ko-KR">
                <a:ea typeface="굴림" pitchFamily="50" charset="-127"/>
              </a:rPr>
              <a:t> AC + M[B]  	*/</a:t>
            </a:r>
          </a:p>
          <a:p>
            <a:pPr defTabSz="762000" eaLnBrk="0" hangingPunct="0">
              <a:lnSpc>
                <a:spcPct val="90000"/>
              </a:lnSpc>
            </a:pPr>
            <a:r>
              <a:rPr kumimoji="1" lang="en-US" altLang="ko-KR">
                <a:ea typeface="굴림" pitchFamily="50" charset="-127"/>
              </a:rPr>
              <a:t>STORE  	T            /*  M[T] </a:t>
            </a:r>
            <a:r>
              <a:rPr kumimoji="1" lang="en-US" altLang="ko-KR">
                <a:latin typeface="Symbol" pitchFamily="18" charset="2"/>
                <a:ea typeface="굴림" pitchFamily="50" charset="-127"/>
              </a:rPr>
              <a:t></a:t>
            </a:r>
            <a:r>
              <a:rPr kumimoji="1" lang="en-US" altLang="ko-KR">
                <a:ea typeface="굴림" pitchFamily="50" charset="-127"/>
              </a:rPr>
              <a:t> AC   	*/</a:t>
            </a:r>
          </a:p>
          <a:p>
            <a:pPr defTabSz="762000" eaLnBrk="0" hangingPunct="0">
              <a:lnSpc>
                <a:spcPct val="90000"/>
              </a:lnSpc>
            </a:pPr>
            <a:r>
              <a:rPr kumimoji="1" lang="en-US" altLang="ko-KR">
                <a:ea typeface="굴림" pitchFamily="50" charset="-127"/>
              </a:rPr>
              <a:t>LOAD   	C           /*  AC </a:t>
            </a:r>
            <a:r>
              <a:rPr kumimoji="1" lang="en-US" altLang="ko-KR">
                <a:latin typeface="Symbol" pitchFamily="18" charset="2"/>
                <a:ea typeface="굴림" pitchFamily="50" charset="-127"/>
              </a:rPr>
              <a:t></a:t>
            </a:r>
            <a:r>
              <a:rPr kumimoji="1" lang="en-US" altLang="ko-KR">
                <a:ea typeface="굴림" pitchFamily="50" charset="-127"/>
              </a:rPr>
              <a:t> M[C]   	*/</a:t>
            </a:r>
          </a:p>
          <a:p>
            <a:pPr defTabSz="762000" eaLnBrk="0" hangingPunct="0">
              <a:lnSpc>
                <a:spcPct val="90000"/>
              </a:lnSpc>
            </a:pPr>
            <a:r>
              <a:rPr kumimoji="1" lang="en-US" altLang="ko-KR">
                <a:ea typeface="굴림" pitchFamily="50" charset="-127"/>
              </a:rPr>
              <a:t>ADD     	D           /*  AC </a:t>
            </a:r>
            <a:r>
              <a:rPr kumimoji="1" lang="en-US" altLang="ko-KR">
                <a:latin typeface="Symbol" pitchFamily="18" charset="2"/>
                <a:ea typeface="굴림" pitchFamily="50" charset="-127"/>
              </a:rPr>
              <a:t></a:t>
            </a:r>
            <a:r>
              <a:rPr kumimoji="1" lang="en-US" altLang="ko-KR">
                <a:ea typeface="굴림" pitchFamily="50" charset="-127"/>
              </a:rPr>
              <a:t> AC + M[D]	*/</a:t>
            </a:r>
          </a:p>
          <a:p>
            <a:pPr defTabSz="762000" eaLnBrk="0" hangingPunct="0">
              <a:lnSpc>
                <a:spcPct val="90000"/>
              </a:lnSpc>
            </a:pPr>
            <a:r>
              <a:rPr kumimoji="1" lang="en-US" altLang="ko-KR">
                <a:ea typeface="굴림" pitchFamily="50" charset="-127"/>
              </a:rPr>
              <a:t>MUL     	T            /*  AC </a:t>
            </a:r>
            <a:r>
              <a:rPr kumimoji="1" lang="en-US" altLang="ko-KR">
                <a:latin typeface="Symbol" pitchFamily="18" charset="2"/>
                <a:ea typeface="굴림" pitchFamily="50" charset="-127"/>
              </a:rPr>
              <a:t></a:t>
            </a:r>
            <a:r>
              <a:rPr kumimoji="1" lang="en-US" altLang="ko-KR">
                <a:ea typeface="굴림" pitchFamily="50" charset="-127"/>
              </a:rPr>
              <a:t> AC * M[T]	*/</a:t>
            </a:r>
          </a:p>
          <a:p>
            <a:pPr defTabSz="762000" eaLnBrk="0" hangingPunct="0">
              <a:lnSpc>
                <a:spcPct val="90000"/>
              </a:lnSpc>
            </a:pPr>
            <a:r>
              <a:rPr kumimoji="1" lang="en-US" altLang="ko-KR">
                <a:ea typeface="굴림" pitchFamily="50" charset="-127"/>
              </a:rPr>
              <a:t>STORE  	X           /*  M[X] </a:t>
            </a:r>
            <a:r>
              <a:rPr kumimoji="1" lang="en-US" altLang="ko-KR">
                <a:latin typeface="Symbol" pitchFamily="18" charset="2"/>
                <a:ea typeface="굴림" pitchFamily="50" charset="-127"/>
              </a:rPr>
              <a:t></a:t>
            </a:r>
            <a:r>
              <a:rPr kumimoji="1" lang="en-US" altLang="ko-KR">
                <a:ea typeface="굴림" pitchFamily="50" charset="-127"/>
              </a:rPr>
              <a:t> AC   	*/</a:t>
            </a:r>
          </a:p>
        </p:txBody>
      </p:sp>
      <p:sp>
        <p:nvSpPr>
          <p:cNvPr id="647176" name="Rectangle 8"/>
          <p:cNvSpPr>
            <a:spLocks noChangeArrowheads="1"/>
          </p:cNvSpPr>
          <p:nvPr/>
        </p:nvSpPr>
        <p:spPr bwMode="auto">
          <a:xfrm>
            <a:off x="303213" y="3505200"/>
            <a:ext cx="3449637" cy="309563"/>
          </a:xfrm>
          <a:prstGeom prst="rect">
            <a:avLst/>
          </a:prstGeom>
          <a:noFill/>
          <a:ln w="12700">
            <a:noFill/>
            <a:miter lim="800000"/>
            <a:headEnd/>
            <a:tailEnd/>
          </a:ln>
          <a:effectLst/>
        </p:spPr>
        <p:txBody>
          <a:bodyPr wrap="none" lIns="63500" tIns="25400" rIns="63500" bIns="25400">
            <a:spAutoFit/>
          </a:bodyPr>
          <a:lstStyle/>
          <a:p>
            <a:pPr defTabSz="762000" eaLnBrk="0" hangingPunct="0">
              <a:lnSpc>
                <a:spcPct val="85000"/>
              </a:lnSpc>
            </a:pPr>
            <a:r>
              <a:rPr kumimoji="1" lang="en-US" altLang="ko-KR">
                <a:ea typeface="굴림" pitchFamily="50" charset="-127"/>
              </a:rPr>
              <a:t> </a:t>
            </a:r>
            <a:r>
              <a:rPr kumimoji="1" lang="en-US" altLang="ko-KR" sz="2000" b="1">
                <a:ea typeface="굴림" pitchFamily="50" charset="-127"/>
              </a:rPr>
              <a:t>Zero-Address Instructions:</a:t>
            </a:r>
          </a:p>
        </p:txBody>
      </p:sp>
      <p:sp>
        <p:nvSpPr>
          <p:cNvPr id="647177" name="Rectangle 9"/>
          <p:cNvSpPr>
            <a:spLocks noChangeArrowheads="1"/>
          </p:cNvSpPr>
          <p:nvPr/>
        </p:nvSpPr>
        <p:spPr bwMode="auto">
          <a:xfrm>
            <a:off x="715963" y="3733800"/>
            <a:ext cx="4762500" cy="298450"/>
          </a:xfrm>
          <a:prstGeom prst="rect">
            <a:avLst/>
          </a:prstGeom>
          <a:noFill/>
          <a:ln w="12700">
            <a:noFill/>
            <a:miter lim="800000"/>
            <a:headEnd/>
            <a:tailEnd/>
          </a:ln>
          <a:effectLst/>
        </p:spPr>
        <p:txBody>
          <a:bodyPr wrap="none" lIns="63500" tIns="25400" rIns="63500" bIns="25400">
            <a:spAutoFit/>
          </a:bodyPr>
          <a:lstStyle/>
          <a:p>
            <a:pPr defTabSz="762000" eaLnBrk="0" hangingPunct="0">
              <a:lnSpc>
                <a:spcPct val="90000"/>
              </a:lnSpc>
            </a:pPr>
            <a:r>
              <a:rPr kumimoji="1" lang="en-US" altLang="ko-KR">
                <a:ea typeface="굴림" pitchFamily="50" charset="-127"/>
              </a:rPr>
              <a:t>- Can be found in a stack-organized computer</a:t>
            </a:r>
          </a:p>
        </p:txBody>
      </p:sp>
      <p:sp>
        <p:nvSpPr>
          <p:cNvPr id="647178" name="Rectangle 10"/>
          <p:cNvSpPr>
            <a:spLocks noChangeArrowheads="1"/>
          </p:cNvSpPr>
          <p:nvPr/>
        </p:nvSpPr>
        <p:spPr bwMode="auto">
          <a:xfrm>
            <a:off x="715963" y="3962400"/>
            <a:ext cx="4667250" cy="298450"/>
          </a:xfrm>
          <a:prstGeom prst="rect">
            <a:avLst/>
          </a:prstGeom>
          <a:noFill/>
          <a:ln w="12700">
            <a:noFill/>
            <a:miter lim="800000"/>
            <a:headEnd/>
            <a:tailEnd/>
          </a:ln>
          <a:effectLst/>
        </p:spPr>
        <p:txBody>
          <a:bodyPr wrap="none" lIns="63500" tIns="25400" rIns="63500" bIns="25400">
            <a:spAutoFit/>
          </a:bodyPr>
          <a:lstStyle/>
          <a:p>
            <a:pPr defTabSz="762000" eaLnBrk="0" hangingPunct="0">
              <a:lnSpc>
                <a:spcPct val="90000"/>
              </a:lnSpc>
            </a:pPr>
            <a:r>
              <a:rPr kumimoji="1" lang="en-US" altLang="ko-KR">
                <a:ea typeface="굴림" pitchFamily="50" charset="-127"/>
              </a:rPr>
              <a:t>- Program to evaluate  X = (A + B) * (C + D) :</a:t>
            </a:r>
          </a:p>
        </p:txBody>
      </p:sp>
      <p:sp>
        <p:nvSpPr>
          <p:cNvPr id="647179" name="Rectangle 11"/>
          <p:cNvSpPr>
            <a:spLocks noChangeArrowheads="1"/>
          </p:cNvSpPr>
          <p:nvPr/>
        </p:nvSpPr>
        <p:spPr bwMode="auto">
          <a:xfrm>
            <a:off x="1528763" y="4419600"/>
            <a:ext cx="6396037" cy="1766888"/>
          </a:xfrm>
          <a:prstGeom prst="rect">
            <a:avLst/>
          </a:prstGeom>
          <a:noFill/>
          <a:ln w="12700">
            <a:noFill/>
            <a:miter lim="800000"/>
            <a:headEnd/>
            <a:tailEnd/>
          </a:ln>
          <a:effectLst/>
        </p:spPr>
        <p:txBody>
          <a:bodyPr lIns="63500" tIns="25400" rIns="63500" bIns="25400">
            <a:spAutoFit/>
          </a:bodyPr>
          <a:lstStyle/>
          <a:p>
            <a:pPr defTabSz="152400" eaLnBrk="0" hangingPunct="0">
              <a:lnSpc>
                <a:spcPct val="30000"/>
              </a:lnSpc>
              <a:spcBef>
                <a:spcPct val="55000"/>
              </a:spcBef>
              <a:tabLst>
                <a:tab pos="381000" algn="l"/>
                <a:tab pos="1168400" algn="l"/>
                <a:tab pos="2362200" algn="l"/>
                <a:tab pos="4559300" algn="l"/>
              </a:tabLst>
            </a:pPr>
            <a:r>
              <a:rPr kumimoji="1" lang="en-US" altLang="ko-KR">
                <a:ea typeface="굴림" pitchFamily="50" charset="-127"/>
              </a:rPr>
              <a:t>PUSH	A	/*  TOS </a:t>
            </a:r>
            <a:r>
              <a:rPr kumimoji="1" lang="en-US" altLang="ko-KR">
                <a:latin typeface="Symbol" pitchFamily="18" charset="2"/>
                <a:ea typeface="굴림" pitchFamily="50" charset="-127"/>
              </a:rPr>
              <a:t></a:t>
            </a:r>
            <a:r>
              <a:rPr kumimoji="1" lang="en-US" altLang="ko-KR">
                <a:ea typeface="굴림" pitchFamily="50" charset="-127"/>
              </a:rPr>
              <a:t> A	*/				</a:t>
            </a:r>
          </a:p>
          <a:p>
            <a:pPr defTabSz="152400" eaLnBrk="0" hangingPunct="0">
              <a:lnSpc>
                <a:spcPct val="30000"/>
              </a:lnSpc>
              <a:spcBef>
                <a:spcPct val="55000"/>
              </a:spcBef>
              <a:tabLst>
                <a:tab pos="381000" algn="l"/>
                <a:tab pos="1168400" algn="l"/>
                <a:tab pos="2362200" algn="l"/>
                <a:tab pos="4559300" algn="l"/>
              </a:tabLst>
            </a:pPr>
            <a:r>
              <a:rPr kumimoji="1" lang="en-US" altLang="ko-KR">
                <a:ea typeface="굴림" pitchFamily="50" charset="-127"/>
              </a:rPr>
              <a:t>PUSH	B	/*  TOS </a:t>
            </a:r>
            <a:r>
              <a:rPr kumimoji="1" lang="en-US" altLang="ko-KR">
                <a:latin typeface="Symbol" pitchFamily="18" charset="2"/>
                <a:ea typeface="굴림" pitchFamily="50" charset="-127"/>
              </a:rPr>
              <a:t></a:t>
            </a:r>
            <a:r>
              <a:rPr kumimoji="1" lang="en-US" altLang="ko-KR">
                <a:ea typeface="굴림" pitchFamily="50" charset="-127"/>
              </a:rPr>
              <a:t> B	*/					</a:t>
            </a:r>
          </a:p>
          <a:p>
            <a:pPr defTabSz="152400" eaLnBrk="0" hangingPunct="0">
              <a:lnSpc>
                <a:spcPct val="30000"/>
              </a:lnSpc>
              <a:spcBef>
                <a:spcPct val="55000"/>
              </a:spcBef>
              <a:tabLst>
                <a:tab pos="381000" algn="l"/>
                <a:tab pos="1168400" algn="l"/>
                <a:tab pos="2362200" algn="l"/>
                <a:tab pos="4559300" algn="l"/>
              </a:tabLst>
            </a:pPr>
            <a:r>
              <a:rPr kumimoji="1" lang="en-US" altLang="ko-KR">
                <a:ea typeface="굴림" pitchFamily="50" charset="-127"/>
              </a:rPr>
              <a:t>ADD		/*  TOS </a:t>
            </a:r>
            <a:r>
              <a:rPr kumimoji="1" lang="en-US" altLang="ko-KR">
                <a:latin typeface="Symbol" pitchFamily="18" charset="2"/>
                <a:ea typeface="굴림" pitchFamily="50" charset="-127"/>
              </a:rPr>
              <a:t></a:t>
            </a:r>
            <a:r>
              <a:rPr kumimoji="1" lang="en-US" altLang="ko-KR">
                <a:ea typeface="굴림" pitchFamily="50" charset="-127"/>
              </a:rPr>
              <a:t> (A + B)	*/				</a:t>
            </a:r>
          </a:p>
          <a:p>
            <a:pPr defTabSz="152400" eaLnBrk="0" hangingPunct="0">
              <a:lnSpc>
                <a:spcPct val="30000"/>
              </a:lnSpc>
              <a:spcBef>
                <a:spcPct val="55000"/>
              </a:spcBef>
              <a:tabLst>
                <a:tab pos="381000" algn="l"/>
                <a:tab pos="1168400" algn="l"/>
                <a:tab pos="2362200" algn="l"/>
                <a:tab pos="4559300" algn="l"/>
              </a:tabLst>
            </a:pPr>
            <a:r>
              <a:rPr kumimoji="1" lang="en-US" altLang="ko-KR">
                <a:ea typeface="굴림" pitchFamily="50" charset="-127"/>
              </a:rPr>
              <a:t>PUSH	C	/*  TOS </a:t>
            </a:r>
            <a:r>
              <a:rPr kumimoji="1" lang="en-US" altLang="ko-KR">
                <a:latin typeface="Symbol" pitchFamily="18" charset="2"/>
                <a:ea typeface="굴림" pitchFamily="50" charset="-127"/>
              </a:rPr>
              <a:t></a:t>
            </a:r>
            <a:r>
              <a:rPr kumimoji="1" lang="en-US" altLang="ko-KR">
                <a:ea typeface="굴림" pitchFamily="50" charset="-127"/>
              </a:rPr>
              <a:t> C	*/				</a:t>
            </a:r>
          </a:p>
          <a:p>
            <a:pPr defTabSz="152400" eaLnBrk="0" hangingPunct="0">
              <a:lnSpc>
                <a:spcPct val="30000"/>
              </a:lnSpc>
              <a:spcBef>
                <a:spcPct val="55000"/>
              </a:spcBef>
              <a:tabLst>
                <a:tab pos="381000" algn="l"/>
                <a:tab pos="1168400" algn="l"/>
                <a:tab pos="2362200" algn="l"/>
                <a:tab pos="4559300" algn="l"/>
              </a:tabLst>
            </a:pPr>
            <a:r>
              <a:rPr kumimoji="1" lang="en-US" altLang="ko-KR">
                <a:ea typeface="굴림" pitchFamily="50" charset="-127"/>
              </a:rPr>
              <a:t>PUSH	D	/*  TOS </a:t>
            </a:r>
            <a:r>
              <a:rPr kumimoji="1" lang="en-US" altLang="ko-KR">
                <a:latin typeface="Symbol" pitchFamily="18" charset="2"/>
                <a:ea typeface="굴림" pitchFamily="50" charset="-127"/>
              </a:rPr>
              <a:t></a:t>
            </a:r>
            <a:r>
              <a:rPr kumimoji="1" lang="en-US" altLang="ko-KR">
                <a:ea typeface="굴림" pitchFamily="50" charset="-127"/>
              </a:rPr>
              <a:t> D	*/					</a:t>
            </a:r>
          </a:p>
          <a:p>
            <a:pPr defTabSz="152400" eaLnBrk="0" hangingPunct="0">
              <a:lnSpc>
                <a:spcPct val="30000"/>
              </a:lnSpc>
              <a:spcBef>
                <a:spcPct val="55000"/>
              </a:spcBef>
              <a:tabLst>
                <a:tab pos="381000" algn="l"/>
                <a:tab pos="1168400" algn="l"/>
                <a:tab pos="2362200" algn="l"/>
                <a:tab pos="4559300" algn="l"/>
              </a:tabLst>
            </a:pPr>
            <a:r>
              <a:rPr kumimoji="1" lang="en-US" altLang="ko-KR">
                <a:ea typeface="굴림" pitchFamily="50" charset="-127"/>
              </a:rPr>
              <a:t>ADD		/*  TOS </a:t>
            </a:r>
            <a:r>
              <a:rPr kumimoji="1" lang="en-US" altLang="ko-KR">
                <a:latin typeface="Symbol" pitchFamily="18" charset="2"/>
                <a:ea typeface="굴림" pitchFamily="50" charset="-127"/>
              </a:rPr>
              <a:t></a:t>
            </a:r>
            <a:r>
              <a:rPr kumimoji="1" lang="en-US" altLang="ko-KR">
                <a:ea typeface="굴림" pitchFamily="50" charset="-127"/>
              </a:rPr>
              <a:t> (C + D)	*/					</a:t>
            </a:r>
          </a:p>
          <a:p>
            <a:pPr defTabSz="152400" eaLnBrk="0" hangingPunct="0">
              <a:lnSpc>
                <a:spcPct val="30000"/>
              </a:lnSpc>
              <a:spcBef>
                <a:spcPct val="55000"/>
              </a:spcBef>
              <a:tabLst>
                <a:tab pos="381000" algn="l"/>
                <a:tab pos="1168400" algn="l"/>
                <a:tab pos="2362200" algn="l"/>
                <a:tab pos="4559300" algn="l"/>
              </a:tabLst>
            </a:pPr>
            <a:r>
              <a:rPr kumimoji="1" lang="en-US" altLang="ko-KR">
                <a:ea typeface="굴림" pitchFamily="50" charset="-127"/>
              </a:rPr>
              <a:t>MUL		/*  TOS </a:t>
            </a:r>
            <a:r>
              <a:rPr kumimoji="1" lang="en-US" altLang="ko-KR">
                <a:latin typeface="Symbol" pitchFamily="18" charset="2"/>
                <a:ea typeface="굴림" pitchFamily="50" charset="-127"/>
              </a:rPr>
              <a:t></a:t>
            </a:r>
            <a:r>
              <a:rPr kumimoji="1" lang="en-US" altLang="ko-KR">
                <a:ea typeface="굴림" pitchFamily="50" charset="-127"/>
              </a:rPr>
              <a:t> (C + D) * (A + B)  */  </a:t>
            </a:r>
          </a:p>
          <a:p>
            <a:pPr defTabSz="152400" eaLnBrk="0" hangingPunct="0">
              <a:lnSpc>
                <a:spcPct val="30000"/>
              </a:lnSpc>
              <a:spcBef>
                <a:spcPct val="55000"/>
              </a:spcBef>
              <a:tabLst>
                <a:tab pos="381000" algn="l"/>
                <a:tab pos="1168400" algn="l"/>
                <a:tab pos="2362200" algn="l"/>
                <a:tab pos="4559300" algn="l"/>
              </a:tabLst>
            </a:pPr>
            <a:r>
              <a:rPr kumimoji="1" lang="en-US" altLang="ko-KR">
                <a:ea typeface="굴림" pitchFamily="50" charset="-127"/>
              </a:rPr>
              <a:t>POP	X	/*  M[X] </a:t>
            </a:r>
            <a:r>
              <a:rPr kumimoji="1" lang="en-US" altLang="ko-KR">
                <a:latin typeface="Symbol" pitchFamily="18" charset="2"/>
                <a:ea typeface="굴림" pitchFamily="50" charset="-127"/>
              </a:rPr>
              <a:t></a:t>
            </a:r>
            <a:r>
              <a:rPr kumimoji="1" lang="en-US" altLang="ko-KR">
                <a:ea typeface="굴림" pitchFamily="50" charset="-127"/>
              </a:rPr>
              <a:t> TOS	*/</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marL="0" indent="0" algn="just">
              <a:buNone/>
            </a:pPr>
            <a:r>
              <a:rPr lang="en-IN" sz="2200" dirty="0" smtClean="0"/>
              <a:t>Question: </a:t>
            </a:r>
          </a:p>
          <a:p>
            <a:pPr marL="0" indent="0" algn="just">
              <a:buNone/>
            </a:pPr>
            <a:endParaRPr lang="en-IN" sz="2200" dirty="0"/>
          </a:p>
          <a:p>
            <a:pPr marL="0" indent="0" algn="just">
              <a:buNone/>
            </a:pPr>
            <a:r>
              <a:rPr lang="en-IN" sz="2200" dirty="0" smtClean="0"/>
              <a:t>Write a program to evaluate the arithmetic statement by using Three, Two ,One and Zero address instruction. </a:t>
            </a:r>
            <a:endParaRPr lang="en-IN" sz="2200" dirty="0"/>
          </a:p>
          <a:p>
            <a:pPr marL="0" indent="0" algn="just">
              <a:buNone/>
            </a:pPr>
            <a:endParaRPr lang="en-IN" sz="2200" dirty="0" smtClean="0"/>
          </a:p>
          <a:p>
            <a:pPr marL="0" indent="0" algn="just">
              <a:buNone/>
            </a:pPr>
            <a:r>
              <a:rPr lang="en-IN" sz="2200" dirty="0"/>
              <a:t>	a. </a:t>
            </a:r>
            <a:r>
              <a:rPr lang="en-IN" sz="2200" dirty="0" smtClean="0"/>
              <a:t>A-B+(C+D)/E+F/G+(J*K)</a:t>
            </a:r>
            <a:endParaRPr lang="en-IN" sz="2200" dirty="0"/>
          </a:p>
          <a:p>
            <a:pPr marL="0" indent="0" algn="just">
              <a:buNone/>
            </a:pPr>
            <a:r>
              <a:rPr lang="en-IN" sz="2200" dirty="0"/>
              <a:t>	b. </a:t>
            </a:r>
            <a:r>
              <a:rPr lang="en-IN" sz="2200" dirty="0" smtClean="0"/>
              <a:t>(A*B+C)+D/E+F*G+I*J</a:t>
            </a:r>
          </a:p>
          <a:p>
            <a:pPr marL="0" indent="0" algn="just">
              <a:buNone/>
            </a:pPr>
            <a:endParaRPr lang="en-IN" sz="2200" dirty="0" smtClean="0"/>
          </a:p>
          <a:p>
            <a:pPr marL="0" indent="0" algn="just">
              <a:buNone/>
            </a:pPr>
            <a:r>
              <a:rPr lang="en-IN" sz="2200" dirty="0" smtClean="0"/>
              <a:t>			</a:t>
            </a:r>
            <a:endParaRPr lang="en-IN" sz="2200" dirty="0"/>
          </a:p>
        </p:txBody>
      </p:sp>
      <p:sp>
        <p:nvSpPr>
          <p:cNvPr id="4" name="Footer Placeholder 3"/>
          <p:cNvSpPr>
            <a:spLocks noGrp="1"/>
          </p:cNvSpPr>
          <p:nvPr>
            <p:ph type="ftr" sz="quarter" idx="4294967295"/>
          </p:nvPr>
        </p:nvSpPr>
        <p:spPr>
          <a:xfrm>
            <a:off x="3124200" y="6245225"/>
            <a:ext cx="2895600" cy="476250"/>
          </a:xfrm>
        </p:spPr>
        <p:txBody>
          <a:bodyPr/>
          <a:lstStyle/>
          <a:p>
            <a:r>
              <a:rPr lang="en-US" smtClean="0"/>
              <a:t>cpe 252: Computer Organization</a:t>
            </a:r>
            <a:endParaRPr lang="en-US"/>
          </a:p>
        </p:txBody>
      </p:sp>
      <p:sp>
        <p:nvSpPr>
          <p:cNvPr id="5" name="Slide Number Placeholder 4"/>
          <p:cNvSpPr>
            <a:spLocks noGrp="1"/>
          </p:cNvSpPr>
          <p:nvPr>
            <p:ph type="sldNum" sz="quarter" idx="4294967295"/>
          </p:nvPr>
        </p:nvSpPr>
        <p:spPr>
          <a:xfrm>
            <a:off x="6553200" y="6245225"/>
            <a:ext cx="2133600" cy="476250"/>
          </a:xfrm>
        </p:spPr>
        <p:txBody>
          <a:bodyPr/>
          <a:lstStyle/>
          <a:p>
            <a:fld id="{F09F266D-C677-405B-A3A5-9CBCE55C2588}" type="slidenum">
              <a:rPr lang="en-US" smtClean="0"/>
              <a:pPr/>
              <a:t>4</a:t>
            </a:fld>
            <a:endParaRPr lang="en-US"/>
          </a:p>
        </p:txBody>
      </p:sp>
    </p:spTree>
    <p:extLst>
      <p:ext uri="{BB962C8B-B14F-4D97-AF65-F5344CB8AC3E}">
        <p14:creationId xmlns:p14="http://schemas.microsoft.com/office/powerpoint/2010/main" val="3985638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3124200" y="6245225"/>
            <a:ext cx="2895600" cy="476250"/>
          </a:xfrm>
        </p:spPr>
        <p:txBody>
          <a:bodyPr/>
          <a:lstStyle/>
          <a:p>
            <a:r>
              <a:rPr lang="en-US"/>
              <a:t>cpe 252: Computer Organization</a:t>
            </a:r>
          </a:p>
        </p:txBody>
      </p:sp>
      <p:sp>
        <p:nvSpPr>
          <p:cNvPr id="6" name="Slide Number Placeholder 5"/>
          <p:cNvSpPr>
            <a:spLocks noGrp="1"/>
          </p:cNvSpPr>
          <p:nvPr>
            <p:ph type="sldNum" sz="quarter" idx="4294967295"/>
          </p:nvPr>
        </p:nvSpPr>
        <p:spPr>
          <a:xfrm>
            <a:off x="6553200" y="6245225"/>
            <a:ext cx="2133600" cy="476250"/>
          </a:xfrm>
        </p:spPr>
        <p:txBody>
          <a:bodyPr/>
          <a:lstStyle/>
          <a:p>
            <a:fld id="{76B08050-ACA9-434A-8EB7-3BB6CAB07188}" type="slidenum">
              <a:rPr lang="en-US"/>
              <a:pPr/>
              <a:t>5</a:t>
            </a:fld>
            <a:endParaRPr lang="en-US"/>
          </a:p>
        </p:txBody>
      </p:sp>
      <p:sp>
        <p:nvSpPr>
          <p:cNvPr id="648194" name="Rectangle 2"/>
          <p:cNvSpPr>
            <a:spLocks noGrp="1" noChangeArrowheads="1"/>
          </p:cNvSpPr>
          <p:nvPr>
            <p:ph type="title"/>
          </p:nvPr>
        </p:nvSpPr>
        <p:spPr>
          <a:xfrm>
            <a:off x="1266825" y="277813"/>
            <a:ext cx="6899275" cy="1127125"/>
          </a:xfrm>
          <a:noFill/>
          <a:ln/>
        </p:spPr>
        <p:txBody>
          <a:bodyPr lIns="63500" tIns="25400" rIns="63500" bIns="25400"/>
          <a:lstStyle/>
          <a:p>
            <a:r>
              <a:rPr lang="en-US" altLang="ko-KR" sz="3200">
                <a:ea typeface="굴림" pitchFamily="50" charset="-127"/>
              </a:rPr>
              <a:t>ADDRESSING  MODES</a:t>
            </a:r>
          </a:p>
        </p:txBody>
      </p:sp>
      <p:sp>
        <p:nvSpPr>
          <p:cNvPr id="648196" name="Rectangle 4"/>
          <p:cNvSpPr>
            <a:spLocks noChangeArrowheads="1"/>
          </p:cNvSpPr>
          <p:nvPr/>
        </p:nvSpPr>
        <p:spPr bwMode="auto">
          <a:xfrm>
            <a:off x="436563" y="1736725"/>
            <a:ext cx="8223250" cy="3544888"/>
          </a:xfrm>
          <a:prstGeom prst="rect">
            <a:avLst/>
          </a:prstGeom>
          <a:noFill/>
          <a:ln w="25400">
            <a:noFill/>
            <a:miter lim="800000"/>
            <a:headEnd/>
            <a:tailEnd/>
          </a:ln>
          <a:effectLst/>
        </p:spPr>
        <p:txBody>
          <a:bodyPr lIns="90488" tIns="44450" rIns="90488" bIns="44450">
            <a:spAutoFit/>
          </a:bodyPr>
          <a:lstStyle/>
          <a:p>
            <a:pPr defTabSz="762000" eaLnBrk="0" hangingPunct="0">
              <a:lnSpc>
                <a:spcPct val="91000"/>
              </a:lnSpc>
              <a:spcBef>
                <a:spcPct val="45000"/>
              </a:spcBef>
            </a:pPr>
            <a:r>
              <a:rPr kumimoji="1" lang="en-US" altLang="ko-KR" sz="2000" b="1">
                <a:ea typeface="굴림" pitchFamily="50" charset="-127"/>
              </a:rPr>
              <a:t>Addressing Modes:</a:t>
            </a:r>
          </a:p>
          <a:p>
            <a:pPr defTabSz="762000" eaLnBrk="0" hangingPunct="0">
              <a:lnSpc>
                <a:spcPct val="50000"/>
              </a:lnSpc>
              <a:spcBef>
                <a:spcPct val="45000"/>
              </a:spcBef>
            </a:pPr>
            <a:endParaRPr kumimoji="1" lang="en-US" altLang="ko-KR" sz="2000">
              <a:ea typeface="굴림" pitchFamily="50" charset="-127"/>
            </a:endParaRPr>
          </a:p>
          <a:p>
            <a:pPr defTabSz="762000" eaLnBrk="0" hangingPunct="0">
              <a:lnSpc>
                <a:spcPct val="50000"/>
              </a:lnSpc>
              <a:spcBef>
                <a:spcPct val="45000"/>
              </a:spcBef>
            </a:pPr>
            <a:r>
              <a:rPr kumimoji="1" lang="en-US" altLang="ko-KR" sz="2000">
                <a:ea typeface="굴림" pitchFamily="50" charset="-127"/>
              </a:rPr>
              <a:t>      * Specifies a rule for interpreting or modifying the </a:t>
            </a:r>
          </a:p>
          <a:p>
            <a:pPr defTabSz="762000" eaLnBrk="0" hangingPunct="0">
              <a:lnSpc>
                <a:spcPct val="50000"/>
              </a:lnSpc>
              <a:spcBef>
                <a:spcPct val="45000"/>
              </a:spcBef>
            </a:pPr>
            <a:r>
              <a:rPr kumimoji="1" lang="en-US" altLang="ko-KR" sz="2000">
                <a:ea typeface="굴림" pitchFamily="50" charset="-127"/>
              </a:rPr>
              <a:t>         address field of the instruction (before the operand </a:t>
            </a:r>
          </a:p>
          <a:p>
            <a:pPr defTabSz="762000" eaLnBrk="0" hangingPunct="0">
              <a:lnSpc>
                <a:spcPct val="50000"/>
              </a:lnSpc>
              <a:spcBef>
                <a:spcPct val="45000"/>
              </a:spcBef>
            </a:pPr>
            <a:r>
              <a:rPr kumimoji="1" lang="en-US" altLang="ko-KR" sz="2000">
                <a:ea typeface="굴림" pitchFamily="50" charset="-127"/>
              </a:rPr>
              <a:t>         is actually referenced)</a:t>
            </a:r>
          </a:p>
          <a:p>
            <a:pPr defTabSz="762000" eaLnBrk="0" hangingPunct="0">
              <a:lnSpc>
                <a:spcPct val="50000"/>
              </a:lnSpc>
              <a:spcBef>
                <a:spcPct val="45000"/>
              </a:spcBef>
            </a:pPr>
            <a:r>
              <a:rPr kumimoji="1" lang="en-US" altLang="ko-KR" sz="2000">
                <a:ea typeface="굴림" pitchFamily="50" charset="-127"/>
              </a:rPr>
              <a:t>  </a:t>
            </a:r>
          </a:p>
          <a:p>
            <a:pPr defTabSz="762000" eaLnBrk="0" hangingPunct="0">
              <a:lnSpc>
                <a:spcPct val="50000"/>
              </a:lnSpc>
              <a:spcBef>
                <a:spcPct val="45000"/>
              </a:spcBef>
            </a:pPr>
            <a:r>
              <a:rPr kumimoji="1" lang="en-US" altLang="ko-KR" sz="2000">
                <a:ea typeface="굴림" pitchFamily="50" charset="-127"/>
              </a:rPr>
              <a:t>      * Variety of addressing modes </a:t>
            </a:r>
          </a:p>
          <a:p>
            <a:pPr defTabSz="762000" eaLnBrk="0" hangingPunct="0">
              <a:lnSpc>
                <a:spcPct val="50000"/>
              </a:lnSpc>
              <a:spcBef>
                <a:spcPct val="45000"/>
              </a:spcBef>
            </a:pPr>
            <a:endParaRPr kumimoji="1" lang="en-US" altLang="ko-KR" sz="2000">
              <a:ea typeface="굴림" pitchFamily="50" charset="-127"/>
            </a:endParaRPr>
          </a:p>
          <a:p>
            <a:pPr defTabSz="762000" eaLnBrk="0" hangingPunct="0">
              <a:lnSpc>
                <a:spcPct val="50000"/>
              </a:lnSpc>
              <a:spcBef>
                <a:spcPct val="45000"/>
              </a:spcBef>
            </a:pPr>
            <a:r>
              <a:rPr kumimoji="1" lang="en-US" altLang="ko-KR" sz="2000">
                <a:ea typeface="굴림" pitchFamily="50" charset="-127"/>
              </a:rPr>
              <a:t>              - to give programming flexibility to the user</a:t>
            </a:r>
          </a:p>
          <a:p>
            <a:pPr defTabSz="762000" eaLnBrk="0" hangingPunct="0">
              <a:lnSpc>
                <a:spcPct val="50000"/>
              </a:lnSpc>
              <a:spcBef>
                <a:spcPct val="45000"/>
              </a:spcBef>
            </a:pPr>
            <a:r>
              <a:rPr kumimoji="1" lang="en-US" altLang="ko-KR" sz="2000">
                <a:ea typeface="굴림" pitchFamily="50" charset="-127"/>
              </a:rPr>
              <a:t>              - to use the bits in the address field of the</a:t>
            </a:r>
          </a:p>
          <a:p>
            <a:pPr defTabSz="762000" eaLnBrk="0" hangingPunct="0">
              <a:lnSpc>
                <a:spcPct val="50000"/>
              </a:lnSpc>
              <a:spcBef>
                <a:spcPct val="45000"/>
              </a:spcBef>
            </a:pPr>
            <a:r>
              <a:rPr kumimoji="1" lang="en-US" altLang="ko-KR" sz="2000">
                <a:ea typeface="굴림" pitchFamily="50" charset="-127"/>
              </a:rPr>
              <a:t>                instruction efficiently </a:t>
            </a:r>
          </a:p>
          <a:p>
            <a:pPr defTabSz="762000" eaLnBrk="0" hangingPunct="0">
              <a:lnSpc>
                <a:spcPct val="50000"/>
              </a:lnSpc>
              <a:spcBef>
                <a:spcPct val="45000"/>
              </a:spcBef>
            </a:pPr>
            <a:r>
              <a:rPr kumimoji="1" lang="en-US" altLang="ko-KR" sz="2000">
                <a:ea typeface="굴림" pitchFamily="50" charset="-127"/>
              </a:rPr>
              <a:t>              </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3124200" y="6245225"/>
            <a:ext cx="2895600" cy="476250"/>
          </a:xfrm>
        </p:spPr>
        <p:txBody>
          <a:bodyPr/>
          <a:lstStyle/>
          <a:p>
            <a:r>
              <a:rPr lang="en-US"/>
              <a:t>cpe 252: Computer Organization</a:t>
            </a:r>
          </a:p>
        </p:txBody>
      </p:sp>
      <p:sp>
        <p:nvSpPr>
          <p:cNvPr id="6" name="Slide Number Placeholder 5"/>
          <p:cNvSpPr>
            <a:spLocks noGrp="1"/>
          </p:cNvSpPr>
          <p:nvPr>
            <p:ph type="sldNum" sz="quarter" idx="4294967295"/>
          </p:nvPr>
        </p:nvSpPr>
        <p:spPr>
          <a:xfrm>
            <a:off x="6553200" y="6245225"/>
            <a:ext cx="2133600" cy="476250"/>
          </a:xfrm>
        </p:spPr>
        <p:txBody>
          <a:bodyPr/>
          <a:lstStyle/>
          <a:p>
            <a:fld id="{E07A4538-4056-4EDA-8367-3B1B9AD56C5C}" type="slidenum">
              <a:rPr lang="en-US"/>
              <a:pPr/>
              <a:t>6</a:t>
            </a:fld>
            <a:endParaRPr lang="en-US"/>
          </a:p>
        </p:txBody>
      </p:sp>
      <p:sp>
        <p:nvSpPr>
          <p:cNvPr id="649218" name="Rectangle 2"/>
          <p:cNvSpPr>
            <a:spLocks noGrp="1" noChangeArrowheads="1"/>
          </p:cNvSpPr>
          <p:nvPr>
            <p:ph type="title"/>
          </p:nvPr>
        </p:nvSpPr>
        <p:spPr>
          <a:xfrm>
            <a:off x="1222375" y="0"/>
            <a:ext cx="6916738" cy="795338"/>
          </a:xfrm>
          <a:noFill/>
          <a:ln/>
        </p:spPr>
        <p:txBody>
          <a:bodyPr lIns="63500" tIns="25400" rIns="63500" bIns="25400"/>
          <a:lstStyle/>
          <a:p>
            <a:r>
              <a:rPr lang="en-US" altLang="ko-KR" sz="3200">
                <a:ea typeface="굴림" pitchFamily="50" charset="-127"/>
              </a:rPr>
              <a:t>TYPES  OF  ADDRESSING  MODES</a:t>
            </a:r>
          </a:p>
        </p:txBody>
      </p:sp>
      <p:sp>
        <p:nvSpPr>
          <p:cNvPr id="649219" name="Rectangle 3"/>
          <p:cNvSpPr>
            <a:spLocks noChangeArrowheads="1"/>
          </p:cNvSpPr>
          <p:nvPr/>
        </p:nvSpPr>
        <p:spPr bwMode="auto">
          <a:xfrm>
            <a:off x="704850" y="625475"/>
            <a:ext cx="8439150" cy="6209905"/>
          </a:xfrm>
          <a:prstGeom prst="rect">
            <a:avLst/>
          </a:prstGeom>
          <a:noFill/>
          <a:ln w="12700">
            <a:noFill/>
            <a:miter lim="800000"/>
            <a:headEnd/>
            <a:tailEnd/>
          </a:ln>
          <a:effectLst/>
        </p:spPr>
        <p:txBody>
          <a:bodyPr lIns="63500" tIns="25400" rIns="63500" bIns="25400">
            <a:spAutoFit/>
          </a:bodyPr>
          <a:lstStyle/>
          <a:p>
            <a:pPr defTabSz="762000" eaLnBrk="0" hangingPunct="0">
              <a:lnSpc>
                <a:spcPct val="85000"/>
              </a:lnSpc>
            </a:pPr>
            <a:endParaRPr kumimoji="1" lang="en-US" altLang="ko-KR" sz="2000" b="1" dirty="0" smtClean="0">
              <a:ea typeface="굴림" pitchFamily="50" charset="-127"/>
            </a:endParaRPr>
          </a:p>
          <a:p>
            <a:pPr defTabSz="762000" eaLnBrk="0" hangingPunct="0">
              <a:lnSpc>
                <a:spcPct val="85000"/>
              </a:lnSpc>
            </a:pPr>
            <a:r>
              <a:rPr kumimoji="1" lang="en-US" altLang="ko-KR" sz="2000" b="1" dirty="0" smtClean="0">
                <a:ea typeface="굴림" pitchFamily="50" charset="-127"/>
              </a:rPr>
              <a:t>Implied </a:t>
            </a:r>
            <a:r>
              <a:rPr kumimoji="1" lang="en-US" altLang="ko-KR" sz="2000" b="1" dirty="0">
                <a:ea typeface="굴림" pitchFamily="50" charset="-127"/>
              </a:rPr>
              <a:t>Mode</a:t>
            </a:r>
          </a:p>
          <a:p>
            <a:pPr defTabSz="762000" eaLnBrk="0" hangingPunct="0">
              <a:lnSpc>
                <a:spcPct val="90000"/>
              </a:lnSpc>
            </a:pPr>
            <a:r>
              <a:rPr kumimoji="1" lang="en-US" altLang="ko-KR" b="1" dirty="0">
                <a:ea typeface="굴림" pitchFamily="50" charset="-127"/>
              </a:rPr>
              <a:t>	</a:t>
            </a:r>
            <a:r>
              <a:rPr kumimoji="1" lang="en-US" altLang="ko-KR" sz="2000" dirty="0">
                <a:ea typeface="굴림" pitchFamily="50" charset="-127"/>
              </a:rPr>
              <a:t>Address of the operands are specified implicitly </a:t>
            </a:r>
          </a:p>
          <a:p>
            <a:pPr defTabSz="762000" eaLnBrk="0" hangingPunct="0">
              <a:lnSpc>
                <a:spcPct val="90000"/>
              </a:lnSpc>
            </a:pPr>
            <a:r>
              <a:rPr kumimoji="1" lang="en-US" altLang="ko-KR" sz="2000" dirty="0">
                <a:ea typeface="굴림" pitchFamily="50" charset="-127"/>
              </a:rPr>
              <a:t>	in the </a:t>
            </a:r>
            <a:r>
              <a:rPr kumimoji="1" lang="en-US" altLang="ko-KR" sz="2000" dirty="0" smtClean="0">
                <a:ea typeface="굴림" pitchFamily="50" charset="-127"/>
              </a:rPr>
              <a:t>instruction</a:t>
            </a:r>
            <a:endParaRPr kumimoji="1" lang="en-US" altLang="ko-KR" sz="2000" dirty="0">
              <a:ea typeface="굴림" pitchFamily="50" charset="-127"/>
            </a:endParaRPr>
          </a:p>
          <a:p>
            <a:pPr defTabSz="762000" eaLnBrk="0" hangingPunct="0">
              <a:lnSpc>
                <a:spcPct val="90000"/>
              </a:lnSpc>
            </a:pPr>
            <a:r>
              <a:rPr kumimoji="1" lang="en-US" altLang="ko-KR" sz="2000" dirty="0">
                <a:ea typeface="굴림" pitchFamily="50" charset="-127"/>
              </a:rPr>
              <a:t>       	- No need to specify address in the instruction</a:t>
            </a:r>
          </a:p>
          <a:p>
            <a:pPr defTabSz="762000" eaLnBrk="0" hangingPunct="0">
              <a:lnSpc>
                <a:spcPct val="90000"/>
              </a:lnSpc>
            </a:pPr>
            <a:r>
              <a:rPr kumimoji="1" lang="en-US" altLang="ko-KR" sz="2000" dirty="0">
                <a:ea typeface="굴림" pitchFamily="50" charset="-127"/>
              </a:rPr>
              <a:t>       	- </a:t>
            </a:r>
            <a:r>
              <a:rPr kumimoji="1" lang="en-US" altLang="ko-KR" sz="2000" dirty="0" smtClean="0">
                <a:ea typeface="굴림" pitchFamily="50" charset="-127"/>
              </a:rPr>
              <a:t>Ex: CMA(Complement the accumulator)</a:t>
            </a:r>
            <a:endParaRPr kumimoji="1" lang="en-US" altLang="ko-KR" b="1" dirty="0">
              <a:ea typeface="굴림" pitchFamily="50" charset="-127"/>
            </a:endParaRPr>
          </a:p>
          <a:p>
            <a:pPr defTabSz="762000" eaLnBrk="0" hangingPunct="0">
              <a:lnSpc>
                <a:spcPct val="90000"/>
              </a:lnSpc>
            </a:pPr>
            <a:endParaRPr kumimoji="1" lang="en-US" altLang="ko-KR" b="1" dirty="0">
              <a:ea typeface="굴림" pitchFamily="50" charset="-127"/>
            </a:endParaRPr>
          </a:p>
          <a:p>
            <a:pPr defTabSz="762000" eaLnBrk="0" hangingPunct="0">
              <a:lnSpc>
                <a:spcPct val="90000"/>
              </a:lnSpc>
            </a:pPr>
            <a:r>
              <a:rPr kumimoji="1" lang="en-US" altLang="ko-KR" sz="2000" b="1" dirty="0">
                <a:ea typeface="굴림" pitchFamily="50" charset="-127"/>
              </a:rPr>
              <a:t>Immediate Mode</a:t>
            </a:r>
          </a:p>
          <a:p>
            <a:pPr defTabSz="762000" eaLnBrk="0" hangingPunct="0">
              <a:lnSpc>
                <a:spcPct val="90000"/>
              </a:lnSpc>
            </a:pPr>
            <a:r>
              <a:rPr kumimoji="1" lang="en-US" altLang="ko-KR" sz="2000" dirty="0">
                <a:ea typeface="굴림" pitchFamily="50" charset="-127"/>
              </a:rPr>
              <a:t>	Instead of specifying the address of the operand,</a:t>
            </a:r>
          </a:p>
          <a:p>
            <a:pPr defTabSz="762000" eaLnBrk="0" hangingPunct="0">
              <a:lnSpc>
                <a:spcPct val="90000"/>
              </a:lnSpc>
            </a:pPr>
            <a:r>
              <a:rPr kumimoji="1" lang="en-US" altLang="ko-KR" sz="2000" dirty="0">
                <a:ea typeface="굴림" pitchFamily="50" charset="-127"/>
              </a:rPr>
              <a:t>    	</a:t>
            </a:r>
            <a:r>
              <a:rPr kumimoji="1" lang="en-US" altLang="ko-KR" sz="2000" dirty="0" smtClean="0">
                <a:ea typeface="굴림" pitchFamily="50" charset="-127"/>
              </a:rPr>
              <a:t>the instruction contains the operand itself. </a:t>
            </a:r>
          </a:p>
          <a:p>
            <a:pPr defTabSz="762000" eaLnBrk="0" hangingPunct="0">
              <a:lnSpc>
                <a:spcPct val="90000"/>
              </a:lnSpc>
            </a:pPr>
            <a:endParaRPr kumimoji="1" lang="en-US" altLang="ko-KR" sz="2000" dirty="0" smtClean="0">
              <a:ea typeface="굴림" pitchFamily="50" charset="-127"/>
            </a:endParaRPr>
          </a:p>
          <a:p>
            <a:pPr defTabSz="762000"/>
            <a:r>
              <a:rPr kumimoji="1" lang="en-US" altLang="ko-KR" sz="2000" b="1" dirty="0">
                <a:ea typeface="굴림" pitchFamily="50" charset="-127"/>
              </a:rPr>
              <a:t>Direct Address Mode</a:t>
            </a:r>
          </a:p>
          <a:p>
            <a:pPr defTabSz="762000"/>
            <a:r>
              <a:rPr kumimoji="1" lang="en-US" altLang="ko-KR" sz="2000" dirty="0">
                <a:ea typeface="굴림" pitchFamily="50" charset="-127"/>
              </a:rPr>
              <a:t>      	Instruction specifies the memory address which</a:t>
            </a:r>
          </a:p>
          <a:p>
            <a:pPr defTabSz="762000"/>
            <a:r>
              <a:rPr kumimoji="1" lang="en-US" altLang="ko-KR" sz="2000" dirty="0">
                <a:ea typeface="굴림" pitchFamily="50" charset="-127"/>
              </a:rPr>
              <a:t>      	can be used directly to </a:t>
            </a:r>
            <a:r>
              <a:rPr kumimoji="1" lang="en-US" altLang="ko-KR" sz="2000" dirty="0" smtClean="0">
                <a:ea typeface="굴림" pitchFamily="50" charset="-127"/>
              </a:rPr>
              <a:t>get the operand.</a:t>
            </a:r>
            <a:endParaRPr kumimoji="1" lang="en-US" altLang="ko-KR" sz="2000" dirty="0">
              <a:ea typeface="굴림" pitchFamily="50" charset="-127"/>
            </a:endParaRPr>
          </a:p>
          <a:p>
            <a:pPr defTabSz="762000"/>
            <a:r>
              <a:rPr kumimoji="1" lang="en-US" altLang="ko-KR" sz="2000" dirty="0">
                <a:ea typeface="굴림" pitchFamily="50" charset="-127"/>
              </a:rPr>
              <a:t>           	</a:t>
            </a:r>
            <a:endParaRPr kumimoji="1" lang="en-US" altLang="ko-KR" sz="2000" b="1" dirty="0">
              <a:ea typeface="굴림" pitchFamily="50" charset="-127"/>
            </a:endParaRPr>
          </a:p>
          <a:p>
            <a:pPr defTabSz="762000" eaLnBrk="0" hangingPunct="0">
              <a:lnSpc>
                <a:spcPct val="90000"/>
              </a:lnSpc>
            </a:pPr>
            <a:r>
              <a:rPr kumimoji="1" lang="en-US" altLang="ko-KR" sz="2000" b="1" dirty="0">
                <a:ea typeface="굴림" pitchFamily="50" charset="-127"/>
              </a:rPr>
              <a:t>Indirect Addressing Mode</a:t>
            </a:r>
          </a:p>
          <a:p>
            <a:pPr defTabSz="762000" eaLnBrk="0" hangingPunct="0">
              <a:lnSpc>
                <a:spcPct val="90000"/>
              </a:lnSpc>
            </a:pPr>
            <a:r>
              <a:rPr kumimoji="1" lang="en-US" altLang="ko-KR" sz="2000" dirty="0">
                <a:ea typeface="굴림" pitchFamily="50" charset="-127"/>
              </a:rPr>
              <a:t>	The address field of an instruction specifies the address of a </a:t>
            </a:r>
            <a:r>
              <a:rPr kumimoji="1" lang="en-US" altLang="ko-KR" sz="2000" dirty="0" smtClean="0">
                <a:ea typeface="굴림" pitchFamily="50" charset="-127"/>
              </a:rPr>
              <a:t>	memory location </a:t>
            </a:r>
            <a:r>
              <a:rPr kumimoji="1" lang="en-US" altLang="ko-KR" sz="2000" dirty="0">
                <a:ea typeface="굴림" pitchFamily="50" charset="-127"/>
              </a:rPr>
              <a:t>that contains the address of the </a:t>
            </a:r>
            <a:r>
              <a:rPr kumimoji="1" lang="en-US" altLang="ko-KR" sz="2000" dirty="0" smtClean="0">
                <a:ea typeface="굴림" pitchFamily="50" charset="-127"/>
              </a:rPr>
              <a:t>operand.</a:t>
            </a:r>
            <a:endParaRPr kumimoji="1" lang="en-US" altLang="ko-KR" sz="2000" dirty="0">
              <a:ea typeface="굴림" pitchFamily="50" charset="-127"/>
            </a:endParaRPr>
          </a:p>
          <a:p>
            <a:pPr defTabSz="762000" eaLnBrk="0" hangingPunct="0">
              <a:lnSpc>
                <a:spcPct val="90000"/>
              </a:lnSpc>
            </a:pPr>
            <a:endParaRPr kumimoji="1" lang="en-US" altLang="ko-KR" sz="2000" dirty="0">
              <a:ea typeface="굴림" pitchFamily="50" charset="-127"/>
            </a:endParaRPr>
          </a:p>
          <a:p>
            <a:pPr defTabSz="762000" eaLnBrk="0" hangingPunct="0">
              <a:lnSpc>
                <a:spcPct val="90000"/>
              </a:lnSpc>
            </a:pPr>
            <a:r>
              <a:rPr kumimoji="1" lang="en-US" altLang="ko-KR" sz="2000" dirty="0">
                <a:ea typeface="굴림" pitchFamily="50" charset="-127"/>
              </a:rPr>
              <a:t>          	</a:t>
            </a:r>
          </a:p>
          <a:p>
            <a:pPr defTabSz="762000" eaLnBrk="0" hangingPunct="0">
              <a:lnSpc>
                <a:spcPct val="90000"/>
              </a:lnSpc>
            </a:pPr>
            <a:endParaRPr kumimoji="1" lang="en-US" altLang="ko-KR" sz="2000" dirty="0">
              <a:ea typeface="굴림" pitchFamily="50" charset="-127"/>
            </a:endParaRPr>
          </a:p>
          <a:p>
            <a:pPr defTabSz="762000" eaLnBrk="0" hangingPunct="0">
              <a:lnSpc>
                <a:spcPct val="90000"/>
              </a:lnSpc>
            </a:pPr>
            <a:r>
              <a:rPr kumimoji="1" lang="en-US" altLang="ko-KR" sz="2000" dirty="0">
                <a:ea typeface="굴림" pitchFamily="50" charset="-127"/>
              </a:rPr>
              <a:t>           	</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3124200" y="6245225"/>
            <a:ext cx="2895600" cy="476250"/>
          </a:xfrm>
        </p:spPr>
        <p:txBody>
          <a:bodyPr/>
          <a:lstStyle/>
          <a:p>
            <a:r>
              <a:rPr lang="en-US"/>
              <a:t>cpe 252: Computer Organization</a:t>
            </a:r>
          </a:p>
        </p:txBody>
      </p:sp>
      <p:sp>
        <p:nvSpPr>
          <p:cNvPr id="6" name="Slide Number Placeholder 5"/>
          <p:cNvSpPr>
            <a:spLocks noGrp="1"/>
          </p:cNvSpPr>
          <p:nvPr>
            <p:ph type="sldNum" sz="quarter" idx="4294967295"/>
          </p:nvPr>
        </p:nvSpPr>
        <p:spPr>
          <a:xfrm>
            <a:off x="6553200" y="6245225"/>
            <a:ext cx="2133600" cy="476250"/>
          </a:xfrm>
        </p:spPr>
        <p:txBody>
          <a:bodyPr/>
          <a:lstStyle/>
          <a:p>
            <a:fld id="{E25894FF-791C-4E92-B0EE-28B8D91512D6}" type="slidenum">
              <a:rPr lang="en-US"/>
              <a:pPr/>
              <a:t>7</a:t>
            </a:fld>
            <a:endParaRPr lang="en-US"/>
          </a:p>
        </p:txBody>
      </p:sp>
      <p:sp>
        <p:nvSpPr>
          <p:cNvPr id="650242" name="Rectangle 2"/>
          <p:cNvSpPr>
            <a:spLocks noGrp="1" noChangeArrowheads="1"/>
          </p:cNvSpPr>
          <p:nvPr>
            <p:ph type="title"/>
          </p:nvPr>
        </p:nvSpPr>
        <p:spPr>
          <a:xfrm>
            <a:off x="1143000" y="0"/>
            <a:ext cx="6891338" cy="830263"/>
          </a:xfrm>
          <a:noFill/>
          <a:ln/>
        </p:spPr>
        <p:txBody>
          <a:bodyPr lIns="63500" tIns="25400" rIns="63500" bIns="25400"/>
          <a:lstStyle/>
          <a:p>
            <a:r>
              <a:rPr lang="en-US" altLang="ko-KR" sz="3200">
                <a:ea typeface="굴림" pitchFamily="50" charset="-127"/>
              </a:rPr>
              <a:t>TYPES  OF  ADDRESSING  MODES</a:t>
            </a:r>
          </a:p>
        </p:txBody>
      </p:sp>
      <p:sp>
        <p:nvSpPr>
          <p:cNvPr id="650244" name="Rectangle 4"/>
          <p:cNvSpPr>
            <a:spLocks noChangeArrowheads="1"/>
          </p:cNvSpPr>
          <p:nvPr/>
        </p:nvSpPr>
        <p:spPr bwMode="auto">
          <a:xfrm>
            <a:off x="304800" y="1066800"/>
            <a:ext cx="8610600" cy="5352747"/>
          </a:xfrm>
          <a:prstGeom prst="rect">
            <a:avLst/>
          </a:prstGeom>
          <a:noFill/>
          <a:ln w="25400">
            <a:noFill/>
            <a:miter lim="800000"/>
            <a:headEnd/>
            <a:tailEnd/>
          </a:ln>
          <a:effectLst/>
        </p:spPr>
        <p:txBody>
          <a:bodyPr lIns="90488" tIns="44450" rIns="90488" bIns="44450">
            <a:spAutoFit/>
          </a:bodyPr>
          <a:lstStyle/>
          <a:p>
            <a:pPr defTabSz="762000" eaLnBrk="0" hangingPunct="0">
              <a:lnSpc>
                <a:spcPct val="90000"/>
              </a:lnSpc>
            </a:pPr>
            <a:r>
              <a:rPr kumimoji="1" lang="en-US" altLang="ko-KR" sz="2000" b="1" dirty="0">
                <a:ea typeface="굴림" pitchFamily="50" charset="-127"/>
              </a:rPr>
              <a:t> </a:t>
            </a:r>
            <a:endParaRPr kumimoji="1" lang="en-US" altLang="ko-KR" sz="2000" dirty="0">
              <a:ea typeface="굴림" pitchFamily="50" charset="-127"/>
            </a:endParaRPr>
          </a:p>
          <a:p>
            <a:pPr defTabSz="762000" eaLnBrk="0" hangingPunct="0">
              <a:lnSpc>
                <a:spcPct val="90000"/>
              </a:lnSpc>
            </a:pPr>
            <a:r>
              <a:rPr kumimoji="1" lang="en-US" altLang="ko-KR" sz="2000" b="1" dirty="0">
                <a:ea typeface="굴림" pitchFamily="50" charset="-127"/>
              </a:rPr>
              <a:t>Register Mode</a:t>
            </a:r>
          </a:p>
          <a:p>
            <a:pPr defTabSz="762000" eaLnBrk="0" hangingPunct="0">
              <a:lnSpc>
                <a:spcPct val="90000"/>
              </a:lnSpc>
            </a:pPr>
            <a:r>
              <a:rPr kumimoji="1" lang="en-US" altLang="ko-KR" sz="2000" dirty="0">
                <a:ea typeface="굴림" pitchFamily="50" charset="-127"/>
              </a:rPr>
              <a:t>    	Address specified in the instruction is the register address</a:t>
            </a:r>
          </a:p>
          <a:p>
            <a:pPr defTabSz="762000" eaLnBrk="0" hangingPunct="0">
              <a:lnSpc>
                <a:spcPct val="90000"/>
              </a:lnSpc>
            </a:pPr>
            <a:endParaRPr kumimoji="1" lang="en-US" altLang="ko-KR" sz="2000" b="1" dirty="0">
              <a:ea typeface="굴림" pitchFamily="50" charset="-127"/>
            </a:endParaRPr>
          </a:p>
          <a:p>
            <a:pPr defTabSz="762000" eaLnBrk="0" hangingPunct="0">
              <a:lnSpc>
                <a:spcPct val="90000"/>
              </a:lnSpc>
            </a:pPr>
            <a:r>
              <a:rPr kumimoji="1" lang="en-US" altLang="ko-KR" sz="2000" b="1" dirty="0">
                <a:ea typeface="굴림" pitchFamily="50" charset="-127"/>
              </a:rPr>
              <a:t>Register Indirect Mode</a:t>
            </a:r>
          </a:p>
          <a:p>
            <a:pPr defTabSz="762000" eaLnBrk="0" hangingPunct="0">
              <a:lnSpc>
                <a:spcPct val="90000"/>
              </a:lnSpc>
            </a:pPr>
            <a:r>
              <a:rPr kumimoji="1" lang="en-US" altLang="ko-KR" sz="2000" dirty="0">
                <a:ea typeface="굴림" pitchFamily="50" charset="-127"/>
              </a:rPr>
              <a:t>	Instruction specifies a register which </a:t>
            </a:r>
            <a:r>
              <a:rPr kumimoji="1" lang="en-US" altLang="ko-KR" sz="2000" dirty="0" smtClean="0">
                <a:ea typeface="굴림" pitchFamily="50" charset="-127"/>
              </a:rPr>
              <a:t>contains the </a:t>
            </a:r>
            <a:r>
              <a:rPr kumimoji="1" lang="en-US" altLang="ko-KR" sz="2000" dirty="0">
                <a:ea typeface="굴림" pitchFamily="50" charset="-127"/>
              </a:rPr>
              <a:t>memory address </a:t>
            </a:r>
            <a:r>
              <a:rPr kumimoji="1" lang="en-US" altLang="ko-KR" sz="2000" dirty="0" smtClean="0">
                <a:ea typeface="굴림" pitchFamily="50" charset="-127"/>
              </a:rPr>
              <a:t>	of </a:t>
            </a:r>
            <a:r>
              <a:rPr kumimoji="1" lang="en-US" altLang="ko-KR" sz="2000" dirty="0">
                <a:ea typeface="굴림" pitchFamily="50" charset="-127"/>
              </a:rPr>
              <a:t>the operand </a:t>
            </a:r>
          </a:p>
          <a:p>
            <a:pPr defTabSz="762000" eaLnBrk="0" hangingPunct="0">
              <a:lnSpc>
                <a:spcPct val="90000"/>
              </a:lnSpc>
            </a:pPr>
            <a:r>
              <a:rPr kumimoji="1" lang="en-US" altLang="ko-KR" sz="2000" b="1" dirty="0" smtClean="0">
                <a:ea typeface="굴림" pitchFamily="50" charset="-127"/>
              </a:rPr>
              <a:t> </a:t>
            </a:r>
          </a:p>
          <a:p>
            <a:pPr defTabSz="762000" eaLnBrk="0" hangingPunct="0">
              <a:lnSpc>
                <a:spcPct val="90000"/>
              </a:lnSpc>
            </a:pPr>
            <a:r>
              <a:rPr kumimoji="1" lang="en-US" altLang="ko-KR" sz="2000" b="1" dirty="0" smtClean="0">
                <a:ea typeface="굴림" pitchFamily="50" charset="-127"/>
              </a:rPr>
              <a:t>Auto-increment </a:t>
            </a:r>
          </a:p>
          <a:p>
            <a:pPr defTabSz="762000" eaLnBrk="0" hangingPunct="0">
              <a:lnSpc>
                <a:spcPct val="90000"/>
              </a:lnSpc>
            </a:pPr>
            <a:r>
              <a:rPr kumimoji="1" lang="en-US" altLang="ko-KR" sz="2000" dirty="0" smtClean="0">
                <a:ea typeface="굴림" pitchFamily="50" charset="-127"/>
              </a:rPr>
              <a:t>	Same </a:t>
            </a:r>
            <a:r>
              <a:rPr kumimoji="1" lang="en-US" altLang="ko-KR" sz="2000" dirty="0">
                <a:ea typeface="굴림" pitchFamily="50" charset="-127"/>
              </a:rPr>
              <a:t>as the Register Indirect, </a:t>
            </a:r>
            <a:r>
              <a:rPr kumimoji="1" lang="en-US" altLang="ko-KR" sz="2000" dirty="0" smtClean="0">
                <a:ea typeface="굴림" pitchFamily="50" charset="-127"/>
              </a:rPr>
              <a:t>but when </a:t>
            </a:r>
            <a:r>
              <a:rPr kumimoji="1" lang="en-US" altLang="ko-KR" sz="2000" dirty="0">
                <a:ea typeface="굴림" pitchFamily="50" charset="-127"/>
              </a:rPr>
              <a:t>the address in the register </a:t>
            </a:r>
            <a:r>
              <a:rPr kumimoji="1" lang="en-US" altLang="ko-KR" sz="2000" dirty="0" smtClean="0">
                <a:ea typeface="굴림" pitchFamily="50" charset="-127"/>
              </a:rPr>
              <a:t>	is </a:t>
            </a:r>
            <a:r>
              <a:rPr kumimoji="1" lang="en-US" altLang="ko-KR" sz="2000" dirty="0">
                <a:ea typeface="굴림" pitchFamily="50" charset="-127"/>
              </a:rPr>
              <a:t>used to access memory, the </a:t>
            </a:r>
            <a:r>
              <a:rPr kumimoji="1" lang="en-US" altLang="ko-KR" sz="2000" dirty="0" smtClean="0">
                <a:ea typeface="굴림" pitchFamily="50" charset="-127"/>
              </a:rPr>
              <a:t>value </a:t>
            </a:r>
            <a:r>
              <a:rPr kumimoji="1" lang="en-US" altLang="ko-KR" sz="2000" dirty="0">
                <a:ea typeface="굴림" pitchFamily="50" charset="-127"/>
              </a:rPr>
              <a:t>in the register is incremented </a:t>
            </a:r>
            <a:r>
              <a:rPr kumimoji="1" lang="en-US" altLang="ko-KR" sz="2000" dirty="0" smtClean="0">
                <a:ea typeface="굴림" pitchFamily="50" charset="-127"/>
              </a:rPr>
              <a:t>	after the </a:t>
            </a:r>
            <a:r>
              <a:rPr kumimoji="1" lang="en-US" altLang="ko-KR" sz="2000" dirty="0">
                <a:ea typeface="굴림" pitchFamily="50" charset="-127"/>
              </a:rPr>
              <a:t>execution of the </a:t>
            </a:r>
            <a:r>
              <a:rPr kumimoji="1" lang="en-US" altLang="ko-KR" sz="2000" dirty="0" smtClean="0">
                <a:ea typeface="굴림" pitchFamily="50" charset="-127"/>
              </a:rPr>
              <a:t>instruction.</a:t>
            </a:r>
          </a:p>
          <a:p>
            <a:pPr defTabSz="762000" eaLnBrk="0" hangingPunct="0">
              <a:lnSpc>
                <a:spcPct val="90000"/>
              </a:lnSpc>
            </a:pPr>
            <a:endParaRPr kumimoji="1" lang="en-US" altLang="ko-KR" sz="2000" dirty="0">
              <a:ea typeface="굴림" pitchFamily="50" charset="-127"/>
            </a:endParaRPr>
          </a:p>
          <a:p>
            <a:pPr defTabSz="762000" eaLnBrk="0" hangingPunct="0">
              <a:lnSpc>
                <a:spcPct val="90000"/>
              </a:lnSpc>
            </a:pPr>
            <a:r>
              <a:rPr kumimoji="1" lang="en-US" altLang="ko-KR" sz="2000" b="1" dirty="0" smtClean="0">
                <a:ea typeface="굴림" pitchFamily="50" charset="-127"/>
              </a:rPr>
              <a:t>Auto-decrement </a:t>
            </a:r>
            <a:r>
              <a:rPr kumimoji="1" lang="en-US" altLang="ko-KR" sz="2000" b="1" dirty="0">
                <a:ea typeface="굴림" pitchFamily="50" charset="-127"/>
              </a:rPr>
              <a:t>features:</a:t>
            </a:r>
          </a:p>
          <a:p>
            <a:pPr defTabSz="762000" eaLnBrk="0" hangingPunct="0">
              <a:lnSpc>
                <a:spcPct val="90000"/>
              </a:lnSpc>
            </a:pPr>
            <a:r>
              <a:rPr kumimoji="1" lang="en-US" altLang="ko-KR" sz="2000" dirty="0" smtClean="0">
                <a:ea typeface="굴림" pitchFamily="50" charset="-127"/>
              </a:rPr>
              <a:t>	Same </a:t>
            </a:r>
            <a:r>
              <a:rPr kumimoji="1" lang="en-US" altLang="ko-KR" sz="2000" dirty="0">
                <a:ea typeface="굴림" pitchFamily="50" charset="-127"/>
              </a:rPr>
              <a:t>as the Register Indirect, but when the address in the register 	is used to access memory, the value in the register is </a:t>
            </a:r>
            <a:r>
              <a:rPr kumimoji="1" lang="en-US" altLang="ko-KR" sz="2000" dirty="0" smtClean="0">
                <a:ea typeface="굴림" pitchFamily="50" charset="-127"/>
              </a:rPr>
              <a:t>decremented 	before the execution </a:t>
            </a:r>
            <a:r>
              <a:rPr kumimoji="1" lang="en-US" altLang="ko-KR" sz="2000" dirty="0">
                <a:ea typeface="굴림" pitchFamily="50" charset="-127"/>
              </a:rPr>
              <a:t>of the instruction.</a:t>
            </a:r>
          </a:p>
          <a:p>
            <a:pPr defTabSz="762000" eaLnBrk="0" hangingPunct="0">
              <a:lnSpc>
                <a:spcPct val="90000"/>
              </a:lnSpc>
            </a:pPr>
            <a:endParaRPr kumimoji="1" lang="en-US" altLang="ko-KR" sz="2000" dirty="0">
              <a:ea typeface="굴림" pitchFamily="50" charset="-127"/>
            </a:endParaRPr>
          </a:p>
          <a:p>
            <a:pPr defTabSz="762000" eaLnBrk="0" hangingPunct="0">
              <a:lnSpc>
                <a:spcPct val="90000"/>
              </a:lnSpc>
            </a:pPr>
            <a:endParaRPr kumimoji="1" lang="en-US" altLang="ko-KR" sz="2000" dirty="0">
              <a:ea typeface="굴림" pitchFamily="50" charset="-127"/>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4294967295"/>
          </p:nvPr>
        </p:nvSpPr>
        <p:spPr>
          <a:xfrm>
            <a:off x="3124200" y="6245225"/>
            <a:ext cx="2895600" cy="476250"/>
          </a:xfrm>
        </p:spPr>
        <p:txBody>
          <a:bodyPr/>
          <a:lstStyle/>
          <a:p>
            <a:r>
              <a:rPr lang="en-US"/>
              <a:t>cpe 252: Computer Organization</a:t>
            </a:r>
          </a:p>
        </p:txBody>
      </p:sp>
      <p:sp>
        <p:nvSpPr>
          <p:cNvPr id="7" name="Slide Number Placeholder 5"/>
          <p:cNvSpPr>
            <a:spLocks noGrp="1"/>
          </p:cNvSpPr>
          <p:nvPr>
            <p:ph type="sldNum" sz="quarter" idx="4294967295"/>
          </p:nvPr>
        </p:nvSpPr>
        <p:spPr>
          <a:xfrm>
            <a:off x="6553200" y="6245225"/>
            <a:ext cx="2133600" cy="476250"/>
          </a:xfrm>
        </p:spPr>
        <p:txBody>
          <a:bodyPr/>
          <a:lstStyle/>
          <a:p>
            <a:fld id="{D57302E0-6181-4A4B-829B-08EB526AB2AF}" type="slidenum">
              <a:rPr lang="en-US"/>
              <a:pPr/>
              <a:t>8</a:t>
            </a:fld>
            <a:endParaRPr lang="en-US"/>
          </a:p>
        </p:txBody>
      </p:sp>
      <p:sp>
        <p:nvSpPr>
          <p:cNvPr id="658434" name="Rectangle 2"/>
          <p:cNvSpPr>
            <a:spLocks noGrp="1" noChangeArrowheads="1"/>
          </p:cNvSpPr>
          <p:nvPr>
            <p:ph type="title"/>
          </p:nvPr>
        </p:nvSpPr>
        <p:spPr>
          <a:xfrm>
            <a:off x="1143000" y="152400"/>
            <a:ext cx="6880225" cy="738188"/>
          </a:xfrm>
          <a:noFill/>
          <a:ln/>
        </p:spPr>
        <p:txBody>
          <a:bodyPr lIns="63500" tIns="25400" rIns="63500" bIns="25400"/>
          <a:lstStyle/>
          <a:p>
            <a:r>
              <a:rPr lang="en-US" altLang="ko-KR" sz="3200">
                <a:ea typeface="굴림" pitchFamily="50" charset="-127"/>
              </a:rPr>
              <a:t>TYPES  OF  ADDRESSING  MODES</a:t>
            </a:r>
          </a:p>
        </p:txBody>
      </p:sp>
      <p:sp>
        <p:nvSpPr>
          <p:cNvPr id="658436" name="Rectangle 4"/>
          <p:cNvSpPr>
            <a:spLocks noChangeArrowheads="1"/>
          </p:cNvSpPr>
          <p:nvPr/>
        </p:nvSpPr>
        <p:spPr bwMode="auto">
          <a:xfrm>
            <a:off x="703263" y="2971800"/>
            <a:ext cx="34925" cy="158750"/>
          </a:xfrm>
          <a:prstGeom prst="rect">
            <a:avLst/>
          </a:prstGeom>
          <a:noFill/>
          <a:ln w="12700">
            <a:noFill/>
            <a:miter lim="800000"/>
            <a:headEnd/>
            <a:tailEnd/>
          </a:ln>
          <a:effectLst/>
        </p:spPr>
        <p:txBody>
          <a:bodyPr wrap="none" anchor="ctr"/>
          <a:lstStyle/>
          <a:p>
            <a:endParaRPr lang="en-US"/>
          </a:p>
        </p:txBody>
      </p:sp>
      <p:sp>
        <p:nvSpPr>
          <p:cNvPr id="658437" name="Rectangle 5"/>
          <p:cNvSpPr>
            <a:spLocks noChangeArrowheads="1"/>
          </p:cNvSpPr>
          <p:nvPr/>
        </p:nvSpPr>
        <p:spPr bwMode="auto">
          <a:xfrm>
            <a:off x="352425" y="776288"/>
            <a:ext cx="8791575" cy="5448158"/>
          </a:xfrm>
          <a:prstGeom prst="rect">
            <a:avLst/>
          </a:prstGeom>
          <a:noFill/>
          <a:ln w="25400">
            <a:noFill/>
            <a:miter lim="800000"/>
            <a:headEnd/>
            <a:tailEnd/>
          </a:ln>
          <a:effectLst/>
        </p:spPr>
        <p:txBody>
          <a:bodyPr lIns="90488" tIns="44450" rIns="90488" bIns="44450">
            <a:spAutoFit/>
          </a:bodyPr>
          <a:lstStyle/>
          <a:p>
            <a:pPr defTabSz="762000" eaLnBrk="0" hangingPunct="0">
              <a:lnSpc>
                <a:spcPct val="90000"/>
              </a:lnSpc>
            </a:pPr>
            <a:endParaRPr kumimoji="1" lang="en-US" altLang="ko-KR" dirty="0">
              <a:ea typeface="굴림" pitchFamily="50" charset="-127"/>
            </a:endParaRPr>
          </a:p>
          <a:p>
            <a:pPr defTabSz="762000" eaLnBrk="0" hangingPunct="0">
              <a:lnSpc>
                <a:spcPct val="90000"/>
              </a:lnSpc>
            </a:pPr>
            <a:r>
              <a:rPr kumimoji="1" lang="en-US" altLang="ko-KR" sz="2000" b="1" dirty="0">
                <a:ea typeface="굴림" pitchFamily="50" charset="-127"/>
              </a:rPr>
              <a:t>Relative Addressing Modes</a:t>
            </a:r>
          </a:p>
          <a:p>
            <a:pPr defTabSz="762000"/>
            <a:r>
              <a:rPr kumimoji="1" lang="en-US" altLang="ko-KR" dirty="0">
                <a:ea typeface="굴림" pitchFamily="50" charset="-127"/>
              </a:rPr>
              <a:t>	</a:t>
            </a:r>
            <a:r>
              <a:rPr kumimoji="1" lang="en-US" altLang="ko-KR" sz="2000" dirty="0">
                <a:ea typeface="굴림" pitchFamily="50" charset="-127"/>
              </a:rPr>
              <a:t>The Address fields of an instruction specifies the part of the address 	  (abbreviated address) which can be used along with a </a:t>
            </a:r>
            <a:r>
              <a:rPr kumimoji="1" lang="en-US" altLang="ko-KR" sz="2000" dirty="0" smtClean="0">
                <a:ea typeface="굴림" pitchFamily="50" charset="-127"/>
              </a:rPr>
              <a:t>PC </a:t>
            </a:r>
            <a:r>
              <a:rPr kumimoji="1" lang="en-US" altLang="ko-KR" sz="2000" dirty="0">
                <a:ea typeface="굴림" pitchFamily="50" charset="-127"/>
              </a:rPr>
              <a:t>to </a:t>
            </a:r>
            <a:r>
              <a:rPr kumimoji="1" lang="en-US" altLang="ko-KR" sz="2000" dirty="0" smtClean="0">
                <a:ea typeface="굴림" pitchFamily="50" charset="-127"/>
              </a:rPr>
              <a:t>	calculate </a:t>
            </a:r>
            <a:r>
              <a:rPr kumimoji="1" lang="en-US" altLang="ko-KR" sz="2000" dirty="0">
                <a:ea typeface="굴림" pitchFamily="50" charset="-127"/>
              </a:rPr>
              <a:t>the address of the operand</a:t>
            </a:r>
          </a:p>
          <a:p>
            <a:pPr defTabSz="762000" eaLnBrk="0" hangingPunct="0">
              <a:lnSpc>
                <a:spcPct val="90000"/>
              </a:lnSpc>
            </a:pPr>
            <a:endParaRPr kumimoji="1" lang="en-US" altLang="ko-KR" sz="2000" dirty="0">
              <a:ea typeface="굴림" pitchFamily="50" charset="-127"/>
            </a:endParaRPr>
          </a:p>
          <a:p>
            <a:pPr defTabSz="762000"/>
            <a:r>
              <a:rPr kumimoji="1" lang="en-US" altLang="ko-KR" dirty="0">
                <a:ea typeface="굴림" pitchFamily="50" charset="-127"/>
              </a:rPr>
              <a:t>	 </a:t>
            </a:r>
            <a:r>
              <a:rPr kumimoji="1" lang="en-US" altLang="ko-KR" dirty="0" smtClean="0">
                <a:ea typeface="굴림" pitchFamily="50" charset="-127"/>
              </a:rPr>
              <a:t>EA </a:t>
            </a:r>
            <a:r>
              <a:rPr kumimoji="1" lang="en-US" altLang="ko-KR" dirty="0">
                <a:ea typeface="굴림" pitchFamily="50" charset="-127"/>
              </a:rPr>
              <a:t>= PC + </a:t>
            </a:r>
            <a:r>
              <a:rPr kumimoji="1" lang="en-US" altLang="ko-KR" dirty="0" smtClean="0">
                <a:ea typeface="굴림" pitchFamily="50" charset="-127"/>
              </a:rPr>
              <a:t>IR(address) </a:t>
            </a:r>
            <a:endParaRPr kumimoji="1" lang="en-US" altLang="ko-KR" dirty="0">
              <a:ea typeface="굴림" pitchFamily="50" charset="-127"/>
            </a:endParaRPr>
          </a:p>
          <a:p>
            <a:pPr defTabSz="762000" eaLnBrk="0" hangingPunct="0">
              <a:lnSpc>
                <a:spcPct val="90000"/>
              </a:lnSpc>
            </a:pPr>
            <a:endParaRPr kumimoji="1" lang="en-US" altLang="ko-KR" sz="2000" dirty="0">
              <a:ea typeface="굴림" pitchFamily="50" charset="-127"/>
            </a:endParaRPr>
          </a:p>
          <a:p>
            <a:pPr defTabSz="762000" eaLnBrk="0" hangingPunct="0">
              <a:lnSpc>
                <a:spcPct val="90000"/>
              </a:lnSpc>
            </a:pPr>
            <a:r>
              <a:rPr kumimoji="1" lang="en-US" altLang="ko-KR" sz="2000" dirty="0">
                <a:ea typeface="굴림" pitchFamily="50" charset="-127"/>
              </a:rPr>
              <a:t>             - Address field of the instruction is short</a:t>
            </a:r>
          </a:p>
          <a:p>
            <a:pPr defTabSz="762000" eaLnBrk="0" hangingPunct="0">
              <a:lnSpc>
                <a:spcPct val="90000"/>
              </a:lnSpc>
            </a:pPr>
            <a:r>
              <a:rPr kumimoji="1" lang="en-US" altLang="ko-KR" sz="2000" dirty="0">
                <a:ea typeface="굴림" pitchFamily="50" charset="-127"/>
              </a:rPr>
              <a:t>             - Large physical memory can be accessed with a small number of 			address bits</a:t>
            </a:r>
          </a:p>
          <a:p>
            <a:pPr defTabSz="762000"/>
            <a:r>
              <a:rPr kumimoji="1" lang="en-US" altLang="ko-KR" dirty="0">
                <a:ea typeface="굴림" pitchFamily="50" charset="-127"/>
              </a:rPr>
              <a:t>	</a:t>
            </a:r>
            <a:endParaRPr kumimoji="1" lang="en-US" altLang="ko-KR" sz="2000" dirty="0">
              <a:ea typeface="굴림" pitchFamily="50" charset="-127"/>
            </a:endParaRPr>
          </a:p>
          <a:p>
            <a:pPr defTabSz="762000" eaLnBrk="0" hangingPunct="0">
              <a:lnSpc>
                <a:spcPct val="90000"/>
              </a:lnSpc>
            </a:pPr>
            <a:r>
              <a:rPr kumimoji="1" lang="en-US" altLang="ko-KR" sz="2000" b="1" dirty="0">
                <a:ea typeface="굴림" pitchFamily="50" charset="-127"/>
              </a:rPr>
              <a:t>Indexed Addressing Mode</a:t>
            </a:r>
          </a:p>
          <a:p>
            <a:pPr defTabSz="762000" eaLnBrk="0" hangingPunct="0">
              <a:lnSpc>
                <a:spcPct val="90000"/>
              </a:lnSpc>
            </a:pPr>
            <a:r>
              <a:rPr kumimoji="1" lang="en-US" altLang="ko-KR" sz="2000" b="1" dirty="0">
                <a:ea typeface="굴림" pitchFamily="50" charset="-127"/>
              </a:rPr>
              <a:t>	    </a:t>
            </a:r>
            <a:r>
              <a:rPr kumimoji="1" lang="en-US" altLang="ko-KR" sz="2000" dirty="0">
                <a:ea typeface="굴림" pitchFamily="50" charset="-127"/>
              </a:rPr>
              <a:t> XR: Index Register:</a:t>
            </a:r>
          </a:p>
          <a:p>
            <a:pPr defTabSz="762000" eaLnBrk="0" hangingPunct="0">
              <a:lnSpc>
                <a:spcPct val="90000"/>
              </a:lnSpc>
            </a:pPr>
            <a:r>
              <a:rPr kumimoji="1" lang="en-US" altLang="ko-KR" sz="2000" dirty="0">
                <a:ea typeface="굴림" pitchFamily="50" charset="-127"/>
              </a:rPr>
              <a:t>                     - EA = XR + IR(address)</a:t>
            </a:r>
          </a:p>
          <a:p>
            <a:pPr defTabSz="762000" eaLnBrk="0" hangingPunct="0">
              <a:lnSpc>
                <a:spcPct val="90000"/>
              </a:lnSpc>
            </a:pPr>
            <a:endParaRPr kumimoji="1" lang="en-US" altLang="ko-KR" sz="2000" b="1" dirty="0" smtClean="0">
              <a:ea typeface="굴림" pitchFamily="50" charset="-127"/>
            </a:endParaRPr>
          </a:p>
          <a:p>
            <a:pPr defTabSz="762000" eaLnBrk="0" hangingPunct="0">
              <a:lnSpc>
                <a:spcPct val="90000"/>
              </a:lnSpc>
            </a:pPr>
            <a:r>
              <a:rPr kumimoji="1" lang="en-US" altLang="ko-KR" sz="2000" b="1" dirty="0" smtClean="0">
                <a:ea typeface="굴림" pitchFamily="50" charset="-127"/>
              </a:rPr>
              <a:t>Base </a:t>
            </a:r>
            <a:r>
              <a:rPr kumimoji="1" lang="en-US" altLang="ko-KR" sz="2000" b="1" dirty="0">
                <a:ea typeface="굴림" pitchFamily="50" charset="-127"/>
              </a:rPr>
              <a:t>Register Addressing Mode  </a:t>
            </a:r>
          </a:p>
          <a:p>
            <a:pPr defTabSz="762000" eaLnBrk="0" hangingPunct="0">
              <a:lnSpc>
                <a:spcPct val="90000"/>
              </a:lnSpc>
            </a:pPr>
            <a:r>
              <a:rPr kumimoji="1" lang="en-US" altLang="ko-KR" sz="2000" b="1" dirty="0">
                <a:ea typeface="굴림" pitchFamily="50" charset="-127"/>
              </a:rPr>
              <a:t>	     </a:t>
            </a:r>
            <a:r>
              <a:rPr kumimoji="1" lang="en-US" altLang="ko-KR" sz="2000" dirty="0">
                <a:ea typeface="굴림" pitchFamily="50" charset="-127"/>
              </a:rPr>
              <a:t>BAR: Base Address Register:</a:t>
            </a:r>
          </a:p>
          <a:p>
            <a:pPr defTabSz="762000" eaLnBrk="0" hangingPunct="0">
              <a:lnSpc>
                <a:spcPct val="90000"/>
              </a:lnSpc>
            </a:pPr>
            <a:r>
              <a:rPr kumimoji="1" lang="en-US" altLang="ko-KR" sz="2000" dirty="0">
                <a:ea typeface="굴림" pitchFamily="50" charset="-127"/>
              </a:rPr>
              <a:t>                     - EA = BAR + IR(address)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ooter Placeholder 4"/>
          <p:cNvSpPr>
            <a:spLocks noGrp="1"/>
          </p:cNvSpPr>
          <p:nvPr>
            <p:ph type="ftr" sz="quarter" idx="4294967295"/>
          </p:nvPr>
        </p:nvSpPr>
        <p:spPr>
          <a:xfrm>
            <a:off x="3124200" y="6245225"/>
            <a:ext cx="2895600" cy="476250"/>
          </a:xfrm>
        </p:spPr>
        <p:txBody>
          <a:bodyPr/>
          <a:lstStyle/>
          <a:p>
            <a:r>
              <a:rPr lang="en-US"/>
              <a:t>cpe 252: Computer Organization</a:t>
            </a:r>
          </a:p>
        </p:txBody>
      </p:sp>
      <p:sp>
        <p:nvSpPr>
          <p:cNvPr id="57" name="Slide Number Placeholder 5"/>
          <p:cNvSpPr>
            <a:spLocks noGrp="1"/>
          </p:cNvSpPr>
          <p:nvPr>
            <p:ph type="sldNum" sz="quarter" idx="4294967295"/>
          </p:nvPr>
        </p:nvSpPr>
        <p:spPr>
          <a:xfrm>
            <a:off x="6553200" y="6305550"/>
            <a:ext cx="2133600" cy="476250"/>
          </a:xfrm>
        </p:spPr>
        <p:txBody>
          <a:bodyPr/>
          <a:lstStyle/>
          <a:p>
            <a:fld id="{91F2DDBF-602D-454D-B0FB-651A549174A1}" type="slidenum">
              <a:rPr lang="en-US"/>
              <a:pPr/>
              <a:t>9</a:t>
            </a:fld>
            <a:endParaRPr lang="en-US"/>
          </a:p>
        </p:txBody>
      </p:sp>
      <p:sp>
        <p:nvSpPr>
          <p:cNvPr id="652290" name="Rectangle 2"/>
          <p:cNvSpPr>
            <a:spLocks noGrp="1" noChangeArrowheads="1"/>
          </p:cNvSpPr>
          <p:nvPr>
            <p:ph type="title"/>
          </p:nvPr>
        </p:nvSpPr>
        <p:spPr>
          <a:xfrm>
            <a:off x="152400" y="193675"/>
            <a:ext cx="8134350" cy="650875"/>
          </a:xfrm>
          <a:noFill/>
          <a:ln/>
        </p:spPr>
        <p:txBody>
          <a:bodyPr lIns="63500" tIns="25400" rIns="63500" bIns="25400"/>
          <a:lstStyle/>
          <a:p>
            <a:r>
              <a:rPr lang="en-US" altLang="ko-KR" sz="3200">
                <a:ea typeface="굴림" pitchFamily="50" charset="-127"/>
              </a:rPr>
              <a:t>ADDRESSING  MODES - EXAMPLES </a:t>
            </a:r>
          </a:p>
        </p:txBody>
      </p:sp>
      <p:sp>
        <p:nvSpPr>
          <p:cNvPr id="652291" name="Rectangle 3"/>
          <p:cNvSpPr>
            <a:spLocks noChangeArrowheads="1"/>
          </p:cNvSpPr>
          <p:nvPr/>
        </p:nvSpPr>
        <p:spPr bwMode="auto">
          <a:xfrm>
            <a:off x="838200" y="3956050"/>
            <a:ext cx="1101725" cy="390525"/>
          </a:xfrm>
          <a:prstGeom prst="rect">
            <a:avLst/>
          </a:prstGeom>
          <a:noFill/>
          <a:ln w="12700">
            <a:noFill/>
            <a:miter lim="800000"/>
            <a:headEnd/>
            <a:tailEnd/>
          </a:ln>
          <a:effectLst/>
        </p:spPr>
        <p:txBody>
          <a:bodyPr wrap="none" lIns="63500" tIns="25400" rIns="63500" bIns="25400">
            <a:spAutoFit/>
          </a:bodyPr>
          <a:lstStyle/>
          <a:p>
            <a:pPr defTabSz="762000" eaLnBrk="0" hangingPunct="0">
              <a:lnSpc>
                <a:spcPct val="80000"/>
              </a:lnSpc>
            </a:pPr>
            <a:r>
              <a:rPr kumimoji="1" lang="en-US" altLang="ko-KR" sz="1400" b="1">
                <a:ea typeface="굴림" pitchFamily="50" charset="-127"/>
              </a:rPr>
              <a:t>Addressing</a:t>
            </a:r>
          </a:p>
          <a:p>
            <a:pPr defTabSz="762000" eaLnBrk="0" hangingPunct="0">
              <a:lnSpc>
                <a:spcPct val="80000"/>
              </a:lnSpc>
            </a:pPr>
            <a:r>
              <a:rPr kumimoji="1" lang="en-US" altLang="ko-KR" sz="1400" b="1">
                <a:ea typeface="굴림" pitchFamily="50" charset="-127"/>
              </a:rPr>
              <a:t>Mode</a:t>
            </a:r>
          </a:p>
        </p:txBody>
      </p:sp>
      <p:sp>
        <p:nvSpPr>
          <p:cNvPr id="652292" name="Rectangle 4"/>
          <p:cNvSpPr>
            <a:spLocks noChangeArrowheads="1"/>
          </p:cNvSpPr>
          <p:nvPr/>
        </p:nvSpPr>
        <p:spPr bwMode="auto">
          <a:xfrm>
            <a:off x="2181225" y="3956050"/>
            <a:ext cx="865188" cy="390525"/>
          </a:xfrm>
          <a:prstGeom prst="rect">
            <a:avLst/>
          </a:prstGeom>
          <a:noFill/>
          <a:ln w="12700">
            <a:noFill/>
            <a:miter lim="800000"/>
            <a:headEnd/>
            <a:tailEnd/>
          </a:ln>
          <a:effectLst/>
        </p:spPr>
        <p:txBody>
          <a:bodyPr wrap="none" lIns="63500" tIns="25400" rIns="63500" bIns="25400">
            <a:spAutoFit/>
          </a:bodyPr>
          <a:lstStyle/>
          <a:p>
            <a:pPr defTabSz="762000" eaLnBrk="0" hangingPunct="0">
              <a:lnSpc>
                <a:spcPct val="80000"/>
              </a:lnSpc>
            </a:pPr>
            <a:r>
              <a:rPr kumimoji="1" lang="en-US" altLang="ko-KR" sz="1400" b="1">
                <a:ea typeface="굴림" pitchFamily="50" charset="-127"/>
              </a:rPr>
              <a:t>Effective</a:t>
            </a:r>
          </a:p>
          <a:p>
            <a:pPr defTabSz="762000" eaLnBrk="0" hangingPunct="0">
              <a:lnSpc>
                <a:spcPct val="80000"/>
              </a:lnSpc>
            </a:pPr>
            <a:r>
              <a:rPr kumimoji="1" lang="en-US" altLang="ko-KR" sz="1400" b="1">
                <a:ea typeface="굴림" pitchFamily="50" charset="-127"/>
              </a:rPr>
              <a:t>Address</a:t>
            </a:r>
          </a:p>
        </p:txBody>
      </p:sp>
      <p:sp>
        <p:nvSpPr>
          <p:cNvPr id="652293" name="Rectangle 5"/>
          <p:cNvSpPr>
            <a:spLocks noChangeArrowheads="1"/>
          </p:cNvSpPr>
          <p:nvPr/>
        </p:nvSpPr>
        <p:spPr bwMode="auto">
          <a:xfrm>
            <a:off x="3124200" y="3962400"/>
            <a:ext cx="795338" cy="390525"/>
          </a:xfrm>
          <a:prstGeom prst="rect">
            <a:avLst/>
          </a:prstGeom>
          <a:noFill/>
          <a:ln w="12700">
            <a:noFill/>
            <a:miter lim="800000"/>
            <a:headEnd/>
            <a:tailEnd/>
          </a:ln>
          <a:effectLst/>
        </p:spPr>
        <p:txBody>
          <a:bodyPr wrap="none" lIns="63500" tIns="25400" rIns="63500" bIns="25400">
            <a:spAutoFit/>
          </a:bodyPr>
          <a:lstStyle/>
          <a:p>
            <a:pPr defTabSz="762000" eaLnBrk="0" hangingPunct="0">
              <a:lnSpc>
                <a:spcPct val="80000"/>
              </a:lnSpc>
            </a:pPr>
            <a:r>
              <a:rPr kumimoji="1" lang="en-US" altLang="ko-KR" sz="1400" b="1" dirty="0">
                <a:ea typeface="굴림" pitchFamily="50" charset="-127"/>
              </a:rPr>
              <a:t>Content</a:t>
            </a:r>
          </a:p>
          <a:p>
            <a:pPr defTabSz="762000" eaLnBrk="0" hangingPunct="0">
              <a:lnSpc>
                <a:spcPct val="80000"/>
              </a:lnSpc>
            </a:pPr>
            <a:r>
              <a:rPr kumimoji="1" lang="en-US" altLang="ko-KR" sz="1400" b="1" dirty="0">
                <a:ea typeface="굴림" pitchFamily="50" charset="-127"/>
              </a:rPr>
              <a:t>of AC</a:t>
            </a:r>
          </a:p>
        </p:txBody>
      </p:sp>
      <p:sp>
        <p:nvSpPr>
          <p:cNvPr id="652294" name="Rectangle 6"/>
          <p:cNvSpPr>
            <a:spLocks noChangeArrowheads="1"/>
          </p:cNvSpPr>
          <p:nvPr/>
        </p:nvSpPr>
        <p:spPr bwMode="auto">
          <a:xfrm>
            <a:off x="498475" y="3944938"/>
            <a:ext cx="5262563" cy="2151062"/>
          </a:xfrm>
          <a:prstGeom prst="rect">
            <a:avLst/>
          </a:prstGeom>
          <a:noFill/>
          <a:ln w="25400">
            <a:solidFill>
              <a:schemeClr val="tx1"/>
            </a:solidFill>
            <a:miter lim="800000"/>
            <a:headEnd/>
            <a:tailEnd/>
          </a:ln>
          <a:effectLst/>
        </p:spPr>
        <p:txBody>
          <a:bodyPr wrap="none" anchor="ctr"/>
          <a:lstStyle/>
          <a:p>
            <a:endParaRPr lang="en-US"/>
          </a:p>
        </p:txBody>
      </p:sp>
      <p:sp>
        <p:nvSpPr>
          <p:cNvPr id="652295" name="Line 7"/>
          <p:cNvSpPr>
            <a:spLocks noChangeShapeType="1"/>
          </p:cNvSpPr>
          <p:nvPr/>
        </p:nvSpPr>
        <p:spPr bwMode="auto">
          <a:xfrm>
            <a:off x="509588" y="4349750"/>
            <a:ext cx="5268912" cy="0"/>
          </a:xfrm>
          <a:prstGeom prst="line">
            <a:avLst/>
          </a:prstGeom>
          <a:noFill/>
          <a:ln w="12700">
            <a:solidFill>
              <a:schemeClr val="tx1"/>
            </a:solidFill>
            <a:round/>
            <a:headEnd/>
            <a:tailEnd/>
          </a:ln>
          <a:effectLst/>
        </p:spPr>
        <p:txBody>
          <a:bodyPr wrap="none" anchor="ctr"/>
          <a:lstStyle/>
          <a:p>
            <a:endParaRPr lang="en-US"/>
          </a:p>
        </p:txBody>
      </p:sp>
      <p:sp>
        <p:nvSpPr>
          <p:cNvPr id="652297" name="Rectangle 9"/>
          <p:cNvSpPr>
            <a:spLocks noChangeArrowheads="1"/>
          </p:cNvSpPr>
          <p:nvPr/>
        </p:nvSpPr>
        <p:spPr bwMode="auto">
          <a:xfrm>
            <a:off x="0" y="4308475"/>
            <a:ext cx="2491068" cy="1968231"/>
          </a:xfrm>
          <a:prstGeom prst="rect">
            <a:avLst/>
          </a:prstGeom>
          <a:noFill/>
          <a:ln w="25400">
            <a:noFill/>
            <a:miter lim="800000"/>
            <a:headEnd/>
            <a:tailEnd/>
          </a:ln>
          <a:effectLst/>
        </p:spPr>
        <p:txBody>
          <a:bodyPr wrap="none" lIns="90488" tIns="44450" rIns="90488" bIns="44450">
            <a:spAutoFit/>
          </a:bodyPr>
          <a:lstStyle/>
          <a:p>
            <a:pPr marL="571500" lvl="1" defTabSz="762000" eaLnBrk="0" hangingPunct="0">
              <a:lnSpc>
                <a:spcPct val="80000"/>
              </a:lnSpc>
              <a:spcBef>
                <a:spcPct val="9000"/>
              </a:spcBef>
            </a:pPr>
            <a:r>
              <a:rPr kumimoji="1" lang="en-US" altLang="ko-KR" sz="1400" b="1" dirty="0">
                <a:ea typeface="굴림" pitchFamily="50" charset="-127"/>
              </a:rPr>
              <a:t>Direct address	</a:t>
            </a:r>
          </a:p>
          <a:p>
            <a:pPr marL="571500" lvl="1" defTabSz="762000" eaLnBrk="0" hangingPunct="0">
              <a:lnSpc>
                <a:spcPct val="80000"/>
              </a:lnSpc>
              <a:spcBef>
                <a:spcPct val="9000"/>
              </a:spcBef>
            </a:pPr>
            <a:r>
              <a:rPr kumimoji="1" lang="en-US" altLang="ko-KR" sz="1400" b="1" dirty="0">
                <a:ea typeface="굴림" pitchFamily="50" charset="-127"/>
              </a:rPr>
              <a:t>Immediate operand	</a:t>
            </a:r>
          </a:p>
          <a:p>
            <a:pPr marL="571500" lvl="1" defTabSz="762000" eaLnBrk="0" hangingPunct="0">
              <a:lnSpc>
                <a:spcPct val="80000"/>
              </a:lnSpc>
              <a:spcBef>
                <a:spcPct val="9000"/>
              </a:spcBef>
            </a:pPr>
            <a:r>
              <a:rPr kumimoji="1" lang="en-US" altLang="ko-KR" sz="1400" b="1" dirty="0">
                <a:ea typeface="굴림" pitchFamily="50" charset="-127"/>
              </a:rPr>
              <a:t>Indirect address	</a:t>
            </a:r>
          </a:p>
          <a:p>
            <a:pPr marL="571500" lvl="1" defTabSz="762000" eaLnBrk="0" hangingPunct="0">
              <a:lnSpc>
                <a:spcPct val="80000"/>
              </a:lnSpc>
              <a:spcBef>
                <a:spcPct val="9000"/>
              </a:spcBef>
            </a:pPr>
            <a:r>
              <a:rPr kumimoji="1" lang="en-US" altLang="ko-KR" sz="1400" b="1" dirty="0">
                <a:ea typeface="굴림" pitchFamily="50" charset="-127"/>
              </a:rPr>
              <a:t>Relative address	</a:t>
            </a:r>
          </a:p>
          <a:p>
            <a:pPr marL="571500" lvl="1" defTabSz="762000" eaLnBrk="0" hangingPunct="0">
              <a:lnSpc>
                <a:spcPct val="80000"/>
              </a:lnSpc>
              <a:spcBef>
                <a:spcPct val="9000"/>
              </a:spcBef>
            </a:pPr>
            <a:r>
              <a:rPr kumimoji="1" lang="en-US" altLang="ko-KR" sz="1400" b="1" dirty="0">
                <a:ea typeface="굴림" pitchFamily="50" charset="-127"/>
              </a:rPr>
              <a:t>Indexed address	</a:t>
            </a:r>
          </a:p>
          <a:p>
            <a:pPr marL="571500" lvl="1" defTabSz="762000" eaLnBrk="0" hangingPunct="0">
              <a:lnSpc>
                <a:spcPct val="80000"/>
              </a:lnSpc>
              <a:spcBef>
                <a:spcPct val="9000"/>
              </a:spcBef>
            </a:pPr>
            <a:r>
              <a:rPr kumimoji="1" lang="en-US" altLang="ko-KR" sz="1400" b="1" dirty="0">
                <a:ea typeface="굴림" pitchFamily="50" charset="-127"/>
              </a:rPr>
              <a:t>Register	</a:t>
            </a:r>
          </a:p>
          <a:p>
            <a:pPr marL="571500" lvl="1" defTabSz="762000" eaLnBrk="0" hangingPunct="0">
              <a:lnSpc>
                <a:spcPct val="80000"/>
              </a:lnSpc>
              <a:spcBef>
                <a:spcPct val="9000"/>
              </a:spcBef>
            </a:pPr>
            <a:r>
              <a:rPr kumimoji="1" lang="en-US" altLang="ko-KR" sz="1400" b="1" dirty="0">
                <a:ea typeface="굴림" pitchFamily="50" charset="-127"/>
              </a:rPr>
              <a:t>Register indirect	</a:t>
            </a:r>
          </a:p>
          <a:p>
            <a:pPr marL="571500" lvl="1" defTabSz="762000" eaLnBrk="0" hangingPunct="0">
              <a:lnSpc>
                <a:spcPct val="80000"/>
              </a:lnSpc>
              <a:spcBef>
                <a:spcPct val="9000"/>
              </a:spcBef>
            </a:pPr>
            <a:r>
              <a:rPr kumimoji="1" lang="en-US" altLang="ko-KR" sz="1400" b="1" dirty="0" err="1">
                <a:ea typeface="굴림" pitchFamily="50" charset="-127"/>
              </a:rPr>
              <a:t>Autoincrement</a:t>
            </a:r>
            <a:r>
              <a:rPr kumimoji="1" lang="en-US" altLang="ko-KR" sz="1400" b="1" dirty="0">
                <a:ea typeface="굴림" pitchFamily="50" charset="-127"/>
              </a:rPr>
              <a:t>	</a:t>
            </a:r>
          </a:p>
          <a:p>
            <a:pPr marL="571500" lvl="1" defTabSz="762000" eaLnBrk="0" hangingPunct="0">
              <a:lnSpc>
                <a:spcPct val="80000"/>
              </a:lnSpc>
              <a:spcBef>
                <a:spcPct val="9000"/>
              </a:spcBef>
            </a:pPr>
            <a:r>
              <a:rPr kumimoji="1" lang="en-US" altLang="ko-KR" sz="1400" b="1" dirty="0" err="1">
                <a:ea typeface="굴림" pitchFamily="50" charset="-127"/>
              </a:rPr>
              <a:t>Autodecrement</a:t>
            </a:r>
            <a:r>
              <a:rPr kumimoji="1" lang="en-US" altLang="ko-KR" sz="1400" b="1" dirty="0">
                <a:ea typeface="굴림" pitchFamily="50" charset="-127"/>
              </a:rPr>
              <a:t>	</a:t>
            </a:r>
          </a:p>
          <a:p>
            <a:pPr defTabSz="762000" eaLnBrk="0" latinLnBrk="1" hangingPunct="0">
              <a:lnSpc>
                <a:spcPct val="80000"/>
              </a:lnSpc>
            </a:pPr>
            <a:endParaRPr kumimoji="1" lang="en-US" altLang="ko-KR" sz="1400" b="1" dirty="0">
              <a:ea typeface="굴림" pitchFamily="50" charset="-127"/>
            </a:endParaRPr>
          </a:p>
        </p:txBody>
      </p:sp>
      <p:sp>
        <p:nvSpPr>
          <p:cNvPr id="652298" name="Rectangle 10"/>
          <p:cNvSpPr>
            <a:spLocks noChangeArrowheads="1"/>
          </p:cNvSpPr>
          <p:nvPr/>
        </p:nvSpPr>
        <p:spPr bwMode="auto">
          <a:xfrm>
            <a:off x="6862763" y="1308100"/>
            <a:ext cx="1565275"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Load to AC    Mode</a:t>
            </a:r>
          </a:p>
        </p:txBody>
      </p:sp>
      <p:sp>
        <p:nvSpPr>
          <p:cNvPr id="652299" name="Line 11"/>
          <p:cNvSpPr>
            <a:spLocks noChangeShapeType="1"/>
          </p:cNvSpPr>
          <p:nvPr/>
        </p:nvSpPr>
        <p:spPr bwMode="auto">
          <a:xfrm>
            <a:off x="6886575" y="1312863"/>
            <a:ext cx="1506538" cy="0"/>
          </a:xfrm>
          <a:prstGeom prst="line">
            <a:avLst/>
          </a:prstGeom>
          <a:noFill/>
          <a:ln w="38100">
            <a:solidFill>
              <a:srgbClr val="000000"/>
            </a:solidFill>
            <a:round/>
            <a:headEnd/>
            <a:tailEnd/>
          </a:ln>
          <a:effectLst/>
        </p:spPr>
        <p:txBody>
          <a:bodyPr wrap="none" anchor="ctr"/>
          <a:lstStyle/>
          <a:p>
            <a:endParaRPr lang="en-US"/>
          </a:p>
        </p:txBody>
      </p:sp>
      <p:sp>
        <p:nvSpPr>
          <p:cNvPr id="652300" name="Line 12"/>
          <p:cNvSpPr>
            <a:spLocks noChangeShapeType="1"/>
          </p:cNvSpPr>
          <p:nvPr/>
        </p:nvSpPr>
        <p:spPr bwMode="auto">
          <a:xfrm>
            <a:off x="6886575" y="1511300"/>
            <a:ext cx="1506538" cy="0"/>
          </a:xfrm>
          <a:prstGeom prst="line">
            <a:avLst/>
          </a:prstGeom>
          <a:noFill/>
          <a:ln w="25400">
            <a:solidFill>
              <a:srgbClr val="000000"/>
            </a:solidFill>
            <a:round/>
            <a:headEnd/>
            <a:tailEnd/>
          </a:ln>
          <a:effectLst/>
        </p:spPr>
        <p:txBody>
          <a:bodyPr wrap="none" anchor="ctr"/>
          <a:lstStyle/>
          <a:p>
            <a:endParaRPr lang="en-US"/>
          </a:p>
        </p:txBody>
      </p:sp>
      <p:sp>
        <p:nvSpPr>
          <p:cNvPr id="652301" name="Line 13"/>
          <p:cNvSpPr>
            <a:spLocks noChangeShapeType="1"/>
          </p:cNvSpPr>
          <p:nvPr/>
        </p:nvSpPr>
        <p:spPr bwMode="auto">
          <a:xfrm>
            <a:off x="6886575" y="1711325"/>
            <a:ext cx="1506538" cy="0"/>
          </a:xfrm>
          <a:prstGeom prst="line">
            <a:avLst/>
          </a:prstGeom>
          <a:noFill/>
          <a:ln w="38100">
            <a:solidFill>
              <a:srgbClr val="000000"/>
            </a:solidFill>
            <a:round/>
            <a:headEnd/>
            <a:tailEnd/>
          </a:ln>
          <a:effectLst/>
        </p:spPr>
        <p:txBody>
          <a:bodyPr wrap="none" anchor="ctr"/>
          <a:lstStyle/>
          <a:p>
            <a:endParaRPr lang="en-US"/>
          </a:p>
        </p:txBody>
      </p:sp>
      <p:sp>
        <p:nvSpPr>
          <p:cNvPr id="652302" name="Line 14"/>
          <p:cNvSpPr>
            <a:spLocks noChangeShapeType="1"/>
          </p:cNvSpPr>
          <p:nvPr/>
        </p:nvSpPr>
        <p:spPr bwMode="auto">
          <a:xfrm>
            <a:off x="6886575" y="1911350"/>
            <a:ext cx="1506538" cy="0"/>
          </a:xfrm>
          <a:prstGeom prst="line">
            <a:avLst/>
          </a:prstGeom>
          <a:noFill/>
          <a:ln w="25400">
            <a:solidFill>
              <a:srgbClr val="000000"/>
            </a:solidFill>
            <a:round/>
            <a:headEnd/>
            <a:tailEnd/>
          </a:ln>
          <a:effectLst/>
        </p:spPr>
        <p:txBody>
          <a:bodyPr wrap="none" anchor="ctr"/>
          <a:lstStyle/>
          <a:p>
            <a:endParaRPr lang="en-US"/>
          </a:p>
        </p:txBody>
      </p:sp>
      <p:sp>
        <p:nvSpPr>
          <p:cNvPr id="652303" name="Line 15"/>
          <p:cNvSpPr>
            <a:spLocks noChangeShapeType="1"/>
          </p:cNvSpPr>
          <p:nvPr/>
        </p:nvSpPr>
        <p:spPr bwMode="auto">
          <a:xfrm>
            <a:off x="6886575" y="2312988"/>
            <a:ext cx="1506538" cy="0"/>
          </a:xfrm>
          <a:prstGeom prst="line">
            <a:avLst/>
          </a:prstGeom>
          <a:noFill/>
          <a:ln w="25400">
            <a:solidFill>
              <a:srgbClr val="000000"/>
            </a:solidFill>
            <a:round/>
            <a:headEnd/>
            <a:tailEnd/>
          </a:ln>
          <a:effectLst/>
        </p:spPr>
        <p:txBody>
          <a:bodyPr wrap="none" anchor="ctr"/>
          <a:lstStyle/>
          <a:p>
            <a:endParaRPr lang="en-US"/>
          </a:p>
        </p:txBody>
      </p:sp>
      <p:sp>
        <p:nvSpPr>
          <p:cNvPr id="652304" name="Line 16"/>
          <p:cNvSpPr>
            <a:spLocks noChangeShapeType="1"/>
          </p:cNvSpPr>
          <p:nvPr/>
        </p:nvSpPr>
        <p:spPr bwMode="auto">
          <a:xfrm>
            <a:off x="6886575" y="2511425"/>
            <a:ext cx="1506538" cy="0"/>
          </a:xfrm>
          <a:prstGeom prst="line">
            <a:avLst/>
          </a:prstGeom>
          <a:noFill/>
          <a:ln w="25400">
            <a:solidFill>
              <a:srgbClr val="000000"/>
            </a:solidFill>
            <a:round/>
            <a:headEnd/>
            <a:tailEnd/>
          </a:ln>
          <a:effectLst/>
        </p:spPr>
        <p:txBody>
          <a:bodyPr wrap="none" anchor="ctr"/>
          <a:lstStyle/>
          <a:p>
            <a:endParaRPr lang="en-US"/>
          </a:p>
        </p:txBody>
      </p:sp>
      <p:sp>
        <p:nvSpPr>
          <p:cNvPr id="652305" name="Line 17"/>
          <p:cNvSpPr>
            <a:spLocks noChangeShapeType="1"/>
          </p:cNvSpPr>
          <p:nvPr/>
        </p:nvSpPr>
        <p:spPr bwMode="auto">
          <a:xfrm>
            <a:off x="6886575" y="2711450"/>
            <a:ext cx="1506538" cy="0"/>
          </a:xfrm>
          <a:prstGeom prst="line">
            <a:avLst/>
          </a:prstGeom>
          <a:noFill/>
          <a:ln w="25400">
            <a:solidFill>
              <a:srgbClr val="000000"/>
            </a:solidFill>
            <a:round/>
            <a:headEnd/>
            <a:tailEnd/>
          </a:ln>
          <a:effectLst/>
        </p:spPr>
        <p:txBody>
          <a:bodyPr wrap="none" anchor="ctr"/>
          <a:lstStyle/>
          <a:p>
            <a:endParaRPr lang="en-US"/>
          </a:p>
        </p:txBody>
      </p:sp>
      <p:sp>
        <p:nvSpPr>
          <p:cNvPr id="652306" name="Line 18"/>
          <p:cNvSpPr>
            <a:spLocks noChangeShapeType="1"/>
          </p:cNvSpPr>
          <p:nvPr/>
        </p:nvSpPr>
        <p:spPr bwMode="auto">
          <a:xfrm>
            <a:off x="6886575" y="3111500"/>
            <a:ext cx="1506538" cy="0"/>
          </a:xfrm>
          <a:prstGeom prst="line">
            <a:avLst/>
          </a:prstGeom>
          <a:noFill/>
          <a:ln w="25400">
            <a:solidFill>
              <a:srgbClr val="000000"/>
            </a:solidFill>
            <a:round/>
            <a:headEnd/>
            <a:tailEnd/>
          </a:ln>
          <a:effectLst/>
        </p:spPr>
        <p:txBody>
          <a:bodyPr wrap="none" anchor="ctr"/>
          <a:lstStyle/>
          <a:p>
            <a:endParaRPr lang="en-US"/>
          </a:p>
        </p:txBody>
      </p:sp>
      <p:sp>
        <p:nvSpPr>
          <p:cNvPr id="652307" name="Line 19"/>
          <p:cNvSpPr>
            <a:spLocks noChangeShapeType="1"/>
          </p:cNvSpPr>
          <p:nvPr/>
        </p:nvSpPr>
        <p:spPr bwMode="auto">
          <a:xfrm>
            <a:off x="6886575" y="3309938"/>
            <a:ext cx="1506538" cy="0"/>
          </a:xfrm>
          <a:prstGeom prst="line">
            <a:avLst/>
          </a:prstGeom>
          <a:noFill/>
          <a:ln w="25400">
            <a:solidFill>
              <a:srgbClr val="000000"/>
            </a:solidFill>
            <a:round/>
            <a:headEnd/>
            <a:tailEnd/>
          </a:ln>
          <a:effectLst/>
        </p:spPr>
        <p:txBody>
          <a:bodyPr wrap="none" anchor="ctr"/>
          <a:lstStyle/>
          <a:p>
            <a:endParaRPr lang="en-US"/>
          </a:p>
        </p:txBody>
      </p:sp>
      <p:sp>
        <p:nvSpPr>
          <p:cNvPr id="652308" name="Line 20"/>
          <p:cNvSpPr>
            <a:spLocks noChangeShapeType="1"/>
          </p:cNvSpPr>
          <p:nvPr/>
        </p:nvSpPr>
        <p:spPr bwMode="auto">
          <a:xfrm>
            <a:off x="6886575" y="3711575"/>
            <a:ext cx="1506538" cy="0"/>
          </a:xfrm>
          <a:prstGeom prst="line">
            <a:avLst/>
          </a:prstGeom>
          <a:noFill/>
          <a:ln w="25400">
            <a:solidFill>
              <a:srgbClr val="000000"/>
            </a:solidFill>
            <a:round/>
            <a:headEnd/>
            <a:tailEnd/>
          </a:ln>
          <a:effectLst/>
        </p:spPr>
        <p:txBody>
          <a:bodyPr wrap="none" anchor="ctr"/>
          <a:lstStyle/>
          <a:p>
            <a:endParaRPr lang="en-US"/>
          </a:p>
        </p:txBody>
      </p:sp>
      <p:sp>
        <p:nvSpPr>
          <p:cNvPr id="652309" name="Line 21"/>
          <p:cNvSpPr>
            <a:spLocks noChangeShapeType="1"/>
          </p:cNvSpPr>
          <p:nvPr/>
        </p:nvSpPr>
        <p:spPr bwMode="auto">
          <a:xfrm>
            <a:off x="6886575" y="3911600"/>
            <a:ext cx="1506538" cy="0"/>
          </a:xfrm>
          <a:prstGeom prst="line">
            <a:avLst/>
          </a:prstGeom>
          <a:noFill/>
          <a:ln w="25400">
            <a:solidFill>
              <a:srgbClr val="000000"/>
            </a:solidFill>
            <a:round/>
            <a:headEnd/>
            <a:tailEnd/>
          </a:ln>
          <a:effectLst/>
        </p:spPr>
        <p:txBody>
          <a:bodyPr wrap="none" anchor="ctr"/>
          <a:lstStyle/>
          <a:p>
            <a:endParaRPr lang="en-US"/>
          </a:p>
        </p:txBody>
      </p:sp>
      <p:sp>
        <p:nvSpPr>
          <p:cNvPr id="652310" name="Line 22"/>
          <p:cNvSpPr>
            <a:spLocks noChangeShapeType="1"/>
          </p:cNvSpPr>
          <p:nvPr/>
        </p:nvSpPr>
        <p:spPr bwMode="auto">
          <a:xfrm>
            <a:off x="6886575" y="4311650"/>
            <a:ext cx="1506538" cy="0"/>
          </a:xfrm>
          <a:prstGeom prst="line">
            <a:avLst/>
          </a:prstGeom>
          <a:noFill/>
          <a:ln w="25400">
            <a:solidFill>
              <a:srgbClr val="000000"/>
            </a:solidFill>
            <a:round/>
            <a:headEnd/>
            <a:tailEnd/>
          </a:ln>
          <a:effectLst/>
        </p:spPr>
        <p:txBody>
          <a:bodyPr wrap="none" anchor="ctr"/>
          <a:lstStyle/>
          <a:p>
            <a:endParaRPr lang="en-US"/>
          </a:p>
        </p:txBody>
      </p:sp>
      <p:sp>
        <p:nvSpPr>
          <p:cNvPr id="652311" name="Line 23"/>
          <p:cNvSpPr>
            <a:spLocks noChangeShapeType="1"/>
          </p:cNvSpPr>
          <p:nvPr/>
        </p:nvSpPr>
        <p:spPr bwMode="auto">
          <a:xfrm>
            <a:off x="6886575" y="4510088"/>
            <a:ext cx="1506538" cy="0"/>
          </a:xfrm>
          <a:prstGeom prst="line">
            <a:avLst/>
          </a:prstGeom>
          <a:noFill/>
          <a:ln w="25400">
            <a:solidFill>
              <a:srgbClr val="000000"/>
            </a:solidFill>
            <a:round/>
            <a:headEnd/>
            <a:tailEnd/>
          </a:ln>
          <a:effectLst/>
        </p:spPr>
        <p:txBody>
          <a:bodyPr wrap="none" anchor="ctr"/>
          <a:lstStyle/>
          <a:p>
            <a:endParaRPr lang="en-US"/>
          </a:p>
        </p:txBody>
      </p:sp>
      <p:sp>
        <p:nvSpPr>
          <p:cNvPr id="652312" name="Line 24"/>
          <p:cNvSpPr>
            <a:spLocks noChangeShapeType="1"/>
          </p:cNvSpPr>
          <p:nvPr/>
        </p:nvSpPr>
        <p:spPr bwMode="auto">
          <a:xfrm>
            <a:off x="6886575" y="4911725"/>
            <a:ext cx="1506538" cy="0"/>
          </a:xfrm>
          <a:prstGeom prst="line">
            <a:avLst/>
          </a:prstGeom>
          <a:noFill/>
          <a:ln w="25400">
            <a:solidFill>
              <a:srgbClr val="000000"/>
            </a:solidFill>
            <a:round/>
            <a:headEnd/>
            <a:tailEnd/>
          </a:ln>
          <a:effectLst/>
        </p:spPr>
        <p:txBody>
          <a:bodyPr wrap="none" anchor="ctr"/>
          <a:lstStyle/>
          <a:p>
            <a:endParaRPr lang="en-US"/>
          </a:p>
        </p:txBody>
      </p:sp>
      <p:sp>
        <p:nvSpPr>
          <p:cNvPr id="652313" name="Line 25"/>
          <p:cNvSpPr>
            <a:spLocks noChangeShapeType="1"/>
          </p:cNvSpPr>
          <p:nvPr/>
        </p:nvSpPr>
        <p:spPr bwMode="auto">
          <a:xfrm>
            <a:off x="6886575" y="5111750"/>
            <a:ext cx="1535113" cy="0"/>
          </a:xfrm>
          <a:prstGeom prst="line">
            <a:avLst/>
          </a:prstGeom>
          <a:noFill/>
          <a:ln w="38100">
            <a:solidFill>
              <a:srgbClr val="000000"/>
            </a:solidFill>
            <a:round/>
            <a:headEnd/>
            <a:tailEnd/>
          </a:ln>
          <a:effectLst/>
        </p:spPr>
        <p:txBody>
          <a:bodyPr wrap="none" anchor="ctr"/>
          <a:lstStyle/>
          <a:p>
            <a:endParaRPr lang="en-US"/>
          </a:p>
        </p:txBody>
      </p:sp>
      <p:sp>
        <p:nvSpPr>
          <p:cNvPr id="652314" name="Rectangle 26"/>
          <p:cNvSpPr>
            <a:spLocks noChangeArrowheads="1"/>
          </p:cNvSpPr>
          <p:nvPr/>
        </p:nvSpPr>
        <p:spPr bwMode="auto">
          <a:xfrm>
            <a:off x="7045325" y="1490663"/>
            <a:ext cx="1216025"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Address = 500</a:t>
            </a:r>
          </a:p>
        </p:txBody>
      </p:sp>
      <p:sp>
        <p:nvSpPr>
          <p:cNvPr id="652315" name="Rectangle 27"/>
          <p:cNvSpPr>
            <a:spLocks noChangeArrowheads="1"/>
          </p:cNvSpPr>
          <p:nvPr/>
        </p:nvSpPr>
        <p:spPr bwMode="auto">
          <a:xfrm>
            <a:off x="7045325" y="1709738"/>
            <a:ext cx="1341438"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Next instruction</a:t>
            </a:r>
          </a:p>
        </p:txBody>
      </p:sp>
      <p:sp>
        <p:nvSpPr>
          <p:cNvPr id="652316" name="Rectangle 28"/>
          <p:cNvSpPr>
            <a:spLocks noChangeArrowheads="1"/>
          </p:cNvSpPr>
          <p:nvPr/>
        </p:nvSpPr>
        <p:spPr bwMode="auto">
          <a:xfrm>
            <a:off x="6445250" y="1308100"/>
            <a:ext cx="433388"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200</a:t>
            </a:r>
          </a:p>
        </p:txBody>
      </p:sp>
      <p:sp>
        <p:nvSpPr>
          <p:cNvPr id="652317" name="Rectangle 29"/>
          <p:cNvSpPr>
            <a:spLocks noChangeArrowheads="1"/>
          </p:cNvSpPr>
          <p:nvPr/>
        </p:nvSpPr>
        <p:spPr bwMode="auto">
          <a:xfrm>
            <a:off x="6445250" y="1509713"/>
            <a:ext cx="433388"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201</a:t>
            </a:r>
          </a:p>
        </p:txBody>
      </p:sp>
      <p:sp>
        <p:nvSpPr>
          <p:cNvPr id="652318" name="Rectangle 30"/>
          <p:cNvSpPr>
            <a:spLocks noChangeArrowheads="1"/>
          </p:cNvSpPr>
          <p:nvPr/>
        </p:nvSpPr>
        <p:spPr bwMode="auto">
          <a:xfrm>
            <a:off x="6445250" y="1709738"/>
            <a:ext cx="433388"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202</a:t>
            </a:r>
          </a:p>
        </p:txBody>
      </p:sp>
      <p:sp>
        <p:nvSpPr>
          <p:cNvPr id="652319" name="Rectangle 31"/>
          <p:cNvSpPr>
            <a:spLocks noChangeArrowheads="1"/>
          </p:cNvSpPr>
          <p:nvPr/>
        </p:nvSpPr>
        <p:spPr bwMode="auto">
          <a:xfrm>
            <a:off x="6445250" y="2308225"/>
            <a:ext cx="433388"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399</a:t>
            </a:r>
          </a:p>
        </p:txBody>
      </p:sp>
      <p:sp>
        <p:nvSpPr>
          <p:cNvPr id="652320" name="Rectangle 32"/>
          <p:cNvSpPr>
            <a:spLocks noChangeArrowheads="1"/>
          </p:cNvSpPr>
          <p:nvPr/>
        </p:nvSpPr>
        <p:spPr bwMode="auto">
          <a:xfrm>
            <a:off x="6445250" y="2508250"/>
            <a:ext cx="433388"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400</a:t>
            </a:r>
          </a:p>
        </p:txBody>
      </p:sp>
      <p:sp>
        <p:nvSpPr>
          <p:cNvPr id="652321" name="Rectangle 33"/>
          <p:cNvSpPr>
            <a:spLocks noChangeArrowheads="1"/>
          </p:cNvSpPr>
          <p:nvPr/>
        </p:nvSpPr>
        <p:spPr bwMode="auto">
          <a:xfrm>
            <a:off x="7354888" y="2308225"/>
            <a:ext cx="433387"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450</a:t>
            </a:r>
          </a:p>
        </p:txBody>
      </p:sp>
      <p:sp>
        <p:nvSpPr>
          <p:cNvPr id="652322" name="Rectangle 34"/>
          <p:cNvSpPr>
            <a:spLocks noChangeArrowheads="1"/>
          </p:cNvSpPr>
          <p:nvPr/>
        </p:nvSpPr>
        <p:spPr bwMode="auto">
          <a:xfrm>
            <a:off x="7354888" y="2508250"/>
            <a:ext cx="433387"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700</a:t>
            </a:r>
          </a:p>
        </p:txBody>
      </p:sp>
      <p:sp>
        <p:nvSpPr>
          <p:cNvPr id="652323" name="Rectangle 35"/>
          <p:cNvSpPr>
            <a:spLocks noChangeArrowheads="1"/>
          </p:cNvSpPr>
          <p:nvPr/>
        </p:nvSpPr>
        <p:spPr bwMode="auto">
          <a:xfrm>
            <a:off x="6445250" y="3108325"/>
            <a:ext cx="433388"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500</a:t>
            </a:r>
          </a:p>
        </p:txBody>
      </p:sp>
      <p:sp>
        <p:nvSpPr>
          <p:cNvPr id="652324" name="Rectangle 36"/>
          <p:cNvSpPr>
            <a:spLocks noChangeArrowheads="1"/>
          </p:cNvSpPr>
          <p:nvPr/>
        </p:nvSpPr>
        <p:spPr bwMode="auto">
          <a:xfrm>
            <a:off x="7354888" y="3108325"/>
            <a:ext cx="433387"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800</a:t>
            </a:r>
          </a:p>
        </p:txBody>
      </p:sp>
      <p:sp>
        <p:nvSpPr>
          <p:cNvPr id="652325" name="Rectangle 37"/>
          <p:cNvSpPr>
            <a:spLocks noChangeArrowheads="1"/>
          </p:cNvSpPr>
          <p:nvPr/>
        </p:nvSpPr>
        <p:spPr bwMode="auto">
          <a:xfrm>
            <a:off x="6445250" y="3708400"/>
            <a:ext cx="433388"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600</a:t>
            </a:r>
          </a:p>
        </p:txBody>
      </p:sp>
      <p:sp>
        <p:nvSpPr>
          <p:cNvPr id="652326" name="Rectangle 38"/>
          <p:cNvSpPr>
            <a:spLocks noChangeArrowheads="1"/>
          </p:cNvSpPr>
          <p:nvPr/>
        </p:nvSpPr>
        <p:spPr bwMode="auto">
          <a:xfrm>
            <a:off x="7354888" y="3708400"/>
            <a:ext cx="433387"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900</a:t>
            </a:r>
          </a:p>
        </p:txBody>
      </p:sp>
      <p:sp>
        <p:nvSpPr>
          <p:cNvPr id="652327" name="Rectangle 39"/>
          <p:cNvSpPr>
            <a:spLocks noChangeArrowheads="1"/>
          </p:cNvSpPr>
          <p:nvPr/>
        </p:nvSpPr>
        <p:spPr bwMode="auto">
          <a:xfrm>
            <a:off x="6445250" y="4308475"/>
            <a:ext cx="433388"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702</a:t>
            </a:r>
          </a:p>
        </p:txBody>
      </p:sp>
      <p:sp>
        <p:nvSpPr>
          <p:cNvPr id="652328" name="Rectangle 40"/>
          <p:cNvSpPr>
            <a:spLocks noChangeArrowheads="1"/>
          </p:cNvSpPr>
          <p:nvPr/>
        </p:nvSpPr>
        <p:spPr bwMode="auto">
          <a:xfrm>
            <a:off x="7354888" y="4308475"/>
            <a:ext cx="433387"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325</a:t>
            </a:r>
          </a:p>
        </p:txBody>
      </p:sp>
      <p:sp>
        <p:nvSpPr>
          <p:cNvPr id="652329" name="Rectangle 41"/>
          <p:cNvSpPr>
            <a:spLocks noChangeArrowheads="1"/>
          </p:cNvSpPr>
          <p:nvPr/>
        </p:nvSpPr>
        <p:spPr bwMode="auto">
          <a:xfrm>
            <a:off x="6445250" y="4906963"/>
            <a:ext cx="433388"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800</a:t>
            </a:r>
          </a:p>
        </p:txBody>
      </p:sp>
      <p:sp>
        <p:nvSpPr>
          <p:cNvPr id="652330" name="Rectangle 42"/>
          <p:cNvSpPr>
            <a:spLocks noChangeArrowheads="1"/>
          </p:cNvSpPr>
          <p:nvPr/>
        </p:nvSpPr>
        <p:spPr bwMode="auto">
          <a:xfrm>
            <a:off x="7354888" y="4906963"/>
            <a:ext cx="433387"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300</a:t>
            </a:r>
          </a:p>
        </p:txBody>
      </p:sp>
      <p:sp>
        <p:nvSpPr>
          <p:cNvPr id="652331" name="Line 43"/>
          <p:cNvSpPr>
            <a:spLocks noChangeShapeType="1"/>
          </p:cNvSpPr>
          <p:nvPr/>
        </p:nvSpPr>
        <p:spPr bwMode="auto">
          <a:xfrm>
            <a:off x="6886575" y="1312863"/>
            <a:ext cx="0" cy="3814762"/>
          </a:xfrm>
          <a:prstGeom prst="line">
            <a:avLst/>
          </a:prstGeom>
          <a:noFill/>
          <a:ln w="38100">
            <a:solidFill>
              <a:srgbClr val="000000"/>
            </a:solidFill>
            <a:round/>
            <a:headEnd/>
            <a:tailEnd/>
          </a:ln>
          <a:effectLst/>
        </p:spPr>
        <p:txBody>
          <a:bodyPr wrap="none" anchor="ctr"/>
          <a:lstStyle/>
          <a:p>
            <a:endParaRPr lang="en-US"/>
          </a:p>
        </p:txBody>
      </p:sp>
      <p:sp>
        <p:nvSpPr>
          <p:cNvPr id="652332" name="Line 44"/>
          <p:cNvSpPr>
            <a:spLocks noChangeShapeType="1"/>
          </p:cNvSpPr>
          <p:nvPr/>
        </p:nvSpPr>
        <p:spPr bwMode="auto">
          <a:xfrm>
            <a:off x="8404225" y="1312863"/>
            <a:ext cx="0" cy="3814762"/>
          </a:xfrm>
          <a:prstGeom prst="line">
            <a:avLst/>
          </a:prstGeom>
          <a:noFill/>
          <a:ln w="38100">
            <a:solidFill>
              <a:srgbClr val="000000"/>
            </a:solidFill>
            <a:round/>
            <a:headEnd/>
            <a:tailEnd/>
          </a:ln>
          <a:effectLst/>
        </p:spPr>
        <p:txBody>
          <a:bodyPr wrap="none" anchor="ctr"/>
          <a:lstStyle/>
          <a:p>
            <a:endParaRPr lang="en-US"/>
          </a:p>
        </p:txBody>
      </p:sp>
      <p:sp>
        <p:nvSpPr>
          <p:cNvPr id="652333" name="Rectangle 45"/>
          <p:cNvSpPr>
            <a:spLocks noChangeArrowheads="1"/>
          </p:cNvSpPr>
          <p:nvPr/>
        </p:nvSpPr>
        <p:spPr bwMode="auto">
          <a:xfrm>
            <a:off x="7227888" y="1038225"/>
            <a:ext cx="763587"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Memory</a:t>
            </a:r>
          </a:p>
        </p:txBody>
      </p:sp>
      <p:sp>
        <p:nvSpPr>
          <p:cNvPr id="652334" name="Rectangle 46"/>
          <p:cNvSpPr>
            <a:spLocks noChangeArrowheads="1"/>
          </p:cNvSpPr>
          <p:nvPr/>
        </p:nvSpPr>
        <p:spPr bwMode="auto">
          <a:xfrm>
            <a:off x="6329363" y="1038225"/>
            <a:ext cx="788987"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Address</a:t>
            </a:r>
          </a:p>
        </p:txBody>
      </p:sp>
      <p:sp>
        <p:nvSpPr>
          <p:cNvPr id="652335" name="Line 47"/>
          <p:cNvSpPr>
            <a:spLocks noChangeShapeType="1"/>
          </p:cNvSpPr>
          <p:nvPr/>
        </p:nvSpPr>
        <p:spPr bwMode="auto">
          <a:xfrm>
            <a:off x="7845425" y="1312863"/>
            <a:ext cx="0" cy="204787"/>
          </a:xfrm>
          <a:prstGeom prst="line">
            <a:avLst/>
          </a:prstGeom>
          <a:noFill/>
          <a:ln w="25400">
            <a:solidFill>
              <a:srgbClr val="000000"/>
            </a:solidFill>
            <a:round/>
            <a:headEnd/>
            <a:tailEnd/>
          </a:ln>
          <a:effectLst/>
        </p:spPr>
        <p:txBody>
          <a:bodyPr wrap="none" anchor="ctr"/>
          <a:lstStyle/>
          <a:p>
            <a:endParaRPr lang="en-US"/>
          </a:p>
        </p:txBody>
      </p:sp>
      <p:sp>
        <p:nvSpPr>
          <p:cNvPr id="652336" name="Rectangle 48"/>
          <p:cNvSpPr>
            <a:spLocks noChangeArrowheads="1"/>
          </p:cNvSpPr>
          <p:nvPr/>
        </p:nvSpPr>
        <p:spPr bwMode="auto">
          <a:xfrm>
            <a:off x="4565650" y="1509713"/>
            <a:ext cx="819150"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PC = 200</a:t>
            </a:r>
          </a:p>
        </p:txBody>
      </p:sp>
      <p:sp>
        <p:nvSpPr>
          <p:cNvPr id="652337" name="Rectangle 49"/>
          <p:cNvSpPr>
            <a:spLocks noChangeArrowheads="1"/>
          </p:cNvSpPr>
          <p:nvPr/>
        </p:nvSpPr>
        <p:spPr bwMode="auto">
          <a:xfrm>
            <a:off x="4343400" y="1511300"/>
            <a:ext cx="1196975" cy="188913"/>
          </a:xfrm>
          <a:prstGeom prst="rect">
            <a:avLst/>
          </a:prstGeom>
          <a:noFill/>
          <a:ln w="25400">
            <a:solidFill>
              <a:srgbClr val="000000"/>
            </a:solidFill>
            <a:miter lim="800000"/>
            <a:headEnd/>
            <a:tailEnd/>
          </a:ln>
          <a:effectLst/>
        </p:spPr>
        <p:txBody>
          <a:bodyPr wrap="none" anchor="ctr"/>
          <a:lstStyle/>
          <a:p>
            <a:endParaRPr lang="en-US"/>
          </a:p>
        </p:txBody>
      </p:sp>
      <p:sp>
        <p:nvSpPr>
          <p:cNvPr id="652338" name="Rectangle 50"/>
          <p:cNvSpPr>
            <a:spLocks noChangeArrowheads="1"/>
          </p:cNvSpPr>
          <p:nvPr/>
        </p:nvSpPr>
        <p:spPr bwMode="auto">
          <a:xfrm>
            <a:off x="4565650" y="1955800"/>
            <a:ext cx="801688"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R1 = 400</a:t>
            </a:r>
          </a:p>
        </p:txBody>
      </p:sp>
      <p:sp>
        <p:nvSpPr>
          <p:cNvPr id="652339" name="Rectangle 51"/>
          <p:cNvSpPr>
            <a:spLocks noChangeArrowheads="1"/>
          </p:cNvSpPr>
          <p:nvPr/>
        </p:nvSpPr>
        <p:spPr bwMode="auto">
          <a:xfrm>
            <a:off x="4343400" y="1970088"/>
            <a:ext cx="1196975" cy="188912"/>
          </a:xfrm>
          <a:prstGeom prst="rect">
            <a:avLst/>
          </a:prstGeom>
          <a:noFill/>
          <a:ln w="25400">
            <a:solidFill>
              <a:srgbClr val="000000"/>
            </a:solidFill>
            <a:miter lim="800000"/>
            <a:headEnd/>
            <a:tailEnd/>
          </a:ln>
          <a:effectLst/>
        </p:spPr>
        <p:txBody>
          <a:bodyPr wrap="none" anchor="ctr"/>
          <a:lstStyle/>
          <a:p>
            <a:endParaRPr lang="en-US"/>
          </a:p>
        </p:txBody>
      </p:sp>
      <p:sp>
        <p:nvSpPr>
          <p:cNvPr id="652340" name="Rectangle 52"/>
          <p:cNvSpPr>
            <a:spLocks noChangeArrowheads="1"/>
          </p:cNvSpPr>
          <p:nvPr/>
        </p:nvSpPr>
        <p:spPr bwMode="auto">
          <a:xfrm>
            <a:off x="4565650" y="2420938"/>
            <a:ext cx="819150"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XR = 100</a:t>
            </a:r>
          </a:p>
        </p:txBody>
      </p:sp>
      <p:sp>
        <p:nvSpPr>
          <p:cNvPr id="652341" name="Rectangle 53"/>
          <p:cNvSpPr>
            <a:spLocks noChangeArrowheads="1"/>
          </p:cNvSpPr>
          <p:nvPr/>
        </p:nvSpPr>
        <p:spPr bwMode="auto">
          <a:xfrm>
            <a:off x="4343400" y="2439988"/>
            <a:ext cx="1196975" cy="188912"/>
          </a:xfrm>
          <a:prstGeom prst="rect">
            <a:avLst/>
          </a:prstGeom>
          <a:noFill/>
          <a:ln w="25400">
            <a:solidFill>
              <a:srgbClr val="000000"/>
            </a:solidFill>
            <a:miter lim="800000"/>
            <a:headEnd/>
            <a:tailEnd/>
          </a:ln>
          <a:effectLst/>
        </p:spPr>
        <p:txBody>
          <a:bodyPr wrap="none" anchor="ctr"/>
          <a:lstStyle/>
          <a:p>
            <a:endParaRPr lang="en-US"/>
          </a:p>
        </p:txBody>
      </p:sp>
      <p:sp>
        <p:nvSpPr>
          <p:cNvPr id="652342" name="Rectangle 54"/>
          <p:cNvSpPr>
            <a:spLocks noChangeArrowheads="1"/>
          </p:cNvSpPr>
          <p:nvPr/>
        </p:nvSpPr>
        <p:spPr bwMode="auto">
          <a:xfrm>
            <a:off x="4752975" y="2897188"/>
            <a:ext cx="400050"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AC</a:t>
            </a:r>
          </a:p>
        </p:txBody>
      </p:sp>
      <p:sp>
        <p:nvSpPr>
          <p:cNvPr id="652343" name="Rectangle 55"/>
          <p:cNvSpPr>
            <a:spLocks noChangeArrowheads="1"/>
          </p:cNvSpPr>
          <p:nvPr/>
        </p:nvSpPr>
        <p:spPr bwMode="auto">
          <a:xfrm>
            <a:off x="4343400" y="2911475"/>
            <a:ext cx="1196975" cy="188913"/>
          </a:xfrm>
          <a:prstGeom prst="rect">
            <a:avLst/>
          </a:prstGeom>
          <a:noFill/>
          <a:ln w="25400">
            <a:solidFill>
              <a:srgbClr val="000000"/>
            </a:solidFill>
            <a:miter lim="800000"/>
            <a:headEnd/>
            <a:tailEnd/>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25007</TotalTime>
  <Words>549</Words>
  <Application>Microsoft Office PowerPoint</Application>
  <PresentationFormat>On-screen Show (4:3)</PresentationFormat>
  <Paragraphs>248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굴림</vt:lpstr>
      <vt:lpstr>Helvetica</vt:lpstr>
      <vt:lpstr>Symbol</vt:lpstr>
      <vt:lpstr>Times New Roman</vt:lpstr>
      <vt:lpstr>Default Design</vt:lpstr>
      <vt:lpstr>INSTRUCTION  FORMAT</vt:lpstr>
      <vt:lpstr>THREE,  and  TWO-ADDRESS INSTRUCTIONS</vt:lpstr>
      <vt:lpstr>ONE,  and  ZERO-ADDRESS INSTRUCTIONS</vt:lpstr>
      <vt:lpstr>PowerPoint Presentation</vt:lpstr>
      <vt:lpstr>ADDRESSING  MODES</vt:lpstr>
      <vt:lpstr>TYPES  OF  ADDRESSING  MODES</vt:lpstr>
      <vt:lpstr>TYPES  OF  ADDRESSING  MODES</vt:lpstr>
      <vt:lpstr>TYPES  OF  ADDRESSING  MODES</vt:lpstr>
      <vt:lpstr>ADDRESSING  MODES - EXAMPLES </vt:lpstr>
      <vt:lpstr>ADDRESSING  MODES - EXAMPLES </vt:lpstr>
      <vt:lpstr>PowerPoint Presentation</vt:lpstr>
    </vt:vector>
  </TitlesOfParts>
  <Company>ciscoSystems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ECE271</dc:title>
  <dc:creator>Alexandre Tenca and Wen-Tsong Shiue</dc:creator>
  <cp:lastModifiedBy>Windows User</cp:lastModifiedBy>
  <cp:revision>613</cp:revision>
  <cp:lastPrinted>2002-03-21T23:42:09Z</cp:lastPrinted>
  <dcterms:created xsi:type="dcterms:W3CDTF">1999-09-22T00:03:18Z</dcterms:created>
  <dcterms:modified xsi:type="dcterms:W3CDTF">2021-10-05T06:25:02Z</dcterms:modified>
</cp:coreProperties>
</file>