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341" r:id="rId2"/>
    <p:sldId id="343" r:id="rId3"/>
    <p:sldId id="345" r:id="rId4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fld id="{9084C7BD-5D58-4C0F-B654-A857AC1637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609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fld id="{6A20769B-55DF-4D11-8190-6688131E57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50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5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8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1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11113" y="839788"/>
            <a:ext cx="9132887" cy="74612"/>
          </a:xfrm>
          <a:prstGeom prst="rect">
            <a:avLst/>
          </a:prstGeom>
          <a:gradFill rotWithShape="0">
            <a:gsLst>
              <a:gs pos="0">
                <a:srgbClr val="770D05"/>
              </a:gs>
              <a:gs pos="50000">
                <a:srgbClr val="E71909"/>
              </a:gs>
              <a:gs pos="100000">
                <a:srgbClr val="770D0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34" charset="-127"/>
              <a:cs typeface="+mn-cs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11113" y="762000"/>
            <a:ext cx="9132887" cy="38100"/>
          </a:xfrm>
          <a:prstGeom prst="rect">
            <a:avLst/>
          </a:prstGeom>
          <a:gradFill rotWithShape="0">
            <a:gsLst>
              <a:gs pos="0">
                <a:srgbClr val="00007F"/>
              </a:gs>
              <a:gs pos="50000">
                <a:srgbClr val="0000B6"/>
              </a:gs>
              <a:gs pos="100000">
                <a:srgbClr val="00007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34" charset="-127"/>
              <a:cs typeface="+mn-cs"/>
            </a:endParaRP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Text Box 1030"/>
          <p:cNvSpPr txBox="1">
            <a:spLocks noChangeArrowheads="1"/>
          </p:cNvSpPr>
          <p:nvPr/>
        </p:nvSpPr>
        <p:spPr bwMode="auto">
          <a:xfrm>
            <a:off x="228600" y="6629400"/>
            <a:ext cx="1739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2"/>
                </a:solidFill>
                <a:effectLst/>
                <a:uLnTx/>
                <a:uFillTx/>
                <a:latin typeface="Arial" panose="020B0604020202020204" pitchFamily="34" charset="0"/>
                <a:ea typeface="굴림" pitchFamily="34" charset="-127"/>
                <a:cs typeface="+mn-cs"/>
              </a:rPr>
              <a:t>Computer System Architecture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82"/>
              </a:solidFill>
              <a:effectLst/>
              <a:uLnTx/>
              <a:uFillTx/>
              <a:latin typeface="Times New Roman" panose="02020603050405020304" pitchFamily="18" charset="0"/>
              <a:ea typeface="굴림" pitchFamily="34" charset="-127"/>
              <a:cs typeface="+mn-cs"/>
            </a:endParaRPr>
          </a:p>
        </p:txBody>
      </p:sp>
      <p:sp>
        <p:nvSpPr>
          <p:cNvPr id="1031" name="Text Box 1031"/>
          <p:cNvSpPr txBox="1">
            <a:spLocks noChangeArrowheads="1"/>
          </p:cNvSpPr>
          <p:nvPr/>
        </p:nvSpPr>
        <p:spPr bwMode="auto">
          <a:xfrm>
            <a:off x="6948488" y="6583363"/>
            <a:ext cx="1976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2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34" charset="-127"/>
                <a:cs typeface="+mn-cs"/>
              </a:rPr>
              <a:t>Dept. of  Info. Of  Computer.</a:t>
            </a:r>
          </a:p>
        </p:txBody>
      </p:sp>
      <p:sp>
        <p:nvSpPr>
          <p:cNvPr id="5128" name="Text Box 1032"/>
          <p:cNvSpPr txBox="1">
            <a:spLocks noChangeArrowheads="1"/>
          </p:cNvSpPr>
          <p:nvPr/>
        </p:nvSpPr>
        <p:spPr bwMode="auto">
          <a:xfrm>
            <a:off x="3581400" y="6583363"/>
            <a:ext cx="24638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굴림" pitchFamily="50" charset="-127"/>
                <a:cs typeface="+mn-cs"/>
              </a:rPr>
              <a:t>Chap. 12  Memory Organization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82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6553200"/>
            <a:ext cx="9132888" cy="2857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34" charset="-127"/>
              <a:cs typeface="+mn-cs"/>
            </a:endParaRPr>
          </a:p>
        </p:txBody>
      </p:sp>
      <p:sp>
        <p:nvSpPr>
          <p:cNvPr id="5130" name="Text Box 1034"/>
          <p:cNvSpPr txBox="1">
            <a:spLocks noChangeArrowheads="1"/>
          </p:cNvSpPr>
          <p:nvPr/>
        </p:nvSpPr>
        <p:spPr bwMode="auto">
          <a:xfrm>
            <a:off x="8229600" y="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Book Antiqua" panose="02040602050305030304" pitchFamily="18" charset="0"/>
                <a:ea typeface="굴림" pitchFamily="34" charset="-127"/>
                <a:cs typeface="+mn-cs"/>
              </a:rPr>
              <a:t>12-</a:t>
            </a:r>
            <a:fld id="{3CBD46A7-EBC6-4418-9D5F-27B4D962B39F}" type="slidenum">
              <a:rPr kumimoji="0" lang="ko-KR" altLang="en-US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Book Antiqua" panose="02040602050305030304" pitchFamily="18" charset="0"/>
                <a:ea typeface="굴림" pitchFamily="34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B6"/>
              </a:solidFill>
              <a:effectLst/>
              <a:uLnTx/>
              <a:uFillTx/>
              <a:latin typeface="Book Antiqua" panose="02040602050305030304" pitchFamily="18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4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+mj-lt"/>
          <a:ea typeface="굴림" pitchFamily="34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2000">
          <a:solidFill>
            <a:schemeClr val="tx1"/>
          </a:solidFill>
          <a:latin typeface="+mn-lt"/>
          <a:ea typeface="굴림" pitchFamily="34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u"/>
        <a:defRPr sz="2800">
          <a:solidFill>
            <a:schemeClr val="accent2"/>
          </a:solidFill>
          <a:latin typeface="+mn-lt"/>
          <a:ea typeface="굴림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600">
          <a:solidFill>
            <a:schemeClr val="tx1"/>
          </a:solidFill>
          <a:latin typeface="+mn-lt"/>
          <a:ea typeface="굴림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400">
          <a:solidFill>
            <a:schemeClr val="accent2"/>
          </a:solidFill>
          <a:latin typeface="+mn-lt"/>
          <a:ea typeface="굴림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굴림" pitchFamily="34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Computer Instructions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altLang="en-US" sz="1800" smtClean="0"/>
              <a:t>The basic computer has three instruction code formats. </a:t>
            </a:r>
          </a:p>
          <a:p>
            <a:pPr algn="just">
              <a:lnSpc>
                <a:spcPct val="150000"/>
              </a:lnSpc>
            </a:pPr>
            <a:r>
              <a:rPr lang="en-IN" altLang="en-US" sz="1800" smtClean="0"/>
              <a:t>Each format has 16 bits.</a:t>
            </a:r>
          </a:p>
          <a:p>
            <a:pPr algn="just">
              <a:lnSpc>
                <a:spcPct val="150000"/>
              </a:lnSpc>
            </a:pPr>
            <a:r>
              <a:rPr lang="en-IN" altLang="en-US" sz="1800" smtClean="0"/>
              <a:t>The operation code(op-code) part of the instruction contains three bits and the meaning of remaining 13 bits depends upon the op-code encountered.</a:t>
            </a:r>
          </a:p>
          <a:p>
            <a:pPr algn="just">
              <a:lnSpc>
                <a:spcPct val="150000"/>
              </a:lnSpc>
            </a:pPr>
            <a:endParaRPr lang="en-IN" altLang="en-US" smtClean="0"/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5113337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Instruction Cycle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IN" altLang="en-US" dirty="0" smtClean="0"/>
              <a:t>A program residing in the memory unit of the computer consists of a sequence of instructions.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altLang="en-US" dirty="0" smtClean="0"/>
              <a:t>The program is executed in the computer by going thru a cycle for each instruction.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altLang="en-US" dirty="0" smtClean="0"/>
              <a:t>In basic computer, each instruction cycle consists of the following phases: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altLang="en-US" dirty="0" smtClean="0"/>
              <a:t>Fetch an instruction from memory.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altLang="en-US" dirty="0" smtClean="0"/>
              <a:t>Decode the instruction.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altLang="en-US" dirty="0" smtClean="0"/>
              <a:t>Read the effective address from memory.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altLang="en-US" dirty="0" smtClean="0"/>
              <a:t>Execute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25937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Instruction Cycle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90600"/>
            <a:ext cx="6477000" cy="5486400"/>
          </a:xfrm>
        </p:spPr>
      </p:pic>
    </p:spTree>
    <p:extLst>
      <p:ext uri="{BB962C8B-B14F-4D97-AF65-F5344CB8AC3E}">
        <p14:creationId xmlns:p14="http://schemas.microsoft.com/office/powerpoint/2010/main" val="1372638404"/>
      </p:ext>
    </p:extLst>
  </p:cSld>
  <p:clrMapOvr>
    <a:masterClrMapping/>
  </p:clrMapOvr>
</p:sld>
</file>

<file path=ppt/theme/theme1.xml><?xml version="1.0" encoding="utf-8"?>
<a:theme xmlns:a="http://schemas.openxmlformats.org/drawingml/2006/main" name="org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rg.pot">
      <a:majorFont>
        <a:latin typeface="Book Antiqu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org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8537</TotalTime>
  <Words>112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Book Antiqua</vt:lpstr>
      <vt:lpstr>굴림</vt:lpstr>
      <vt:lpstr>Helvetica</vt:lpstr>
      <vt:lpstr>Monotype Sorts</vt:lpstr>
      <vt:lpstr>Times New Roman</vt:lpstr>
      <vt:lpstr>Wingdings</vt:lpstr>
      <vt:lpstr>org</vt:lpstr>
      <vt:lpstr>Computer Instructions</vt:lpstr>
      <vt:lpstr>Instruction Cycle</vt:lpstr>
      <vt:lpstr>Instruction Cycle</vt:lpstr>
    </vt:vector>
  </TitlesOfParts>
  <Company>ciscoSystems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mayan</cp:lastModifiedBy>
  <cp:revision>611</cp:revision>
  <cp:lastPrinted>2002-03-21T23:42:09Z</cp:lastPrinted>
  <dcterms:created xsi:type="dcterms:W3CDTF">1999-09-22T00:03:18Z</dcterms:created>
  <dcterms:modified xsi:type="dcterms:W3CDTF">2020-10-29T09:32:32Z</dcterms:modified>
</cp:coreProperties>
</file>