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Garamond" panose="02000000000000000000" pitchFamily="2" charset="0"/>
      <p:regular r:id="rId19"/>
      <p:bold r:id="rId20"/>
      <p:italic r:id="rId21"/>
      <p:boldItalic r:id="rId22"/>
    </p:embeddedFont>
    <p:embeddedFont>
      <p:font typeface="Quattrocento Sans" panose="020B05020500000200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8OCJZtDeqgmfLTLyNmYjwjde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notesMaster" Target="notesMasters/notesMaster1.xml" /><Relationship Id="rId26" Type="http://schemas.openxmlformats.org/officeDocument/2006/relationships/font" Target="fonts/font8.fntdata" /><Relationship Id="rId3" Type="http://schemas.openxmlformats.org/officeDocument/2006/relationships/slide" Target="slides/slide1.xml" /><Relationship Id="rId21" Type="http://schemas.openxmlformats.org/officeDocument/2006/relationships/font" Target="fonts/font3.fntdata" /><Relationship Id="rId34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font" Target="fonts/font7.fntdata" /><Relationship Id="rId33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font" Target="fonts/font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6.fntdata" /><Relationship Id="rId32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font" Target="fonts/font5.fntdata" /><Relationship Id="rId10" Type="http://schemas.openxmlformats.org/officeDocument/2006/relationships/slide" Target="slides/slide8.xml" /><Relationship Id="rId19" Type="http://schemas.openxmlformats.org/officeDocument/2006/relationships/font" Target="fonts/font1.fntdata" /><Relationship Id="rId31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font" Target="fonts/font4.fntdata" /><Relationship Id="rId30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1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2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28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9304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ftr" idx="11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>
            <a:spLocks noGrp="1"/>
          </p:cNvSpPr>
          <p:nvPr>
            <p:ph type="pic" idx="2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1"/>
          </p:nvPr>
        </p:nvSpPr>
        <p:spPr>
          <a:xfrm rot="5400000">
            <a:off x="3989324" y="-1572260"/>
            <a:ext cx="4526280" cy="10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dt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ft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/>
          <p:nvPr/>
        </p:nvSpPr>
        <p:spPr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30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30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90862" y="1507068"/>
            <a:ext cx="3192379" cy="466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4765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300"/>
              <a:buFont typeface="Quattrocento Sans"/>
              <a:buChar char=" "/>
              <a:defRPr sz="1200"/>
            </a:lvl1pPr>
            <a:lvl2pPr marL="914400" lvl="1" indent="-281940" algn="l">
              <a:spcBef>
                <a:spcPts val="1200"/>
              </a:spcBef>
              <a:spcAft>
                <a:spcPts val="0"/>
              </a:spcAft>
              <a:buSzPts val="840"/>
              <a:buFont typeface="Quattrocento Sans"/>
              <a:buChar char=" "/>
              <a:defRPr sz="1200"/>
            </a:lvl2pPr>
            <a:lvl3pPr marL="1371600" lvl="2" indent="-338137" algn="l">
              <a:spcBef>
                <a:spcPts val="1200"/>
              </a:spcBef>
              <a:spcAft>
                <a:spcPts val="0"/>
              </a:spcAft>
              <a:buSzPts val="1725"/>
              <a:buFont typeface="Quattrocento Sans"/>
              <a:buChar char=" 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Font typeface="Quattrocento Sans"/>
              <a:buChar char=" "/>
              <a:defRPr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SzPts val="1300"/>
              <a:buFont typeface="Quattrocento Sans"/>
              <a:buChar char="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395537" y="1507068"/>
            <a:ext cx="7143905" cy="466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47650" algn="l">
              <a:spcBef>
                <a:spcPts val="700"/>
              </a:spcBef>
              <a:spcAft>
                <a:spcPts val="0"/>
              </a:spcAft>
              <a:buSzPts val="300"/>
              <a:buFont typeface="Quattrocento Sans"/>
              <a:buChar char=" "/>
              <a:defRPr sz="1200"/>
            </a:lvl1pPr>
            <a:lvl2pPr marL="914400" lvl="1" indent="-281940" algn="l">
              <a:spcBef>
                <a:spcPts val="1200"/>
              </a:spcBef>
              <a:spcAft>
                <a:spcPts val="0"/>
              </a:spcAft>
              <a:buSzPts val="840"/>
              <a:buFont typeface="Quattrocento Sans"/>
              <a:buChar char=" "/>
              <a:defRPr sz="1200"/>
            </a:lvl2pPr>
            <a:lvl3pPr marL="1371600" lvl="2" indent="-338137" algn="l">
              <a:spcBef>
                <a:spcPts val="1200"/>
              </a:spcBef>
              <a:spcAft>
                <a:spcPts val="0"/>
              </a:spcAft>
              <a:buSzPts val="1725"/>
              <a:buFont typeface="Quattrocento Sans"/>
              <a:buChar char=" 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Font typeface="Quattrocento Sans"/>
              <a:buChar char=" "/>
              <a:defRPr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SzPts val="1300"/>
              <a:buFont typeface="Quattrocento Sans"/>
              <a:buChar char="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" name="Google Shape;47;p18"/>
          <p:cNvSpPr txBox="1"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22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22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7272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2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3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4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4.xml" /><Relationship Id="rId7" Type="http://schemas.openxmlformats.org/officeDocument/2006/relationships/slideLayout" Target="../slideLayouts/slideLayout8.xml" /><Relationship Id="rId12" Type="http://schemas.openxmlformats.org/officeDocument/2006/relationships/slideLayout" Target="../slideLayouts/slideLayout13.xml" /><Relationship Id="rId2" Type="http://schemas.openxmlformats.org/officeDocument/2006/relationships/slideLayout" Target="../slideLayouts/slideLayout3.xml" /><Relationship Id="rId1" Type="http://schemas.openxmlformats.org/officeDocument/2006/relationships/slideLayout" Target="../slideLayouts/slideLayout2.xml" /><Relationship Id="rId6" Type="http://schemas.openxmlformats.org/officeDocument/2006/relationships/slideLayout" Target="../slideLayouts/slideLayout7.xml" /><Relationship Id="rId11" Type="http://schemas.openxmlformats.org/officeDocument/2006/relationships/slideLayout" Target="../slideLayouts/slideLayout12.xml" /><Relationship Id="rId5" Type="http://schemas.openxmlformats.org/officeDocument/2006/relationships/slideLayout" Target="../slideLayouts/slideLayout6.xml" /><Relationship Id="rId10" Type="http://schemas.openxmlformats.org/officeDocument/2006/relationships/slideLayout" Target="../slideLayouts/slideLayout11.xml" /><Relationship Id="rId4" Type="http://schemas.openxmlformats.org/officeDocument/2006/relationships/slideLayout" Target="../slideLayouts/slideLayout5.xml" /><Relationship Id="rId9" Type="http://schemas.openxmlformats.org/officeDocument/2006/relationships/slideLayout" Target="../slideLayouts/slideLayout1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/>
          <p:nvPr/>
        </p:nvSpPr>
        <p:spPr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/>
          <p:nvPr/>
        </p:nvSpPr>
        <p:spPr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16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noun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5" Type="http://schemas.openxmlformats.org/officeDocument/2006/relationships/hyperlink" Target="https://www.merriam-webster.com/dictionary/convey" TargetMode="External" /><Relationship Id="rId4" Type="http://schemas.openxmlformats.org/officeDocument/2006/relationships/hyperlink" Target="https://www.merriam-webster.com/dictionary/rapport" TargetMode="Externa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865447" y="2057400"/>
            <a:ext cx="109321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wentieth Century"/>
              <a:buNone/>
            </a:pPr>
            <a:br>
              <a:rPr lang="en-US" b="1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 b="1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BASICS OF COMMUNICATION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2959677" y="4079009"/>
            <a:ext cx="67437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Meaning, Process, Forms &amp; Types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/>
        </p:nvSpPr>
        <p:spPr>
          <a:xfrm>
            <a:off x="5502729" y="163286"/>
            <a:ext cx="70212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PARALINGUISTICS</a:t>
            </a:r>
            <a:endParaRPr/>
          </a:p>
        </p:txBody>
      </p:sp>
      <p:pic>
        <p:nvPicPr>
          <p:cNvPr id="238" name="Google Shape;238;p10" descr="Paralinguistics - Oh shh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6457" y="1037630"/>
            <a:ext cx="3869872" cy="2391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0"/>
          <p:cNvCxnSpPr/>
          <p:nvPr/>
        </p:nvCxnSpPr>
        <p:spPr>
          <a:xfrm rot="10800000">
            <a:off x="3815444" y="1024406"/>
            <a:ext cx="3761013" cy="1584605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" name="Google Shape;240;p10"/>
          <p:cNvCxnSpPr/>
          <p:nvPr/>
        </p:nvCxnSpPr>
        <p:spPr>
          <a:xfrm rot="10800000">
            <a:off x="3875316" y="1947736"/>
            <a:ext cx="3505198" cy="643796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10"/>
          <p:cNvCxnSpPr/>
          <p:nvPr/>
        </p:nvCxnSpPr>
        <p:spPr>
          <a:xfrm flipH="1">
            <a:off x="3758297" y="2603504"/>
            <a:ext cx="3818161" cy="45693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p10"/>
          <p:cNvCxnSpPr/>
          <p:nvPr/>
        </p:nvCxnSpPr>
        <p:spPr>
          <a:xfrm flipH="1">
            <a:off x="4031798" y="2576455"/>
            <a:ext cx="3516085" cy="1067268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p10"/>
          <p:cNvCxnSpPr/>
          <p:nvPr/>
        </p:nvCxnSpPr>
        <p:spPr>
          <a:xfrm flipH="1">
            <a:off x="4095750" y="2603504"/>
            <a:ext cx="3350080" cy="191951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10"/>
          <p:cNvCxnSpPr/>
          <p:nvPr/>
        </p:nvCxnSpPr>
        <p:spPr>
          <a:xfrm flipH="1">
            <a:off x="4199164" y="2591532"/>
            <a:ext cx="3284765" cy="2717307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5" name="Google Shape;245;p10"/>
          <p:cNvSpPr/>
          <p:nvPr/>
        </p:nvSpPr>
        <p:spPr>
          <a:xfrm>
            <a:off x="745671" y="412321"/>
            <a:ext cx="3222173" cy="923330"/>
          </a:xfrm>
          <a:prstGeom prst="cloud">
            <a:avLst/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Speed/Tempo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303562" y="1395485"/>
            <a:ext cx="2383973" cy="923330"/>
          </a:xfrm>
          <a:prstGeom prst="cloud">
            <a:avLst/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Rhythm</a:t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1246415" y="2334380"/>
            <a:ext cx="2383973" cy="923330"/>
          </a:xfrm>
          <a:prstGeom prst="cloud">
            <a:avLst/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Volume</a:t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1423306" y="3301979"/>
            <a:ext cx="2383973" cy="923330"/>
          </a:xfrm>
          <a:prstGeom prst="cloud">
            <a:avLst/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Pitch</a:t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491343" y="4242788"/>
            <a:ext cx="2383973" cy="923330"/>
          </a:xfrm>
          <a:prstGeom prst="cloud">
            <a:avLst/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Quality</a:t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581148" y="5308839"/>
            <a:ext cx="2383973" cy="923330"/>
          </a:xfrm>
          <a:prstGeom prst="cloud">
            <a:avLst/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/>
        </p:nvSpPr>
        <p:spPr>
          <a:xfrm>
            <a:off x="7070271" y="81644"/>
            <a:ext cx="48332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PROXEMICS</a:t>
            </a:r>
            <a:endParaRPr/>
          </a:p>
        </p:txBody>
      </p:sp>
      <p:pic>
        <p:nvPicPr>
          <p:cNvPr id="256" name="Google Shape;2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399"/>
            <a:ext cx="12192000" cy="586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85" y="1142999"/>
            <a:ext cx="11299371" cy="522514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8017327" y="163286"/>
            <a:ext cx="45066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KINESICS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6302829" y="81644"/>
            <a:ext cx="5600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CHRONEMICS</a:t>
            </a:r>
            <a:endParaRPr/>
          </a:p>
        </p:txBody>
      </p:sp>
      <p:pic>
        <p:nvPicPr>
          <p:cNvPr id="268" name="Google Shape;268;p13" descr="5 Great Ways to Use Time as a Variable in a Negoti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076" y="1322614"/>
            <a:ext cx="6648450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3"/>
          <p:cNvSpPr txBox="1"/>
          <p:nvPr/>
        </p:nvSpPr>
        <p:spPr>
          <a:xfrm>
            <a:off x="288474" y="1469571"/>
            <a:ext cx="4735200" cy="51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study of time management and its role in communication is called Chronemics.</a:t>
            </a:r>
            <a:endParaRPr/>
          </a:p>
          <a:p>
            <a:pPr marL="342900" marR="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Managing time reflects a professional etiquette.</a:t>
            </a:r>
            <a:endParaRPr/>
          </a:p>
          <a:p>
            <a:pPr marL="342900" marR="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Punctuality reflects individual’s  seriousness.  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/>
          <p:nvPr/>
        </p:nvSpPr>
        <p:spPr>
          <a:xfrm>
            <a:off x="578426" y="1000282"/>
            <a:ext cx="2535408" cy="1884168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3. Formal 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578426" y="3607731"/>
            <a:ext cx="2535408" cy="1884168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4. Informal</a:t>
            </a:r>
            <a:endParaRPr/>
          </a:p>
        </p:txBody>
      </p:sp>
      <p:cxnSp>
        <p:nvCxnSpPr>
          <p:cNvPr id="276" name="Google Shape;276;p14"/>
          <p:cNvCxnSpPr/>
          <p:nvPr/>
        </p:nvCxnSpPr>
        <p:spPr>
          <a:xfrm>
            <a:off x="3252353" y="1942392"/>
            <a:ext cx="69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7" name="Google Shape;277;p14"/>
          <p:cNvSpPr txBox="1"/>
          <p:nvPr/>
        </p:nvSpPr>
        <p:spPr>
          <a:xfrm>
            <a:off x="3929618" y="220059"/>
            <a:ext cx="3422100" cy="27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Advantages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1. Efficiency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2. Permanent Record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3. Discipline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4. Confidentiality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5. Reliability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8028956" y="220059"/>
            <a:ext cx="3422100" cy="2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Disadvantages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1. Authoritarian System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2. </a:t>
            </a:r>
            <a:r>
              <a:rPr lang="en-US" sz="24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Rigidity/Inflexibility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3. Time Consuming</a:t>
            </a:r>
            <a:endParaRPr/>
          </a:p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4. Lack of Initiative 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9" name="Google Shape;279;p14"/>
          <p:cNvCxnSpPr/>
          <p:nvPr/>
        </p:nvCxnSpPr>
        <p:spPr>
          <a:xfrm>
            <a:off x="7103670" y="1942392"/>
            <a:ext cx="69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0" name="Google Shape;280;p14"/>
          <p:cNvCxnSpPr/>
          <p:nvPr/>
        </p:nvCxnSpPr>
        <p:spPr>
          <a:xfrm>
            <a:off x="3210789" y="4549841"/>
            <a:ext cx="69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1" name="Google Shape;281;p14"/>
          <p:cNvSpPr txBox="1"/>
          <p:nvPr/>
        </p:nvSpPr>
        <p:spPr>
          <a:xfrm>
            <a:off x="3948545" y="3673062"/>
            <a:ext cx="34221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Advantages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Alternative System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Open Endedness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Improvement of Relations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Providing Recommendations</a:t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82" name="Google Shape;282;p14"/>
          <p:cNvCxnSpPr/>
          <p:nvPr/>
        </p:nvCxnSpPr>
        <p:spPr>
          <a:xfrm>
            <a:off x="7022522" y="4958523"/>
            <a:ext cx="69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3" name="Google Shape;283;p14"/>
          <p:cNvSpPr txBox="1"/>
          <p:nvPr/>
        </p:nvSpPr>
        <p:spPr>
          <a:xfrm>
            <a:off x="8205355" y="3719228"/>
            <a:ext cx="3422100" cy="27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Disadvantages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Distortion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Lack of Reliability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Incomplete Information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Possibility of Rumors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Misunderstanding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lang="en-US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Grapevine Communication</a:t>
            </a:r>
            <a:endParaRPr/>
          </a:p>
        </p:txBody>
      </p:sp>
      <p:pic>
        <p:nvPicPr>
          <p:cNvPr id="289" name="Google Shape;289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905" y="1006475"/>
            <a:ext cx="5217600" cy="55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/>
          <p:nvPr/>
        </p:nvSpPr>
        <p:spPr>
          <a:xfrm>
            <a:off x="6055821" y="1006475"/>
            <a:ext cx="5900688" cy="1695168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Informal Channels transmit official news through unofficial and informal communicative interactions. 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6055820" y="2881745"/>
            <a:ext cx="5900688" cy="3699216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# According to Bovee and Others, “Grapevine is an informal interpersonal channel of information not officially sanctioned by the organization.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# In the opinion of R.W. Griffin, “The grapevine is an informal communication network that can permeate an organization.”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# Newstrom and K. Davis said, “Grapevine is an informal system that arises spontaneously from the social interaction of the organization.”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Imagine a situation that you are hungry. What will you do to make your mother serve you food?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92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You are in a crowded bus and somebody steps on your foot. What will you do to let the person know ?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You went to your boss with a cost saving idea. He was convinced verbally, but the nonverbal cues: avoiding eye contact, sighing, scrunched up face, etc. indicate something different.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779929" y="1515035"/>
            <a:ext cx="3906372" cy="2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endParaRPr sz="7200" b="1" u="sng">
              <a:solidFill>
                <a:srgbClr val="A8BF4D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just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SzPts val="188"/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SzPts val="188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SzPts val="188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604434" y="313765"/>
            <a:ext cx="10983132" cy="78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lang="en-US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MEANING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564776" y="1488139"/>
            <a:ext cx="1070393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</a:t>
            </a:r>
            <a:r>
              <a:rPr lang="en-US" sz="2400" b="1" i="1" u="none" strike="noStrike" cap="non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(Merriam Webster's Dictionary)</a:t>
            </a:r>
            <a:endParaRPr sz="2400" b="1" i="0" u="none" strike="noStrike" cap="none">
              <a:solidFill>
                <a:srgbClr val="2B4BE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1a</a:t>
            </a:r>
            <a:r>
              <a:rPr lang="en-US" sz="2400" b="0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0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by which information is exchanged between individuals through a common system of symbols, signs, or behavior </a:t>
            </a:r>
            <a:r>
              <a:rPr lang="en-US" sz="2400" b="0" i="1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</a:t>
            </a:r>
            <a:r>
              <a:rPr lang="en-US" sz="2400" b="0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0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of information </a:t>
            </a:r>
            <a:endParaRPr sz="2400" b="0" i="0" u="none" strike="noStrike" cap="non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0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</a:t>
            </a:r>
            <a:r>
              <a:rPr lang="en-US" sz="2400" b="0" i="0" u="sng" strike="noStrike" cap="non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rapport</a:t>
            </a:r>
            <a:endParaRPr sz="2400" b="0" i="0" u="none" strike="noStrike" cap="non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2a</a:t>
            </a:r>
            <a:r>
              <a:rPr lang="en-US" sz="2400" b="0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0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communicated </a:t>
            </a:r>
            <a:r>
              <a:rPr lang="en-US" sz="2400" b="1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0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transmitted or </a:t>
            </a:r>
            <a:r>
              <a:rPr lang="en-US" sz="2400" b="0" i="0" u="sng" strike="noStrike" cap="non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conveyed</a:t>
            </a:r>
            <a:r>
              <a:rPr lang="en-US" sz="2400" b="0" i="0" u="none" strike="noStrike" cap="none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0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verbal or written message </a:t>
            </a:r>
            <a:r>
              <a:rPr lang="en-US" sz="2400" b="0" i="0" u="none" strike="noStrike" cap="none">
                <a:solidFill>
                  <a:srgbClr val="225F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captain received an important </a:t>
            </a:r>
            <a:r>
              <a:rPr lang="en-US" sz="2400" b="0" i="1" u="none" strike="noStrike" cap="none">
                <a:solidFill>
                  <a:srgbClr val="225F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US" sz="2400" b="0" i="0" u="none" strike="noStrike" cap="none">
                <a:solidFill>
                  <a:srgbClr val="225F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b="0" i="0" u="none" strike="noStrike" cap="none">
                <a:solidFill>
                  <a:srgbClr val="303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604425" y="4276724"/>
            <a:ext cx="109833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Note-</a:t>
            </a:r>
            <a:endParaRPr/>
          </a:p>
          <a:p>
            <a:pPr marL="0" marR="0" lvl="0" indent="0" algn="just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is simply the act of transferring information from one place, person or group to another. </a:t>
            </a:r>
            <a:endParaRPr/>
          </a:p>
          <a:p>
            <a:pPr marL="0" marR="0" lvl="0" indent="0" algn="just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Keith (1993) defines communication as "the transfer of information and understanding from one person to another person”.</a:t>
            </a:r>
            <a:endParaRPr/>
          </a:p>
          <a:p>
            <a:pPr marL="285750" marR="0" lvl="0" indent="-285750" algn="just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way of reaching others with facts, ideas, thoughts and values. </a:t>
            </a:r>
            <a:endParaRPr/>
          </a:p>
          <a:p>
            <a:pPr marL="285750" marR="0" lvl="0" indent="-285750" algn="just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bridge of meaning among people so that they can share what they feel and know. </a:t>
            </a:r>
            <a:endParaRPr/>
          </a:p>
          <a:p>
            <a:pPr marL="0" marR="0" lvl="0" indent="0" algn="just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this bridge, a person can cross safely the river of misunderstanding that sometimes separates people."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None/>
            </a:pPr>
            <a:endParaRPr sz="1200" b="0" i="0" u="none" strike="noStrike" cap="non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3502073" y="2481532"/>
            <a:ext cx="4724400" cy="3248570"/>
          </a:xfrm>
          <a:prstGeom prst="ellipse">
            <a:avLst/>
          </a:prstGeom>
          <a:solidFill>
            <a:schemeClr val="lt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295402" y="277906"/>
            <a:ext cx="9601196" cy="92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lang="en-US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The Communication Process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4949875" y="2105288"/>
            <a:ext cx="18288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Sender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6858000" y="4572000"/>
            <a:ext cx="2286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Channel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5029200" y="5410200"/>
            <a:ext cx="1828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Receiver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2514600" y="4419600"/>
            <a:ext cx="2286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Feedback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2438400" y="2971800"/>
            <a:ext cx="2286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Channel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6664036" y="2135459"/>
            <a:ext cx="2286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Encoding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2590800" y="5410201"/>
            <a:ext cx="2286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Decoding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 rot="8374436">
            <a:off x="7616201" y="3012076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6"/>
          <p:cNvSpPr/>
          <p:nvPr/>
        </p:nvSpPr>
        <p:spPr>
          <a:xfrm rot="-9474030">
            <a:off x="7924800" y="44196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6"/>
          <p:cNvSpPr/>
          <p:nvPr/>
        </p:nvSpPr>
        <p:spPr>
          <a:xfrm rot="-7880127">
            <a:off x="6629400" y="54864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p6"/>
          <p:cNvSpPr/>
          <p:nvPr/>
        </p:nvSpPr>
        <p:spPr>
          <a:xfrm rot="-2765945">
            <a:off x="3605353" y="481268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p6"/>
          <p:cNvSpPr/>
          <p:nvPr/>
        </p:nvSpPr>
        <p:spPr>
          <a:xfrm rot="440907">
            <a:off x="3477827" y="3312681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6"/>
          <p:cNvSpPr/>
          <p:nvPr/>
        </p:nvSpPr>
        <p:spPr>
          <a:xfrm rot="3925653">
            <a:off x="4911842" y="2420509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4648200" y="29718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Noise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5867400" y="40386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Barrier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6858000" y="3123940"/>
            <a:ext cx="2286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3505200" y="2132533"/>
            <a:ext cx="4724400" cy="3581400"/>
          </a:xfrm>
          <a:prstGeom prst="ellipse">
            <a:avLst/>
          </a:prstGeom>
          <a:solidFill>
            <a:schemeClr val="lt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1218162" y="286871"/>
            <a:ext cx="9603275" cy="77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lang="en-US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5029200" y="1981201"/>
            <a:ext cx="1981200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Teacher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7191806" y="4654395"/>
            <a:ext cx="228600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Address  System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5029200" y="5498334"/>
            <a:ext cx="18288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Students 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1905000" y="4267201"/>
            <a:ext cx="33528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Raj asks if tripping someone counts as bullying?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2438400" y="2971801"/>
            <a:ext cx="2514600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Air, face to face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7239000" y="20574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need students to know that they cannot bully each other.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2362200" y="54102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wonder if that includes tripping someone for fun…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6858000" y="3136900"/>
            <a:ext cx="2895600" cy="82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“Bullying is unacceptable behavior.  You will be punished for bullying.”  </a:t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 rot="8374436">
            <a:off x="7696200" y="28956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7"/>
          <p:cNvSpPr/>
          <p:nvPr/>
        </p:nvSpPr>
        <p:spPr>
          <a:xfrm rot="-9474030">
            <a:off x="7924800" y="44196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7"/>
          <p:cNvSpPr/>
          <p:nvPr/>
        </p:nvSpPr>
        <p:spPr>
          <a:xfrm rot="-7880127">
            <a:off x="6629400" y="54864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7"/>
          <p:cNvSpPr/>
          <p:nvPr/>
        </p:nvSpPr>
        <p:spPr>
          <a:xfrm rot="-2765945">
            <a:off x="3733800" y="48006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p7"/>
          <p:cNvSpPr/>
          <p:nvPr/>
        </p:nvSpPr>
        <p:spPr>
          <a:xfrm rot="440907">
            <a:off x="3352800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7"/>
          <p:cNvSpPr/>
          <p:nvPr/>
        </p:nvSpPr>
        <p:spPr>
          <a:xfrm rot="3925653">
            <a:off x="4800600" y="21336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4724400" y="2895601"/>
            <a:ext cx="19050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Squealing sound from PA system.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5486400" y="4114800"/>
            <a:ext cx="18288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Being in athletics and not hearing announcements.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title"/>
          </p:nvPr>
        </p:nvSpPr>
        <p:spPr>
          <a:xfrm>
            <a:off x="604434" y="353862"/>
            <a:ext cx="10983131" cy="67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ct val="100000"/>
              <a:buFont typeface="Garamond"/>
              <a:buNone/>
            </a:pPr>
            <a:r>
              <a:rPr lang="en-US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Forms of Communication</a:t>
            </a: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idx="1"/>
          </p:nvPr>
        </p:nvSpPr>
        <p:spPr>
          <a:xfrm>
            <a:off x="604434" y="1316182"/>
            <a:ext cx="10983131" cy="536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259080" algn="just" rtl="0">
              <a:spcBef>
                <a:spcPts val="0"/>
              </a:spcBef>
              <a:spcAft>
                <a:spcPts val="0"/>
              </a:spcAft>
              <a:buSzPts val="96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Email</a:t>
            </a:r>
            <a:endParaRPr/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Letter</a:t>
            </a:r>
            <a:endParaRPr/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Memo</a:t>
            </a:r>
            <a:endParaRPr/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Written Report</a:t>
            </a:r>
            <a:endParaRPr/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Face-to-Face communications</a:t>
            </a:r>
            <a:endParaRPr/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Meetings</a:t>
            </a:r>
            <a:endParaRPr/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Audio-Visual communication </a:t>
            </a:r>
            <a:endParaRPr/>
          </a:p>
          <a:p>
            <a:pPr marL="320040" lvl="0" indent="-259080" algn="just" rtl="0">
              <a:spcBef>
                <a:spcPts val="700"/>
              </a:spcBef>
              <a:spcAft>
                <a:spcPts val="0"/>
              </a:spcAft>
              <a:buSzPts val="960"/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4400"/>
              <a:buFont typeface="Garamond"/>
              <a:buNone/>
            </a:pPr>
            <a:r>
              <a:rPr lang="en-US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Types of Communication</a:t>
            </a: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3465745" y="3403161"/>
            <a:ext cx="5297258" cy="1284635"/>
            <a:chOff x="2627545" y="1577536"/>
            <a:chExt cx="5297258" cy="1284635"/>
          </a:xfrm>
        </p:grpSpPr>
        <p:sp>
          <p:nvSpPr>
            <p:cNvPr id="205" name="Google Shape;205;p9"/>
            <p:cNvSpPr/>
            <p:nvPr/>
          </p:nvSpPr>
          <p:spPr>
            <a:xfrm>
              <a:off x="4729252" y="1805077"/>
              <a:ext cx="1057094" cy="1057094"/>
            </a:xfrm>
            <a:prstGeom prst="ellipse">
              <a:avLst/>
            </a:prstGeom>
            <a:solidFill>
              <a:srgbClr val="93B6D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4729252" y="1805077"/>
              <a:ext cx="1057094" cy="1057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Types</a:t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-279018">
              <a:off x="5854020" y="2069658"/>
              <a:ext cx="168445" cy="41723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7D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 txBox="1"/>
            <p:nvPr/>
          </p:nvSpPr>
          <p:spPr>
            <a:xfrm rot="-558036">
              <a:off x="5854020" y="2069658"/>
              <a:ext cx="168445" cy="417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094724" y="1577536"/>
              <a:ext cx="1830079" cy="1227162"/>
            </a:xfrm>
            <a:prstGeom prst="ellipse">
              <a:avLst/>
            </a:prstGeom>
            <a:solidFill>
              <a:srgbClr val="93B6D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6094724" y="1577536"/>
              <a:ext cx="1830079" cy="1227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2. Non- Verbal </a:t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10629090">
              <a:off x="4414703" y="2088603"/>
              <a:ext cx="222920" cy="41723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7D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 txBox="1"/>
            <p:nvPr/>
          </p:nvSpPr>
          <p:spPr>
            <a:xfrm rot="341820">
              <a:off x="4414703" y="2088603"/>
              <a:ext cx="222920" cy="417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627545" y="1631071"/>
              <a:ext cx="1684231" cy="1227162"/>
            </a:xfrm>
            <a:prstGeom prst="ellipse">
              <a:avLst/>
            </a:prstGeom>
            <a:solidFill>
              <a:srgbClr val="93B6D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2627545" y="1631071"/>
              <a:ext cx="1684231" cy="1227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1. Verbal </a:t>
              </a:r>
              <a:endParaRPr/>
            </a:p>
          </p:txBody>
        </p:sp>
      </p:grpSp>
      <p:cxnSp>
        <p:nvCxnSpPr>
          <p:cNvPr id="215" name="Google Shape;215;p9"/>
          <p:cNvCxnSpPr/>
          <p:nvPr/>
        </p:nvCxnSpPr>
        <p:spPr>
          <a:xfrm rot="10800000" flipH="1">
            <a:off x="8298873" y="1799167"/>
            <a:ext cx="1318656" cy="16414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16" name="Google Shape;216;p9"/>
          <p:cNvCxnSpPr/>
          <p:nvPr/>
        </p:nvCxnSpPr>
        <p:spPr>
          <a:xfrm rot="10800000" flipH="1">
            <a:off x="8749146" y="3118757"/>
            <a:ext cx="1122218" cy="7541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17" name="Google Shape;217;p9"/>
          <p:cNvCxnSpPr/>
          <p:nvPr/>
        </p:nvCxnSpPr>
        <p:spPr>
          <a:xfrm>
            <a:off x="2272144" y="3697785"/>
            <a:ext cx="1052947" cy="2632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18" name="Google Shape;218;p9"/>
          <p:cNvCxnSpPr/>
          <p:nvPr/>
        </p:nvCxnSpPr>
        <p:spPr>
          <a:xfrm rot="10800000" flipH="1">
            <a:off x="2424545" y="4160112"/>
            <a:ext cx="900546" cy="4156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19" name="Google Shape;219;p9"/>
          <p:cNvSpPr/>
          <p:nvPr/>
        </p:nvSpPr>
        <p:spPr>
          <a:xfrm>
            <a:off x="287481" y="1945185"/>
            <a:ext cx="2535382" cy="1884219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Oral: Speech, Telephonic Conversations, etc. 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263235" y="4575749"/>
            <a:ext cx="2535382" cy="1884219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Written: Emails, Letters, WhatsApp, Twitter, etc. 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3560617" y="1626536"/>
            <a:ext cx="49460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Advantages : Quick Feedback, Formal/Informal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B4BE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Disadvantages: Inability in Deep Thinking </a:t>
            </a:r>
            <a:endParaRPr/>
          </a:p>
        </p:txBody>
      </p:sp>
      <p:cxnSp>
        <p:nvCxnSpPr>
          <p:cNvPr id="222" name="Google Shape;222;p9"/>
          <p:cNvCxnSpPr/>
          <p:nvPr/>
        </p:nvCxnSpPr>
        <p:spPr>
          <a:xfrm rot="10800000" flipH="1">
            <a:off x="2822863" y="1856042"/>
            <a:ext cx="737754" cy="426209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9"/>
          <p:cNvCxnSpPr/>
          <p:nvPr/>
        </p:nvCxnSpPr>
        <p:spPr>
          <a:xfrm rot="10800000" flipH="1">
            <a:off x="2822863" y="2326177"/>
            <a:ext cx="737754" cy="426209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9"/>
          <p:cNvCxnSpPr/>
          <p:nvPr/>
        </p:nvCxnSpPr>
        <p:spPr>
          <a:xfrm>
            <a:off x="2874818" y="5112327"/>
            <a:ext cx="685799" cy="405531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9"/>
          <p:cNvCxnSpPr/>
          <p:nvPr/>
        </p:nvCxnSpPr>
        <p:spPr>
          <a:xfrm>
            <a:off x="2874818" y="5652795"/>
            <a:ext cx="685799" cy="405531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p9"/>
          <p:cNvSpPr txBox="1"/>
          <p:nvPr/>
        </p:nvSpPr>
        <p:spPr>
          <a:xfrm>
            <a:off x="3560616" y="5393895"/>
            <a:ext cx="63107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Advantages : Editing options, Documentation, Feedback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B4BE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Disadvantages: Lacks in Instant Feedback, Time Consuming</a:t>
            </a:r>
            <a:endParaRPr/>
          </a:p>
        </p:txBody>
      </p:sp>
      <p:cxnSp>
        <p:nvCxnSpPr>
          <p:cNvPr id="227" name="Google Shape;227;p9"/>
          <p:cNvCxnSpPr/>
          <p:nvPr/>
        </p:nvCxnSpPr>
        <p:spPr>
          <a:xfrm rot="10800000" flipH="1">
            <a:off x="8733313" y="4288401"/>
            <a:ext cx="88421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28" name="Google Shape;228;p9"/>
          <p:cNvSpPr/>
          <p:nvPr/>
        </p:nvSpPr>
        <p:spPr>
          <a:xfrm>
            <a:off x="8974281" y="823835"/>
            <a:ext cx="2535382" cy="898088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Kinesics</a:t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9244445" y="2284820"/>
            <a:ext cx="2777837" cy="898088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Paralinguistics</a:t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9686554" y="3666828"/>
            <a:ext cx="2535382" cy="898088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Proxemics</a:t>
            </a:r>
            <a:endParaRPr/>
          </a:p>
        </p:txBody>
      </p:sp>
      <p:cxnSp>
        <p:nvCxnSpPr>
          <p:cNvPr id="231" name="Google Shape;231;p9"/>
          <p:cNvCxnSpPr/>
          <p:nvPr/>
        </p:nvCxnSpPr>
        <p:spPr>
          <a:xfrm>
            <a:off x="8495311" y="4519554"/>
            <a:ext cx="1122218" cy="3554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32" name="Google Shape;232;p9"/>
          <p:cNvSpPr/>
          <p:nvPr/>
        </p:nvSpPr>
        <p:spPr>
          <a:xfrm>
            <a:off x="9559636" y="4814630"/>
            <a:ext cx="2535382" cy="898088"/>
          </a:xfrm>
          <a:prstGeom prst="cloud">
            <a:avLst/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Chronemics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822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822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822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Median</vt:lpstr>
      <vt:lpstr>Median</vt:lpstr>
      <vt:lpstr>  BASICS OF COMMUNICATION</vt:lpstr>
      <vt:lpstr>PowerPoint Presentation</vt:lpstr>
      <vt:lpstr>PowerPoint Presentation</vt:lpstr>
      <vt:lpstr>PowerPoint Presentation</vt:lpstr>
      <vt:lpstr>MEANING</vt:lpstr>
      <vt:lpstr>The Communication Process</vt:lpstr>
      <vt:lpstr>Example</vt:lpstr>
      <vt:lpstr>Forms of Communication</vt:lpstr>
      <vt:lpstr>Types of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Grapevine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BASICS OF COMMUNICATION</dc:title>
  <dc:creator>Atul Aman</dc:creator>
  <cp:lastModifiedBy>Unknown User</cp:lastModifiedBy>
  <cp:revision>1</cp:revision>
  <dcterms:created xsi:type="dcterms:W3CDTF">2020-07-03T06:38:46Z</dcterms:created>
  <dcterms:modified xsi:type="dcterms:W3CDTF">2021-09-14T10:14:04Z</dcterms:modified>
</cp:coreProperties>
</file>