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22IXBlNOlWgtZznTSb1hMCCeX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 to Jennifer’s video</a:t>
            </a:r>
            <a:endParaRPr/>
          </a:p>
        </p:txBody>
      </p:sp>
      <p:sp>
        <p:nvSpPr>
          <p:cNvPr id="170" name="Google Shape;17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Concept of single slash and double slash may be introduced here. Refer to Jennifer’s video</a:t>
            </a:r>
            <a:endParaRPr/>
          </a:p>
        </p:txBody>
      </p:sp>
      <p:sp>
        <p:nvSpPr>
          <p:cNvPr id="177" name="Google Shape;17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Note:  Through slides 2 to  4 students should be given an idea of how place of pause(s) in a sentence brings variation in the meaning. </a:t>
            </a:r>
            <a:endParaRPr/>
          </a:p>
        </p:txBody>
      </p:sp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Instruction: 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Listen to the video as you read the text below, and make a note of where you think Adichie separates her thought groups.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Link of the transcript may be shared with the students. The students will listen and read at the same time.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sample answer is here: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I’m a storyteller / and / I would like to tell you a few personal stories about / what I like to call the danger / of the single story / I grew up on a university campus / in eastern Nigeria / my mother says that I started reading at the age of two / although I think four is probably close to the truth / so I was an early reader / and what I read / were British and American children’s books / I was also an early writer / and when I began to write / at about / the age of seven / stories in pencil with crayon illustrations that my poor mother was obligated to read / I wrote exactly the kinds of stories I was reading / all my characters were white / and blue-eyed / they played in the snow / they ate apples / and they talked a lot about the weather / how lovely it was that the sun had come out / now this despite the fact / that I lived / in Nigeria / I had never been outside Nigeria / we didn’t have snow / we ate mangoes / and we never talked about the weather because there was no need to/</a:t>
            </a:r>
            <a:endParaRPr/>
          </a:p>
        </p:txBody>
      </p:sp>
      <p:sp>
        <p:nvSpPr>
          <p:cNvPr id="238" name="Google Shape;238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Instruction: 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Listen to the video as you read the text below, and make a note of where you think Mr Tharoor separates his thought groups.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Link of the transcript may be shared with the students. The students will listen and read at the same time.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 to Jennifer’s video 1</a:t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Refer to Jennifer’s video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 to Jennifer’s vedio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6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6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" type="body"/>
          </p:nvPr>
        </p:nvSpPr>
        <p:spPr>
          <a:xfrm rot="5400000">
            <a:off x="2784475" y="98425"/>
            <a:ext cx="4800600" cy="749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8"/>
          <p:cNvSpPr/>
          <p:nvPr/>
        </p:nvSpPr>
        <p:spPr>
          <a:xfrm>
            <a:off x="1014413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9"/>
          <p:cNvSpPr/>
          <p:nvPr/>
        </p:nvSpPr>
        <p:spPr>
          <a:xfrm>
            <a:off x="2286000" y="0"/>
            <a:ext cx="762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9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9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9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000"/>
              <a:buFont typeface="Gill Sans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5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2200"/>
              <a:buFont typeface="Gill Sans"/>
              <a:buNone/>
              <a:defRPr b="1" sz="2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34"/>
          <p:cNvSpPr/>
          <p:nvPr/>
        </p:nvSpPr>
        <p:spPr>
          <a:xfrm rot="-2131329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4"/>
          <p:cNvSpPr/>
          <p:nvPr/>
        </p:nvSpPr>
        <p:spPr>
          <a:xfrm flipH="1" rot="2103354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4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2100"/>
              <a:buFont typeface="Gill Sans"/>
              <a:buNone/>
              <a:defRPr b="1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4" name="Google Shape;84;p34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549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2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5"/>
          <p:cNvSpPr/>
          <p:nvPr/>
        </p:nvSpPr>
        <p:spPr>
          <a:xfrm>
            <a:off x="1014413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ted.com/talks/chimamanda_ngozi_adichie_the_danger_of_a_single_story/transcript" TargetMode="External"/><Relationship Id="rId4" Type="http://schemas.openxmlformats.org/officeDocument/2006/relationships/hyperlink" Target="https://www.ted.com/talks/chimamanda_ngozi_adichie_the_danger_of_a_single_story/transcript" TargetMode="External"/><Relationship Id="rId5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ingjupost.com/dr-shashi-tharoor-on-a-well-educated-mind-vs-a-well-formed-mind-full-transcript/#:~:text=text%20of%20Dr.-,Shashi%20Tharoor%20on%20A%20Well%20Educated%20Mind%20Vs%20a,Mind%20at%20TEDxGateway%202013%20conference.&amp;text=TRANSCRIPT%3A&amp;text=In%20fact%2C%20if%20you%20just,and%20ready%20for%20higher%20education." TargetMode="External"/><Relationship Id="rId4" Type="http://schemas.openxmlformats.org/officeDocument/2006/relationships/hyperlink" Target="https://singjupost.com/dr-shashi-tharoor-on-a-well-educated-mind-vs-a-well-formed-mind-full-transcript/#:~:text=text%20of%20Dr.-,Shashi%20Tharoor%20on%20A%20Well%20Educated%20Mind%20Vs%20a,Mind%20at%20TEDxGateway%202013%20conference.&amp;text=TRANSCRIPT%3A&amp;text=In%20fact%2C%20if%20you%20just,and%20ready%20for%20higher%20education." TargetMode="External"/><Relationship Id="rId5" Type="http://schemas.openxmlformats.org/officeDocument/2006/relationships/hyperlink" Target="https://singjupost.com/dr-shashi-tharoor-on-a-well-educated-mind-vs-a-well-formed-mind-full-transcript/#:~:text=text%20of%20Dr.-,Shashi%20Tharoor%20on%20A%20Well%20Educated%20Mind%20Vs%20a,Mind%20at%20TEDxGateway%202013%20conference.&amp;text=TRANSCRIPT%3A&amp;text=In%20fact%2C%20if%20you%20just,and%20ready%20for%20higher%20education." TargetMode="External"/><Relationship Id="rId6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hyperlink" Target="http://constructionlawva.com/guest-post-fridays-have-been-great-thanks-all-that-contribute/" TargetMode="External"/><Relationship Id="rId5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219200" y="1295400"/>
            <a:ext cx="7407275" cy="3144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940" u="sng"/>
              <a:t>Sense Groups / Thought Groups and Emphasis Markers</a:t>
            </a:r>
            <a:endParaRPr sz="3870">
              <a:solidFill>
                <a:srgbClr val="562214"/>
              </a:solidFill>
            </a:endParaRPr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1431925" y="3124200"/>
            <a:ext cx="740727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t/>
            </a:r>
            <a:endParaRPr/>
          </a:p>
          <a:p>
            <a:pPr indent="0" lvl="0" marL="2743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t/>
            </a:r>
            <a:endParaRPr/>
          </a:p>
          <a:p>
            <a:pPr indent="0" lvl="0" marL="27432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Cont…</a:t>
            </a:r>
            <a:endParaRPr/>
          </a:p>
        </p:txBody>
      </p:sp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2. Grammar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 Identification of grammatical units in a sentence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Pausing between larger grammatical units creates natural rhythm</a:t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Grammatical Units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1435100" y="1447800"/>
            <a:ext cx="749935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Noun phrases</a:t>
            </a:r>
            <a:endParaRPr/>
          </a:p>
          <a:p>
            <a:pPr indent="-236537" lvl="1" marL="639763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i="1" lang="en-US"/>
              <a:t>the blue-eyed girl</a:t>
            </a:r>
            <a:endParaRPr i="1"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Verb phrases</a:t>
            </a:r>
            <a:endParaRPr/>
          </a:p>
          <a:p>
            <a:pPr indent="-236537" lvl="1" marL="639763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i="1" lang="en-US"/>
              <a:t>have been studying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Prepositional phrases</a:t>
            </a:r>
            <a:endParaRPr/>
          </a:p>
          <a:p>
            <a:pPr indent="-236537" lvl="1" marL="639763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i="1" lang="en-US"/>
              <a:t>on the table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Clauses</a:t>
            </a:r>
            <a:endParaRPr/>
          </a:p>
          <a:p>
            <a:pPr indent="-236537" lvl="1" marL="639763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i="1" lang="en-US"/>
              <a:t>When I was a student, I studied for hours.</a:t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Read</a:t>
            </a:r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Char char="⚫"/>
            </a:pPr>
            <a:r>
              <a:rPr lang="en-US" sz="3600"/>
              <a:t>A blue-eyed girl/ entered the classroom.//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80"/>
              <a:buChar char="⚫"/>
            </a:pPr>
            <a:r>
              <a:rPr lang="en-US" sz="3600"/>
              <a:t>A blue-eyed girl/ and her best friend/ entered the room.//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80"/>
              <a:buChar char="⚫"/>
            </a:pPr>
            <a:r>
              <a:rPr lang="en-US" sz="3600"/>
              <a:t>The blue-eyed girl/ is playing with her brother.//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80"/>
              <a:buChar char="⚫"/>
            </a:pPr>
            <a:r>
              <a:rPr lang="en-US" sz="3600"/>
              <a:t>The teacher,/ whom I loved most,/ has resigned.//</a:t>
            </a:r>
            <a:endParaRPr/>
          </a:p>
          <a:p>
            <a:pPr indent="-12001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70"/>
              <a:t>Avoid breaking up short sentences</a:t>
            </a:r>
            <a:endParaRPr sz="3870"/>
          </a:p>
        </p:txBody>
      </p:sp>
      <p:sp>
        <p:nvSpPr>
          <p:cNvPr id="186" name="Google Shape;186;p13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I came.</a:t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		Vs</a:t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I came, I saw, I conquered. </a:t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I danced.</a:t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		Vs</a:t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I danced in the auditorium.</a:t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70"/>
              <a:t>Thought groups usually end with content words  (not function words)</a:t>
            </a:r>
            <a:endParaRPr sz="3870"/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1435100" y="1828800"/>
            <a:ext cx="73279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Content Words</a:t>
            </a:r>
            <a:endParaRPr/>
          </a:p>
          <a:p>
            <a:pPr indent="-236537" lvl="1" marL="639763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Usually nouns, main verbs, adjectives and adverbs </a:t>
            </a:r>
            <a:endParaRPr/>
          </a:p>
          <a:p>
            <a:pPr indent="-12001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Function Words</a:t>
            </a:r>
            <a:endParaRPr/>
          </a:p>
          <a:p>
            <a:pPr indent="-236537" lvl="1" marL="639763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Usually pronouns, articles, auxiliary verbs, and prepositions</a:t>
            </a:r>
            <a:endParaRPr/>
          </a:p>
          <a:p>
            <a:pPr indent="0" lvl="1" marL="403225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None/>
            </a:pPr>
            <a:r>
              <a:rPr lang="en-US"/>
              <a:t>	</a:t>
            </a:r>
            <a:endParaRPr/>
          </a:p>
          <a:p>
            <a:pPr indent="0" lvl="1" marL="403225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Focus Word</a:t>
            </a:r>
            <a:endParaRPr/>
          </a:p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the last content word in the thought group. </a:t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usually louder and longer</a:t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mple:</a:t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 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on our 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is to address 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parking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(1) the most likely thought group boundaries and (2) the focus word in each thought group</a:t>
            </a:r>
            <a:endParaRPr sz="2400"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I’d like to introduce my wife Nita.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take care of the accounts I’ll handle the meeting.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CEO Satya Nadella started a charity to fight poverty.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new phone is acting up so could you email me instead?</a:t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I’d like to introduce my 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wife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 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Nita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take care of the 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accounts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I’ll handle the 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meeting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CEO Satya 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Nadella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/started a 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charity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to fight 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poverty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new phone is 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acting up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so could you email me </a:t>
            </a:r>
            <a:r>
              <a:rPr b="1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12001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1432560" y="1850064"/>
            <a:ext cx="7254240" cy="2874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274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80"/>
              <a:buNone/>
            </a:pPr>
            <a:r>
              <a:rPr b="1" i="0" lang="en-US" sz="6600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     	Emphasis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Emphasis</a:t>
            </a:r>
            <a:endParaRPr/>
          </a:p>
        </p:txBody>
      </p:sp>
      <p:sp>
        <p:nvSpPr>
          <p:cNvPr id="222" name="Google Shape;222;p19"/>
          <p:cNvSpPr txBox="1"/>
          <p:nvPr>
            <p:ph idx="1" type="body"/>
          </p:nvPr>
        </p:nvSpPr>
        <p:spPr>
          <a:xfrm>
            <a:off x="1435100" y="1447800"/>
            <a:ext cx="74803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830" lvl="0" marL="59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Font typeface="Gill Sans"/>
              <a:buNone/>
            </a:pPr>
            <a:r>
              <a:t/>
            </a:r>
            <a:endParaRPr sz="4400"/>
          </a:p>
          <a:p>
            <a:pPr indent="-514350" lvl="0" marL="596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520"/>
              <a:buFont typeface="Gill Sans"/>
              <a:buAutoNum type="alphaLcParenR"/>
            </a:pPr>
            <a:r>
              <a:rPr lang="en-US" sz="4400"/>
              <a:t>You have stolen </a:t>
            </a:r>
            <a:r>
              <a:rPr b="1" lang="en-US" sz="4400"/>
              <a:t>my pen.</a:t>
            </a:r>
            <a:endParaRPr sz="4400"/>
          </a:p>
          <a:p>
            <a:pPr indent="-514350" lvl="0" marL="596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520"/>
              <a:buFont typeface="Gill Sans"/>
              <a:buAutoNum type="alphaLcParenR"/>
            </a:pPr>
            <a:r>
              <a:rPr lang="en-US" sz="4400"/>
              <a:t>You have </a:t>
            </a:r>
            <a:r>
              <a:rPr b="1" lang="en-US" sz="4400"/>
              <a:t>stolen</a:t>
            </a:r>
            <a:r>
              <a:rPr lang="en-US" sz="4400"/>
              <a:t> my pen.</a:t>
            </a:r>
            <a:endParaRPr/>
          </a:p>
          <a:p>
            <a:pPr indent="-514350" lvl="0" marL="596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520"/>
              <a:buFont typeface="Gill Sans"/>
              <a:buAutoNum type="alphaLcParenR"/>
            </a:pPr>
            <a:r>
              <a:rPr b="1" lang="en-US" sz="4400"/>
              <a:t>You</a:t>
            </a:r>
            <a:r>
              <a:rPr lang="en-US" sz="4400"/>
              <a:t> have stolen my pen.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435100" y="503238"/>
            <a:ext cx="7499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1435100" y="1447800"/>
            <a:ext cx="74803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1. The government of India said the Chief Minister of Maharshtra has grossly neglected the incidence of Covid-19.</a:t>
            </a:r>
            <a:endParaRPr/>
          </a:p>
          <a:p>
            <a:pPr indent="-282575" lvl="0" marL="36512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   </a:t>
            </a:r>
            <a:endParaRPr/>
          </a:p>
          <a:p>
            <a:pPr indent="0" lvl="0" marL="825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1a. The government of India/ said the Chief Minister of Maharshtra/ has grossly neglected/ the incidence of Covid-19.</a:t>
            </a:r>
            <a:endParaRPr/>
          </a:p>
          <a:p>
            <a:pPr indent="0" lvl="0" marL="8255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Vs</a:t>
            </a:r>
            <a:endParaRPr/>
          </a:p>
          <a:p>
            <a:pPr indent="0" lvl="0" marL="825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1b. The government of India said/ the Chief Minister of Maharshtra/ has grossly neglected/ the incidence of Covid-19.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Emphasis</a:t>
            </a:r>
            <a:endParaRPr/>
          </a:p>
        </p:txBody>
      </p:sp>
      <p:sp>
        <p:nvSpPr>
          <p:cNvPr id="228" name="Google Shape;228;p20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2950" lvl="0" marL="825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ill Sans"/>
              <a:buAutoNum type="alphaLcParenR"/>
            </a:pPr>
            <a:r>
              <a:rPr b="1" lang="en-US" sz="4000"/>
              <a:t>I</a:t>
            </a:r>
            <a:r>
              <a:rPr lang="en-US" sz="4000"/>
              <a:t> want you to read it aloud.</a:t>
            </a:r>
            <a:endParaRPr/>
          </a:p>
          <a:p>
            <a:pPr indent="-742950" lvl="0" marL="825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Gill Sans"/>
              <a:buAutoNum type="alphaLcParenR"/>
            </a:pPr>
            <a:r>
              <a:rPr lang="en-US" sz="4000"/>
              <a:t>I </a:t>
            </a:r>
            <a:r>
              <a:rPr b="1" lang="en-US" sz="4000"/>
              <a:t>want </a:t>
            </a:r>
            <a:r>
              <a:rPr lang="en-US" sz="4000"/>
              <a:t>you to read it aloud.</a:t>
            </a:r>
            <a:endParaRPr/>
          </a:p>
          <a:p>
            <a:pPr indent="-742950" lvl="0" marL="825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Gill Sans"/>
              <a:buAutoNum type="alphaLcParenR"/>
            </a:pPr>
            <a:r>
              <a:rPr lang="en-US" sz="4000"/>
              <a:t>I want </a:t>
            </a:r>
            <a:r>
              <a:rPr b="1" lang="en-US" sz="4000"/>
              <a:t>you </a:t>
            </a:r>
            <a:r>
              <a:rPr lang="en-US" sz="4000"/>
              <a:t> to read it aloud.</a:t>
            </a:r>
            <a:endParaRPr/>
          </a:p>
          <a:p>
            <a:pPr indent="-742950" lvl="0" marL="825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Gill Sans"/>
              <a:buAutoNum type="alphaLcParenR"/>
            </a:pPr>
            <a:r>
              <a:rPr lang="en-US" sz="4000"/>
              <a:t>I want you </a:t>
            </a:r>
            <a:r>
              <a:rPr b="1" lang="en-US" sz="4000"/>
              <a:t> to read </a:t>
            </a:r>
            <a:r>
              <a:rPr lang="en-US" sz="4000"/>
              <a:t>it aloud.</a:t>
            </a:r>
            <a:endParaRPr/>
          </a:p>
          <a:p>
            <a:pPr indent="-742950" lvl="0" marL="825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Gill Sans"/>
              <a:buAutoNum type="alphaLcParenR"/>
            </a:pPr>
            <a:r>
              <a:rPr lang="en-US" sz="4000"/>
              <a:t>I want you to read </a:t>
            </a:r>
            <a:r>
              <a:rPr b="1" lang="en-US" sz="4000"/>
              <a:t>it </a:t>
            </a:r>
            <a:r>
              <a:rPr lang="en-US" sz="4000"/>
              <a:t>aloud.</a:t>
            </a:r>
            <a:endParaRPr/>
          </a:p>
          <a:p>
            <a:pPr indent="-742950" lvl="0" marL="825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Gill Sans"/>
              <a:buAutoNum type="alphaLcParenR"/>
            </a:pPr>
            <a:r>
              <a:rPr lang="en-US" sz="4000"/>
              <a:t>I want you to read it </a:t>
            </a:r>
            <a:r>
              <a:rPr b="1" lang="en-US" sz="4000"/>
              <a:t>aloud.</a:t>
            </a:r>
            <a:endParaRPr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Emphasis</a:t>
            </a:r>
            <a:endParaRPr/>
          </a:p>
        </p:txBody>
      </p:sp>
      <p:sp>
        <p:nvSpPr>
          <p:cNvPr id="234" name="Google Shape;234;p21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the extra force that you give to a word or part of a word when you are uttering it</a:t>
            </a:r>
            <a:endParaRPr/>
          </a:p>
          <a:p>
            <a:pPr indent="-12001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to reinforce or to give special meaning to the part of an utterance</a:t>
            </a:r>
            <a:endParaRPr/>
          </a:p>
          <a:p>
            <a:pPr indent="-12001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the emphasized part(s) of a sentence is/are louder and longer. </a:t>
            </a:r>
            <a:endParaRPr/>
          </a:p>
          <a:p>
            <a:pPr indent="-12001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12001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70"/>
              <a:t>Practice:  </a:t>
            </a:r>
            <a:r>
              <a:rPr b="0" i="0" lang="en-US" sz="27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79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</a:t>
            </a:r>
            <a:r>
              <a:rPr b="0" i="0" lang="en-US" sz="2790" u="sng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TD Talk by Chimamanda Ngozi Adichie, entitled “The danger of a single story.”</a:t>
            </a:r>
            <a:endParaRPr sz="3870"/>
          </a:p>
        </p:txBody>
      </p:sp>
      <p:pic>
        <p:nvPicPr>
          <p:cNvPr id="241" name="Google Shape;241;p22" title="The danger of a single story | Chimamanda Ngozi Adichie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5100" y="1738313"/>
            <a:ext cx="7499350" cy="421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70"/>
              <a:t>Practice: </a:t>
            </a:r>
            <a:r>
              <a:rPr lang="en-US" sz="2790" u="sng">
                <a:solidFill>
                  <a:schemeClr val="hlink"/>
                </a:solidFill>
                <a:hlinkClick r:id="rId3"/>
              </a:rPr>
              <a:t>S</a:t>
            </a:r>
            <a:r>
              <a:rPr b="0" i="0" lang="en-US" sz="2790" u="sng">
                <a:solidFill>
                  <a:srgbClr val="3A3A3A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hashi Tharoor on </a:t>
            </a:r>
            <a:r>
              <a:rPr b="0" i="1" lang="en-US" sz="2790" u="sng">
                <a:solidFill>
                  <a:srgbClr val="3A3A3A"/>
                </a:solid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Well Educated Mind Vs a Well Formed Mind</a:t>
            </a:r>
            <a:endParaRPr sz="3870"/>
          </a:p>
        </p:txBody>
      </p:sp>
      <p:pic>
        <p:nvPicPr>
          <p:cNvPr id="248" name="Google Shape;248;p23" title="A well educated mind vs a well formed mind: Dr. Shashi Tharoor at TEDxGateway 2013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5100" y="1738313"/>
            <a:ext cx="7499350" cy="421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54" name="Google Shape;25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375" y="1447800"/>
            <a:ext cx="64008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4"/>
          <p:cNvSpPr txBox="1"/>
          <p:nvPr/>
        </p:nvSpPr>
        <p:spPr>
          <a:xfrm>
            <a:off x="1984375" y="6248400"/>
            <a:ext cx="64008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Photo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b="0" i="0" lang="en-U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BY-NC-ND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2. A woman without her man is nothing.</a:t>
            </a:r>
            <a:endParaRPr/>
          </a:p>
          <a:p>
            <a:pPr indent="-9969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3600"/>
          </a:p>
          <a:p>
            <a:pPr indent="-514350" lvl="0" marL="596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 2a.  A woman/ without her/ man is nothing.</a:t>
            </a:r>
            <a:endParaRPr/>
          </a:p>
          <a:p>
            <a:pPr indent="-514350" lvl="0" marL="5969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Vs</a:t>
            </a:r>
            <a:endParaRPr/>
          </a:p>
          <a:p>
            <a:pPr indent="-514350" lvl="0" marL="596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2b. A woman without her man/ is nothing.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3. Do you take sugar?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    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3a.  / I don't / no /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Meaning: I don't, no. 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3b.  / I don't no/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Meaning: I don't know.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1435100" y="1447800"/>
            <a:ext cx="749935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4. The prince said the princess had been unfaithful.  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  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4a.  The prince said / the princess had been unfaithful./</a:t>
            </a:r>
            <a:endParaRPr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   Meaning:  The prince said (that) the princess had been unfaithful.</a:t>
            </a:r>
            <a:br>
              <a:rPr lang="en-US" sz="2800"/>
            </a:br>
            <a:endParaRPr sz="2800"/>
          </a:p>
          <a:p>
            <a:pPr indent="-28257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4b.  The prince / said the princess / had been unfaithful./</a:t>
            </a:r>
            <a:br>
              <a:rPr lang="en-US" sz="2800"/>
            </a:br>
            <a:r>
              <a:rPr lang="en-US" sz="2800"/>
              <a:t> Meaning: "The prince," said the princess, "had been unfaithful."</a:t>
            </a:r>
            <a:endParaRPr/>
          </a:p>
          <a:p>
            <a:pPr indent="-12001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4" y="685800"/>
            <a:ext cx="7858783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2" y="685801"/>
            <a:ext cx="7615238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Sense Groups/ Thought Groups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1340206" y="1447797"/>
            <a:ext cx="7499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4398" lvl="0" marL="3651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t/>
            </a:r>
            <a:endParaRPr sz="2720"/>
          </a:p>
          <a:p>
            <a:pPr indent="-282575" lvl="0" marL="36512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76"/>
              <a:buFont typeface="Arial"/>
              <a:buChar char="•"/>
            </a:pPr>
            <a:r>
              <a:rPr lang="en-US" sz="2720"/>
              <a:t>A group or sequence of words conveying a particular meaning or idea</a:t>
            </a:r>
            <a:endParaRPr/>
          </a:p>
          <a:p>
            <a:pPr indent="-144398" lvl="0" marL="36512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76"/>
              <a:buFont typeface="Arial"/>
              <a:buNone/>
            </a:pPr>
            <a:r>
              <a:t/>
            </a:r>
            <a:endParaRPr sz="2720"/>
          </a:p>
          <a:p>
            <a:pPr indent="-282575" lvl="0" marL="36512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76"/>
              <a:buFont typeface="Arial"/>
              <a:buChar char="•"/>
            </a:pPr>
            <a:r>
              <a:rPr b="0" i="0" lang="en-US"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you to organize your speech into groups of words that make up a single idea</a:t>
            </a:r>
            <a:endParaRPr/>
          </a:p>
          <a:p>
            <a:pPr indent="-144398" lvl="0" marL="36512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76"/>
              <a:buFont typeface="Arial"/>
              <a:buNone/>
            </a:pPr>
            <a:r>
              <a:t/>
            </a:r>
            <a:endParaRPr b="0" i="0" sz="27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36512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76"/>
              <a:buFont typeface="Arial"/>
              <a:buChar char="•"/>
            </a:pPr>
            <a:r>
              <a:rPr b="0" i="0" lang="en-US"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your listener(s) better understand the information in your speech by organizing your ideas into comprehensible “packages”</a:t>
            </a:r>
            <a:endParaRPr/>
          </a:p>
          <a:p>
            <a:pPr indent="-144398" lvl="0" marL="36512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76"/>
              <a:buFont typeface="Arial"/>
              <a:buNone/>
            </a:pPr>
            <a:r>
              <a:t/>
            </a:r>
            <a:endParaRPr sz="2720"/>
          </a:p>
          <a:p>
            <a:pPr indent="-282575" lvl="0" marL="365125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76"/>
              <a:buFont typeface="Arial"/>
              <a:buChar char="•"/>
            </a:pPr>
            <a:r>
              <a:rPr b="0" i="0" lang="en-US"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speakers can and do use thought groups differently (refer to slides 2-5)</a:t>
            </a:r>
            <a:endParaRPr sz="27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Identifying Thought Groups</a:t>
            </a:r>
            <a:endParaRPr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1. Punctuation </a:t>
            </a:r>
            <a:endParaRPr/>
          </a:p>
          <a:p>
            <a:pPr indent="0" lvl="0" marL="825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When we read aloud, the writer’s  punctuation tells us where to pause:</a:t>
            </a:r>
            <a:endParaRPr/>
          </a:p>
          <a:p>
            <a:pPr indent="-236537" lvl="1" marL="639763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comma = ,</a:t>
            </a:r>
            <a:endParaRPr/>
          </a:p>
          <a:p>
            <a:pPr indent="-236537" lvl="1" marL="639763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period = .</a:t>
            </a:r>
            <a:endParaRPr/>
          </a:p>
          <a:p>
            <a:pPr indent="-236537" lvl="1" marL="639763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semicolon = ;</a:t>
            </a:r>
            <a:endParaRPr/>
          </a:p>
          <a:p>
            <a:pPr indent="-236537" lvl="1" marL="639763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colon = :</a:t>
            </a:r>
            <a:endParaRPr/>
          </a:p>
          <a:p>
            <a:pPr indent="-236537" lvl="1" marL="639763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parenthesis = 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2012-08-30T17:08:10Z</dcterms:created>
  <dc:creator>p14commni</dc:creator>
</cp:coreProperties>
</file>