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7" autoAdjust="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1CFDE-3036-4227-865C-3CE7F3D155D9}" type="datetimeFigureOut">
              <a:rPr lang="en-US"/>
              <a:pPr>
                <a:defRPr/>
              </a:pPr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2FB12-54D7-465D-A261-E8C6DBC8D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580BB-A221-4494-9868-A1987E72533A}" type="datetimeFigureOut">
              <a:rPr lang="en-US"/>
              <a:pPr>
                <a:defRPr/>
              </a:pPr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A6B01-72D9-4590-AE68-F0600F135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ED70C-4535-45AF-A239-7F6BA949F52E}" type="datetimeFigureOut">
              <a:rPr lang="en-US"/>
              <a:pPr>
                <a:defRPr/>
              </a:pPr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4ED8E-6C1D-491B-9EF9-437C23F97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C35F6-E073-45B7-87E8-8A166FE46B4A}" type="datetimeFigureOut">
              <a:rPr lang="en-US"/>
              <a:pPr>
                <a:defRPr/>
              </a:pPr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1F774-42AF-4F34-906D-3E1545E250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6C0C1-B429-41B8-BE31-C29584FCEF5E}" type="datetimeFigureOut">
              <a:rPr lang="en-US"/>
              <a:pPr>
                <a:defRPr/>
              </a:pPr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3932B-240B-45AE-92C2-9B114F85B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A181E-6A8C-489D-886F-7664616C8509}" type="datetimeFigureOut">
              <a:rPr lang="en-US"/>
              <a:pPr>
                <a:defRPr/>
              </a:pPr>
              <a:t>9/1/2021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5F023-AA2D-4E89-936B-A8A8B3E11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98A07-C135-46A1-8BB1-BE0CEEE32687}" type="datetimeFigureOut">
              <a:rPr lang="en-US"/>
              <a:pPr>
                <a:defRPr/>
              </a:pPr>
              <a:t>9/1/2021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2EE17-08AA-43E6-9E28-47F9CCAA67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981AF-7F87-42B1-95C8-0879FBEA5823}" type="datetimeFigureOut">
              <a:rPr lang="en-US"/>
              <a:pPr>
                <a:defRPr/>
              </a:pPr>
              <a:t>9/1/2021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BB079-C193-4F82-BAE9-BE63D6C6D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51920-A44C-4E4B-9F3E-6769A452C620}" type="datetimeFigureOut">
              <a:rPr lang="en-US"/>
              <a:pPr>
                <a:defRPr/>
              </a:pPr>
              <a:t>9/1/2021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793DA-A176-4679-B1D8-6DB5DE263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C2F89-D344-4317-B961-B957D6A661AB}" type="datetimeFigureOut">
              <a:rPr lang="en-US"/>
              <a:pPr>
                <a:defRPr/>
              </a:pPr>
              <a:t>9/1/2021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99312-49F3-42D3-817D-FF33787E2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45416-4347-4EB3-A460-9C2C20AC054B}" type="datetimeFigureOut">
              <a:rPr lang="en-US"/>
              <a:pPr>
                <a:defRPr/>
              </a:pPr>
              <a:t>9/1/2021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F2877-FBE8-4F7E-812A-AF345DDBB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D0FB3-724B-42A2-85CE-F97A1C946DD6}" type="datetimeFigureOut">
              <a:rPr lang="en-US"/>
              <a:pPr>
                <a:defRPr/>
              </a:pPr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17C8254-348A-4B3D-A02D-D46518767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Syllable and Word Stress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What is Word Stress?</a:t>
            </a:r>
            <a:br>
              <a:rPr lang="en-US" b="1" dirty="0"/>
            </a:b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5105400"/>
          </a:xfrm>
        </p:spPr>
        <p:txBody>
          <a:bodyPr/>
          <a:lstStyle/>
          <a:p>
            <a:pPr algn="just" eaLnBrk="1" hangingPunct="1"/>
            <a:r>
              <a:rPr lang="en-US" sz="2800"/>
              <a:t>In English, we do not say each syllable with the same force or strength. In one word, we accentuate ONE syllable. We say </a:t>
            </a:r>
            <a:r>
              <a:rPr lang="en-US" sz="2800" b="1"/>
              <a:t>one</a:t>
            </a:r>
            <a:r>
              <a:rPr lang="en-US" sz="2800"/>
              <a:t> syllable very </a:t>
            </a:r>
            <a:r>
              <a:rPr lang="en-US" sz="2800" b="1"/>
              <a:t>loudly</a:t>
            </a:r>
            <a:r>
              <a:rPr lang="en-US" sz="2800"/>
              <a:t> (big, strong, important) and </a:t>
            </a:r>
            <a:r>
              <a:rPr lang="en-US" sz="2800" b="1"/>
              <a:t>all the other syllables</a:t>
            </a:r>
            <a:r>
              <a:rPr lang="en-US" sz="2800"/>
              <a:t> very </a:t>
            </a:r>
            <a:r>
              <a:rPr lang="en-US" sz="2800" b="1"/>
              <a:t>quietly</a:t>
            </a:r>
            <a:endParaRPr lang="en-US" sz="2800"/>
          </a:p>
          <a:p>
            <a:pPr algn="just" eaLnBrk="1" hangingPunct="1"/>
            <a:r>
              <a:rPr lang="en-US" b="1"/>
              <a:t>photograph</a:t>
            </a:r>
            <a:r>
              <a:rPr lang="en-US"/>
              <a:t>, </a:t>
            </a:r>
            <a:r>
              <a:rPr lang="en-US" b="1"/>
              <a:t>photographer, photographic</a:t>
            </a:r>
            <a:r>
              <a:rPr lang="en-US"/>
              <a:t> </a:t>
            </a:r>
          </a:p>
          <a:p>
            <a:pPr algn="just" eaLnBrk="1" hangingPunct="1"/>
            <a:endParaRPr lang="en-US"/>
          </a:p>
          <a:p>
            <a:pPr algn="just" eaLnBrk="1" hangingPunct="1"/>
            <a:endParaRPr lang="en-US"/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191000"/>
            <a:ext cx="7010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Examples</a:t>
            </a:r>
          </a:p>
        </p:txBody>
      </p:sp>
      <p:sp>
        <p:nvSpPr>
          <p:cNvPr id="819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/>
              <a:t>		</a:t>
            </a:r>
            <a:r>
              <a:rPr lang="en-US" sz="2400"/>
              <a:t>TEACHer, 			JaPAN, 	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en-US" sz="2400"/>
              <a:t>	   aBOVE, 			converSAtion,	   	INteresting, 			imPORtant, 	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/>
              <a:t>		deMAND, 			etCETera,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/>
              <a:t>		 CHINa</a:t>
            </a:r>
          </a:p>
          <a:p>
            <a:pPr eaLnBrk="1" hangingPunct="1"/>
            <a:r>
              <a:rPr lang="en-US"/>
              <a:t>The syllables that are not stressed are </a:t>
            </a:r>
            <a:r>
              <a:rPr lang="en-US" b="1"/>
              <a:t>weak</a:t>
            </a:r>
            <a:endParaRPr lang="en-US"/>
          </a:p>
          <a:p>
            <a:pPr eaLnBrk="1" hangingPunct="1"/>
            <a:r>
              <a:rPr lang="en-US"/>
              <a:t>The syllables that are stressed are </a:t>
            </a:r>
            <a:r>
              <a:rPr lang="en-US" b="1"/>
              <a:t>strong</a:t>
            </a:r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Where do I Put Word Stress?</a:t>
            </a:r>
            <a:br>
              <a:rPr lang="en-US" b="1" dirty="0"/>
            </a:b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/>
              <a:t>	The dictionaries giving the phonetic spelling of a word show which syllable is stressed, usually with an apostrophe (') just </a:t>
            </a:r>
            <a:r>
              <a:rPr lang="en-US" b="1"/>
              <a:t>before</a:t>
            </a:r>
            <a:r>
              <a:rPr lang="en-US"/>
              <a:t> the stressed syllable. Look at the example for the word </a:t>
            </a:r>
            <a:r>
              <a:rPr lang="en-US" b="1"/>
              <a:t>plastic</a:t>
            </a:r>
            <a:r>
              <a:rPr lang="en-US"/>
              <a:t>. There are 2 syllables. Syllable #1 is stressed.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648200"/>
            <a:ext cx="5867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Rules of Word Stress in English</a:t>
            </a:r>
            <a:br>
              <a:rPr lang="en-US" b="1" dirty="0"/>
            </a:b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971800" cy="4525963"/>
          </a:xfrm>
        </p:spPr>
        <p:txBody>
          <a:bodyPr/>
          <a:lstStyle/>
          <a:p>
            <a:pPr eaLnBrk="1" hangingPunct="1"/>
            <a:r>
              <a:rPr lang="en-US" dirty="0"/>
              <a:t>We can only stress  vowels, not consonants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1024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581400" y="1524000"/>
            <a:ext cx="5562600" cy="51054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Cont..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There are many two-syllable words in English whose meaning and class change with a change in stress: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667000"/>
          <a:ext cx="6781800" cy="3962400"/>
        </p:xfrm>
        <a:graphic>
          <a:graphicData uri="http://schemas.openxmlformats.org/drawingml/2006/table">
            <a:tbl>
              <a:tblPr/>
              <a:tblGrid>
                <a:gridCol w="2474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Word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Noun/Adjective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Verb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absent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/>
                          <a:cs typeface="Times New Roman" pitchFamily="18" charset="0"/>
                        </a:rPr>
                        <a:t>ˈæb.sᵊnt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/>
                          <a:cs typeface="Times New Roman" pitchFamily="18" charset="0"/>
                        </a:rPr>
                        <a:t>æb|ˈsent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conduct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/>
                          <a:cs typeface="Times New Roman" pitchFamily="18" charset="0"/>
                        </a:rPr>
                        <a:t>ˈkɒn.dʌkt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/>
                          <a:cs typeface="Times New Roman" pitchFamily="18" charset="0"/>
                        </a:rPr>
                        <a:t>kənˈdʌkt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present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/>
                          <a:cs typeface="Times New Roman" pitchFamily="18" charset="0"/>
                        </a:rPr>
                        <a:t>ˈprez.ᵊnt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/>
                          <a:cs typeface="Times New Roman" pitchFamily="18" charset="0"/>
                        </a:rPr>
                        <a:t>prɪ|ˈzent,  prə-  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content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/>
                          <a:cs typeface="Times New Roman" pitchFamily="18" charset="0"/>
                        </a:rPr>
                        <a:t>ˈkɒn.tent  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/>
                          <a:cs typeface="Times New Roman" pitchFamily="18" charset="0"/>
                        </a:rPr>
                        <a:t>kənˈtent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desert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/>
                          <a:ea typeface="Calibri" pitchFamily="34" charset="0"/>
                          <a:cs typeface="Times New Roman" pitchFamily="18" charset="0"/>
                        </a:rPr>
                        <a:t>ˈdez.ət  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/>
                          <a:cs typeface="Times New Roman" pitchFamily="18" charset="0"/>
                        </a:rPr>
                        <a:t>dɪ|ˈzɜːt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perfect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/>
                          <a:cs typeface="Times New Roman" pitchFamily="18" charset="0"/>
                        </a:rPr>
                        <a:t>ˈpɜː.fɪk|t  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/>
                          <a:cs typeface="Times New Roman" pitchFamily="18" charset="0"/>
                        </a:rPr>
                        <a:t>pəˈfekt, pɜː-  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conflict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/>
                          <a:cs typeface="Times New Roman" pitchFamily="18" charset="0"/>
                        </a:rPr>
                        <a:t>ˈkɒn.flɪkt  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Doulos SIL"/>
                          <a:cs typeface="Times New Roman" pitchFamily="18" charset="0"/>
                        </a:rPr>
                        <a:t>kənˈflɪkt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30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Cont…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1600200"/>
            <a:ext cx="8305800" cy="2438400"/>
          </a:xfrm>
        </p:spPr>
      </p:pic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191000"/>
            <a:ext cx="8458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Cont..</a:t>
            </a:r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2209800"/>
            <a:ext cx="8305800" cy="3810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Syllable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dirty="0"/>
              <a:t>A unit of organization for a sequence of speech sounds</a:t>
            </a:r>
          </a:p>
          <a:p>
            <a:pPr algn="just" eaLnBrk="1" hangingPunct="1"/>
            <a:r>
              <a:rPr lang="en-US" dirty="0"/>
              <a:t>Comprises uninterrupted sound that can be used to make up words. </a:t>
            </a:r>
          </a:p>
          <a:p>
            <a:pPr algn="just" eaLnBrk="1" hangingPunct="1"/>
            <a:r>
              <a:rPr lang="en-US" dirty="0"/>
              <a:t>For example, the word </a:t>
            </a:r>
            <a:r>
              <a:rPr lang="en-US" i="1" dirty="0"/>
              <a:t>hotel</a:t>
            </a:r>
            <a:r>
              <a:rPr lang="en-US" dirty="0"/>
              <a:t> has two syllables: </a:t>
            </a:r>
            <a:r>
              <a:rPr lang="en-US" i="1" dirty="0"/>
              <a:t>ho</a:t>
            </a:r>
            <a:r>
              <a:rPr lang="en-US" dirty="0"/>
              <a:t> and </a:t>
            </a:r>
            <a:r>
              <a:rPr lang="en-US" i="1" dirty="0"/>
              <a:t>tel</a:t>
            </a:r>
            <a:r>
              <a:rPr lang="en-US" dirty="0"/>
              <a:t>. These will be marked here as in </a:t>
            </a:r>
            <a:r>
              <a:rPr lang="en-US" i="1" dirty="0"/>
              <a:t>ho/tel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Counting Syllables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 rtlCol="0">
            <a:normAutofit fontScale="925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To find the number of syllables in a word, use the following steps: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Count the vowels in the word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Subtract any silent vowels, (like the silent </a:t>
            </a:r>
            <a:r>
              <a:rPr lang="en-US" i="1" dirty="0"/>
              <a:t>e</a:t>
            </a:r>
            <a:r>
              <a:rPr lang="en-US" dirty="0"/>
              <a:t> at the end of a word, or the second vowel when two vowels are together in a syllable)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Subtract one vowel from every diphthong (diphthongs only count as one vowel sound.)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/>
              <a:t>The number of vowels sounds left is the same as the number of syllables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257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number of syllables that you hear when you pronounce a word is the same as the number of vowels sounds heard. For example: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word </a:t>
            </a:r>
            <a:r>
              <a:rPr lang="en-US" i="1" dirty="0"/>
              <a:t>came</a:t>
            </a:r>
            <a:r>
              <a:rPr lang="en-US" dirty="0"/>
              <a:t> has 2 vowels, but the </a:t>
            </a:r>
            <a:r>
              <a:rPr lang="en-US" i="1" dirty="0"/>
              <a:t>e</a:t>
            </a:r>
            <a:r>
              <a:rPr lang="en-US" dirty="0"/>
              <a:t> is silent, leaving one vowel sound and one syllable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word </a:t>
            </a:r>
            <a:r>
              <a:rPr lang="en-US" i="1" dirty="0"/>
              <a:t>outside</a:t>
            </a:r>
            <a:r>
              <a:rPr lang="en-US" dirty="0"/>
              <a:t> has 4 vowels, but the </a:t>
            </a:r>
            <a:r>
              <a:rPr lang="en-US" i="1" dirty="0"/>
              <a:t>e</a:t>
            </a:r>
            <a:r>
              <a:rPr lang="en-US" dirty="0"/>
              <a:t> is silent and the </a:t>
            </a:r>
            <a:r>
              <a:rPr lang="en-US" i="1" dirty="0" err="1"/>
              <a:t>ou</a:t>
            </a:r>
            <a:r>
              <a:rPr lang="en-US" dirty="0"/>
              <a:t> is a diphthong which counts as only one sound, so this word has only two vowel sounds and therefore, two syllables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989E-F2D6-4501-B70A-F8CCBF53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Syllables Are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F720-500A-40F1-8547-77001B177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105400"/>
          </a:xfrm>
        </p:spPr>
        <p:txBody>
          <a:bodyPr/>
          <a:lstStyle/>
          <a:p>
            <a:r>
              <a:rPr lang="en-US" dirty="0"/>
              <a:t>Knowing how to divide words into syllables can help:</a:t>
            </a:r>
          </a:p>
          <a:p>
            <a:pPr lvl="1"/>
            <a:r>
              <a:rPr lang="en-US" i="1" dirty="0"/>
              <a:t>improve reading skills</a:t>
            </a:r>
          </a:p>
          <a:p>
            <a:pPr lvl="1"/>
            <a:r>
              <a:rPr lang="en-US" i="1" dirty="0"/>
              <a:t>pronounce new, hard </a:t>
            </a:r>
            <a:r>
              <a:rPr lang="en-US" i="1"/>
              <a:t>words </a:t>
            </a:r>
          </a:p>
          <a:p>
            <a:pPr lvl="1"/>
            <a:r>
              <a:rPr lang="en-US" i="1"/>
              <a:t>pronounce </a:t>
            </a:r>
            <a:r>
              <a:rPr lang="en-US" i="1" dirty="0"/>
              <a:t>vowels</a:t>
            </a:r>
          </a:p>
          <a:p>
            <a:pPr lvl="1"/>
            <a:r>
              <a:rPr lang="en-US" i="1" dirty="0"/>
              <a:t>spell words correctly</a:t>
            </a:r>
            <a:endParaRPr lang="en-IN" i="1" dirty="0"/>
          </a:p>
          <a:p>
            <a:pPr marL="457200" lvl="1" indent="0">
              <a:buNone/>
            </a:pPr>
            <a:r>
              <a:rPr lang="en-US" i="1" dirty="0"/>
              <a:t>Example:</a:t>
            </a:r>
          </a:p>
          <a:p>
            <a:pPr marL="457200" lvl="1" indent="0">
              <a:buNone/>
            </a:pPr>
            <a:r>
              <a:rPr lang="en-US" i="1" dirty="0"/>
              <a:t>Breaking “environmental” into syllables can help you read &amp; pronounce it:</a:t>
            </a:r>
          </a:p>
          <a:p>
            <a:pPr marL="457200" lvl="1" indent="0">
              <a:buNone/>
            </a:pPr>
            <a:r>
              <a:rPr lang="en-US" i="1" dirty="0" err="1"/>
              <a:t>en</a:t>
            </a:r>
            <a:r>
              <a:rPr lang="en-US" i="1" dirty="0"/>
              <a:t>-vi-</a:t>
            </a:r>
            <a:r>
              <a:rPr lang="en-US" i="1" dirty="0" err="1"/>
              <a:t>ron</a:t>
            </a:r>
            <a:r>
              <a:rPr lang="en-US" i="1" dirty="0"/>
              <a:t>-men-</a:t>
            </a:r>
            <a:r>
              <a:rPr lang="en-US" i="1" dirty="0" err="1"/>
              <a:t>tal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6413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CF45-6B46-4793-BB38-1FC8D32B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Syllable Division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7905A-D599-4467-B863-76F7DB23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Merriweather"/>
              </a:rPr>
              <a:t>Separate </a:t>
            </a:r>
            <a:r>
              <a:rPr lang="en-US" sz="2800" b="1" i="1" dirty="0">
                <a:solidFill>
                  <a:srgbClr val="0000FF"/>
                </a:solidFill>
                <a:latin typeface="Merriweather"/>
              </a:rPr>
              <a:t>prefixes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Merriweather"/>
              </a:rPr>
              <a:t> and </a:t>
            </a:r>
            <a:r>
              <a:rPr lang="en-US" sz="2800" b="1" i="1" dirty="0">
                <a:solidFill>
                  <a:srgbClr val="0000FF"/>
                </a:solidFill>
                <a:effectLst/>
                <a:latin typeface="Merriweather"/>
              </a:rPr>
              <a:t>suffixes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Merriweather"/>
              </a:rPr>
              <a:t> from </a:t>
            </a:r>
            <a:r>
              <a:rPr lang="en-US" sz="2800" b="1" i="1" dirty="0">
                <a:solidFill>
                  <a:srgbClr val="0000FF"/>
                </a:solidFill>
                <a:effectLst/>
                <a:latin typeface="Merriweather"/>
              </a:rPr>
              <a:t>root words</a:t>
            </a:r>
            <a:endParaRPr lang="en-US" sz="2800" b="1" i="1" dirty="0">
              <a:solidFill>
                <a:srgbClr val="000000"/>
              </a:solidFill>
              <a:effectLst/>
              <a:latin typeface="Merriweath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0000"/>
                </a:solidFill>
                <a:effectLst/>
                <a:latin typeface="Merriweather"/>
              </a:rPr>
              <a:t>examples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:  </a:t>
            </a:r>
            <a:r>
              <a:rPr lang="en-US" b="1" i="1" dirty="0">
                <a:solidFill>
                  <a:srgbClr val="A80404"/>
                </a:solidFill>
                <a:effectLst/>
                <a:latin typeface="Merriweather"/>
              </a:rPr>
              <a:t>pre-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view, work</a:t>
            </a:r>
            <a:r>
              <a:rPr lang="en-US" b="1" i="1" dirty="0">
                <a:solidFill>
                  <a:srgbClr val="A80404"/>
                </a:solidFill>
                <a:effectLst/>
                <a:latin typeface="Merriweather"/>
              </a:rPr>
              <a:t>-</a:t>
            </a:r>
            <a:r>
              <a:rPr lang="en-US" b="1" i="1" dirty="0" err="1">
                <a:solidFill>
                  <a:srgbClr val="A80404"/>
                </a:solidFill>
                <a:effectLst/>
                <a:latin typeface="Merriweather"/>
              </a:rPr>
              <a:t>ing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, </a:t>
            </a:r>
            <a:r>
              <a:rPr lang="en-US" b="1" i="1" dirty="0">
                <a:solidFill>
                  <a:srgbClr val="A80404"/>
                </a:solidFill>
                <a:effectLst/>
                <a:latin typeface="Merriweather"/>
              </a:rPr>
              <a:t>re-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do, end</a:t>
            </a:r>
            <a:r>
              <a:rPr lang="en-US" b="1" i="1" dirty="0">
                <a:solidFill>
                  <a:srgbClr val="A80404"/>
                </a:solidFill>
                <a:effectLst/>
                <a:latin typeface="Merriweather"/>
              </a:rPr>
              <a:t>-less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, &amp; out</a:t>
            </a:r>
            <a:r>
              <a:rPr lang="en-US" b="1" i="1" dirty="0">
                <a:solidFill>
                  <a:srgbClr val="A80404"/>
                </a:solidFill>
                <a:effectLst/>
                <a:latin typeface="Merriweather"/>
              </a:rPr>
              <a:t>-</a:t>
            </a:r>
            <a:r>
              <a:rPr lang="en-US" b="1" i="1" dirty="0" err="1">
                <a:solidFill>
                  <a:srgbClr val="A80404"/>
                </a:solidFill>
                <a:effectLst/>
                <a:latin typeface="Merriweather"/>
              </a:rPr>
              <a:t>ing</a:t>
            </a:r>
            <a:endParaRPr lang="en-US" b="0" i="0" dirty="0">
              <a:solidFill>
                <a:srgbClr val="000000"/>
              </a:solidFill>
              <a:effectLst/>
              <a:latin typeface="Merriweather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Merriweather"/>
              </a:rPr>
              <a:t>Are two (or more) </a:t>
            </a:r>
            <a:r>
              <a:rPr lang="en-US" sz="2800" b="1" i="1" dirty="0">
                <a:solidFill>
                  <a:srgbClr val="0000FF"/>
                </a:solidFill>
                <a:effectLst/>
                <a:latin typeface="Merriweather"/>
              </a:rPr>
              <a:t>consonants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Merriweather"/>
              </a:rPr>
              <a:t>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Merriweather"/>
              </a:rPr>
              <a:t>next to each other?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Merriweather"/>
              </a:rPr>
              <a:t>Divide between the 1</a:t>
            </a:r>
            <a:r>
              <a:rPr lang="en-US" b="1" i="0" u="sng" baseline="30000" dirty="0">
                <a:solidFill>
                  <a:srgbClr val="000000"/>
                </a:solidFill>
                <a:effectLst/>
                <a:latin typeface="Merriweather"/>
              </a:rPr>
              <a:t>st</a:t>
            </a:r>
            <a:r>
              <a:rPr lang="en-US" b="1" i="0" dirty="0">
                <a:solidFill>
                  <a:srgbClr val="000000"/>
                </a:solidFill>
                <a:effectLst/>
                <a:latin typeface="Merriweather"/>
              </a:rPr>
              <a:t> and 2</a:t>
            </a:r>
            <a:r>
              <a:rPr lang="en-US" b="1" i="0" u="sng" baseline="30000" dirty="0">
                <a:solidFill>
                  <a:srgbClr val="000000"/>
                </a:solidFill>
                <a:effectLst/>
                <a:latin typeface="Merriweather"/>
              </a:rPr>
              <a:t>nd</a:t>
            </a:r>
            <a:r>
              <a:rPr lang="en-US" b="1" i="0" dirty="0">
                <a:solidFill>
                  <a:srgbClr val="000000"/>
                </a:solidFill>
                <a:effectLst/>
                <a:latin typeface="Merriweather"/>
              </a:rPr>
              <a:t> </a:t>
            </a:r>
            <a:r>
              <a:rPr lang="en-US" b="1" i="1" dirty="0">
                <a:solidFill>
                  <a:srgbClr val="0000FF"/>
                </a:solidFill>
                <a:effectLst/>
                <a:latin typeface="Merriweather"/>
              </a:rPr>
              <a:t>consonants</a:t>
            </a:r>
            <a:r>
              <a:rPr lang="en-US" b="1" i="0" dirty="0">
                <a:solidFill>
                  <a:srgbClr val="000000"/>
                </a:solidFill>
                <a:effectLst/>
                <a:latin typeface="Merriweather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Merriweather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0000"/>
                </a:solidFill>
                <a:effectLst/>
                <a:latin typeface="Merriweather"/>
              </a:rPr>
              <a:t>examples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Merriweather"/>
              </a:rPr>
              <a:t>:  </a:t>
            </a:r>
            <a:r>
              <a:rPr lang="en-US" sz="2800" b="0" i="1" dirty="0" err="1">
                <a:solidFill>
                  <a:srgbClr val="000000"/>
                </a:solidFill>
                <a:effectLst/>
                <a:latin typeface="Merriweather"/>
              </a:rPr>
              <a:t>bu</a:t>
            </a:r>
            <a:r>
              <a:rPr lang="en-US" sz="2800" b="1" i="1" dirty="0" err="1">
                <a:solidFill>
                  <a:srgbClr val="A80404"/>
                </a:solidFill>
                <a:effectLst/>
                <a:latin typeface="Merriweather"/>
              </a:rPr>
              <a:t>f-f</a:t>
            </a:r>
            <a:r>
              <a:rPr lang="en-US" sz="2800" b="0" i="1" dirty="0" err="1">
                <a:solidFill>
                  <a:srgbClr val="000000"/>
                </a:solidFill>
                <a:effectLst/>
                <a:latin typeface="Merriweather"/>
              </a:rPr>
              <a:t>et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Merriweather"/>
              </a:rPr>
              <a:t>, de</a:t>
            </a:r>
            <a:r>
              <a:rPr lang="en-US" sz="2800" b="1" i="1" dirty="0">
                <a:solidFill>
                  <a:srgbClr val="A80404"/>
                </a:solidFill>
                <a:effectLst/>
                <a:latin typeface="Merriweather"/>
              </a:rPr>
              <a:t>s-</a:t>
            </a:r>
            <a:r>
              <a:rPr lang="en-US" sz="2800" b="1" i="1" dirty="0" err="1">
                <a:solidFill>
                  <a:srgbClr val="A80404"/>
                </a:solidFill>
                <a:effectLst/>
                <a:latin typeface="Merriweather"/>
              </a:rPr>
              <a:t>s</a:t>
            </a:r>
            <a:r>
              <a:rPr lang="en-US" sz="2800" b="0" i="1" dirty="0" err="1">
                <a:solidFill>
                  <a:srgbClr val="000000"/>
                </a:solidFill>
                <a:effectLst/>
                <a:latin typeface="Merriweather"/>
              </a:rPr>
              <a:t>ert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Merriweather"/>
              </a:rPr>
              <a:t>, </a:t>
            </a:r>
            <a:r>
              <a:rPr lang="en-US" sz="2800" b="0" i="1" dirty="0" err="1">
                <a:solidFill>
                  <a:srgbClr val="000000"/>
                </a:solidFill>
                <a:effectLst/>
                <a:latin typeface="Merriweather"/>
              </a:rPr>
              <a:t>o</a:t>
            </a:r>
            <a:r>
              <a:rPr lang="en-US" sz="2800" b="1" i="1" dirty="0" err="1">
                <a:solidFill>
                  <a:srgbClr val="A80404"/>
                </a:solidFill>
                <a:effectLst/>
                <a:latin typeface="Merriweather"/>
              </a:rPr>
              <a:t>b-j</a:t>
            </a:r>
            <a:r>
              <a:rPr lang="en-US" sz="2800" b="0" i="1" dirty="0" err="1">
                <a:solidFill>
                  <a:srgbClr val="000000"/>
                </a:solidFill>
                <a:effectLst/>
                <a:latin typeface="Merriweather"/>
              </a:rPr>
              <a:t>ect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Merriweather"/>
              </a:rPr>
              <a:t>, </a:t>
            </a:r>
            <a:r>
              <a:rPr lang="en-US" sz="2800" b="0" i="1" dirty="0" err="1">
                <a:solidFill>
                  <a:srgbClr val="000000"/>
                </a:solidFill>
                <a:effectLst/>
                <a:latin typeface="Merriweather"/>
              </a:rPr>
              <a:t>be</a:t>
            </a:r>
            <a:r>
              <a:rPr lang="en-US" sz="2800" b="1" i="1" dirty="0" err="1">
                <a:solidFill>
                  <a:srgbClr val="A80404"/>
                </a:solidFill>
                <a:effectLst/>
                <a:latin typeface="Merriweather"/>
              </a:rPr>
              <a:t>r-r</a:t>
            </a:r>
            <a:r>
              <a:rPr lang="en-US" sz="2800" b="0" i="1" dirty="0" err="1">
                <a:solidFill>
                  <a:srgbClr val="000000"/>
                </a:solidFill>
                <a:effectLst/>
                <a:latin typeface="Merriweather"/>
              </a:rPr>
              <a:t>y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Merriweather"/>
              </a:rPr>
              <a:t>, &amp; </a:t>
            </a:r>
            <a:r>
              <a:rPr lang="en-US" sz="2800" b="0" i="1" dirty="0" err="1">
                <a:solidFill>
                  <a:srgbClr val="000000"/>
                </a:solidFill>
                <a:effectLst/>
                <a:latin typeface="Merriweather"/>
              </a:rPr>
              <a:t>pi</a:t>
            </a:r>
            <a:r>
              <a:rPr lang="en-US" sz="2800" b="1" i="1" dirty="0" err="1">
                <a:solidFill>
                  <a:srgbClr val="A80404"/>
                </a:solidFill>
                <a:effectLst/>
                <a:latin typeface="Merriweather"/>
              </a:rPr>
              <a:t>l</a:t>
            </a:r>
            <a:r>
              <a:rPr lang="en-US" sz="2800" b="1" i="1" dirty="0">
                <a:solidFill>
                  <a:srgbClr val="A80404"/>
                </a:solidFill>
                <a:effectLst/>
                <a:latin typeface="Merriweather"/>
              </a:rPr>
              <a:t>-gr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Merriweather"/>
              </a:rPr>
              <a:t>im</a:t>
            </a:r>
            <a:endParaRPr lang="en-US" sz="2800" b="0" i="0" dirty="0">
              <a:solidFill>
                <a:srgbClr val="000000"/>
              </a:solidFill>
              <a:effectLst/>
              <a:latin typeface="Merriweath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Merriweather"/>
              </a:rPr>
              <a:t>Never</a:t>
            </a:r>
            <a:r>
              <a:rPr lang="en-US" b="0" i="0" dirty="0">
                <a:solidFill>
                  <a:srgbClr val="000000"/>
                </a:solidFill>
                <a:effectLst/>
                <a:latin typeface="Merriweather"/>
              </a:rPr>
              <a:t> split 2 </a:t>
            </a:r>
            <a:r>
              <a:rPr lang="en-US" b="0" i="1" dirty="0">
                <a:solidFill>
                  <a:srgbClr val="0000FF"/>
                </a:solidFill>
                <a:effectLst/>
                <a:latin typeface="Merriweather"/>
              </a:rPr>
              <a:t>consonants</a:t>
            </a:r>
            <a:r>
              <a:rPr lang="en-US" b="0" i="0" dirty="0">
                <a:solidFill>
                  <a:srgbClr val="000000"/>
                </a:solidFill>
                <a:effectLst/>
                <a:latin typeface="Merriweather"/>
              </a:rPr>
              <a:t> that make only 1 sound when pronounced together and aren't the same letter (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i.e., 'ff'</a:t>
            </a:r>
            <a:r>
              <a:rPr lang="en-US" b="0" i="0" dirty="0">
                <a:solidFill>
                  <a:srgbClr val="000000"/>
                </a:solidFill>
                <a:effectLst/>
                <a:latin typeface="Merriweather"/>
              </a:rPr>
              <a:t>).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0000"/>
                </a:solidFill>
                <a:effectLst/>
                <a:latin typeface="Merriweather"/>
              </a:rPr>
              <a:t>examples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Merriweather"/>
              </a:rPr>
              <a:t>:  </a:t>
            </a:r>
            <a:r>
              <a:rPr lang="en-US" sz="2800" b="1" i="1" dirty="0" err="1">
                <a:solidFill>
                  <a:srgbClr val="A80404"/>
                </a:solidFill>
                <a:effectLst/>
                <a:latin typeface="Merriweather"/>
              </a:rPr>
              <a:t>th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Merriweather"/>
              </a:rPr>
              <a:t>, </a:t>
            </a:r>
            <a:r>
              <a:rPr lang="en-US" sz="2800" b="1" i="1" dirty="0" err="1">
                <a:solidFill>
                  <a:srgbClr val="A80404"/>
                </a:solidFill>
                <a:effectLst/>
                <a:latin typeface="Merriweather"/>
              </a:rPr>
              <a:t>sh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Merriweather"/>
              </a:rPr>
              <a:t>, </a:t>
            </a:r>
            <a:r>
              <a:rPr lang="en-US" sz="2800" b="1" i="1" dirty="0" err="1">
                <a:solidFill>
                  <a:srgbClr val="A80404"/>
                </a:solidFill>
                <a:effectLst/>
                <a:latin typeface="Merriweather"/>
              </a:rPr>
              <a:t>ph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Merriweather"/>
              </a:rPr>
              <a:t>, </a:t>
            </a:r>
            <a:r>
              <a:rPr lang="en-US" sz="2800" b="1" i="1" dirty="0" err="1">
                <a:solidFill>
                  <a:srgbClr val="A80404"/>
                </a:solidFill>
                <a:effectLst/>
                <a:latin typeface="Merriweather"/>
              </a:rPr>
              <a:t>th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Merriweather"/>
              </a:rPr>
              <a:t>, </a:t>
            </a:r>
            <a:r>
              <a:rPr lang="en-US" sz="2800" b="1" i="1" dirty="0" err="1">
                <a:solidFill>
                  <a:srgbClr val="A80404"/>
                </a:solidFill>
                <a:effectLst/>
                <a:latin typeface="Merriweather"/>
              </a:rPr>
              <a:t>ch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Merriweather"/>
              </a:rPr>
              <a:t>, &amp; </a:t>
            </a:r>
            <a:r>
              <a:rPr lang="en-US" sz="2800" b="1" i="1" dirty="0" err="1">
                <a:solidFill>
                  <a:srgbClr val="A80404"/>
                </a:solidFill>
                <a:effectLst/>
                <a:latin typeface="Merriweather"/>
              </a:rPr>
              <a:t>wh</a:t>
            </a:r>
            <a:endParaRPr lang="en-US" sz="2800" b="0" i="0" dirty="0">
              <a:solidFill>
                <a:srgbClr val="000000"/>
              </a:solidFill>
              <a:effectLst/>
              <a:latin typeface="Merriweather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90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538F-9BD6-4F3A-9238-39117B15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EF25D-1F88-40CD-A546-42DEAE131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Merriweather"/>
              </a:rPr>
              <a:t>3. Is the </a:t>
            </a:r>
            <a:r>
              <a:rPr lang="en-US" b="1" i="1" dirty="0">
                <a:solidFill>
                  <a:srgbClr val="0000FF"/>
                </a:solidFill>
                <a:effectLst/>
                <a:latin typeface="Merriweather"/>
              </a:rPr>
              <a:t>consonant </a:t>
            </a:r>
            <a:r>
              <a:rPr lang="en-US" b="1" i="0" dirty="0">
                <a:solidFill>
                  <a:srgbClr val="000000"/>
                </a:solidFill>
                <a:effectLst/>
                <a:latin typeface="Merriweather"/>
              </a:rPr>
              <a:t>surrounded by </a:t>
            </a:r>
            <a:r>
              <a:rPr lang="en-US" b="1" i="1" dirty="0">
                <a:solidFill>
                  <a:srgbClr val="0000FF"/>
                </a:solidFill>
                <a:effectLst/>
                <a:latin typeface="Merriweather"/>
              </a:rPr>
              <a:t>vowels</a:t>
            </a:r>
            <a:r>
              <a:rPr lang="en-US" b="1" i="0" dirty="0">
                <a:solidFill>
                  <a:srgbClr val="000000"/>
                </a:solidFill>
                <a:effectLst/>
                <a:latin typeface="Merriweather"/>
              </a:rPr>
              <a:t>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Merriweather"/>
              </a:rPr>
              <a:t>Does the vowel have a long sound?</a:t>
            </a:r>
            <a:r>
              <a:rPr lang="en-US" b="0" i="0" dirty="0">
                <a:solidFill>
                  <a:srgbClr val="000000"/>
                </a:solidFill>
                <a:effectLst/>
                <a:latin typeface="Merriweather"/>
              </a:rPr>
              <a:t>  (Like the 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rriweathe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Merriweather"/>
              </a:rPr>
              <a:t>' in line)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erriweather"/>
              </a:rPr>
              <a:t>Divide before the consonant.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0000"/>
                </a:solidFill>
                <a:effectLst/>
                <a:latin typeface="Merriweather"/>
              </a:rPr>
              <a:t>examples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: 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Merriweather"/>
              </a:rPr>
              <a:t>b</a:t>
            </a:r>
            <a:r>
              <a:rPr lang="en-US" b="1" i="1" dirty="0" err="1">
                <a:solidFill>
                  <a:srgbClr val="A80404"/>
                </a:solidFill>
                <a:effectLst/>
                <a:latin typeface="Merriweather"/>
              </a:rPr>
              <a:t>a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-by, r</a:t>
            </a:r>
            <a:r>
              <a:rPr lang="en-US" b="1" i="1" dirty="0">
                <a:solidFill>
                  <a:srgbClr val="A80404"/>
                </a:solidFill>
                <a:effectLst/>
                <a:latin typeface="Merriweather"/>
              </a:rPr>
              <a:t>e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-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Merriweather"/>
              </a:rPr>
              <a:t>sult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, </a:t>
            </a:r>
            <a:r>
              <a:rPr lang="en-US" b="1" i="1" dirty="0" err="1">
                <a:solidFill>
                  <a:srgbClr val="A80404"/>
                </a:solidFill>
                <a:effectLst/>
                <a:latin typeface="Merriweather"/>
              </a:rPr>
              <a:t>i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Merriweather"/>
              </a:rPr>
              <a:t>-vy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,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Merriweather"/>
              </a:rPr>
              <a:t>fr</a:t>
            </a:r>
            <a:r>
              <a:rPr lang="en-US" b="1" i="1" dirty="0" err="1">
                <a:solidFill>
                  <a:srgbClr val="A80404"/>
                </a:solidFill>
                <a:effectLst/>
                <a:latin typeface="Merriweather"/>
              </a:rPr>
              <a:t>o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Merriweather"/>
              </a:rPr>
              <a:t>-zen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, &amp; C</a:t>
            </a:r>
            <a:r>
              <a:rPr lang="en-US" b="1" i="1" dirty="0">
                <a:solidFill>
                  <a:srgbClr val="A80404"/>
                </a:solidFill>
                <a:effectLst/>
                <a:latin typeface="Merriweather"/>
              </a:rPr>
              <a:t>u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-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Merriweather"/>
              </a:rPr>
              <a:t>pid</a:t>
            </a:r>
            <a:endParaRPr lang="en-US" b="0" i="0" dirty="0">
              <a:solidFill>
                <a:srgbClr val="000000"/>
              </a:solidFill>
              <a:effectLst/>
              <a:latin typeface="Merriweath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Merriweather"/>
              </a:rPr>
              <a:t>Does the vowel have a short sound?</a:t>
            </a:r>
            <a:r>
              <a:rPr lang="en-US" b="0" i="0" dirty="0">
                <a:solidFill>
                  <a:srgbClr val="000000"/>
                </a:solidFill>
                <a:effectLst/>
                <a:latin typeface="Merriweather"/>
              </a:rPr>
              <a:t>  (Like the 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rriweathe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Merriweather"/>
              </a:rPr>
              <a:t>' in mill)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erriweather"/>
              </a:rPr>
              <a:t>Divide after the consonant.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0000"/>
                </a:solidFill>
                <a:effectLst/>
                <a:latin typeface="Merriweather"/>
              </a:rPr>
              <a:t>examples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:  m</a:t>
            </a:r>
            <a:r>
              <a:rPr lang="en-US" b="1" i="1" dirty="0">
                <a:solidFill>
                  <a:srgbClr val="A80404"/>
                </a:solidFill>
                <a:effectLst/>
                <a:latin typeface="Merriweather"/>
              </a:rPr>
              <a:t>e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t-al,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Merriweather"/>
              </a:rPr>
              <a:t>r</a:t>
            </a:r>
            <a:r>
              <a:rPr lang="en-US" b="1" i="1" dirty="0" err="1">
                <a:solidFill>
                  <a:srgbClr val="A80404"/>
                </a:solidFill>
                <a:effectLst/>
                <a:latin typeface="Merriweather"/>
              </a:rPr>
              <a:t>i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Merriweather"/>
              </a:rPr>
              <a:t>v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-er, m</a:t>
            </a:r>
            <a:r>
              <a:rPr lang="en-US" b="1" i="1" dirty="0">
                <a:solidFill>
                  <a:srgbClr val="A80404"/>
                </a:solidFill>
                <a:effectLst/>
                <a:latin typeface="Merriweather"/>
              </a:rPr>
              <a:t>o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d-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Merriweather"/>
              </a:rPr>
              <a:t>el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,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Merriweather"/>
              </a:rPr>
              <a:t>v</a:t>
            </a:r>
            <a:r>
              <a:rPr lang="en-US" b="1" i="1" dirty="0" err="1">
                <a:solidFill>
                  <a:srgbClr val="A80404"/>
                </a:solidFill>
                <a:effectLst/>
                <a:latin typeface="Merriweather"/>
              </a:rPr>
              <a:t>a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Merriweather"/>
              </a:rPr>
              <a:t>l-ue</a:t>
            </a:r>
            <a:r>
              <a:rPr lang="en-US" b="0" i="0" dirty="0">
                <a:solidFill>
                  <a:srgbClr val="000000"/>
                </a:solidFill>
                <a:effectLst/>
                <a:latin typeface="Merriweather"/>
              </a:rPr>
              <a:t>, &amp;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rriweather"/>
              </a:rPr>
              <a:t>r</a:t>
            </a:r>
            <a:r>
              <a:rPr lang="en-US" b="1" i="0" dirty="0" err="1">
                <a:solidFill>
                  <a:srgbClr val="A80404"/>
                </a:solidFill>
                <a:effectLst/>
                <a:latin typeface="Merriweather"/>
              </a:rPr>
              <a:t>a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rriweather"/>
              </a:rPr>
              <a:t>v</a:t>
            </a:r>
            <a:r>
              <a:rPr lang="en-US" b="0" i="0" dirty="0">
                <a:solidFill>
                  <a:srgbClr val="000000"/>
                </a:solidFill>
                <a:effectLst/>
                <a:latin typeface="Merriweather"/>
              </a:rPr>
              <a:t>-age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92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20CB-6D70-46E6-A837-78FD2FBD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DA84C-666B-491A-A236-456396A65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Merriweather"/>
              </a:rPr>
              <a:t>4. Does the word end with </a:t>
            </a:r>
            <a:r>
              <a:rPr lang="en-US" b="1" i="1" dirty="0">
                <a:solidFill>
                  <a:srgbClr val="000000"/>
                </a:solidFill>
                <a:effectLst/>
                <a:latin typeface="Merriweather"/>
              </a:rPr>
              <a:t>'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Merriweather"/>
              </a:rPr>
              <a:t>ckle</a:t>
            </a:r>
            <a:r>
              <a:rPr lang="en-US" b="1" i="1" dirty="0">
                <a:solidFill>
                  <a:srgbClr val="000000"/>
                </a:solidFill>
                <a:effectLst/>
                <a:latin typeface="Merriweather"/>
              </a:rPr>
              <a:t>'?</a:t>
            </a:r>
            <a:endParaRPr lang="en-US" b="1" i="0" dirty="0">
              <a:solidFill>
                <a:srgbClr val="000000"/>
              </a:solidFill>
              <a:effectLst/>
              <a:latin typeface="Merriweath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erriweather"/>
              </a:rPr>
              <a:t>Divide right before the 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'le.'</a:t>
            </a:r>
            <a:endParaRPr lang="en-US" b="0" i="0" dirty="0">
              <a:solidFill>
                <a:srgbClr val="000000"/>
              </a:solidFill>
              <a:effectLst/>
              <a:latin typeface="Merriweath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0000"/>
                </a:solidFill>
                <a:effectLst/>
                <a:latin typeface="Merriweather"/>
              </a:rPr>
              <a:t>examples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:  tack</a:t>
            </a:r>
            <a:r>
              <a:rPr lang="en-US" b="1" i="1" dirty="0">
                <a:solidFill>
                  <a:srgbClr val="A80404"/>
                </a:solidFill>
                <a:effectLst/>
                <a:latin typeface="Merriweather"/>
              </a:rPr>
              <a:t>-le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,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Merriweather"/>
              </a:rPr>
              <a:t>freck</a:t>
            </a:r>
            <a:r>
              <a:rPr lang="en-US" b="1" i="1" dirty="0">
                <a:solidFill>
                  <a:srgbClr val="A80404"/>
                </a:solidFill>
                <a:effectLst/>
                <a:latin typeface="Merriweather"/>
              </a:rPr>
              <a:t>-le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, tick</a:t>
            </a:r>
            <a:r>
              <a:rPr lang="en-US" b="1" i="1" dirty="0">
                <a:solidFill>
                  <a:srgbClr val="A80404"/>
                </a:solidFill>
                <a:effectLst/>
                <a:latin typeface="Merriweather"/>
              </a:rPr>
              <a:t>-le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, &amp; buck</a:t>
            </a:r>
            <a:r>
              <a:rPr lang="en-US" b="1" i="1" dirty="0">
                <a:solidFill>
                  <a:srgbClr val="A80404"/>
                </a:solidFill>
                <a:effectLst/>
                <a:latin typeface="Merriweather"/>
              </a:rPr>
              <a:t>-le</a:t>
            </a:r>
            <a:endParaRPr lang="en-US" b="0" i="0" dirty="0">
              <a:solidFill>
                <a:srgbClr val="000000"/>
              </a:solidFill>
              <a:effectLst/>
              <a:latin typeface="Merriweathe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55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978E-68AC-4F58-A494-F579A9D0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E7A0F-C481-4E2D-B88D-848ED9DEE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Merriweather"/>
              </a:rPr>
              <a:t>5. Does the word end with </a:t>
            </a:r>
            <a:r>
              <a:rPr lang="en-US" b="1" i="1" dirty="0">
                <a:solidFill>
                  <a:srgbClr val="000000"/>
                </a:solidFill>
                <a:effectLst/>
                <a:latin typeface="Merriweather"/>
              </a:rPr>
              <a:t>'le'</a:t>
            </a:r>
            <a:r>
              <a:rPr lang="en-US" b="1" i="0" dirty="0">
                <a:solidFill>
                  <a:srgbClr val="000000"/>
                </a:solidFill>
                <a:effectLst/>
                <a:latin typeface="Merriweather"/>
              </a:rPr>
              <a:t> (not </a:t>
            </a:r>
            <a:r>
              <a:rPr lang="en-US" b="1" i="1" dirty="0">
                <a:solidFill>
                  <a:srgbClr val="000000"/>
                </a:solidFill>
                <a:effectLst/>
                <a:latin typeface="Merriweather"/>
              </a:rPr>
              <a:t>'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Merriweather"/>
              </a:rPr>
              <a:t>ckle</a:t>
            </a:r>
            <a:r>
              <a:rPr lang="en-US" b="1" i="1" dirty="0">
                <a:solidFill>
                  <a:srgbClr val="000000"/>
                </a:solidFill>
                <a:effectLst/>
                <a:latin typeface="Merriweather"/>
              </a:rPr>
              <a:t>'</a:t>
            </a:r>
            <a:r>
              <a:rPr lang="en-US" b="1" i="0" dirty="0">
                <a:solidFill>
                  <a:srgbClr val="000000"/>
                </a:solidFill>
                <a:effectLst/>
                <a:latin typeface="Merriweather"/>
              </a:rPr>
              <a:t>)?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Merriweather"/>
              </a:rPr>
              <a:t>Is the letter before the </a:t>
            </a:r>
            <a:r>
              <a:rPr lang="en-US" b="1" i="1" dirty="0">
                <a:solidFill>
                  <a:srgbClr val="000000"/>
                </a:solidFill>
                <a:effectLst/>
                <a:latin typeface="Merriweather"/>
              </a:rPr>
              <a:t>'le’</a:t>
            </a:r>
            <a:r>
              <a:rPr lang="en-US" b="1" i="0" dirty="0">
                <a:solidFill>
                  <a:srgbClr val="000000"/>
                </a:solidFill>
                <a:effectLst/>
                <a:latin typeface="Merriweather"/>
              </a:rPr>
              <a:t> a </a:t>
            </a:r>
            <a:r>
              <a:rPr lang="en-US" b="1" i="0" dirty="0">
                <a:solidFill>
                  <a:srgbClr val="0000FF"/>
                </a:solidFill>
                <a:effectLst/>
                <a:latin typeface="Merriweather"/>
              </a:rPr>
              <a:t>consonant</a:t>
            </a:r>
            <a:r>
              <a:rPr lang="en-US" b="1" i="0" dirty="0">
                <a:solidFill>
                  <a:srgbClr val="000000"/>
                </a:solidFill>
                <a:effectLst/>
                <a:latin typeface="Merriweather"/>
              </a:rPr>
              <a:t>?</a:t>
            </a:r>
            <a:endParaRPr lang="en-US" b="0" i="0" dirty="0">
              <a:solidFill>
                <a:srgbClr val="000000"/>
              </a:solidFill>
              <a:effectLst/>
              <a:latin typeface="Merriweather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erriweather"/>
              </a:rPr>
              <a:t>Divide 1 letter before the 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'le.'</a:t>
            </a:r>
            <a:endParaRPr lang="en-US" b="0" i="0" dirty="0">
              <a:solidFill>
                <a:srgbClr val="000000"/>
              </a:solidFill>
              <a:effectLst/>
              <a:latin typeface="Merriweather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0000"/>
                </a:solidFill>
                <a:effectLst/>
                <a:latin typeface="Merriweather"/>
              </a:rPr>
              <a:t>examples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:  ap</a:t>
            </a:r>
            <a:r>
              <a:rPr lang="en-US" b="1" i="1" dirty="0">
                <a:solidFill>
                  <a:srgbClr val="A80404"/>
                </a:solidFill>
                <a:effectLst/>
                <a:latin typeface="Merriweather"/>
              </a:rPr>
              <a:t>-</a:t>
            </a:r>
            <a:r>
              <a:rPr lang="en-US" b="1" i="1" dirty="0" err="1">
                <a:solidFill>
                  <a:srgbClr val="A80404"/>
                </a:solidFill>
                <a:effectLst/>
                <a:latin typeface="Merriweather"/>
              </a:rPr>
              <a:t>ple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, rum</a:t>
            </a:r>
            <a:r>
              <a:rPr lang="en-US" b="1" i="1" dirty="0">
                <a:solidFill>
                  <a:srgbClr val="A80404"/>
                </a:solidFill>
                <a:effectLst/>
                <a:latin typeface="Merriweather"/>
              </a:rPr>
              <a:t>-</a:t>
            </a:r>
            <a:r>
              <a:rPr lang="en-US" b="1" i="1" dirty="0" err="1">
                <a:solidFill>
                  <a:srgbClr val="A80404"/>
                </a:solidFill>
                <a:effectLst/>
                <a:latin typeface="Merriweather"/>
              </a:rPr>
              <a:t>ble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, fa</a:t>
            </a:r>
            <a:r>
              <a:rPr lang="en-US" b="1" i="1" dirty="0">
                <a:solidFill>
                  <a:srgbClr val="A80404"/>
                </a:solidFill>
                <a:effectLst/>
                <a:latin typeface="Merriweather"/>
              </a:rPr>
              <a:t>-</a:t>
            </a:r>
            <a:r>
              <a:rPr lang="en-US" b="1" i="1" dirty="0" err="1">
                <a:solidFill>
                  <a:srgbClr val="A80404"/>
                </a:solidFill>
                <a:effectLst/>
                <a:latin typeface="Merriweather"/>
              </a:rPr>
              <a:t>ble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, &amp; ta</a:t>
            </a:r>
            <a:r>
              <a:rPr lang="en-US" b="1" i="1" dirty="0">
                <a:solidFill>
                  <a:srgbClr val="A80404"/>
                </a:solidFill>
                <a:effectLst/>
                <a:latin typeface="Merriweather"/>
              </a:rPr>
              <a:t>-</a:t>
            </a:r>
            <a:r>
              <a:rPr lang="en-US" b="1" i="1" dirty="0" err="1">
                <a:solidFill>
                  <a:srgbClr val="A80404"/>
                </a:solidFill>
                <a:effectLst/>
                <a:latin typeface="Merriweather"/>
              </a:rPr>
              <a:t>ble</a:t>
            </a:r>
            <a:endParaRPr lang="en-US" b="0" i="0" dirty="0">
              <a:solidFill>
                <a:srgbClr val="000000"/>
              </a:solidFill>
              <a:effectLst/>
              <a:latin typeface="Merriweath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Merriweather"/>
              </a:rPr>
              <a:t>Is the letter before the </a:t>
            </a:r>
            <a:r>
              <a:rPr lang="en-US" b="1" i="1" dirty="0">
                <a:solidFill>
                  <a:srgbClr val="000000"/>
                </a:solidFill>
                <a:effectLst/>
                <a:latin typeface="Merriweather"/>
              </a:rPr>
              <a:t>'le’</a:t>
            </a:r>
            <a:r>
              <a:rPr lang="en-US" b="1" i="0" dirty="0">
                <a:solidFill>
                  <a:srgbClr val="000000"/>
                </a:solidFill>
                <a:effectLst/>
                <a:latin typeface="Merriweather"/>
              </a:rPr>
              <a:t> a </a:t>
            </a:r>
            <a:r>
              <a:rPr lang="en-US" b="1" i="0" dirty="0">
                <a:solidFill>
                  <a:srgbClr val="0000FF"/>
                </a:solidFill>
                <a:effectLst/>
                <a:latin typeface="Merriweather"/>
              </a:rPr>
              <a:t>vowel</a:t>
            </a:r>
            <a:r>
              <a:rPr lang="en-US" b="1" i="0" dirty="0">
                <a:solidFill>
                  <a:srgbClr val="000000"/>
                </a:solidFill>
                <a:effectLst/>
                <a:latin typeface="Merriweather"/>
              </a:rPr>
              <a:t>?</a:t>
            </a:r>
            <a:endParaRPr lang="en-US" b="0" i="0" dirty="0">
              <a:solidFill>
                <a:srgbClr val="000000"/>
              </a:solidFill>
              <a:effectLst/>
              <a:latin typeface="Merriweath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erriweather"/>
              </a:rPr>
              <a:t>Do nothing.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0000"/>
                </a:solidFill>
                <a:effectLst/>
                <a:latin typeface="Merriweather"/>
              </a:rPr>
              <a:t>examples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:  </a:t>
            </a:r>
            <a:r>
              <a:rPr lang="en-US" b="1" i="1" dirty="0">
                <a:solidFill>
                  <a:srgbClr val="A80404"/>
                </a:solidFill>
                <a:effectLst/>
                <a:latin typeface="Merriweather"/>
              </a:rPr>
              <a:t>a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le, sc</a:t>
            </a:r>
            <a:r>
              <a:rPr lang="en-US" b="1" i="1" dirty="0">
                <a:solidFill>
                  <a:srgbClr val="A80404"/>
                </a:solidFill>
                <a:effectLst/>
                <a:latin typeface="Merriweather"/>
              </a:rPr>
              <a:t>a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le, s</a:t>
            </a:r>
            <a:r>
              <a:rPr lang="en-US" b="1" i="1" dirty="0">
                <a:solidFill>
                  <a:srgbClr val="A80404"/>
                </a:solidFill>
                <a:effectLst/>
                <a:latin typeface="Merriweather"/>
              </a:rPr>
              <a:t>a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le, f</a:t>
            </a:r>
            <a:r>
              <a:rPr lang="en-US" b="1" i="1" dirty="0">
                <a:solidFill>
                  <a:srgbClr val="A80404"/>
                </a:solidFill>
                <a:effectLst/>
                <a:latin typeface="Merriweather"/>
              </a:rPr>
              <a:t>i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le, &amp; t</a:t>
            </a:r>
            <a:r>
              <a:rPr lang="en-US" b="1" i="1" dirty="0">
                <a:solidFill>
                  <a:srgbClr val="A80404"/>
                </a:solidFill>
                <a:effectLst/>
                <a:latin typeface="Merriweather"/>
              </a:rPr>
              <a:t>i</a:t>
            </a:r>
            <a:r>
              <a:rPr lang="en-US" b="0" i="1" dirty="0">
                <a:solidFill>
                  <a:srgbClr val="000000"/>
                </a:solidFill>
                <a:effectLst/>
                <a:latin typeface="Merriweather"/>
              </a:rPr>
              <a:t>le</a:t>
            </a:r>
            <a:endParaRPr lang="en-US" b="0" i="0" dirty="0">
              <a:solidFill>
                <a:srgbClr val="000000"/>
              </a:solidFill>
              <a:effectLst/>
              <a:latin typeface="Merriweathe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987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810</Words>
  <Application>Microsoft Office PowerPoint</Application>
  <PresentationFormat>On-screen Show (4:3)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Doulos SIL</vt:lpstr>
      <vt:lpstr>Merriweather</vt:lpstr>
      <vt:lpstr>Office Theme</vt:lpstr>
      <vt:lpstr>Syllable and Word Stress</vt:lpstr>
      <vt:lpstr>Syllable</vt:lpstr>
      <vt:lpstr>Counting Syllables </vt:lpstr>
      <vt:lpstr>Cont…</vt:lpstr>
      <vt:lpstr>Why Syllables Are Important?</vt:lpstr>
      <vt:lpstr>Syllable Division Rules</vt:lpstr>
      <vt:lpstr>Cont…</vt:lpstr>
      <vt:lpstr>Cont…</vt:lpstr>
      <vt:lpstr>Cont…</vt:lpstr>
      <vt:lpstr>What is Word Stress? </vt:lpstr>
      <vt:lpstr>Other Examples</vt:lpstr>
      <vt:lpstr>Where do I Put Word Stress? </vt:lpstr>
      <vt:lpstr>Rules of Word Stress in English </vt:lpstr>
      <vt:lpstr>Cont..</vt:lpstr>
      <vt:lpstr>Cont…</vt:lpstr>
      <vt:lpstr>Cont..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Syllable and Word Stress</dc:title>
  <dc:creator>p14commni</dc:creator>
  <cp:lastModifiedBy>Shyam Dubey</cp:lastModifiedBy>
  <cp:revision>23</cp:revision>
  <dcterms:created xsi:type="dcterms:W3CDTF">2012-10-27T05:08:29Z</dcterms:created>
  <dcterms:modified xsi:type="dcterms:W3CDTF">2021-09-01T09:38:14Z</dcterms:modified>
</cp:coreProperties>
</file>