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1" r:id="rId4"/>
    <p:sldId id="264" r:id="rId5"/>
    <p:sldId id="270" r:id="rId6"/>
    <p:sldId id="271" r:id="rId7"/>
    <p:sldId id="272" r:id="rId8"/>
    <p:sldId id="27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B4B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-61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5A460C-4C4F-475B-893F-85615564FC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E9AA81-7284-45FB-9159-A127A509BA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5F63-6EBB-4AC8-818C-BE07C8C3B9A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B2F853-4E95-4FDF-A7A5-928463E96A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71B4A4-FEBC-4C93-8597-EEC9B2AA4D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2C100-BAF5-435C-A97D-DB0658BC97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85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9CEB7-0B09-4D0C-9587-C63CC5FFC85E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D2B3-4547-4FAC-AC03-536D25BA1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2718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46950-6C5A-4CF4-A778-CC8197CB3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F11889-7F7B-4935-AFF6-37CA532EF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95D242-7A0C-489A-9BC8-E2ADB567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7B21-2B2F-40B4-A691-D433B8984886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659E66-9F0C-42BA-8CE0-BF601DC6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FE5760-FDA0-4D14-8949-1ED7372E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D1D1B2-109E-4FC0-898C-E7E95954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F3C4D2B-29FD-4560-A390-7594E4665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7D174C-8DFF-44B3-8685-E7E942F3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856F-AD36-4A4E-A0FA-E18C5586AB19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86323F-30BA-4A92-AC34-654E3823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E4BB24-273F-4508-938F-6F1554AB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618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213CEF-8FFC-4F25-BD83-5DF767DC1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734001-A81A-4440-A6B8-19636840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E627C-4269-4CB1-A741-40AC78E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59E0-6AC1-43AA-A0B3-3395FF180B04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4FAA59-F34A-4FB6-8833-A3A4F295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975EF8-C069-4B3C-859A-D580DC17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5264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35225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334D2-B9A2-4015-A787-1826DD5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05B9C-32B8-42E0-BAA0-0558EF1D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09AA8B-BA39-428B-B2F6-B29EC48B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B5F-D218-4B0D-89C7-56A5D13E069A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D90D72-34F6-400E-94C2-0793E871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60CDB0-ED19-4C1B-9D5F-113D28CD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37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CA1D0-F808-4DF0-8DFC-306209F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A15DB3-5AF9-4CBC-B9F4-B070D13C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F50C8F-1F85-4446-B4DA-DF9A7052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07C0-E1BC-4F22-BC9E-821519E6D1C1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FF8183-28F9-485D-8E68-800ECECD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1CF359-32A3-46F4-B3C9-F749F92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418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55980-4EDF-49F2-8EE1-ACA6115F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D5652-711B-4E5A-90C2-23061146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9AF674-9786-43A5-B902-CBA8E838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5FEADC-09B3-49E0-9D0F-57AF0778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9A02-2ED1-459C-8866-1D5D324CBB27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96FCF2-C8C9-4BC8-A746-251AF2C3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27CDEC-E84A-4AD3-892E-7E7D6A7E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906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F9A51-0178-4C60-A4F6-EFF0C3B3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F4674F-60EF-4153-B389-9765862D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F58F18-5A64-4E86-8208-8DDD5E025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9905F2-63FC-405E-B762-C3C858C45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3A6FEC-607E-44B4-AA6E-CAD600B23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3214FC-441A-4688-90BC-11E642C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C957-A240-4296-B067-F9B8FFF467A4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EB71AD-2E52-4A02-B905-DC13ECB7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772D00-4BB6-4568-A632-7663CD83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5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BAECA-7D63-4F12-8734-784F97F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09E975-77B8-4B7C-B6EC-EA9DAA73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800-2331-47A6-8D4D-9C82EC368412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AA0411-7150-4284-B302-C093B6DD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0F4133-5922-44B9-8C86-E1101BFC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434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FF3D4C-BA27-4CBB-AC1C-961DF412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059F-7F10-42B1-8B56-5CC11C755B85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F788CA-B0D8-4375-8EB3-7DB69A25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CE06C6-92D1-47AD-8509-E92AB82F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930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31C95-BB09-4CCB-B07B-7CBE75F3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371A06-93F5-4B9C-A143-F2DDA7B9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B3F70A-7733-4FF8-AD03-961634FB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7FCD2C-0B3C-42DC-8B62-88EAD327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8C-CC51-4026-864B-C2D39E4F3283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1222A9-039F-404C-A693-898FD33C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5A37A-BF88-4C41-B6A6-02600BD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597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EB893-B46C-448F-8C9B-3A85F93A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A08C11-41B5-47CB-80DA-4B3FDBEC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201B99-237F-42B3-8C3C-60E55B74B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7EA084-2FA1-4E0C-A670-2F0C86D6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872E-893C-4975-9D5A-0A867FCA20B6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B49E20-76B3-4B02-9E9C-4E8B199E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C724D9-955F-4F9B-877C-0C80FC6E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14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1B5556-4990-4486-8C20-A44C446A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E9E0CB-94F2-4073-B5E3-D3D1091B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D8A91-77C6-4C42-8F72-F1BE2F9C7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6275-6601-476E-95AD-39C1CDAF7FB4}" type="datetime1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DB9C2A-6C9B-4136-92F6-5D57EDB3F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4A8CC9-4A47-4881-9CD2-471274A2E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1EDF-DA80-44DD-9500-7A7FF1E7C2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60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30024"/>
            <a:ext cx="12192000" cy="8726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Verbs in English - I</a:t>
            </a:r>
            <a:endParaRPr lang="en-US" b="1" dirty="0">
              <a:solidFill>
                <a:srgbClr val="2B4B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B107BB-F81B-42BF-94C9-2E4C5473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" r="1589"/>
          <a:stretch/>
        </p:blipFill>
        <p:spPr>
          <a:xfrm>
            <a:off x="5067581" y="289018"/>
            <a:ext cx="2056837" cy="1223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E806AC-F966-4A88-9309-76DB3FCE5FB1}"/>
              </a:ext>
            </a:extLst>
          </p:cNvPr>
          <p:cNvSpPr txBox="1"/>
          <p:nvPr/>
        </p:nvSpPr>
        <p:spPr>
          <a:xfrm>
            <a:off x="-1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English</a:t>
            </a:r>
            <a:r>
              <a:rPr lang="en-US" sz="2800" b="1" dirty="0">
                <a:solidFill>
                  <a:srgbClr val="2B4BED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for</a:t>
            </a:r>
            <a:r>
              <a:rPr lang="en-US" sz="2800" b="1" dirty="0">
                <a:solidFill>
                  <a:srgbClr val="2B4BED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Professional</a:t>
            </a:r>
            <a:r>
              <a:rPr lang="en-US" sz="2800" b="1" dirty="0">
                <a:solidFill>
                  <a:srgbClr val="2B4BED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Purposes - I</a:t>
            </a:r>
            <a:r>
              <a:rPr lang="en-US" sz="2800" b="1" dirty="0">
                <a:solidFill>
                  <a:srgbClr val="2B4BED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/>
            </a:r>
            <a:br>
              <a:rPr lang="en-US" sz="2800" b="1" dirty="0">
                <a:solidFill>
                  <a:srgbClr val="2B4BED"/>
                </a:solidFill>
                <a:latin typeface="Garamond" panose="02020404030301010803" pitchFamily="18" charset="0"/>
                <a:ea typeface="Verdana" panose="020B0604030504040204" pitchFamily="34" charset="0"/>
              </a:rPr>
            </a:br>
            <a:r>
              <a:rPr lang="en-US" sz="2800" b="1" dirty="0">
                <a:solidFill>
                  <a:srgbClr val="2B4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BELH0003</a:t>
            </a:r>
          </a:p>
          <a:p>
            <a:pPr algn="ctr"/>
            <a:r>
              <a:rPr lang="en-US" sz="2800" b="1" dirty="0">
                <a:solidFill>
                  <a:srgbClr val="2B4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Verbal Aptitude</a:t>
            </a:r>
          </a:p>
          <a:p>
            <a:pPr algn="ctr"/>
            <a:r>
              <a:rPr lang="en-US" sz="2800" b="1" dirty="0">
                <a:solidFill>
                  <a:srgbClr val="2B4B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Topic # 3</a:t>
            </a:r>
            <a:endParaRPr lang="en-IN" sz="2800" dirty="0">
              <a:solidFill>
                <a:srgbClr val="2B4B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77933B8A-AB05-4192-A8FD-9F4127388821}"/>
              </a:ext>
            </a:extLst>
          </p:cNvPr>
          <p:cNvSpPr/>
          <p:nvPr/>
        </p:nvSpPr>
        <p:spPr>
          <a:xfrm>
            <a:off x="4614203" y="4121834"/>
            <a:ext cx="2912010" cy="5626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51BF5450-266A-48CD-9B10-0941966B65DB}"/>
              </a:ext>
            </a:extLst>
          </p:cNvPr>
          <p:cNvSpPr/>
          <p:nvPr/>
        </p:nvSpPr>
        <p:spPr>
          <a:xfrm>
            <a:off x="4825227" y="1095374"/>
            <a:ext cx="2489967" cy="5223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D37263-B454-49CF-8EA8-0E1C4ECD4690}"/>
              </a:ext>
            </a:extLst>
          </p:cNvPr>
          <p:cNvSpPr/>
          <p:nvPr/>
        </p:nvSpPr>
        <p:spPr>
          <a:xfrm>
            <a:off x="107743" y="1030118"/>
            <a:ext cx="11976513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function</a:t>
            </a:r>
          </a:p>
          <a:p>
            <a:pPr lvl="1"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Main/ Principal Verb						    Auxiliary/ Helping Verb</a:t>
            </a:r>
          </a:p>
          <a:p>
            <a:pPr marL="0" lvl="1"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Action		Linking					Primary	         Modal</a:t>
            </a:r>
          </a:p>
          <a:p>
            <a:pPr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transitivity</a:t>
            </a:r>
          </a:p>
          <a:p>
            <a:pPr algn="ctr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600"/>
              </a:spcAft>
            </a:pP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Transitive Verb						      	Intransitive Verb</a:t>
            </a:r>
          </a:p>
          <a:p>
            <a:pPr algn="just" fontAlgn="base">
              <a:spcAft>
                <a:spcPts val="600"/>
              </a:spcAft>
            </a:pPr>
            <a:endParaRPr lang="en-US" sz="2400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600"/>
              </a:spcAft>
            </a:pPr>
            <a:r>
              <a:rPr lang="en-US" sz="2400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Monotransitive</a:t>
            </a:r>
            <a:r>
              <a:rPr lang="en-US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Ditransitive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415"/>
            <a:ext cx="12192000" cy="5231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2B4BED"/>
                </a:solidFill>
              </a:rPr>
              <a:t>Types</a:t>
            </a:r>
            <a:r>
              <a:rPr lang="en-US" b="1" dirty="0">
                <a:solidFill>
                  <a:srgbClr val="2B4B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2B4BED"/>
                </a:solidFill>
              </a:rPr>
              <a:t>of</a:t>
            </a:r>
            <a:r>
              <a:rPr lang="en-US" b="1" dirty="0">
                <a:solidFill>
                  <a:srgbClr val="2B4B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2B4BED"/>
                </a:solidFill>
              </a:rPr>
              <a:t>Verbs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648E8E7-7302-4FDB-ABA3-B2361AE262D0}"/>
              </a:ext>
            </a:extLst>
          </p:cNvPr>
          <p:cNvCxnSpPr>
            <a:cxnSpLocks/>
          </p:cNvCxnSpPr>
          <p:nvPr/>
        </p:nvCxnSpPr>
        <p:spPr>
          <a:xfrm>
            <a:off x="6096000" y="1628013"/>
            <a:ext cx="0" cy="20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4A52AFE-0452-4305-9E70-1A9DD40B69A6}"/>
              </a:ext>
            </a:extLst>
          </p:cNvPr>
          <p:cNvCxnSpPr>
            <a:cxnSpLocks/>
          </p:cNvCxnSpPr>
          <p:nvPr/>
        </p:nvCxnSpPr>
        <p:spPr>
          <a:xfrm>
            <a:off x="1856936" y="1842866"/>
            <a:ext cx="8694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81A56CA-34BD-4CAE-ACA3-6E412225FE09}"/>
              </a:ext>
            </a:extLst>
          </p:cNvPr>
          <p:cNvCxnSpPr>
            <a:cxnSpLocks/>
          </p:cNvCxnSpPr>
          <p:nvPr/>
        </p:nvCxnSpPr>
        <p:spPr>
          <a:xfrm>
            <a:off x="10551634" y="1842866"/>
            <a:ext cx="0" cy="15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82A1892-26BB-4446-BA47-EB8A7DE4A42F}"/>
              </a:ext>
            </a:extLst>
          </p:cNvPr>
          <p:cNvCxnSpPr>
            <a:cxnSpLocks/>
          </p:cNvCxnSpPr>
          <p:nvPr/>
        </p:nvCxnSpPr>
        <p:spPr>
          <a:xfrm>
            <a:off x="1856936" y="1842866"/>
            <a:ext cx="0" cy="15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D0B9D84-952E-43F4-A65A-E9544A9403C9}"/>
              </a:ext>
            </a:extLst>
          </p:cNvPr>
          <p:cNvCxnSpPr>
            <a:cxnSpLocks/>
          </p:cNvCxnSpPr>
          <p:nvPr/>
        </p:nvCxnSpPr>
        <p:spPr>
          <a:xfrm>
            <a:off x="2377441" y="2405544"/>
            <a:ext cx="0" cy="19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3463232-74CE-4BCF-843D-F77802F486AC}"/>
              </a:ext>
            </a:extLst>
          </p:cNvPr>
          <p:cNvCxnSpPr>
            <a:cxnSpLocks/>
          </p:cNvCxnSpPr>
          <p:nvPr/>
        </p:nvCxnSpPr>
        <p:spPr>
          <a:xfrm>
            <a:off x="886265" y="2602523"/>
            <a:ext cx="2532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0297094F-4DDB-4580-B4B3-C16D403240B4}"/>
              </a:ext>
            </a:extLst>
          </p:cNvPr>
          <p:cNvCxnSpPr/>
          <p:nvPr/>
        </p:nvCxnSpPr>
        <p:spPr>
          <a:xfrm>
            <a:off x="886265" y="2602523"/>
            <a:ext cx="0" cy="2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D4B980C-75BA-48E9-ACAA-52BA83C021E7}"/>
              </a:ext>
            </a:extLst>
          </p:cNvPr>
          <p:cNvCxnSpPr>
            <a:cxnSpLocks/>
          </p:cNvCxnSpPr>
          <p:nvPr/>
        </p:nvCxnSpPr>
        <p:spPr>
          <a:xfrm>
            <a:off x="3418450" y="2602523"/>
            <a:ext cx="0" cy="2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EFA27D1-F599-43CD-A27D-D56B56C40940}"/>
              </a:ext>
            </a:extLst>
          </p:cNvPr>
          <p:cNvCxnSpPr/>
          <p:nvPr/>
        </p:nvCxnSpPr>
        <p:spPr>
          <a:xfrm>
            <a:off x="10297551" y="2405544"/>
            <a:ext cx="0" cy="19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15ECEB3-EF50-4E92-9BF1-6BCC62C9269C}"/>
              </a:ext>
            </a:extLst>
          </p:cNvPr>
          <p:cNvCxnSpPr>
            <a:cxnSpLocks/>
          </p:cNvCxnSpPr>
          <p:nvPr/>
        </p:nvCxnSpPr>
        <p:spPr>
          <a:xfrm>
            <a:off x="9073661" y="2602523"/>
            <a:ext cx="2335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896AB7E-84A2-438C-805F-7B0CA4EF2164}"/>
              </a:ext>
            </a:extLst>
          </p:cNvPr>
          <p:cNvCxnSpPr/>
          <p:nvPr/>
        </p:nvCxnSpPr>
        <p:spPr>
          <a:xfrm>
            <a:off x="9073661" y="2602523"/>
            <a:ext cx="0" cy="2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B1F03692-395E-4167-8F71-80CCC79BF658}"/>
              </a:ext>
            </a:extLst>
          </p:cNvPr>
          <p:cNvCxnSpPr/>
          <p:nvPr/>
        </p:nvCxnSpPr>
        <p:spPr>
          <a:xfrm>
            <a:off x="11408898" y="2602523"/>
            <a:ext cx="0" cy="2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7CB9ABA6-9A4A-45FD-B547-7AA5517A2709}"/>
              </a:ext>
            </a:extLst>
          </p:cNvPr>
          <p:cNvCxnSpPr>
            <a:cxnSpLocks/>
          </p:cNvCxnSpPr>
          <p:nvPr/>
        </p:nvCxnSpPr>
        <p:spPr>
          <a:xfrm>
            <a:off x="6100689" y="4684521"/>
            <a:ext cx="0" cy="2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CC088522-C4DD-48F3-88B8-577F429B3921}"/>
              </a:ext>
            </a:extLst>
          </p:cNvPr>
          <p:cNvCxnSpPr>
            <a:cxnSpLocks/>
          </p:cNvCxnSpPr>
          <p:nvPr/>
        </p:nvCxnSpPr>
        <p:spPr>
          <a:xfrm>
            <a:off x="1856936" y="4909628"/>
            <a:ext cx="8694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9206F280-81E8-4A8D-AFA6-0F4F8FD593F4}"/>
              </a:ext>
            </a:extLst>
          </p:cNvPr>
          <p:cNvCxnSpPr>
            <a:cxnSpLocks/>
          </p:cNvCxnSpPr>
          <p:nvPr/>
        </p:nvCxnSpPr>
        <p:spPr>
          <a:xfrm>
            <a:off x="10551634" y="4909628"/>
            <a:ext cx="0" cy="1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42F13CB-30C2-4AE8-B70B-07C57EC4F5E1}"/>
              </a:ext>
            </a:extLst>
          </p:cNvPr>
          <p:cNvCxnSpPr>
            <a:cxnSpLocks/>
          </p:cNvCxnSpPr>
          <p:nvPr/>
        </p:nvCxnSpPr>
        <p:spPr>
          <a:xfrm>
            <a:off x="1856936" y="4909628"/>
            <a:ext cx="0" cy="1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4585E65C-ED24-4559-98F9-2675E0A24F4C}"/>
              </a:ext>
            </a:extLst>
          </p:cNvPr>
          <p:cNvCxnSpPr>
            <a:cxnSpLocks/>
          </p:cNvCxnSpPr>
          <p:nvPr/>
        </p:nvCxnSpPr>
        <p:spPr>
          <a:xfrm flipV="1">
            <a:off x="1856936" y="5472332"/>
            <a:ext cx="0" cy="23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95958D1-E45F-4819-8D2C-3AE3684EE964}"/>
              </a:ext>
            </a:extLst>
          </p:cNvPr>
          <p:cNvCxnSpPr/>
          <p:nvPr/>
        </p:nvCxnSpPr>
        <p:spPr>
          <a:xfrm>
            <a:off x="1167618" y="5711483"/>
            <a:ext cx="2532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A6621D30-0085-4FDF-9EC0-76558F7B8ED5}"/>
              </a:ext>
            </a:extLst>
          </p:cNvPr>
          <p:cNvCxnSpPr>
            <a:cxnSpLocks/>
          </p:cNvCxnSpPr>
          <p:nvPr/>
        </p:nvCxnSpPr>
        <p:spPr>
          <a:xfrm>
            <a:off x="3699803" y="5711483"/>
            <a:ext cx="0" cy="2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399D7C90-65F5-49D3-8D5B-870EC74474A8}"/>
              </a:ext>
            </a:extLst>
          </p:cNvPr>
          <p:cNvCxnSpPr/>
          <p:nvPr/>
        </p:nvCxnSpPr>
        <p:spPr>
          <a:xfrm>
            <a:off x="1167618" y="5711483"/>
            <a:ext cx="0" cy="2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08E23CA6-904B-44C7-865F-9C013ABF76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6BB84F-829F-45C6-B3D9-97719B9F2217}"/>
              </a:ext>
            </a:extLst>
          </p:cNvPr>
          <p:cNvSpPr/>
          <p:nvPr/>
        </p:nvSpPr>
        <p:spPr>
          <a:xfrm>
            <a:off x="11408899" y="6393198"/>
            <a:ext cx="783102" cy="4616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r>
              <a:rPr lang="en-IN" sz="24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251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7757F8C-CC5B-4758-A7D3-73A96361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4"/>
            <a:ext cx="10515600" cy="5554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words underlined in the following sentences: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Rita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problem.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The children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game.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The children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game.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He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hardworking.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The fruits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fresh.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 The incident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 The children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underlined words indicate an action, state, or occurrence.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words form the main part of the predicate of the sentences.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7519982-50B2-455B-9D9D-D51CD25BB7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6B83BC-FC1E-46FB-A81C-B84B34D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838200" cy="498513"/>
          </a:xfrm>
        </p:spPr>
        <p:txBody>
          <a:bodyPr/>
          <a:lstStyle/>
          <a:p>
            <a:pPr algn="l"/>
            <a:fld id="{25781EDF-DA80-44DD-9500-7A7FF1E7C272}" type="slidenum"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3</a:t>
            </a:fld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12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9EB51-66D7-40BA-B67D-C6D7D3E8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16"/>
            <a:ext cx="10515600" cy="4726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2B4BED"/>
                </a:solidFill>
              </a:rPr>
              <a:t>Main</a:t>
            </a:r>
            <a:r>
              <a:rPr lang="en-US" b="1" dirty="0">
                <a:solidFill>
                  <a:srgbClr val="2B4B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000" b="1" dirty="0">
                <a:solidFill>
                  <a:srgbClr val="2B4BED"/>
                </a:solidFill>
              </a:rPr>
              <a:t>Principal</a:t>
            </a:r>
            <a:r>
              <a:rPr lang="en-US" b="1" dirty="0">
                <a:solidFill>
                  <a:srgbClr val="2B4B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2B4BED"/>
                </a:solidFill>
              </a:rPr>
              <a:t>Verb</a:t>
            </a:r>
            <a:endParaRPr lang="en-IN" sz="4000" b="1" dirty="0">
              <a:solidFill>
                <a:srgbClr val="2B4BED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FBF187-2E85-4D26-935F-FED873C1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4"/>
            <a:ext cx="10515600" cy="5554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Verb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principal verb denotes an action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old often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slow-paced gait.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She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beautifully.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He is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cover letter.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Water has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pond.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They will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tomorrow.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cakes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sentences, 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action verbs. They signify the actions of the subjects.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4BDA87-760E-49E7-8367-EA73C0DBF5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CA3945-9055-415E-A2B3-4ECEAB9E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838200" cy="501650"/>
          </a:xfrm>
        </p:spPr>
        <p:txBody>
          <a:bodyPr/>
          <a:lstStyle/>
          <a:p>
            <a:pPr algn="l"/>
            <a:fld id="{25781EDF-DA80-44DD-9500-7A7FF1E7C272}" type="slidenum"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4</a:t>
            </a:fld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0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285D1D-6177-4002-B772-A442A479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5542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Verb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principal verb connects the subject of a sentence with its complement.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One of the best exercises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swimming.</a:t>
            </a:r>
          </a:p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I, Sudhir Ranjan,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B. Tech. student.</a:t>
            </a:r>
          </a:p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apartment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empty.</a:t>
            </a:r>
          </a:p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Honey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sweet.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in the sentence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tasted the sweet honey,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tasted is an action verb as it denotes the action of tasting.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FAEE91-735D-4BA5-98C7-5439A3DDF7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5D9B96D-15CA-49A6-A776-60B47EA5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838200" cy="498513"/>
          </a:xfrm>
        </p:spPr>
        <p:txBody>
          <a:bodyPr/>
          <a:lstStyle/>
          <a:p>
            <a:pPr algn="l"/>
            <a:fld id="{25781EDF-DA80-44DD-9500-7A7FF1E7C272}" type="slidenum"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5</a:t>
            </a:fld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68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9EB51-66D7-40BA-B67D-C6D7D3E8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16"/>
            <a:ext cx="10515600" cy="4726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2B4BED"/>
                </a:solidFill>
              </a:rPr>
              <a:t>Auxiliary/ Helping Verb</a:t>
            </a:r>
            <a:endParaRPr lang="en-IN" b="1" dirty="0">
              <a:solidFill>
                <a:srgbClr val="2B4BED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5FC1BD8-7129-4ADB-A06A-D28144D20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05680906"/>
              </p:ext>
            </p:extLst>
          </p:nvPr>
        </p:nvGraphicFramePr>
        <p:xfrm>
          <a:off x="2364306" y="1095375"/>
          <a:ext cx="7463388" cy="5582587"/>
        </p:xfrm>
        <a:graphic>
          <a:graphicData uri="http://schemas.openxmlformats.org/drawingml/2006/table">
            <a:tbl>
              <a:tblPr firstRow="1" firstCol="1" bandRow="1"/>
              <a:tblGrid>
                <a:gridCol w="1865847">
                  <a:extLst>
                    <a:ext uri="{9D8B030D-6E8A-4147-A177-3AD203B41FA5}">
                      <a16:colId xmlns:a16="http://schemas.microsoft.com/office/drawing/2014/main" xmlns="" val="1339352747"/>
                    </a:ext>
                  </a:extLst>
                </a:gridCol>
                <a:gridCol w="1865847">
                  <a:extLst>
                    <a:ext uri="{9D8B030D-6E8A-4147-A177-3AD203B41FA5}">
                      <a16:colId xmlns:a16="http://schemas.microsoft.com/office/drawing/2014/main" xmlns="" val="4128107971"/>
                    </a:ext>
                  </a:extLst>
                </a:gridCol>
                <a:gridCol w="1865847">
                  <a:extLst>
                    <a:ext uri="{9D8B030D-6E8A-4147-A177-3AD203B41FA5}">
                      <a16:colId xmlns:a16="http://schemas.microsoft.com/office/drawing/2014/main" xmlns="" val="3523569527"/>
                    </a:ext>
                  </a:extLst>
                </a:gridCol>
                <a:gridCol w="1865847">
                  <a:extLst>
                    <a:ext uri="{9D8B030D-6E8A-4147-A177-3AD203B41FA5}">
                      <a16:colId xmlns:a16="http://schemas.microsoft.com/office/drawing/2014/main" xmlns="" val="2775945764"/>
                    </a:ext>
                  </a:extLst>
                </a:gridCol>
              </a:tblGrid>
              <a:tr h="351574"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</a:t>
                      </a:r>
                      <a:r>
                        <a:rPr lang="en-IN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Auxiliaries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Modal Auxiliaries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8423076"/>
                  </a:ext>
                </a:extLst>
              </a:tr>
              <a:tr h="3515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Have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72688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Have 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0140949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 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Does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Could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6808241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Had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Did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792892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Would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2146297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Were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Shall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4280484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Should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5287212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Being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1548833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Been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Might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2410251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9837796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Ought To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0257481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to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0193823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0080005"/>
                  </a:ext>
                </a:extLst>
              </a:tr>
              <a:tr h="373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74494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4F26E5-8B40-47A2-9C9D-A43DF9FBB5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9CD738-3A74-4034-AA07-BF21761A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838200" cy="498513"/>
          </a:xfrm>
        </p:spPr>
        <p:txBody>
          <a:bodyPr/>
          <a:lstStyle/>
          <a:p>
            <a:pPr algn="l"/>
            <a:fld id="{25781EDF-DA80-44DD-9500-7A7FF1E7C272}" type="slidenum"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6</a:t>
            </a:fld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1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9EB51-66D7-40BA-B67D-C6D7D3E8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16"/>
            <a:ext cx="10515600" cy="47262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B4BED"/>
                </a:solidFill>
              </a:rPr>
              <a:t>Examples:</a:t>
            </a:r>
            <a:endParaRPr lang="en-IN" b="1" dirty="0">
              <a:solidFill>
                <a:srgbClr val="2B4BED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FBF187-2E85-4D26-935F-FED873C1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4"/>
            <a:ext cx="10515600" cy="55542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meeting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not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you yesterday?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She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She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lunch.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never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editing.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singer not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food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stale.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Were I a bird, I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She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diet.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He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qualification.</a:t>
            </a:r>
          </a:p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verbs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sentences have been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503C78-14C5-453A-BD1D-9E8F0762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D87322-88F0-49D3-9F56-87BBA331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838199" cy="498513"/>
          </a:xfrm>
        </p:spPr>
        <p:txBody>
          <a:bodyPr/>
          <a:lstStyle/>
          <a:p>
            <a:pPr algn="l"/>
            <a:fld id="{25781EDF-DA80-44DD-9500-7A7FF1E7C272}" type="slidenum"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7</a:t>
            </a:fld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09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9EB51-66D7-40BA-B67D-C6D7D3E8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16"/>
            <a:ext cx="10515600" cy="4726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2B4BED"/>
                </a:solidFill>
              </a:rPr>
              <a:t>Transitivity of Verbs</a:t>
            </a:r>
            <a:endParaRPr lang="en-IN" b="1" dirty="0">
              <a:solidFill>
                <a:srgbClr val="2B4BED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FBF187-2E85-4D26-935F-FED873C1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4"/>
            <a:ext cx="10515600" cy="5554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Monotransitive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Verbs with ONE object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They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well.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She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caught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thief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red-handed.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Ditransitive: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Verbs with one DIRECT and one INDIRECT object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They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Intransitive: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Verbs with NO objects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This shop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nine.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 Lord!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199D77-739C-487D-9212-5FB94613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E0FA1D-6544-4DAB-81A3-01334291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838200" cy="501650"/>
          </a:xfrm>
        </p:spPr>
        <p:txBody>
          <a:bodyPr/>
          <a:lstStyle/>
          <a:p>
            <a:pPr algn="l"/>
            <a:fld id="{25781EDF-DA80-44DD-9500-7A7FF1E7C272}" type="slidenum"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8</a:t>
            </a:fld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10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7A298-A042-44CD-961D-B87BE13C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5375"/>
            <a:ext cx="10515600" cy="267476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References: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&lt;https://www.lexico.com/&gt;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&lt;https://dictionary.cambridge.org/&gt;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&lt;https://www.collinsdictionary.com/&gt;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&lt;https://www.ldoceonline.com/&gt;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&lt;https://www.ucl.ac.uk/internet-grammar/home.htm&gt;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 Comprehensive Grammar of the English Language – Quirk, Greenbaum, et. al.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 Practical English Grammar – Thomson and Martinet.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BFA9BA-9650-475D-A072-615B8D4F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1896"/>
            <a:ext cx="10515600" cy="11407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>
                <a:solidFill>
                  <a:srgbClr val="2B4BED"/>
                </a:solidFill>
                <a:latin typeface="Garamond" panose="02020404030301010803" pitchFamily="18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91FBF2-7D81-4D0E-AAB7-E5C4D746E8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1" r="1589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615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2987</TotalTime>
  <Words>440</Words>
  <Application>Microsoft Office PowerPoint</Application>
  <PresentationFormat>Custom</PresentationFormat>
  <Paragraphs>133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Verbs in English - I</vt:lpstr>
      <vt:lpstr>Types of Verbs</vt:lpstr>
      <vt:lpstr>Slide 3</vt:lpstr>
      <vt:lpstr>Main/ Principal Verb</vt:lpstr>
      <vt:lpstr>Slide 5</vt:lpstr>
      <vt:lpstr>Auxiliary/ Helping Verb</vt:lpstr>
      <vt:lpstr>Examples:</vt:lpstr>
      <vt:lpstr>Transitivity of Verbs</vt:lpstr>
      <vt:lpstr>Select References: 1. &lt;https://www.lexico.com/&gt; 2. &lt;https://dictionary.cambridge.org/&gt; 3. &lt;https://www.collinsdictionary.com/&gt; 4. &lt;https://www.ldoceonline.com/&gt; 5. &lt;https://www.ucl.ac.uk/internet-grammar/home.htm&gt; 6. A Comprehensive Grammar of the English Language – Quirk, Greenbaum, et. al. 7. A Practical English Grammar – Thomson and Martinet.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BELH-0003  ENGLISH FOR PROFESSIONAL PURPOSES - Communication Skills</dc:title>
  <dc:creator>Sandip Debnath</dc:creator>
  <cp:lastModifiedBy>DELL</cp:lastModifiedBy>
  <cp:revision>218</cp:revision>
  <dcterms:created xsi:type="dcterms:W3CDTF">2020-07-03T06:38:46Z</dcterms:created>
  <dcterms:modified xsi:type="dcterms:W3CDTF">2021-08-24T17:47:34Z</dcterms:modified>
</cp:coreProperties>
</file>