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87" r:id="rId4"/>
    <p:sldId id="288" r:id="rId5"/>
    <p:sldId id="289" r:id="rId6"/>
    <p:sldId id="291" r:id="rId7"/>
    <p:sldId id="292" r:id="rId8"/>
    <p:sldId id="293" r:id="rId9"/>
    <p:sldId id="294" r:id="rId10"/>
    <p:sldId id="295" r:id="rId11"/>
    <p:sldId id="296" r:id="rId12"/>
    <p:sldId id="290" r:id="rId13"/>
    <p:sldId id="303" r:id="rId14"/>
    <p:sldId id="297" r:id="rId15"/>
    <p:sldId id="298" r:id="rId16"/>
    <p:sldId id="299" r:id="rId17"/>
    <p:sldId id="300" r:id="rId18"/>
    <p:sldId id="301" r:id="rId19"/>
    <p:sldId id="302" r:id="rId20"/>
    <p:sldId id="28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NkmSth4zhTj/axj9KllIUer4A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09715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3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348123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5000" b="1" dirty="0" smtClean="0">
                <a:latin typeface="Times New Roman"/>
                <a:ea typeface="Times New Roman"/>
                <a:cs typeface="Times New Roman"/>
                <a:sym typeface="Times New Roman"/>
              </a:rPr>
              <a:t>Methods in Thread</a:t>
            </a:r>
            <a:endParaRPr sz="5000" b="1" dirty="0">
              <a:latin typeface="Times New Roman"/>
              <a:ea typeface="Times New Roman"/>
              <a:cs typeface="Times New Roman"/>
              <a:sym typeface="Times New Roman"/>
            </a:endParaRPr>
          </a:p>
        </p:txBody>
      </p:sp>
      <p:pic>
        <p:nvPicPr>
          <p:cNvPr id="85" name="Google Shape;85;p1" descr="Related image"/>
          <p:cNvPicPr preferRelativeResize="0"/>
          <p:nvPr/>
        </p:nvPicPr>
        <p:blipFill rotWithShape="1">
          <a:blip r:embed="rId3">
            <a:alphaModFix/>
          </a:blip>
          <a:srcRect l="3789" t="21968" r="3780" b="23463"/>
          <a:stretch/>
        </p:blipFill>
        <p:spPr>
          <a:xfrm>
            <a:off x="3584172" y="865879"/>
            <a:ext cx="2311325" cy="1179475"/>
          </a:xfrm>
          <a:prstGeom prst="rect">
            <a:avLst/>
          </a:prstGeom>
          <a:noFill/>
          <a:ln>
            <a:noFill/>
          </a:ln>
        </p:spPr>
      </p:pic>
      <p:sp>
        <p:nvSpPr>
          <p:cNvPr id="86" name="Google Shape;86;p1"/>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16257" y="134254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b="1" dirty="0">
                <a:latin typeface="Times New Roman" pitchFamily="18" charset="0"/>
                <a:cs typeface="Times New Roman" pitchFamily="18" charset="0"/>
              </a:rPr>
              <a:t>join(): </a:t>
            </a:r>
            <a:r>
              <a:rPr lang="en-US" sz="2400" dirty="0">
                <a:latin typeface="Times New Roman" pitchFamily="18" charset="0"/>
                <a:cs typeface="Times New Roman" pitchFamily="18" charset="0"/>
              </a:rPr>
              <a:t>The join() method of a Thread instance is used to join the start of a thread’s execution to end of other thread’s execution such that a thread does not start running until another thread ends. If join() is called on a Thread instance, the currently running thread will block until the Thread instance has finished executing. </a:t>
            </a:r>
            <a:endParaRPr lang="en-US" sz="2400" dirty="0" smtClean="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The join() method waits at most this much milliseconds for this thread to die. A timeout of 0 means to wait forever </a:t>
            </a: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124200" y="316385"/>
            <a:ext cx="3646321" cy="566309"/>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Use of </a:t>
            </a:r>
            <a:r>
              <a:rPr lang="en-US" sz="2800" b="1" dirty="0" smtClean="0">
                <a:latin typeface="Times New Roman" pitchFamily="18" charset="0"/>
                <a:cs typeface="Times New Roman" pitchFamily="18" charset="0"/>
              </a:rPr>
              <a:t>join </a:t>
            </a:r>
            <a:r>
              <a:rPr lang="en-US" sz="2800" b="1" dirty="0" smtClean="0">
                <a:latin typeface="Times New Roman" pitchFamily="18" charset="0"/>
                <a:cs typeface="Times New Roman" pitchFamily="18" charset="0"/>
              </a:rPr>
              <a:t>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97975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16257" y="1342541"/>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400" b="1" dirty="0">
                <a:latin typeface="Times New Roman" pitchFamily="18" charset="0"/>
                <a:cs typeface="Times New Roman" pitchFamily="18" charset="0"/>
              </a:rPr>
              <a:t>Note:</a:t>
            </a: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If any executing thread t1 calls join() on t2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t2.join() immediately t1 will enter into waiting state until t2 completes its execution</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Giving a timeout within join(), will make the join() effect to be nullified after the specific timeout.</a:t>
            </a: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124200" y="316385"/>
            <a:ext cx="3646321" cy="566309"/>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Use of </a:t>
            </a:r>
            <a:r>
              <a:rPr lang="en-US" sz="2800" b="1" dirty="0" smtClean="0">
                <a:latin typeface="Times New Roman" pitchFamily="18" charset="0"/>
                <a:cs typeface="Times New Roman" pitchFamily="18" charset="0"/>
              </a:rPr>
              <a:t>join </a:t>
            </a:r>
            <a:r>
              <a:rPr lang="en-US" sz="2800" b="1" dirty="0" smtClean="0">
                <a:latin typeface="Times New Roman" pitchFamily="18" charset="0"/>
                <a:cs typeface="Times New Roman" pitchFamily="18" charset="0"/>
              </a:rPr>
              <a:t>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45581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042290"/>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public </a:t>
            </a:r>
            <a:r>
              <a:rPr lang="en-US" sz="2400" dirty="0">
                <a:latin typeface="Times New Roman" pitchFamily="18" charset="0"/>
                <a:cs typeface="Times New Roman" pitchFamily="18" charset="0"/>
              </a:rPr>
              <a:t>void stop(): is used to stop the thread(</a:t>
            </a:r>
            <a:r>
              <a:rPr lang="en-US" sz="2400" dirty="0" err="1">
                <a:latin typeface="Times New Roman" pitchFamily="18" charset="0"/>
                <a:cs typeface="Times New Roman" pitchFamily="18" charset="0"/>
              </a:rPr>
              <a:t>depricated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interrupt(): interrupts the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isInterrupted</a:t>
            </a:r>
            <a:r>
              <a:rPr lang="en-US" sz="2400" dirty="0">
                <a:latin typeface="Times New Roman" pitchFamily="18" charset="0"/>
                <a:cs typeface="Times New Roman" pitchFamily="18" charset="0"/>
              </a:rPr>
              <a:t>(): tests if the thread has been interrupted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static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interrupted(): tests if the current thread has been interrupted.</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
        <p:nvSpPr>
          <p:cNvPr id="5" name="Rectangle 4"/>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Methods in Thread</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1362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29905" y="1685391"/>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400" dirty="0" smtClean="0">
                <a:latin typeface="Times New Roman" pitchFamily="18" charset="0"/>
                <a:cs typeface="Times New Roman" pitchFamily="18" charset="0"/>
              </a:rPr>
              <a:t>Invoking </a:t>
            </a:r>
            <a:r>
              <a:rPr lang="en-US" sz="2400" dirty="0">
                <a:latin typeface="Times New Roman" pitchFamily="18" charset="0"/>
                <a:cs typeface="Times New Roman" pitchFamily="18" charset="0"/>
              </a:rPr>
              <a:t>interrupt() method just gives a hint to JVM to interrupt but it is not mandatory. Actually, interrupt() is applied on the thread if and if only a thread is blocked by one of these methods such as wait(), join() and sleep() methods. If a thread is not having these methods then the thread will not be interrupted in middle. That means Thread will do its job till the end.</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
        <p:nvSpPr>
          <p:cNvPr id="5" name="Rectangle 4"/>
          <p:cNvSpPr/>
          <p:nvPr/>
        </p:nvSpPr>
        <p:spPr>
          <a:xfrm>
            <a:off x="3246455" y="491142"/>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interrupt()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1574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70848" y="1830387"/>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400" dirty="0">
                <a:latin typeface="Times New Roman" pitchFamily="18" charset="0"/>
                <a:cs typeface="Times New Roman" pitchFamily="18" charset="0"/>
              </a:rPr>
              <a:t>In a multiprogramming environment, several processes may compete for </a:t>
            </a:r>
            <a:r>
              <a:rPr lang="en-US" sz="2400" dirty="0" smtClean="0">
                <a:latin typeface="Times New Roman" pitchFamily="18" charset="0"/>
                <a:cs typeface="Times New Roman" pitchFamily="18" charset="0"/>
              </a:rPr>
              <a:t>a finite </a:t>
            </a:r>
            <a:r>
              <a:rPr lang="en-US" sz="2400" dirty="0">
                <a:latin typeface="Times New Roman" pitchFamily="18" charset="0"/>
                <a:cs typeface="Times New Roman" pitchFamily="18" charset="0"/>
              </a:rPr>
              <a:t>number of resources. A process requests resources; if the resources </a:t>
            </a:r>
            <a:r>
              <a:rPr lang="en-US" sz="2400" dirty="0" smtClean="0">
                <a:latin typeface="Times New Roman" pitchFamily="18" charset="0"/>
                <a:cs typeface="Times New Roman" pitchFamily="18" charset="0"/>
              </a:rPr>
              <a:t>are not </a:t>
            </a:r>
            <a:r>
              <a:rPr lang="en-US" sz="2400" dirty="0">
                <a:latin typeface="Times New Roman" pitchFamily="18" charset="0"/>
                <a:cs typeface="Times New Roman" pitchFamily="18" charset="0"/>
              </a:rPr>
              <a:t>available at that time, the process enters a waiting state. Sometimes, </a:t>
            </a:r>
            <a:r>
              <a:rPr lang="en-US" sz="2400" dirty="0" smtClean="0">
                <a:latin typeface="Times New Roman" pitchFamily="18" charset="0"/>
                <a:cs typeface="Times New Roman" pitchFamily="18" charset="0"/>
              </a:rPr>
              <a:t>a waiting </a:t>
            </a:r>
            <a:r>
              <a:rPr lang="en-US" sz="2400" dirty="0">
                <a:latin typeface="Times New Roman" pitchFamily="18" charset="0"/>
                <a:cs typeface="Times New Roman" pitchFamily="18" charset="0"/>
              </a:rPr>
              <a:t>process is never again able to change state, because the resources </a:t>
            </a:r>
            <a:r>
              <a:rPr lang="en-US" sz="2400" dirty="0" smtClean="0">
                <a:latin typeface="Times New Roman" pitchFamily="18" charset="0"/>
                <a:cs typeface="Times New Roman" pitchFamily="18" charset="0"/>
              </a:rPr>
              <a:t>it has requested </a:t>
            </a:r>
            <a:r>
              <a:rPr lang="en-US" sz="2400" dirty="0">
                <a:latin typeface="Times New Roman" pitchFamily="18" charset="0"/>
                <a:cs typeface="Times New Roman" pitchFamily="18" charset="0"/>
              </a:rPr>
              <a:t>are held by other waiting processes. This situation </a:t>
            </a:r>
            <a:r>
              <a:rPr lang="en-US" sz="2400" dirty="0" smtClean="0">
                <a:latin typeface="Times New Roman" pitchFamily="18" charset="0"/>
                <a:cs typeface="Times New Roman" pitchFamily="18" charset="0"/>
              </a:rPr>
              <a:t>is called a </a:t>
            </a:r>
            <a:r>
              <a:rPr lang="en-US" sz="2400" dirty="0">
                <a:latin typeface="Times New Roman" pitchFamily="18" charset="0"/>
                <a:cs typeface="Times New Roman" pitchFamily="18" charset="0"/>
              </a:rPr>
              <a:t>deadlock.</a:t>
            </a: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574576" y="663064"/>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Deadlock</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235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195004"/>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000" dirty="0">
                <a:latin typeface="Times New Roman" pitchFamily="18" charset="0"/>
                <a:cs typeface="Times New Roman" pitchFamily="18" charset="0"/>
              </a:rPr>
              <a:t>A process must request a resource before using it and must release </a:t>
            </a:r>
            <a:r>
              <a:rPr lang="en-US" sz="2000" dirty="0" smtClean="0">
                <a:latin typeface="Times New Roman" pitchFamily="18" charset="0"/>
                <a:cs typeface="Times New Roman" pitchFamily="18" charset="0"/>
              </a:rPr>
              <a:t>the resource </a:t>
            </a:r>
            <a:r>
              <a:rPr lang="en-US" sz="2000" dirty="0">
                <a:latin typeface="Times New Roman" pitchFamily="18" charset="0"/>
                <a:cs typeface="Times New Roman" pitchFamily="18" charset="0"/>
              </a:rPr>
              <a:t>after using it. A process may request as many resources as it </a:t>
            </a:r>
            <a:r>
              <a:rPr lang="en-US" sz="2000" dirty="0" smtClean="0">
                <a:latin typeface="Times New Roman" pitchFamily="18" charset="0"/>
                <a:cs typeface="Times New Roman" pitchFamily="18" charset="0"/>
              </a:rPr>
              <a:t>requires to </a:t>
            </a:r>
            <a:r>
              <a:rPr lang="en-US" sz="2000" dirty="0">
                <a:latin typeface="Times New Roman" pitchFamily="18" charset="0"/>
                <a:cs typeface="Times New Roman" pitchFamily="18" charset="0"/>
              </a:rPr>
              <a:t>carry out its designated task. Obviously, the number of resources </a:t>
            </a:r>
            <a:r>
              <a:rPr lang="en-US" sz="2000" dirty="0" smtClean="0">
                <a:latin typeface="Times New Roman" pitchFamily="18" charset="0"/>
                <a:cs typeface="Times New Roman" pitchFamily="18" charset="0"/>
              </a:rPr>
              <a:t>requested may </a:t>
            </a:r>
            <a:r>
              <a:rPr lang="en-US" sz="2000" dirty="0">
                <a:latin typeface="Times New Roman" pitchFamily="18" charset="0"/>
                <a:cs typeface="Times New Roman" pitchFamily="18" charset="0"/>
              </a:rPr>
              <a:t>not exceed the total number of resources available in the system. In </a:t>
            </a:r>
            <a:r>
              <a:rPr lang="en-US" sz="2000" dirty="0" smtClean="0">
                <a:latin typeface="Times New Roman" pitchFamily="18" charset="0"/>
                <a:cs typeface="Times New Roman" pitchFamily="18" charset="0"/>
              </a:rPr>
              <a:t>other words</a:t>
            </a:r>
            <a:r>
              <a:rPr lang="en-US" sz="2000" dirty="0">
                <a:latin typeface="Times New Roman" pitchFamily="18" charset="0"/>
                <a:cs typeface="Times New Roman" pitchFamily="18" charset="0"/>
              </a:rPr>
              <a:t>, a process cannot request three printers if the system has only two.</a:t>
            </a:r>
          </a:p>
          <a:p>
            <a:pPr marL="0" lvl="0" indent="0" algn="just">
              <a:lnSpc>
                <a:spcPct val="110000"/>
              </a:lnSpc>
              <a:spcBef>
                <a:spcPts val="0"/>
              </a:spcBef>
              <a:buSzPts val="2960"/>
              <a:buNone/>
            </a:pPr>
            <a:r>
              <a:rPr lang="en-US" sz="2000" dirty="0">
                <a:latin typeface="Times New Roman" pitchFamily="18" charset="0"/>
                <a:cs typeface="Times New Roman" pitchFamily="18" charset="0"/>
              </a:rPr>
              <a:t>Under the normal mode of operation, a process may utilize a resource </a:t>
            </a:r>
            <a:r>
              <a:rPr lang="en-US" sz="2000" dirty="0" smtClean="0">
                <a:latin typeface="Times New Roman" pitchFamily="18" charset="0"/>
                <a:cs typeface="Times New Roman" pitchFamily="18" charset="0"/>
              </a:rPr>
              <a:t>in only </a:t>
            </a:r>
            <a:r>
              <a:rPr lang="en-US" sz="2000" dirty="0">
                <a:latin typeface="Times New Roman" pitchFamily="18" charset="0"/>
                <a:cs typeface="Times New Roman" pitchFamily="18" charset="0"/>
              </a:rPr>
              <a:t>the following sequence:</a:t>
            </a:r>
          </a:p>
          <a:p>
            <a:pPr lvl="0" indent="-457200" algn="just">
              <a:lnSpc>
                <a:spcPct val="110000"/>
              </a:lnSpc>
              <a:spcBef>
                <a:spcPts val="0"/>
              </a:spcBef>
              <a:buSzPct val="100000"/>
              <a:buFont typeface="+mj-lt"/>
              <a:buAutoNum type="arabicParenR"/>
            </a:pPr>
            <a:r>
              <a:rPr lang="en-US" sz="2000" dirty="0" smtClean="0">
                <a:latin typeface="Times New Roman" pitchFamily="18" charset="0"/>
                <a:cs typeface="Times New Roman" pitchFamily="18" charset="0"/>
              </a:rPr>
              <a:t>Request</a:t>
            </a:r>
            <a:r>
              <a:rPr lang="en-US" sz="2000" dirty="0">
                <a:latin typeface="Times New Roman" pitchFamily="18" charset="0"/>
                <a:cs typeface="Times New Roman" pitchFamily="18" charset="0"/>
              </a:rPr>
              <a:t>. The process requests the resource. If the request cannot </a:t>
            </a:r>
            <a:r>
              <a:rPr lang="en-US" sz="2000" dirty="0" smtClean="0">
                <a:latin typeface="Times New Roman" pitchFamily="18" charset="0"/>
                <a:cs typeface="Times New Roman" pitchFamily="18" charset="0"/>
              </a:rPr>
              <a:t>be granted </a:t>
            </a:r>
            <a:r>
              <a:rPr lang="en-US" sz="2000" dirty="0">
                <a:latin typeface="Times New Roman" pitchFamily="18" charset="0"/>
                <a:cs typeface="Times New Roman" pitchFamily="18" charset="0"/>
              </a:rPr>
              <a:t>immediately (for example, if the resource is being used by </a:t>
            </a:r>
            <a:r>
              <a:rPr lang="en-US" sz="2000" dirty="0" smtClean="0">
                <a:latin typeface="Times New Roman" pitchFamily="18" charset="0"/>
                <a:cs typeface="Times New Roman" pitchFamily="18" charset="0"/>
              </a:rPr>
              <a:t>another process</a:t>
            </a:r>
            <a:r>
              <a:rPr lang="en-US" sz="2000" dirty="0">
                <a:latin typeface="Times New Roman" pitchFamily="18" charset="0"/>
                <a:cs typeface="Times New Roman" pitchFamily="18" charset="0"/>
              </a:rPr>
              <a:t>), then the requesting process must wait until it can acquire </a:t>
            </a:r>
            <a:r>
              <a:rPr lang="en-US" sz="2000" dirty="0" smtClean="0">
                <a:latin typeface="Times New Roman" pitchFamily="18" charset="0"/>
                <a:cs typeface="Times New Roman" pitchFamily="18" charset="0"/>
              </a:rPr>
              <a:t>the resource.</a:t>
            </a:r>
          </a:p>
          <a:p>
            <a:pPr lvl="0" indent="-457200" algn="just">
              <a:lnSpc>
                <a:spcPct val="110000"/>
              </a:lnSpc>
              <a:spcBef>
                <a:spcPts val="0"/>
              </a:spcBef>
              <a:buSzPct val="100000"/>
              <a:buFont typeface="+mj-lt"/>
              <a:buAutoNum type="arabicParenR"/>
            </a:pPr>
            <a:r>
              <a:rPr lang="en-US" sz="2000" dirty="0" smtClean="0">
                <a:latin typeface="Times New Roman" pitchFamily="18" charset="0"/>
                <a:cs typeface="Times New Roman" pitchFamily="18" charset="0"/>
              </a:rPr>
              <a:t>Use</a:t>
            </a:r>
            <a:r>
              <a:rPr lang="en-US" sz="2000" dirty="0">
                <a:latin typeface="Times New Roman" pitchFamily="18" charset="0"/>
                <a:cs typeface="Times New Roman" pitchFamily="18" charset="0"/>
              </a:rPr>
              <a:t>. The process can operate on the resource (for example, if the </a:t>
            </a:r>
            <a:r>
              <a:rPr lang="en-US" sz="2000" dirty="0" smtClean="0">
                <a:latin typeface="Times New Roman" pitchFamily="18" charset="0"/>
                <a:cs typeface="Times New Roman" pitchFamily="18" charset="0"/>
              </a:rPr>
              <a:t>resource is </a:t>
            </a:r>
            <a:r>
              <a:rPr lang="en-US" sz="2000" dirty="0">
                <a:latin typeface="Times New Roman" pitchFamily="18" charset="0"/>
                <a:cs typeface="Times New Roman" pitchFamily="18" charset="0"/>
              </a:rPr>
              <a:t>a printer, the process can print on the printer</a:t>
            </a:r>
            <a:r>
              <a:rPr lang="en-US" sz="2000" dirty="0" smtClean="0">
                <a:latin typeface="Times New Roman" pitchFamily="18" charset="0"/>
                <a:cs typeface="Times New Roman" pitchFamily="18" charset="0"/>
              </a:rPr>
              <a:t>).</a:t>
            </a:r>
          </a:p>
          <a:p>
            <a:pPr lvl="0" indent="-457200" algn="just">
              <a:lnSpc>
                <a:spcPct val="110000"/>
              </a:lnSpc>
              <a:spcBef>
                <a:spcPts val="0"/>
              </a:spcBef>
              <a:buSzPct val="100000"/>
              <a:buFont typeface="+mj-lt"/>
              <a:buAutoNum type="arabicParenR"/>
            </a:pPr>
            <a:r>
              <a:rPr lang="en-US" sz="2000" dirty="0" smtClean="0">
                <a:latin typeface="Times New Roman" pitchFamily="18" charset="0"/>
                <a:cs typeface="Times New Roman" pitchFamily="18" charset="0"/>
              </a:rPr>
              <a:t>Release</a:t>
            </a:r>
            <a:r>
              <a:rPr lang="en-US" sz="2000" dirty="0">
                <a:latin typeface="Times New Roman" pitchFamily="18" charset="0"/>
                <a:cs typeface="Times New Roman" pitchFamily="18" charset="0"/>
              </a:rPr>
              <a:t>. The process releases the resource.</a:t>
            </a:r>
            <a:endParaRPr lang="en-US" sz="20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574575" y="49719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Deadlock</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56064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042290"/>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000" b="1" dirty="0">
                <a:latin typeface="Times New Roman" pitchFamily="18" charset="0"/>
                <a:cs typeface="Times New Roman" pitchFamily="18" charset="0"/>
              </a:rPr>
              <a:t>Synchronization in </a:t>
            </a:r>
            <a:r>
              <a:rPr lang="en-US" sz="2000" b="1" dirty="0" smtClean="0">
                <a:latin typeface="Times New Roman" pitchFamily="18" charset="0"/>
                <a:cs typeface="Times New Roman" pitchFamily="18" charset="0"/>
              </a:rPr>
              <a:t>Java:</a:t>
            </a:r>
            <a:endParaRPr lang="en-US" sz="2000" b="1" dirty="0">
              <a:latin typeface="Times New Roman" pitchFamily="18" charset="0"/>
              <a:cs typeface="Times New Roman" pitchFamily="18" charset="0"/>
            </a:endParaRPr>
          </a:p>
          <a:p>
            <a:pPr marL="0" lvl="0" indent="0" algn="just">
              <a:lnSpc>
                <a:spcPct val="110000"/>
              </a:lnSpc>
              <a:spcBef>
                <a:spcPts val="0"/>
              </a:spcBef>
              <a:buSzPts val="2960"/>
              <a:buNone/>
            </a:pPr>
            <a:r>
              <a:rPr lang="en-US" sz="2000" dirty="0">
                <a:latin typeface="Times New Roman" pitchFamily="18" charset="0"/>
                <a:cs typeface="Times New Roman" pitchFamily="18" charset="0"/>
              </a:rPr>
              <a:t>Synchronization in Java is the capability to control the access of multiple threads to any shared resource.</a:t>
            </a:r>
          </a:p>
          <a:p>
            <a:pPr marL="0" lvl="0" indent="0" algn="just">
              <a:lnSpc>
                <a:spcPct val="110000"/>
              </a:lnSpc>
              <a:spcBef>
                <a:spcPts val="0"/>
              </a:spcBef>
              <a:buSzPts val="2960"/>
              <a:buNone/>
            </a:pPr>
            <a:endParaRPr lang="en-US" sz="2000" dirty="0">
              <a:latin typeface="Times New Roman" pitchFamily="18" charset="0"/>
              <a:cs typeface="Times New Roman" pitchFamily="18" charset="0"/>
            </a:endParaRPr>
          </a:p>
          <a:p>
            <a:pPr marL="0" lvl="0" indent="0" algn="just">
              <a:lnSpc>
                <a:spcPct val="110000"/>
              </a:lnSpc>
              <a:spcBef>
                <a:spcPts val="0"/>
              </a:spcBef>
              <a:buSzPts val="2960"/>
              <a:buNone/>
            </a:pPr>
            <a:r>
              <a:rPr lang="en-US" sz="2000" dirty="0">
                <a:latin typeface="Times New Roman" pitchFamily="18" charset="0"/>
                <a:cs typeface="Times New Roman" pitchFamily="18" charset="0"/>
              </a:rPr>
              <a:t>Java Synchronization is better option where we want to allow only one thread to access the shared resource.</a:t>
            </a:r>
          </a:p>
          <a:p>
            <a:pPr marL="0" lvl="0" indent="0" algn="just">
              <a:lnSpc>
                <a:spcPct val="110000"/>
              </a:lnSpc>
              <a:spcBef>
                <a:spcPts val="0"/>
              </a:spcBef>
              <a:buSzPts val="2960"/>
              <a:buNone/>
            </a:pPr>
            <a:endParaRPr lang="en-US" sz="2000" dirty="0">
              <a:latin typeface="Times New Roman" pitchFamily="18" charset="0"/>
              <a:cs typeface="Times New Roman" pitchFamily="18" charset="0"/>
            </a:endParaRPr>
          </a:p>
          <a:p>
            <a:pPr marL="0" lvl="0" indent="0" algn="just">
              <a:lnSpc>
                <a:spcPct val="110000"/>
              </a:lnSpc>
              <a:spcBef>
                <a:spcPts val="0"/>
              </a:spcBef>
              <a:buSzPts val="2960"/>
              <a:buNone/>
            </a:pPr>
            <a:r>
              <a:rPr lang="en-US" sz="2000" b="1" dirty="0">
                <a:latin typeface="Times New Roman" pitchFamily="18" charset="0"/>
                <a:cs typeface="Times New Roman" pitchFamily="18" charset="0"/>
              </a:rPr>
              <a:t>Why use Synchronization?</a:t>
            </a:r>
          </a:p>
          <a:p>
            <a:pPr marL="0" lvl="0" indent="0" algn="just">
              <a:lnSpc>
                <a:spcPct val="110000"/>
              </a:lnSpc>
              <a:spcBef>
                <a:spcPts val="0"/>
              </a:spcBef>
              <a:buSzPts val="2960"/>
              <a:buNone/>
            </a:pPr>
            <a:r>
              <a:rPr lang="en-US" sz="2000" dirty="0">
                <a:latin typeface="Times New Roman" pitchFamily="18" charset="0"/>
                <a:cs typeface="Times New Roman" pitchFamily="18" charset="0"/>
              </a:rPr>
              <a:t>The synchronization is mainly used </a:t>
            </a:r>
            <a:r>
              <a:rPr lang="en-US" sz="2000" dirty="0" smtClean="0">
                <a:latin typeface="Times New Roman" pitchFamily="18" charset="0"/>
                <a:cs typeface="Times New Roman" pitchFamily="18" charset="0"/>
              </a:rPr>
              <a:t>to:</a:t>
            </a:r>
            <a:endParaRPr lang="en-US" sz="2000" dirty="0">
              <a:latin typeface="Times New Roman" pitchFamily="18" charset="0"/>
              <a:cs typeface="Times New Roman" pitchFamily="18" charset="0"/>
            </a:endParaRPr>
          </a:p>
          <a:p>
            <a:pPr marL="342900" algn="just">
              <a:lnSpc>
                <a:spcPct val="110000"/>
              </a:lnSpc>
              <a:spcBef>
                <a:spcPts val="0"/>
              </a:spcBef>
              <a:buSzPts val="2960"/>
            </a:pPr>
            <a:r>
              <a:rPr lang="en-US" sz="2000" dirty="0">
                <a:latin typeface="Times New Roman" pitchFamily="18" charset="0"/>
                <a:cs typeface="Times New Roman" pitchFamily="18" charset="0"/>
              </a:rPr>
              <a:t>To prevent thread interference.</a:t>
            </a:r>
          </a:p>
          <a:p>
            <a:pPr marL="342900" algn="just">
              <a:lnSpc>
                <a:spcPct val="110000"/>
              </a:lnSpc>
              <a:spcBef>
                <a:spcPts val="0"/>
              </a:spcBef>
              <a:buSzPts val="2960"/>
            </a:pPr>
            <a:r>
              <a:rPr lang="en-US" sz="2000" dirty="0">
                <a:latin typeface="Times New Roman" pitchFamily="18" charset="0"/>
                <a:cs typeface="Times New Roman" pitchFamily="18" charset="0"/>
              </a:rPr>
              <a:t>To prevent consistency problem.</a:t>
            </a:r>
          </a:p>
          <a:p>
            <a:pPr marL="0" indent="0" algn="just">
              <a:lnSpc>
                <a:spcPct val="110000"/>
              </a:lnSpc>
              <a:spcBef>
                <a:spcPts val="0"/>
              </a:spcBef>
              <a:buSzPts val="2960"/>
              <a:buNone/>
            </a:pPr>
            <a:endParaRPr lang="en-US" sz="2000" dirty="0" smtClean="0">
              <a:latin typeface="Times New Roman" pitchFamily="18" charset="0"/>
              <a:cs typeface="Times New Roman" pitchFamily="18" charset="0"/>
            </a:endParaRPr>
          </a:p>
          <a:p>
            <a:pPr marL="0" indent="0" algn="just">
              <a:lnSpc>
                <a:spcPct val="110000"/>
              </a:lnSpc>
              <a:spcBef>
                <a:spcPts val="0"/>
              </a:spcBef>
              <a:buSzPts val="2960"/>
              <a:buNone/>
            </a:pPr>
            <a:r>
              <a:rPr lang="en-US" sz="2000" b="1" dirty="0" smtClean="0">
                <a:latin typeface="Times New Roman" pitchFamily="18" charset="0"/>
                <a:cs typeface="Times New Roman" pitchFamily="18" charset="0"/>
              </a:rPr>
              <a:t>Types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Synchronization:</a:t>
            </a:r>
          </a:p>
          <a:p>
            <a:pPr marL="0" indent="0" algn="just">
              <a:lnSpc>
                <a:spcPct val="110000"/>
              </a:lnSpc>
              <a:spcBef>
                <a:spcPts val="0"/>
              </a:spcBef>
              <a:buSzPts val="2960"/>
              <a:buNone/>
            </a:pPr>
            <a:r>
              <a:rPr lang="en-US" sz="2000" dirty="0" smtClean="0">
                <a:latin typeface="Times New Roman" pitchFamily="18" charset="0"/>
                <a:cs typeface="Times New Roman" pitchFamily="18" charset="0"/>
              </a:rPr>
              <a:t>There are two types of synchronization:</a:t>
            </a:r>
          </a:p>
          <a:p>
            <a:pPr marL="342900" algn="just">
              <a:lnSpc>
                <a:spcPct val="110000"/>
              </a:lnSpc>
              <a:spcBef>
                <a:spcPts val="0"/>
              </a:spcBef>
              <a:buSzPts val="2960"/>
            </a:pPr>
            <a:r>
              <a:rPr lang="en-US" sz="2000" dirty="0">
                <a:latin typeface="Times New Roman" pitchFamily="18" charset="0"/>
                <a:cs typeface="Times New Roman" pitchFamily="18" charset="0"/>
              </a:rPr>
              <a:t>Process Synchronization</a:t>
            </a:r>
          </a:p>
          <a:p>
            <a:pPr marL="342900" algn="just">
              <a:lnSpc>
                <a:spcPct val="110000"/>
              </a:lnSpc>
              <a:spcBef>
                <a:spcPts val="0"/>
              </a:spcBef>
              <a:buSzPts val="2960"/>
            </a:pPr>
            <a:r>
              <a:rPr lang="en-US" sz="2000" dirty="0">
                <a:latin typeface="Times New Roman" pitchFamily="18" charset="0"/>
                <a:cs typeface="Times New Roman" pitchFamily="18" charset="0"/>
              </a:rPr>
              <a:t>Thread Synchronization</a:t>
            </a:r>
            <a:endParaRPr lang="en-US" sz="20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574574" y="362320"/>
            <a:ext cx="3646321" cy="531940"/>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Synchronization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740904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042290"/>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000" b="1" dirty="0">
                <a:latin typeface="Times New Roman" pitchFamily="18" charset="0"/>
                <a:cs typeface="Times New Roman" pitchFamily="18" charset="0"/>
              </a:rPr>
              <a:t>Thread </a:t>
            </a:r>
            <a:r>
              <a:rPr lang="en-US" sz="2000" b="1" dirty="0" smtClean="0">
                <a:latin typeface="Times New Roman" pitchFamily="18" charset="0"/>
                <a:cs typeface="Times New Roman" pitchFamily="18" charset="0"/>
              </a:rPr>
              <a:t>Synchronization:</a:t>
            </a:r>
            <a:endParaRPr lang="en-US" sz="2000" b="1" dirty="0">
              <a:latin typeface="Times New Roman" pitchFamily="18" charset="0"/>
              <a:cs typeface="Times New Roman" pitchFamily="18" charset="0"/>
            </a:endParaRPr>
          </a:p>
          <a:p>
            <a:pPr marL="0" lvl="0" indent="0" algn="just">
              <a:lnSpc>
                <a:spcPct val="110000"/>
              </a:lnSpc>
              <a:spcBef>
                <a:spcPts val="0"/>
              </a:spcBef>
              <a:buSzPts val="2960"/>
              <a:buNone/>
            </a:pPr>
            <a:r>
              <a:rPr lang="en-US" sz="2000" dirty="0">
                <a:latin typeface="Times New Roman" pitchFamily="18" charset="0"/>
                <a:cs typeface="Times New Roman" pitchFamily="18" charset="0"/>
              </a:rPr>
              <a:t>There are two types of thread synchronization mutual exclusive and inter-thread </a:t>
            </a:r>
            <a:r>
              <a:rPr lang="en-US" sz="2000" dirty="0" smtClean="0">
                <a:latin typeface="Times New Roman" pitchFamily="18" charset="0"/>
                <a:cs typeface="Times New Roman" pitchFamily="18" charset="0"/>
              </a:rPr>
              <a:t>communication.</a:t>
            </a:r>
          </a:p>
          <a:p>
            <a:pPr lvl="0" indent="-457200" algn="just">
              <a:lnSpc>
                <a:spcPct val="110000"/>
              </a:lnSpc>
              <a:spcBef>
                <a:spcPts val="0"/>
              </a:spcBef>
              <a:buSzPct val="100000"/>
              <a:buFont typeface="+mj-lt"/>
              <a:buAutoNum type="arabicParenR"/>
            </a:pPr>
            <a:r>
              <a:rPr lang="en-US" sz="2000" dirty="0" smtClean="0">
                <a:latin typeface="Times New Roman" pitchFamily="18" charset="0"/>
                <a:cs typeface="Times New Roman" pitchFamily="18" charset="0"/>
              </a:rPr>
              <a:t>Mutual Exclusive</a:t>
            </a:r>
          </a:p>
          <a:p>
            <a:pPr marL="723900" indent="-368300" algn="just">
              <a:lnSpc>
                <a:spcPct val="110000"/>
              </a:lnSpc>
              <a:spcBef>
                <a:spcPts val="0"/>
              </a:spcBef>
              <a:buSzPct val="100000"/>
            </a:pPr>
            <a:r>
              <a:rPr lang="en-US" sz="2000" dirty="0" smtClean="0">
                <a:latin typeface="Times New Roman" pitchFamily="18" charset="0"/>
                <a:cs typeface="Times New Roman" pitchFamily="18" charset="0"/>
              </a:rPr>
              <a:t>Synchronized method.</a:t>
            </a:r>
          </a:p>
          <a:p>
            <a:pPr marL="723900" indent="-368300" algn="just">
              <a:lnSpc>
                <a:spcPct val="110000"/>
              </a:lnSpc>
              <a:spcBef>
                <a:spcPts val="0"/>
              </a:spcBef>
              <a:buSzPct val="100000"/>
            </a:pPr>
            <a:r>
              <a:rPr lang="en-US" sz="2000" dirty="0" smtClean="0">
                <a:latin typeface="Times New Roman" pitchFamily="18" charset="0"/>
                <a:cs typeface="Times New Roman" pitchFamily="18" charset="0"/>
              </a:rPr>
              <a:t>Synchronized block.</a:t>
            </a:r>
          </a:p>
          <a:p>
            <a:pPr marL="723900" indent="-368300" algn="just">
              <a:lnSpc>
                <a:spcPct val="110000"/>
              </a:lnSpc>
              <a:spcBef>
                <a:spcPts val="0"/>
              </a:spcBef>
              <a:buSzPct val="100000"/>
            </a:pPr>
            <a:r>
              <a:rPr lang="en-US" sz="2000" dirty="0" smtClean="0">
                <a:latin typeface="Times New Roman" pitchFamily="18" charset="0"/>
                <a:cs typeface="Times New Roman" pitchFamily="18" charset="0"/>
              </a:rPr>
              <a:t>Static </a:t>
            </a:r>
            <a:r>
              <a:rPr lang="en-US" sz="2000" dirty="0">
                <a:latin typeface="Times New Roman" pitchFamily="18" charset="0"/>
                <a:cs typeface="Times New Roman" pitchFamily="18" charset="0"/>
              </a:rPr>
              <a:t>synchronization</a:t>
            </a:r>
            <a:r>
              <a:rPr lang="en-US" sz="2000" dirty="0" smtClean="0">
                <a:latin typeface="Times New Roman" pitchFamily="18" charset="0"/>
                <a:cs typeface="Times New Roman" pitchFamily="18" charset="0"/>
              </a:rPr>
              <a:t>.</a:t>
            </a:r>
          </a:p>
          <a:p>
            <a:pPr marL="355600" indent="0" algn="just">
              <a:lnSpc>
                <a:spcPct val="110000"/>
              </a:lnSpc>
              <a:spcBef>
                <a:spcPts val="0"/>
              </a:spcBef>
              <a:buSzPct val="100000"/>
              <a:buNone/>
            </a:pPr>
            <a:endParaRPr lang="en-US" sz="2000" dirty="0">
              <a:latin typeface="Times New Roman" pitchFamily="18" charset="0"/>
              <a:cs typeface="Times New Roman" pitchFamily="18" charset="0"/>
            </a:endParaRPr>
          </a:p>
          <a:p>
            <a:pPr lvl="0" indent="-457200" algn="just">
              <a:lnSpc>
                <a:spcPct val="110000"/>
              </a:lnSpc>
              <a:spcBef>
                <a:spcPts val="0"/>
              </a:spcBef>
              <a:buSzPct val="100000"/>
              <a:buFont typeface="+mj-lt"/>
              <a:buAutoNum type="arabicParenR" startAt="2"/>
            </a:pPr>
            <a:r>
              <a:rPr lang="en-US" sz="2000" dirty="0" smtClean="0">
                <a:latin typeface="Times New Roman" pitchFamily="18" charset="0"/>
                <a:cs typeface="Times New Roman" pitchFamily="18" charset="0"/>
              </a:rPr>
              <a:t>Cooperation </a:t>
            </a:r>
            <a:r>
              <a:rPr lang="en-US" sz="2000" dirty="0">
                <a:latin typeface="Times New Roman" pitchFamily="18" charset="0"/>
                <a:cs typeface="Times New Roman" pitchFamily="18" charset="0"/>
              </a:rPr>
              <a:t>(Inter-thread communication in java</a:t>
            </a:r>
            <a:r>
              <a:rPr lang="en-US" sz="2000" dirty="0" smtClean="0">
                <a:latin typeface="Times New Roman" pitchFamily="18" charset="0"/>
                <a:cs typeface="Times New Roman" pitchFamily="18" charset="0"/>
              </a:rPr>
              <a:t>)</a:t>
            </a:r>
          </a:p>
          <a:p>
            <a:pPr marL="0" lvl="0" indent="0" algn="just">
              <a:lnSpc>
                <a:spcPct val="110000"/>
              </a:lnSpc>
              <a:spcBef>
                <a:spcPts val="0"/>
              </a:spcBef>
              <a:buSzPct val="100000"/>
              <a:buNone/>
            </a:pPr>
            <a:endParaRPr lang="en-US" sz="2000" dirty="0">
              <a:latin typeface="Times New Roman" pitchFamily="18" charset="0"/>
              <a:cs typeface="Times New Roman" pitchFamily="18" charset="0"/>
            </a:endParaRPr>
          </a:p>
          <a:p>
            <a:pPr marL="0" lvl="0" indent="0" algn="just">
              <a:lnSpc>
                <a:spcPct val="110000"/>
              </a:lnSpc>
              <a:spcBef>
                <a:spcPts val="0"/>
              </a:spcBef>
              <a:buSzPts val="2960"/>
              <a:buNone/>
            </a:pPr>
            <a:r>
              <a:rPr lang="en-US" sz="2000" b="1" dirty="0">
                <a:latin typeface="Times New Roman" pitchFamily="18" charset="0"/>
                <a:cs typeface="Times New Roman" pitchFamily="18" charset="0"/>
              </a:rPr>
              <a:t>Mutual </a:t>
            </a:r>
            <a:r>
              <a:rPr lang="en-US" sz="2000" b="1" dirty="0" smtClean="0">
                <a:latin typeface="Times New Roman" pitchFamily="18" charset="0"/>
                <a:cs typeface="Times New Roman" pitchFamily="18" charset="0"/>
              </a:rPr>
              <a:t>Exclusive: </a:t>
            </a:r>
            <a:endParaRPr lang="en-US" sz="2000" b="1" dirty="0">
              <a:latin typeface="Times New Roman" pitchFamily="18" charset="0"/>
              <a:cs typeface="Times New Roman" pitchFamily="18" charset="0"/>
            </a:endParaRPr>
          </a:p>
          <a:p>
            <a:pPr marL="0" lvl="0" indent="0" algn="just">
              <a:lnSpc>
                <a:spcPct val="110000"/>
              </a:lnSpc>
              <a:spcBef>
                <a:spcPts val="0"/>
              </a:spcBef>
              <a:buSzPts val="2960"/>
              <a:buNone/>
            </a:pPr>
            <a:r>
              <a:rPr lang="en-US" sz="2000" dirty="0">
                <a:latin typeface="Times New Roman" pitchFamily="18" charset="0"/>
                <a:cs typeface="Times New Roman" pitchFamily="18" charset="0"/>
              </a:rPr>
              <a:t>Mutual Exclusive helps keep threads from interfering with one another while sharing data. It can be achieved by using the following three ways:</a:t>
            </a:r>
          </a:p>
          <a:p>
            <a:pPr marL="0" lvl="0" indent="0" algn="just">
              <a:lnSpc>
                <a:spcPct val="110000"/>
              </a:lnSpc>
              <a:spcBef>
                <a:spcPts val="0"/>
              </a:spcBef>
              <a:buSzPts val="2960"/>
              <a:buNone/>
            </a:pPr>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Using Synchronized Method</a:t>
            </a:r>
          </a:p>
          <a:p>
            <a:pPr marL="0" lvl="0" indent="0" algn="just">
              <a:lnSpc>
                <a:spcPct val="110000"/>
              </a:lnSpc>
              <a:spcBef>
                <a:spcPts val="0"/>
              </a:spcBef>
              <a:buSzPts val="2960"/>
              <a:buNone/>
            </a:pPr>
            <a:r>
              <a:rPr lang="en-US" sz="2000" dirty="0">
                <a:latin typeface="Times New Roman" pitchFamily="18" charset="0"/>
                <a:cs typeface="Times New Roman" pitchFamily="18" charset="0"/>
              </a:rPr>
              <a:t>By Using Synchronized Block</a:t>
            </a:r>
          </a:p>
          <a:p>
            <a:pPr marL="0" lvl="0" indent="0" algn="just">
              <a:lnSpc>
                <a:spcPct val="110000"/>
              </a:lnSpc>
              <a:spcBef>
                <a:spcPts val="0"/>
              </a:spcBef>
              <a:buSzPts val="2960"/>
              <a:buNone/>
            </a:pPr>
            <a:r>
              <a:rPr lang="en-US" sz="2000" dirty="0">
                <a:latin typeface="Times New Roman" pitchFamily="18" charset="0"/>
                <a:cs typeface="Times New Roman" pitchFamily="18" charset="0"/>
              </a:rPr>
              <a:t>By Using Static </a:t>
            </a:r>
            <a:r>
              <a:rPr lang="en-US" sz="2000" dirty="0" smtClean="0">
                <a:latin typeface="Times New Roman" pitchFamily="18" charset="0"/>
                <a:cs typeface="Times New Roman" pitchFamily="18" charset="0"/>
              </a:rPr>
              <a:t>Synchronization</a:t>
            </a:r>
            <a:endParaRPr lang="en-US" sz="20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574574" y="362320"/>
            <a:ext cx="3646321" cy="531940"/>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Synchronization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09906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042290"/>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400" dirty="0">
                <a:latin typeface="Times New Roman" pitchFamily="18" charset="0"/>
                <a:cs typeface="Times New Roman" pitchFamily="18" charset="0"/>
              </a:rPr>
              <a:t>Concept of Lock in </a:t>
            </a:r>
            <a:r>
              <a:rPr lang="en-US" sz="2400" dirty="0" smtClean="0">
                <a:latin typeface="Times New Roman" pitchFamily="18" charset="0"/>
                <a:cs typeface="Times New Roman" pitchFamily="18" charset="0"/>
              </a:rPr>
              <a:t>Java:</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0" lvl="0" indent="0" algn="just">
              <a:lnSpc>
                <a:spcPct val="110000"/>
              </a:lnSpc>
              <a:spcBef>
                <a:spcPts val="0"/>
              </a:spcBef>
              <a:buSzPts val="2960"/>
              <a:buNone/>
            </a:pPr>
            <a:r>
              <a:rPr lang="en-US" sz="2400" dirty="0">
                <a:latin typeface="Times New Roman" pitchFamily="18" charset="0"/>
                <a:cs typeface="Times New Roman" pitchFamily="18" charset="0"/>
              </a:rPr>
              <a:t>Synchronization is built around an internal entity known as the lock or monitor. Every object has a lock associated with it. By convention, a thread that needs consistent access to an object's fields has to acquire the object's lock before accessing them, and then release the lock when it's done with them.</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0" lvl="0" indent="0" algn="just">
              <a:lnSpc>
                <a:spcPct val="110000"/>
              </a:lnSpc>
              <a:spcBef>
                <a:spcPts val="0"/>
              </a:spcBef>
              <a:buSzPts val="2960"/>
              <a:buNone/>
            </a:pPr>
            <a:r>
              <a:rPr lang="en-US" sz="2400" dirty="0">
                <a:latin typeface="Times New Roman" pitchFamily="18" charset="0"/>
                <a:cs typeface="Times New Roman" pitchFamily="18" charset="0"/>
              </a:rPr>
              <a:t>From Java 5 the package </a:t>
            </a:r>
            <a:r>
              <a:rPr lang="en-US" sz="2400" dirty="0" err="1">
                <a:latin typeface="Times New Roman" pitchFamily="18" charset="0"/>
                <a:cs typeface="Times New Roman" pitchFamily="18" charset="0"/>
              </a:rPr>
              <a:t>java.util.concurrent.locks</a:t>
            </a:r>
            <a:r>
              <a:rPr lang="en-US" sz="2400" dirty="0">
                <a:latin typeface="Times New Roman" pitchFamily="18" charset="0"/>
                <a:cs typeface="Times New Roman" pitchFamily="18" charset="0"/>
              </a:rPr>
              <a:t> contains several lock implementations.</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574574" y="362320"/>
            <a:ext cx="3646321" cy="531940"/>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Synchronization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72796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57201" y="1342541"/>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10000"/>
              </a:lnSpc>
              <a:spcBef>
                <a:spcPts val="0"/>
              </a:spcBef>
              <a:buSzPts val="2960"/>
              <a:buNone/>
            </a:pPr>
            <a:r>
              <a:rPr lang="en-US" sz="2200" dirty="0">
                <a:latin typeface="Times New Roman" pitchFamily="18" charset="0"/>
                <a:cs typeface="Times New Roman" pitchFamily="18" charset="0"/>
              </a:rPr>
              <a:t>Locks are one synchronization technique. A lock is an abstraction that allows at most one thread to own it at a time. Holding a lock is how one thread tells other threads: “I’m changing this thing, don’t touch it right now.”</a:t>
            </a:r>
          </a:p>
          <a:p>
            <a:pPr marL="0" lvl="0" indent="0" algn="just">
              <a:lnSpc>
                <a:spcPct val="110000"/>
              </a:lnSpc>
              <a:spcBef>
                <a:spcPts val="0"/>
              </a:spcBef>
              <a:buSzPts val="2960"/>
              <a:buNone/>
            </a:pPr>
            <a:endParaRPr lang="en-US" sz="2200" dirty="0">
              <a:latin typeface="Times New Roman" pitchFamily="18" charset="0"/>
              <a:cs typeface="Times New Roman" pitchFamily="18" charset="0"/>
            </a:endParaRPr>
          </a:p>
          <a:p>
            <a:pPr marL="0" lvl="0" indent="0" algn="just">
              <a:lnSpc>
                <a:spcPct val="110000"/>
              </a:lnSpc>
              <a:spcBef>
                <a:spcPts val="0"/>
              </a:spcBef>
              <a:buSzPts val="2960"/>
              <a:buNone/>
            </a:pPr>
            <a:r>
              <a:rPr lang="en-US" sz="2200" dirty="0">
                <a:latin typeface="Times New Roman" pitchFamily="18" charset="0"/>
                <a:cs typeface="Times New Roman" pitchFamily="18" charset="0"/>
              </a:rPr>
              <a:t>Locks have two operations:</a:t>
            </a:r>
          </a:p>
          <a:p>
            <a:pPr marL="342900" algn="just">
              <a:lnSpc>
                <a:spcPct val="110000"/>
              </a:lnSpc>
              <a:spcBef>
                <a:spcPts val="0"/>
              </a:spcBef>
              <a:buSzPts val="2960"/>
            </a:pPr>
            <a:r>
              <a:rPr lang="en-US" sz="2200" b="1" dirty="0" smtClean="0">
                <a:latin typeface="Times New Roman" pitchFamily="18" charset="0"/>
                <a:cs typeface="Times New Roman" pitchFamily="18" charset="0"/>
              </a:rPr>
              <a:t>Acquire: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allows a thread to take ownership of a lock. If a thread tries to acquire a lock currently owned by another thread, it blocks until the other thread releases the lock. At that point, it will contend with any other threads that are trying to acquire the lock. At most one thread can own the lock at a </a:t>
            </a:r>
            <a:r>
              <a:rPr lang="en-US" sz="2200" dirty="0" smtClean="0">
                <a:latin typeface="Times New Roman" pitchFamily="18" charset="0"/>
                <a:cs typeface="Times New Roman" pitchFamily="18" charset="0"/>
              </a:rPr>
              <a:t>time.</a:t>
            </a:r>
          </a:p>
          <a:p>
            <a:pPr marL="342900" algn="just">
              <a:lnSpc>
                <a:spcPct val="110000"/>
              </a:lnSpc>
              <a:spcBef>
                <a:spcPts val="0"/>
              </a:spcBef>
              <a:buSzPts val="2960"/>
            </a:pPr>
            <a:r>
              <a:rPr lang="en-US" sz="2200" b="1" dirty="0" smtClean="0">
                <a:latin typeface="Times New Roman" pitchFamily="18" charset="0"/>
                <a:cs typeface="Times New Roman" pitchFamily="18" charset="0"/>
              </a:rPr>
              <a:t>Release: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relinquishes ownership of the lock, allowing another thread to take ownership of it.</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724127" y="221768"/>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Locks</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0844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57200" y="128630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run(): is used to perform action for a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start(): starts the execution of the thread</a:t>
            </a:r>
            <a:r>
              <a:rPr lang="en-US" sz="2400" dirty="0" smtClean="0">
                <a:latin typeface="Times New Roman" pitchFamily="18" charset="0"/>
                <a:cs typeface="Times New Roman" pitchFamily="18" charset="0"/>
              </a:rPr>
              <a:t>. JVM </a:t>
            </a:r>
            <a:r>
              <a:rPr lang="en-US" sz="2400" dirty="0">
                <a:latin typeface="Times New Roman" pitchFamily="18" charset="0"/>
                <a:cs typeface="Times New Roman" pitchFamily="18" charset="0"/>
              </a:rPr>
              <a:t>calls the run() method on the thread</a:t>
            </a:r>
            <a:r>
              <a:rPr lang="en-US" sz="2400" dirty="0" smtClean="0">
                <a:latin typeface="Times New Roman" pitchFamily="18" charset="0"/>
                <a:cs typeface="Times New Roman" pitchFamily="18" charset="0"/>
              </a:rPr>
              <a:t>.</a:t>
            </a: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public </a:t>
            </a:r>
            <a:r>
              <a:rPr lang="en-US" sz="2400" dirty="0">
                <a:latin typeface="Times New Roman" pitchFamily="18" charset="0"/>
                <a:cs typeface="Times New Roman" pitchFamily="18" charset="0"/>
              </a:rPr>
              <a:t>void sleep(long </a:t>
            </a:r>
            <a:r>
              <a:rPr lang="en-US" sz="2400" dirty="0" err="1">
                <a:latin typeface="Times New Roman" pitchFamily="18" charset="0"/>
                <a:cs typeface="Times New Roman" pitchFamily="18" charset="0"/>
              </a:rPr>
              <a:t>miliseconds</a:t>
            </a:r>
            <a:r>
              <a:rPr lang="en-US" sz="2400" dirty="0">
                <a:latin typeface="Times New Roman" pitchFamily="18" charset="0"/>
                <a:cs typeface="Times New Roman" pitchFamily="18" charset="0"/>
              </a:rPr>
              <a:t>): Causes the currently executing thread to sleep (temporarily cease execution) for the specified number of milliseconds</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smtClean="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public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getPriority</a:t>
            </a:r>
            <a:r>
              <a:rPr lang="en-US" sz="2400" dirty="0">
                <a:latin typeface="Times New Roman" pitchFamily="18" charset="0"/>
                <a:cs typeface="Times New Roman" pitchFamily="18" charset="0"/>
              </a:rPr>
              <a:t>(): returns the priority of the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
        <p:nvSpPr>
          <p:cNvPr id="5" name="Rectangle 4"/>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Methods in Thread</a:t>
            </a:r>
            <a:endParaRPr lang="en-US"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Thank You</a:t>
            </a:r>
            <a:endParaRPr/>
          </a:p>
        </p:txBody>
      </p:sp>
      <p:pic>
        <p:nvPicPr>
          <p:cNvPr id="324" name="Google Shape;324;p31"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325" name="Google Shape;325;p31"/>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57200" y="1286301"/>
            <a:ext cx="8229600" cy="4525963"/>
          </a:xfrm>
          <a:prstGeom prst="rect">
            <a:avLst/>
          </a:prstGeom>
          <a:noFill/>
          <a:ln>
            <a:noFill/>
          </a:ln>
        </p:spPr>
        <p:txBody>
          <a:bodyPr spcFirstLastPara="1" wrap="square" lIns="91425" tIns="45700" rIns="91425" bIns="45700" anchor="t" anchorCtr="0">
            <a:noAutofit/>
          </a:bodyPr>
          <a:lstStyle/>
          <a:p>
            <a:pPr marL="34290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setPriority</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priority): changes the priority of the thread.</a:t>
            </a:r>
          </a:p>
          <a:p>
            <a:pPr marL="0" lvl="0" indent="0" algn="just">
              <a:lnSpc>
                <a:spcPct val="110000"/>
              </a:lnSpc>
              <a:spcBef>
                <a:spcPts val="0"/>
              </a:spcBef>
              <a:buSzPts val="2960"/>
              <a:buNone/>
            </a:pPr>
            <a:endParaRPr lang="en-US" sz="2400" dirty="0" smtClean="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public </a:t>
            </a:r>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getName</a:t>
            </a:r>
            <a:r>
              <a:rPr lang="en-US" sz="2400" dirty="0">
                <a:latin typeface="Times New Roman" pitchFamily="18" charset="0"/>
                <a:cs typeface="Times New Roman" pitchFamily="18" charset="0"/>
              </a:rPr>
              <a:t>(): returns the name of the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a:t>
            </a:r>
            <a:r>
              <a:rPr lang="en-US" sz="2400" dirty="0" err="1">
                <a:latin typeface="Times New Roman" pitchFamily="18" charset="0"/>
                <a:cs typeface="Times New Roman" pitchFamily="18" charset="0"/>
              </a:rPr>
              <a:t>setName</a:t>
            </a:r>
            <a:r>
              <a:rPr lang="en-US" sz="2400" dirty="0">
                <a:latin typeface="Times New Roman" pitchFamily="18" charset="0"/>
                <a:cs typeface="Times New Roman" pitchFamily="18" charset="0"/>
              </a:rPr>
              <a:t>(String name): changes the name of the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Thread </a:t>
            </a:r>
            <a:r>
              <a:rPr lang="en-US" sz="2400" dirty="0" err="1">
                <a:latin typeface="Times New Roman" pitchFamily="18" charset="0"/>
                <a:cs typeface="Times New Roman" pitchFamily="18" charset="0"/>
              </a:rPr>
              <a:t>currentThread</a:t>
            </a:r>
            <a:r>
              <a:rPr lang="en-US" sz="2400" dirty="0">
                <a:latin typeface="Times New Roman" pitchFamily="18" charset="0"/>
                <a:cs typeface="Times New Roman" pitchFamily="18" charset="0"/>
              </a:rPr>
              <a:t>(): returns the reference of currently executing </a:t>
            </a:r>
            <a:r>
              <a:rPr lang="en-US" sz="2400" dirty="0" smtClean="0">
                <a:latin typeface="Times New Roman" pitchFamily="18" charset="0"/>
                <a:cs typeface="Times New Roman" pitchFamily="18" charset="0"/>
              </a:rPr>
              <a:t>thread.</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getId</a:t>
            </a:r>
            <a:r>
              <a:rPr lang="en-US" sz="2400" dirty="0">
                <a:latin typeface="Times New Roman" pitchFamily="18" charset="0"/>
                <a:cs typeface="Times New Roman" pitchFamily="18" charset="0"/>
              </a:rPr>
              <a:t>(): returns the id of the thread</a:t>
            </a:r>
            <a:r>
              <a:rPr lang="en-US" sz="2400" dirty="0" smtClean="0">
                <a:latin typeface="Times New Roman" pitchFamily="18" charset="0"/>
                <a:cs typeface="Times New Roman" pitchFamily="18" charset="0"/>
              </a:rPr>
              <a:t>.</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
        <p:nvSpPr>
          <p:cNvPr id="5" name="Rectangle 4"/>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Methods in Thread</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76258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57200" y="128630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public </a:t>
            </a:r>
            <a:r>
              <a:rPr lang="en-US" sz="2400" dirty="0" err="1">
                <a:latin typeface="Times New Roman" pitchFamily="18" charset="0"/>
                <a:cs typeface="Times New Roman" pitchFamily="18" charset="0"/>
              </a:rPr>
              <a:t>Thread.State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getState</a:t>
            </a:r>
            <a:r>
              <a:rPr lang="en-US" sz="2400" dirty="0">
                <a:latin typeface="Times New Roman" pitchFamily="18" charset="0"/>
                <a:cs typeface="Times New Roman" pitchFamily="18" charset="0"/>
              </a:rPr>
              <a:t>(): returns the state of the thread</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pic>
        <p:nvPicPr>
          <p:cNvPr id="1026"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877" y="2004729"/>
            <a:ext cx="6066990" cy="43516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Methods in Thread</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25415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29905" y="1238418"/>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isAlive</a:t>
            </a:r>
            <a:r>
              <a:rPr lang="en-US" sz="2400" dirty="0">
                <a:latin typeface="Times New Roman" pitchFamily="18" charset="0"/>
                <a:cs typeface="Times New Roman" pitchFamily="18" charset="0"/>
              </a:rPr>
              <a:t>(): tests if the thread is alive.</a:t>
            </a: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yield(): causes the currently executing thread object to temporarily pause and allow other threads to execute.</a:t>
            </a: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suspend(): is used to suspend the thread(</a:t>
            </a:r>
            <a:r>
              <a:rPr lang="en-US" sz="2400" dirty="0" err="1">
                <a:latin typeface="Times New Roman" pitchFamily="18" charset="0"/>
                <a:cs typeface="Times New Roman" pitchFamily="18" charset="0"/>
              </a:rPr>
              <a:t>depricated</a:t>
            </a:r>
            <a:r>
              <a:rPr lang="en-US" sz="2400" dirty="0">
                <a:latin typeface="Times New Roman" pitchFamily="18" charset="0"/>
                <a:cs typeface="Times New Roman" pitchFamily="18" charset="0"/>
              </a:rPr>
              <a:t>).</a:t>
            </a:r>
          </a:p>
          <a:p>
            <a:pPr marL="342900" lvl="0" algn="just">
              <a:lnSpc>
                <a:spcPct val="110000"/>
              </a:lnSpc>
              <a:spcBef>
                <a:spcPts val="0"/>
              </a:spcBef>
              <a:buSzPts val="2960"/>
              <a:buFont typeface="Arial" pitchFamily="34" charset="0"/>
              <a:buChar char="•"/>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public void resume(): is used to resume the suspended thread(</a:t>
            </a:r>
            <a:r>
              <a:rPr lang="en-US" sz="2400" dirty="0" err="1">
                <a:latin typeface="Times New Roman" pitchFamily="18" charset="0"/>
                <a:cs typeface="Times New Roman" pitchFamily="18" charset="0"/>
              </a:rPr>
              <a:t>depricated</a:t>
            </a:r>
            <a:r>
              <a:rPr lang="en-US" sz="2400" dirty="0">
                <a:latin typeface="Times New Roman" pitchFamily="18" charset="0"/>
                <a:cs typeface="Times New Roman" pitchFamily="18" charset="0"/>
              </a:rPr>
              <a:t>).</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rgbClr val="888888"/>
                </a:solidFill>
                <a:latin typeface="Calibri"/>
                <a:ea typeface="Calibri"/>
                <a:cs typeface="Calibri"/>
                <a:sym typeface="Calibri"/>
              </a:rPr>
              <a:t>BCSC1002 Object Oriented Programming</a:t>
            </a:r>
            <a:endParaRPr sz="1200">
              <a:solidFill>
                <a:srgbClr val="888888"/>
              </a:solidFill>
              <a:latin typeface="Calibri"/>
              <a:ea typeface="Calibri"/>
              <a:cs typeface="Calibri"/>
              <a:sym typeface="Calibri"/>
            </a:endParaRPr>
          </a:p>
        </p:txBody>
      </p:sp>
      <p:sp>
        <p:nvSpPr>
          <p:cNvPr id="5" name="Rectangle 4"/>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Methods in Thread</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39758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43553" y="1042290"/>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b="1" dirty="0">
                <a:latin typeface="Times New Roman" pitchFamily="18" charset="0"/>
                <a:cs typeface="Times New Roman" pitchFamily="18" charset="0"/>
              </a:rPr>
              <a:t>yield(): </a:t>
            </a:r>
            <a:r>
              <a:rPr lang="en-US" sz="2400" dirty="0" smtClean="0">
                <a:latin typeface="Times New Roman" pitchFamily="18" charset="0"/>
                <a:cs typeface="Times New Roman" pitchFamily="18" charset="0"/>
              </a:rPr>
              <a:t>Suppose </a:t>
            </a:r>
            <a:r>
              <a:rPr lang="en-US" sz="2400" dirty="0">
                <a:latin typeface="Times New Roman" pitchFamily="18" charset="0"/>
                <a:cs typeface="Times New Roman" pitchFamily="18" charset="0"/>
              </a:rPr>
              <a:t>there are three threads t1, t2, and t3. Thread t1 gets the processor and starts its execution and thread t2 and t3 are in Ready/Runnable state. Completion time for thread t1 is 5 hour and completion time for t2 is 5 minutes. Since t1 will complete its execution after 5 hours, t2 has to wait for 5 hours to just finish 5 minutes job. In such scenarios where one thread is taking too much time to complete its execution, we need a way to prevent execution of a thread in between if something important is pending. yield() helps us in doing so.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yield</a:t>
            </a:r>
            <a:r>
              <a:rPr lang="en-US" sz="2400" dirty="0">
                <a:latin typeface="Times New Roman" pitchFamily="18" charset="0"/>
                <a:cs typeface="Times New Roman" pitchFamily="18" charset="0"/>
              </a:rPr>
              <a:t>() basically means that the thread is not doing anything particularly important and if any other threads or processes need to be run, they should run. Otherwise, the current thread will continue to run.</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5" name="Rectangle 4"/>
          <p:cNvSpPr/>
          <p:nvPr/>
        </p:nvSpPr>
        <p:spPr>
          <a:xfrm>
            <a:off x="3124200" y="316385"/>
            <a:ext cx="3646321" cy="566309"/>
          </a:xfrm>
          <a:prstGeom prst="rect">
            <a:avLst/>
          </a:prstGeom>
        </p:spPr>
        <p:txBody>
          <a:bodyPr wrap="square">
            <a:spAutoFit/>
          </a:bodyPr>
          <a:lstStyle/>
          <a:p>
            <a:pPr marL="342900" lvl="0" algn="just">
              <a:lnSpc>
                <a:spcPct val="110000"/>
              </a:lnSpc>
              <a:buSzPts val="2960"/>
            </a:pPr>
            <a:r>
              <a:rPr lang="en-US" sz="2800" b="1" dirty="0" smtClean="0">
                <a:latin typeface="Times New Roman" pitchFamily="18" charset="0"/>
                <a:cs typeface="Times New Roman" pitchFamily="18" charset="0"/>
              </a:rPr>
              <a:t>yield </a:t>
            </a:r>
            <a:r>
              <a:rPr lang="en-US" sz="2800" b="1" dirty="0" smtClean="0">
                <a:latin typeface="Times New Roman" pitchFamily="18" charset="0"/>
                <a:cs typeface="Times New Roman" pitchFamily="18" charset="0"/>
              </a:rPr>
              <a:t>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53840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16257" y="134254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smtClean="0">
                <a:latin typeface="Times New Roman" pitchFamily="18" charset="0"/>
                <a:cs typeface="Times New Roman" pitchFamily="18" charset="0"/>
              </a:rPr>
              <a:t>Whenever </a:t>
            </a:r>
            <a:r>
              <a:rPr lang="en-US" sz="2400" dirty="0">
                <a:latin typeface="Times New Roman" pitchFamily="18" charset="0"/>
                <a:cs typeface="Times New Roman" pitchFamily="18" charset="0"/>
              </a:rPr>
              <a:t>a thread calls </a:t>
            </a:r>
            <a:r>
              <a:rPr lang="en-US" sz="2400" dirty="0" err="1">
                <a:latin typeface="Times New Roman" pitchFamily="18" charset="0"/>
                <a:cs typeface="Times New Roman" pitchFamily="18" charset="0"/>
              </a:rPr>
              <a:t>java.lang.Thread.yield</a:t>
            </a:r>
            <a:r>
              <a:rPr lang="en-US" sz="2400" dirty="0">
                <a:latin typeface="Times New Roman" pitchFamily="18" charset="0"/>
                <a:cs typeface="Times New Roman" pitchFamily="18" charset="0"/>
              </a:rPr>
              <a:t> method, it gives hint to the thread scheduler that it is ready to pause its execution. Thread scheduler is free to ignore this </a:t>
            </a:r>
            <a:r>
              <a:rPr lang="en-US" sz="2400" dirty="0" smtClean="0">
                <a:latin typeface="Times New Roman" pitchFamily="18" charset="0"/>
                <a:cs typeface="Times New Roman" pitchFamily="18" charset="0"/>
              </a:rPr>
              <a:t>hint.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If any thread executes yield method, thread scheduler checks if there is any thread with same or high priority than this thread. If processor finds any thread with higher or same priority then it will move the current thread to Ready/Runnable state and give processor to other thread and if not – current thread will keep executing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Use of yield </a:t>
            </a:r>
            <a:r>
              <a:rPr lang="en-US" sz="2800" b="1" dirty="0" smtClean="0">
                <a:latin typeface="Times New Roman" pitchFamily="18" charset="0"/>
                <a:cs typeface="Times New Roman" pitchFamily="18" charset="0"/>
              </a:rPr>
              <a:t>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6828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16257" y="134254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Once a thread has executed yield method and there are many threads with same priority is waiting for processor, then we can’t specify which thread will get execution chance first</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The thread which executes the yield method will enter in the Runnable state from Running state</a:t>
            </a:r>
            <a:r>
              <a:rPr lang="en-US" sz="2400" dirty="0" smtClean="0">
                <a:latin typeface="Times New Roman" pitchFamily="18" charset="0"/>
                <a:cs typeface="Times New Roman" pitchFamily="18" charset="0"/>
              </a:rPr>
              <a:t>.</a:t>
            </a:r>
          </a:p>
          <a:p>
            <a:pPr marL="0" lvl="0" indent="0" algn="just">
              <a:lnSpc>
                <a:spcPct val="110000"/>
              </a:lnSpc>
              <a:spcBef>
                <a:spcPts val="0"/>
              </a:spcBef>
              <a:buSzPts val="2960"/>
              <a:buNone/>
            </a:pPr>
            <a:endParaRPr lang="en-US" sz="2400" dirty="0">
              <a:latin typeface="Times New Roman" pitchFamily="18" charset="0"/>
              <a:cs typeface="Times New Roman" pitchFamily="18" charset="0"/>
            </a:endParaRP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Once a thread pauses its execution, we can’t specify when it will get chance again it depends on thread scheduler.</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124200" y="316385"/>
            <a:ext cx="3646321" cy="531940"/>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Use of yield </a:t>
            </a:r>
            <a:r>
              <a:rPr lang="en-US" sz="2800" b="1" dirty="0" smtClean="0">
                <a:latin typeface="Times New Roman" pitchFamily="18" charset="0"/>
                <a:cs typeface="Times New Roman" pitchFamily="18" charset="0"/>
              </a:rPr>
              <a:t>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23449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2"/>
          <p:cNvSpPr txBox="1">
            <a:spLocks noGrp="1"/>
          </p:cNvSpPr>
          <p:nvPr>
            <p:ph type="body" idx="1"/>
          </p:nvPr>
        </p:nvSpPr>
        <p:spPr>
          <a:xfrm>
            <a:off x="416257" y="1342541"/>
            <a:ext cx="8229600" cy="4525963"/>
          </a:xfrm>
          <a:prstGeom prst="rect">
            <a:avLst/>
          </a:prstGeom>
          <a:noFill/>
          <a:ln>
            <a:noFill/>
          </a:ln>
        </p:spPr>
        <p:txBody>
          <a:bodyPr spcFirstLastPara="1" wrap="square" lIns="91425" tIns="45700" rIns="91425" bIns="45700" anchor="t" anchorCtr="0">
            <a:noAutofit/>
          </a:bodyPr>
          <a:lstStyle/>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sleep(): This method causes the currently executing thread to sleep for the specified number of milliseconds, subject to the precision and accuracy of system timers and schedulers. </a:t>
            </a:r>
          </a:p>
          <a:p>
            <a:pPr marL="0" lvl="0" indent="0" algn="just">
              <a:lnSpc>
                <a:spcPct val="110000"/>
              </a:lnSpc>
              <a:spcBef>
                <a:spcPts val="0"/>
              </a:spcBef>
              <a:buSzPts val="2960"/>
              <a:buNone/>
            </a:pPr>
            <a:endParaRPr lang="en-US" sz="2400" dirty="0" smtClean="0">
              <a:latin typeface="Times New Roman" pitchFamily="18" charset="0"/>
              <a:cs typeface="Times New Roman" pitchFamily="18" charset="0"/>
            </a:endParaRPr>
          </a:p>
          <a:p>
            <a:pPr marL="0" lvl="0" indent="0" algn="just">
              <a:lnSpc>
                <a:spcPct val="110000"/>
              </a:lnSpc>
              <a:spcBef>
                <a:spcPts val="0"/>
              </a:spcBef>
              <a:buSzPts val="2960"/>
              <a:buNone/>
            </a:pPr>
            <a:r>
              <a:rPr lang="en-US" sz="2400" dirty="0" smtClean="0">
                <a:latin typeface="Times New Roman" pitchFamily="18" charset="0"/>
                <a:cs typeface="Times New Roman" pitchFamily="18" charset="0"/>
              </a:rPr>
              <a:t>Note</a:t>
            </a:r>
            <a:r>
              <a:rPr lang="en-US" sz="2400" dirty="0">
                <a:latin typeface="Times New Roman" pitchFamily="18" charset="0"/>
                <a:cs typeface="Times New Roman" pitchFamily="18" charset="0"/>
              </a:rPr>
              <a:t>: </a:t>
            </a: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Based on the requirement we can make a thread to be in sleeping state for a specified period of time</a:t>
            </a:r>
          </a:p>
          <a:p>
            <a:pPr marL="342900" lvl="0" algn="just">
              <a:lnSpc>
                <a:spcPct val="110000"/>
              </a:lnSpc>
              <a:spcBef>
                <a:spcPts val="0"/>
              </a:spcBef>
              <a:buSzPts val="2960"/>
              <a:buFont typeface="Arial" pitchFamily="34" charset="0"/>
              <a:buChar char="•"/>
            </a:pPr>
            <a:r>
              <a:rPr lang="en-US" sz="2400" dirty="0">
                <a:latin typeface="Times New Roman" pitchFamily="18" charset="0"/>
                <a:cs typeface="Times New Roman" pitchFamily="18" charset="0"/>
              </a:rPr>
              <a:t>Sleep() causes the thread to definitely stop executing for a given amount of time; if no other thread or process needs to be run, the CPU will be idle (and probably enter a power saving mode).</a:t>
            </a:r>
          </a:p>
        </p:txBody>
      </p:sp>
      <p:pic>
        <p:nvPicPr>
          <p:cNvPr id="93" name="Google Shape;93;p2" descr="Related image"/>
          <p:cNvPicPr preferRelativeResize="0"/>
          <p:nvPr/>
        </p:nvPicPr>
        <p:blipFill rotWithShape="1">
          <a:blip r:embed="rId3">
            <a:alphaModFix/>
          </a:blip>
          <a:srcRect l="3789" t="21968" r="3780" b="23463"/>
          <a:stretch/>
        </p:blipFill>
        <p:spPr>
          <a:xfrm>
            <a:off x="214282" y="214290"/>
            <a:ext cx="1622550" cy="828000"/>
          </a:xfrm>
          <a:prstGeom prst="rect">
            <a:avLst/>
          </a:prstGeom>
          <a:noFill/>
          <a:ln>
            <a:noFill/>
          </a:ln>
        </p:spPr>
      </p:pic>
      <p:sp>
        <p:nvSpPr>
          <p:cNvPr id="94" name="Google Shape;94;p2"/>
          <p:cNvSpPr txBox="1"/>
          <p:nvPr/>
        </p:nvSpPr>
        <p:spPr>
          <a:xfrm>
            <a:off x="3124200" y="6356350"/>
            <a:ext cx="3222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rgbClr val="888888"/>
                </a:solidFill>
                <a:latin typeface="Calibri"/>
                <a:ea typeface="Calibri"/>
                <a:cs typeface="Calibri"/>
                <a:sym typeface="Calibri"/>
              </a:rPr>
              <a:t>BCSC1002 Object Oriented Programming</a:t>
            </a:r>
            <a:endParaRPr sz="1200" dirty="0">
              <a:solidFill>
                <a:srgbClr val="888888"/>
              </a:solidFill>
              <a:latin typeface="Calibri"/>
              <a:ea typeface="Calibri"/>
              <a:cs typeface="Calibri"/>
              <a:sym typeface="Calibri"/>
            </a:endParaRPr>
          </a:p>
        </p:txBody>
      </p:sp>
      <p:sp>
        <p:nvSpPr>
          <p:cNvPr id="2" name="Rectangle 1"/>
          <p:cNvSpPr/>
          <p:nvPr/>
        </p:nvSpPr>
        <p:spPr>
          <a:xfrm>
            <a:off x="3124200" y="316385"/>
            <a:ext cx="3646321" cy="566309"/>
          </a:xfrm>
          <a:prstGeom prst="rect">
            <a:avLst/>
          </a:prstGeom>
        </p:spPr>
        <p:txBody>
          <a:bodyPr wrap="square">
            <a:spAutoFit/>
          </a:bodyPr>
          <a:lstStyle/>
          <a:p>
            <a:pPr marL="342900" lvl="0" algn="just">
              <a:lnSpc>
                <a:spcPct val="110000"/>
              </a:lnSpc>
              <a:buSzPts val="2960"/>
            </a:pPr>
            <a:r>
              <a:rPr lang="en-US" sz="2800" b="1" dirty="0">
                <a:latin typeface="Times New Roman" pitchFamily="18" charset="0"/>
                <a:cs typeface="Times New Roman" pitchFamily="18" charset="0"/>
              </a:rPr>
              <a:t>Use of </a:t>
            </a:r>
            <a:r>
              <a:rPr lang="en-US" sz="2800" b="1" dirty="0" smtClean="0">
                <a:latin typeface="Times New Roman" pitchFamily="18" charset="0"/>
                <a:cs typeface="Times New Roman" pitchFamily="18" charset="0"/>
              </a:rPr>
              <a:t>sleep method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981926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1481</TotalTime>
  <Words>1556</Words>
  <Application>Microsoft Office PowerPoint</Application>
  <PresentationFormat>On-screen Show (4:3)</PresentationFormat>
  <Paragraphs>138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Methods in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Term Examinations Discussion on Question Paper</dc:title>
  <dc:creator>Vaibhav</dc:creator>
  <cp:lastModifiedBy>Mayank Saxena</cp:lastModifiedBy>
  <cp:revision>46</cp:revision>
  <dcterms:created xsi:type="dcterms:W3CDTF">2006-08-16T00:00:00Z</dcterms:created>
  <dcterms:modified xsi:type="dcterms:W3CDTF">2021-11-23T04:18:59Z</dcterms:modified>
</cp:coreProperties>
</file>