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5"/>
  </p:notesMasterIdLst>
  <p:sldIdLst>
    <p:sldId id="256" r:id="rId2"/>
    <p:sldId id="258" r:id="rId3"/>
    <p:sldId id="313" r:id="rId4"/>
    <p:sldId id="298" r:id="rId5"/>
    <p:sldId id="262" r:id="rId6"/>
    <p:sldId id="299" r:id="rId7"/>
    <p:sldId id="301" r:id="rId8"/>
    <p:sldId id="300" r:id="rId9"/>
    <p:sldId id="302" r:id="rId10"/>
    <p:sldId id="303" r:id="rId11"/>
    <p:sldId id="304" r:id="rId12"/>
    <p:sldId id="309" r:id="rId13"/>
    <p:sldId id="315" r:id="rId14"/>
    <p:sldId id="314" r:id="rId15"/>
    <p:sldId id="305" r:id="rId16"/>
    <p:sldId id="306" r:id="rId17"/>
    <p:sldId id="307" r:id="rId18"/>
    <p:sldId id="308" r:id="rId19"/>
    <p:sldId id="311" r:id="rId20"/>
    <p:sldId id="312" r:id="rId21"/>
    <p:sldId id="310" r:id="rId22"/>
    <p:sldId id="264" r:id="rId23"/>
    <p:sldId id="278" r:id="rId24"/>
  </p:sldIdLst>
  <p:sldSz cx="9144000" cy="5143500" type="screen16x9"/>
  <p:notesSz cx="6858000" cy="9144000"/>
  <p:embeddedFontLst>
    <p:embeddedFont>
      <p:font typeface="Arial Rounded MT Bold" panose="020F0704030504030204" pitchFamily="34" charset="0"/>
      <p:regular r:id="rId26"/>
    </p:embeddedFont>
    <p:embeddedFont>
      <p:font typeface="Barlow" panose="020B0604020202020204" charset="0"/>
      <p:regular r:id="rId27"/>
      <p:bold r:id="rId28"/>
      <p:italic r:id="rId29"/>
      <p:boldItalic r:id="rId30"/>
    </p:embeddedFont>
    <p:embeddedFont>
      <p:font typeface="Barlow Light" panose="020B0604020202020204" charset="0"/>
      <p:regular r:id="rId31"/>
      <p:bold r:id="rId32"/>
      <p:italic r:id="rId33"/>
      <p:boldItalic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Lucida Sans Unicode" panose="020B0602030504020204" pitchFamily="34" charset="0"/>
      <p:regular r:id="rId39"/>
    </p:embeddedFont>
    <p:embeddedFont>
      <p:font typeface="Marlett" pitchFamily="2" charset="2"/>
      <p:regular r:id="rId40"/>
    </p:embeddedFont>
    <p:embeddedFont>
      <p:font typeface="Raleway Thin" panose="020B0604020202020204" charset="0"/>
      <p:regular r:id="rId41"/>
      <p:bold r:id="rId42"/>
      <p:italic r:id="rId43"/>
      <p:boldItalic r:id="rId44"/>
    </p:embeddedFont>
    <p:embeddedFont>
      <p:font typeface="Verdana" panose="020B0604030504040204" pitchFamily="3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E2214B-EEA6-4F0E-851E-DA328E0D34B4}">
  <a:tblStyle styleId="{11E2214B-EEA6-4F0E-851E-DA328E0D34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44D3EF-30E0-43DB-A017-93B0B98886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47" Type="http://schemas.openxmlformats.org/officeDocument/2006/relationships/font" Target="fonts/font22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4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font" Target="fonts/font2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font" Target="fonts/font19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font" Target="fonts/font18.fntdata"/><Relationship Id="rId48" Type="http://schemas.openxmlformats.org/officeDocument/2006/relationships/font" Target="fonts/font23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font" Target="fonts/font21.fntdata"/><Relationship Id="rId20" Type="http://schemas.openxmlformats.org/officeDocument/2006/relationships/slide" Target="slides/slide19.xml"/><Relationship Id="rId41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techeasy.com/2020/06/how-to-create-object-in-java.html/" TargetMode="External"/><Relationship Id="rId2" Type="http://schemas.openxmlformats.org/officeDocument/2006/relationships/hyperlink" Target="https://www.scientecheasy.com/2020/06/java-static-variable.html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033794" y="1863600"/>
            <a:ext cx="560801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400" b="1" dirty="0">
                <a:latin typeface="Arial Rounded MT Bold" panose="020F0704030504030204" pitchFamily="34" charset="0"/>
              </a:rPr>
              <a:t>Java Workshop</a:t>
            </a:r>
            <a:endParaRPr sz="5400" b="1" dirty="0">
              <a:latin typeface="Arial Rounded MT Bold" panose="020F07040305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673511-7775-44FD-89EB-D0C7867C3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0138" y="314102"/>
            <a:ext cx="4515293" cy="451529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DD6B2-203C-4F4F-8E9C-D1D5A0AB9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165" y="688680"/>
            <a:ext cx="8755912" cy="648555"/>
          </a:xfrm>
        </p:spPr>
        <p:txBody>
          <a:bodyPr/>
          <a:lstStyle/>
          <a:p>
            <a:r>
              <a:rPr lang="en-US" altLang="en-US" sz="3200" b="1" dirty="0"/>
              <a:t>Converting Numeric Strings to Numbers</a:t>
            </a:r>
            <a:endParaRPr lang="en-IN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329005-8778-4F08-A918-27F1F0DCC8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7E90FDE5-4EC5-463D-9A0F-F4058A9C5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56" y="1947664"/>
            <a:ext cx="7586887" cy="2220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9796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DD6B2-203C-4F4F-8E9C-D1D5A0AB9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165" y="688680"/>
            <a:ext cx="8755912" cy="648555"/>
          </a:xfrm>
        </p:spPr>
        <p:txBody>
          <a:bodyPr/>
          <a:lstStyle/>
          <a:p>
            <a:r>
              <a:rPr lang="en-US" altLang="en-US" sz="3600" b="1" dirty="0"/>
              <a:t>Input/Output using Streams</a:t>
            </a:r>
            <a:endParaRPr lang="en-IN" sz="8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329005-8778-4F08-A918-27F1F0DCC8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8395E4E-519C-4A9B-B216-7E5F5C48BE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7779488" cy="2631558"/>
          </a:xfrm>
        </p:spPr>
        <p:txBody>
          <a:bodyPr/>
          <a:lstStyle/>
          <a:p>
            <a:pPr algn="l"/>
            <a:r>
              <a:rPr lang="en-US" altLang="en-US" dirty="0"/>
              <a:t>An </a:t>
            </a:r>
            <a:r>
              <a:rPr lang="en-US" altLang="en-US" b="1" dirty="0" err="1">
                <a:latin typeface="Courier New" panose="02070309020205020404" pitchFamily="49" charset="0"/>
              </a:rPr>
              <a:t>InputStream</a:t>
            </a:r>
            <a:r>
              <a:rPr lang="en-US" altLang="en-US" dirty="0"/>
              <a:t> is a sequence of characters representing program input data</a:t>
            </a:r>
          </a:p>
          <a:p>
            <a:pPr algn="l"/>
            <a:r>
              <a:rPr lang="en-US" altLang="en-US" dirty="0"/>
              <a:t>An </a:t>
            </a:r>
            <a:r>
              <a:rPr lang="en-US" altLang="en-US" b="1" dirty="0" err="1">
                <a:latin typeface="Courier New" panose="02070309020205020404" pitchFamily="49" charset="0"/>
              </a:rPr>
              <a:t>OutputStream</a:t>
            </a:r>
            <a:r>
              <a:rPr lang="en-US" altLang="en-US" dirty="0"/>
              <a:t> is a sequence of characters representing program output</a:t>
            </a:r>
          </a:p>
          <a:p>
            <a:pPr algn="l"/>
            <a:r>
              <a:rPr lang="en-US" altLang="en-US" dirty="0"/>
              <a:t>The console keyboard stream is </a:t>
            </a:r>
            <a:r>
              <a:rPr lang="en-US" altLang="en-US" b="1" dirty="0">
                <a:latin typeface="Courier New" panose="02070309020205020404" pitchFamily="49" charset="0"/>
              </a:rPr>
              <a:t>System.in</a:t>
            </a:r>
          </a:p>
          <a:p>
            <a:pPr algn="l"/>
            <a:r>
              <a:rPr lang="en-US" altLang="en-US" dirty="0"/>
              <a:t>The console window is associated with </a:t>
            </a:r>
            <a:r>
              <a:rPr lang="en-US" altLang="en-US" b="1" dirty="0" err="1">
                <a:latin typeface="Courier New" panose="02070309020205020404" pitchFamily="49" charset="0"/>
              </a:rPr>
              <a:t>System.out</a:t>
            </a:r>
            <a:endParaRPr lang="en-US" altLang="en-US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923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DD6B2-203C-4F4F-8E9C-D1D5A0AB9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165" y="688680"/>
            <a:ext cx="8755912" cy="648555"/>
          </a:xfrm>
        </p:spPr>
        <p:txBody>
          <a:bodyPr/>
          <a:lstStyle/>
          <a:p>
            <a:r>
              <a:rPr lang="en-US" altLang="en-US" sz="3200" b="1" dirty="0"/>
              <a:t>Creating and Using Objects</a:t>
            </a:r>
            <a:endParaRPr lang="en-IN" sz="166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329005-8778-4F08-A918-27F1F0DCC8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8395E4E-519C-4A9B-B216-7E5F5C48BE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90107" y="1437154"/>
            <a:ext cx="7689111" cy="319959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Declaration - </a:t>
            </a:r>
            <a:r>
              <a:rPr lang="en-US" altLang="en-US" sz="2400" dirty="0" err="1"/>
              <a:t>DataType</a:t>
            </a:r>
            <a:r>
              <a:rPr lang="en-US" altLang="en-US" sz="2400" dirty="0"/>
              <a:t> identifier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Rectangle r1;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Creation - new operator and specified constructor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r1 = new Rectangle();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Rectangle r2 = new Rectangle();</a:t>
            </a:r>
          </a:p>
          <a:p>
            <a:pPr marL="114300" indent="0" algn="just">
              <a:buNone/>
            </a:pPr>
            <a:r>
              <a:rPr lang="en-US" sz="2000" b="0" i="0" u="sng" dirty="0">
                <a:solidFill>
                  <a:srgbClr val="610B38"/>
                </a:solidFill>
                <a:effectLst/>
                <a:latin typeface="erdana"/>
              </a:rPr>
              <a:t>new keyword in Java</a:t>
            </a:r>
          </a:p>
          <a:p>
            <a:pPr marL="114300" indent="0" algn="just">
              <a:buNone/>
            </a:pPr>
            <a:r>
              <a:rPr lang="en-US" dirty="0">
                <a:solidFill>
                  <a:srgbClr val="333333"/>
                </a:solidFill>
                <a:latin typeface="inter-regular"/>
              </a:rPr>
              <a:t>       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The new keyword is used to allocate memory at runtime. All objects get memory in Heap memory area.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509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DD6B2-203C-4F4F-8E9C-D1D5A0AB9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325" y="681592"/>
            <a:ext cx="8755912" cy="648555"/>
          </a:xfrm>
        </p:spPr>
        <p:txBody>
          <a:bodyPr/>
          <a:lstStyle/>
          <a:p>
            <a:r>
              <a:rPr lang="en-US" sz="3200" b="1" dirty="0"/>
              <a:t>public static void main(string[] </a:t>
            </a:r>
            <a:r>
              <a:rPr lang="en-US" sz="3200" b="1" dirty="0" err="1"/>
              <a:t>args</a:t>
            </a:r>
            <a:r>
              <a:rPr lang="en-US" sz="3200" b="1" dirty="0"/>
              <a:t>) in Java</a:t>
            </a:r>
            <a:endParaRPr lang="en-IN" sz="3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329005-8778-4F08-A918-27F1F0DCC8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0EB71B1-DEFD-4400-9522-7308E6F7A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0165" y="1203576"/>
            <a:ext cx="8041197" cy="3433174"/>
          </a:xfrm>
        </p:spPr>
        <p:txBody>
          <a:bodyPr/>
          <a:lstStyle/>
          <a:p>
            <a:pPr algn="l"/>
            <a:r>
              <a:rPr lang="en-US" sz="1600" b="1" i="0" dirty="0">
                <a:solidFill>
                  <a:srgbClr val="FF0000"/>
                </a:solidFill>
                <a:effectLst/>
                <a:latin typeface="-apple-system"/>
              </a:rPr>
              <a:t>public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-apple-system"/>
              </a:rPr>
              <a:t>: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-apple-system"/>
              </a:rPr>
              <a:t> The public modifier makes it accessible from anywhere in the application.</a:t>
            </a:r>
          </a:p>
          <a:p>
            <a:pPr algn="l"/>
            <a:r>
              <a:rPr lang="en-US" sz="1600" b="1" i="0" dirty="0">
                <a:solidFill>
                  <a:srgbClr val="FF0000"/>
                </a:solidFill>
                <a:effectLst/>
                <a:latin typeface="-apple-system"/>
              </a:rPr>
              <a:t>static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-apple-system"/>
              </a:rPr>
              <a:t>: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-apple-system"/>
              </a:rPr>
              <a:t> The </a:t>
            </a:r>
            <a:r>
              <a:rPr lang="en-US" sz="1600" b="0" i="0" u="none" strike="noStrike" dirty="0">
                <a:solidFill>
                  <a:srgbClr val="FF2828"/>
                </a:solidFill>
                <a:effectLst/>
                <a:latin typeface="-apple-system"/>
                <a:hlinkClick r:id="rId2"/>
              </a:rPr>
              <a:t>static modifier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-apple-system"/>
              </a:rPr>
              <a:t> makes it a class method so that it can be called using the class name without </a:t>
            </a:r>
            <a:r>
              <a:rPr lang="en-US" sz="1600" b="0" i="0" u="none" strike="noStrike" dirty="0">
                <a:solidFill>
                  <a:srgbClr val="FF2828"/>
                </a:solidFill>
                <a:effectLst/>
                <a:latin typeface="-apple-system"/>
                <a:hlinkClick r:id="rId3"/>
              </a:rPr>
              <a:t>creating an object of the class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en-US" sz="1600" b="1" i="0" dirty="0">
                <a:solidFill>
                  <a:srgbClr val="FF0000"/>
                </a:solidFill>
                <a:effectLst/>
                <a:latin typeface="-apple-system"/>
              </a:rPr>
              <a:t>void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-apple-system"/>
              </a:rPr>
              <a:t>: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-apple-system"/>
              </a:rPr>
              <a:t> The return type of the main method is void which means that it does not return a value to its caller.  You must specify void when you declare the main method.</a:t>
            </a:r>
          </a:p>
          <a:p>
            <a:pPr algn="l"/>
            <a:r>
              <a:rPr lang="en-US" sz="1600" b="1" i="0" dirty="0">
                <a:solidFill>
                  <a:srgbClr val="FF0000"/>
                </a:solidFill>
                <a:effectLst/>
                <a:latin typeface="-apple-system"/>
              </a:rPr>
              <a:t>main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-apple-system"/>
              </a:rPr>
              <a:t>: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-apple-system"/>
              </a:rPr>
              <a:t> It is the name of a method where execution will start. In Java, the main method is called by JVM.</a:t>
            </a:r>
          </a:p>
          <a:p>
            <a:pPr algn="l"/>
            <a:r>
              <a:rPr lang="en-US" sz="1600" b="1" i="0" dirty="0">
                <a:solidFill>
                  <a:srgbClr val="FF0000"/>
                </a:solidFill>
                <a:effectLst/>
                <a:latin typeface="-apple-system"/>
              </a:rPr>
              <a:t>String[ ] </a:t>
            </a:r>
            <a:r>
              <a:rPr lang="en-US" sz="1600" b="1" i="0" dirty="0" err="1">
                <a:solidFill>
                  <a:srgbClr val="FF0000"/>
                </a:solidFill>
                <a:effectLst/>
                <a:latin typeface="-apple-system"/>
              </a:rPr>
              <a:t>args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-apple-system"/>
              </a:rPr>
              <a:t>: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-apple-system"/>
              </a:rPr>
              <a:t> The main method accepts one argument of type String array (String[ ]). The square brackets [ ] represent the array of strings that is passed as an argument to this method.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-apple-system"/>
              </a:rPr>
              <a:t>args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-apple-system"/>
              </a:rPr>
              <a:t> is the name of its parameter. You can use any parameter name as you wish.</a:t>
            </a:r>
          </a:p>
        </p:txBody>
      </p:sp>
    </p:spTree>
    <p:extLst>
      <p:ext uri="{BB962C8B-B14F-4D97-AF65-F5344CB8AC3E}">
        <p14:creationId xmlns:p14="http://schemas.microsoft.com/office/powerpoint/2010/main" val="840002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DD6B2-203C-4F4F-8E9C-D1D5A0AB9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325" y="681592"/>
            <a:ext cx="8755912" cy="648555"/>
          </a:xfrm>
        </p:spPr>
        <p:txBody>
          <a:bodyPr/>
          <a:lstStyle/>
          <a:p>
            <a:r>
              <a:rPr lang="en-US" sz="3200" b="1" dirty="0"/>
              <a:t>public static void main(string[] </a:t>
            </a:r>
            <a:r>
              <a:rPr lang="en-US" sz="3200" b="1" dirty="0" err="1"/>
              <a:t>args</a:t>
            </a:r>
            <a:r>
              <a:rPr lang="en-US" sz="3200" b="1" dirty="0"/>
              <a:t>) in Java</a:t>
            </a:r>
            <a:endParaRPr lang="en-IN" sz="3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329005-8778-4F08-A918-27F1F0DCC8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FE2C7D-6F9C-4BDD-97E2-B1750C043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218" y="1636594"/>
            <a:ext cx="6411564" cy="323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744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DD6B2-203C-4F4F-8E9C-D1D5A0AB9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165" y="688680"/>
            <a:ext cx="8755912" cy="648555"/>
          </a:xfrm>
        </p:spPr>
        <p:txBody>
          <a:bodyPr/>
          <a:lstStyle/>
          <a:p>
            <a:r>
              <a:rPr lang="en-US" altLang="en-US" sz="3200" b="1" dirty="0"/>
              <a:t>Basic Features</a:t>
            </a:r>
            <a:endParaRPr lang="en-IN" sz="8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329005-8778-4F08-A918-27F1F0DCC8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8395E4E-519C-4A9B-B216-7E5F5C48BE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2256" y="1274994"/>
            <a:ext cx="7779488" cy="34190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Data Types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/>
              <a:t>Primitives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/>
              <a:t>Classes / Objects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Expressions and Operators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Control Structures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Arrays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2793885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DD6B2-203C-4F4F-8E9C-D1D5A0AB9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165" y="688680"/>
            <a:ext cx="8755912" cy="648555"/>
          </a:xfrm>
        </p:spPr>
        <p:txBody>
          <a:bodyPr/>
          <a:lstStyle/>
          <a:p>
            <a:r>
              <a:rPr lang="en-US" altLang="en-US" sz="3200" b="1" dirty="0"/>
              <a:t>Primitive Data Types</a:t>
            </a:r>
            <a:endParaRPr lang="en-IN" sz="138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329005-8778-4F08-A918-27F1F0DCC8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8395E4E-519C-4A9B-B216-7E5F5C48BE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2256" y="1274995"/>
            <a:ext cx="7779488" cy="2269192"/>
          </a:xfrm>
        </p:spPr>
        <p:txBody>
          <a:bodyPr/>
          <a:lstStyle/>
          <a:p>
            <a:pPr marL="114300" indent="0" algn="l">
              <a:buNone/>
            </a:pPr>
            <a:r>
              <a:rPr lang="en-US" altLang="en-US" sz="2400" dirty="0"/>
              <a:t>Represent numbers, characters, Boolean values.</a:t>
            </a:r>
          </a:p>
          <a:p>
            <a:pPr algn="l"/>
            <a:r>
              <a:rPr lang="en-US" altLang="en-US" sz="2400" dirty="0"/>
              <a:t>Integers: byte, short, int, and long</a:t>
            </a:r>
          </a:p>
          <a:p>
            <a:pPr algn="l"/>
            <a:r>
              <a:rPr lang="en-US" altLang="en-US" sz="2400" dirty="0"/>
              <a:t>Real numbers: float and double</a:t>
            </a:r>
          </a:p>
          <a:p>
            <a:pPr algn="l"/>
            <a:r>
              <a:rPr lang="en-US" altLang="en-US" sz="2400" dirty="0"/>
              <a:t>Characters: char</a:t>
            </a:r>
          </a:p>
        </p:txBody>
      </p:sp>
    </p:spTree>
    <p:extLst>
      <p:ext uri="{BB962C8B-B14F-4D97-AF65-F5344CB8AC3E}">
        <p14:creationId xmlns:p14="http://schemas.microsoft.com/office/powerpoint/2010/main" val="3476856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329005-8778-4F08-A918-27F1F0DCC8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graphicFrame>
        <p:nvGraphicFramePr>
          <p:cNvPr id="8" name="Group 50">
            <a:extLst>
              <a:ext uri="{FF2B5EF4-FFF2-40B4-BE49-F238E27FC236}">
                <a16:creationId xmlns:a16="http://schemas.microsoft.com/office/drawing/2014/main" id="{457CBC60-28A4-4430-8ABE-94D6E9E12C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8555963"/>
              </p:ext>
            </p:extLst>
          </p:nvPr>
        </p:nvGraphicFramePr>
        <p:xfrm>
          <a:off x="765544" y="215975"/>
          <a:ext cx="7251405" cy="4711550"/>
        </p:xfrm>
        <a:graphic>
          <a:graphicData uri="http://schemas.openxmlformats.org/drawingml/2006/table">
            <a:tbl>
              <a:tblPr/>
              <a:tblGrid>
                <a:gridCol w="118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1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798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8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 Type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Characteristics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Range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3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byte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 bit signed integer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-128 to 127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9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short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 bit signed integer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-32768 to 32767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9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int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 bit signed integer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-2,147,483,648 to 2,147,483,647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9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long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64 bit signed integer 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-9,223,372,036,854,775,808 to- 9,223,372,036,854,775,807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9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float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 bit floating point number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2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1.4E-45 to</a:t>
                      </a:r>
                      <a:b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2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3.4028235E+38 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9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double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64 bit floating point number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2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4.9E-324 to</a:t>
                      </a:r>
                      <a:b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2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1.7976931348623157E+308 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34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boolean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true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or 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false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NA, note Java booleans cannot be converted to or from other types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34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char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 bit, Unicode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Unicode character,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\u0000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to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\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uFFFF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Can mix with integer types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1499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329005-8778-4F08-A918-27F1F0DCC8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20D46E61-599B-4FC5-8AA5-EF50DD897C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350" y="962246"/>
            <a:ext cx="7861300" cy="32054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//</a:t>
            </a:r>
            <a:r>
              <a:rPr lang="en-US" altLang="en-US" dirty="0" err="1">
                <a:latin typeface="Courier New" panose="02070309020205020404" pitchFamily="49" charset="0"/>
              </a:rPr>
              <a:t>dataType</a:t>
            </a:r>
            <a:r>
              <a:rPr lang="en-US" altLang="en-US" dirty="0">
                <a:latin typeface="Courier New" panose="02070309020205020404" pitchFamily="49" charset="0"/>
              </a:rPr>
              <a:t> identifier;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 altLang="en-US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int x;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int y = 10;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int z, </a:t>
            </a:r>
            <a:r>
              <a:rPr lang="en-US" altLang="en-US" dirty="0" err="1">
                <a:latin typeface="Courier New" panose="02070309020205020404" pitchFamily="49" charset="0"/>
              </a:rPr>
              <a:t>zz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double a = 12.0;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 dirty="0" err="1">
                <a:latin typeface="Courier New" panose="02070309020205020404" pitchFamily="49" charset="0"/>
              </a:rPr>
              <a:t>boolean</a:t>
            </a:r>
            <a:r>
              <a:rPr lang="en-US" altLang="en-US" dirty="0">
                <a:latin typeface="Courier New" panose="02070309020205020404" pitchFamily="49" charset="0"/>
              </a:rPr>
              <a:t> done = false, prime = true;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char mi = 'D';</a:t>
            </a:r>
          </a:p>
        </p:txBody>
      </p:sp>
    </p:spTree>
    <p:extLst>
      <p:ext uri="{BB962C8B-B14F-4D97-AF65-F5344CB8AC3E}">
        <p14:creationId xmlns:p14="http://schemas.microsoft.com/office/powerpoint/2010/main" val="2092724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DD6B2-203C-4F4F-8E9C-D1D5A0AB9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519" y="626440"/>
            <a:ext cx="8755912" cy="648555"/>
          </a:xfrm>
        </p:spPr>
        <p:txBody>
          <a:bodyPr/>
          <a:lstStyle/>
          <a:p>
            <a:r>
              <a:rPr lang="en-US" altLang="en-US" sz="3600" b="1" dirty="0"/>
              <a:t>Operators</a:t>
            </a:r>
            <a:endParaRPr lang="en-IN" sz="344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329005-8778-4F08-A918-27F1F0DCC8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8395E4E-519C-4A9B-B216-7E5F5C48BE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2256" y="1274994"/>
            <a:ext cx="7779488" cy="3637247"/>
          </a:xfrm>
        </p:spPr>
        <p:txBody>
          <a:bodyPr/>
          <a:lstStyle/>
          <a:p>
            <a:pPr marL="457200" indent="-457200" algn="l">
              <a:lnSpc>
                <a:spcPct val="90000"/>
              </a:lnSpc>
              <a:buFontTx/>
              <a:buAutoNum type="arabicPeriod"/>
            </a:pPr>
            <a:r>
              <a:rPr lang="en-US" altLang="en-US" dirty="0"/>
              <a:t>pre/post-increment </a:t>
            </a:r>
            <a:r>
              <a:rPr lang="en-US" altLang="en-US" b="1" dirty="0">
                <a:latin typeface="Courier New" panose="02070309020205020404" pitchFamily="49" charset="0"/>
              </a:rPr>
              <a:t>++ --</a:t>
            </a:r>
            <a:r>
              <a:rPr lang="en-US" altLang="en-US" dirty="0"/>
              <a:t>, </a:t>
            </a:r>
            <a:r>
              <a:rPr lang="en-US" altLang="en-US" dirty="0" err="1"/>
              <a:t>boolean</a:t>
            </a:r>
            <a:r>
              <a:rPr lang="en-US" altLang="en-US" dirty="0"/>
              <a:t> complement </a:t>
            </a:r>
            <a:r>
              <a:rPr lang="en-US" altLang="en-US" b="1" dirty="0">
                <a:latin typeface="Courier New" panose="02070309020205020404" pitchFamily="49" charset="0"/>
              </a:rPr>
              <a:t>!</a:t>
            </a:r>
            <a:r>
              <a:rPr lang="en-US" altLang="en-US" dirty="0"/>
              <a:t>, bitwise complement </a:t>
            </a:r>
            <a:r>
              <a:rPr lang="en-US" altLang="en-US" b="1" dirty="0">
                <a:latin typeface="Courier New" panose="02070309020205020404" pitchFamily="49" charset="0"/>
              </a:rPr>
              <a:t>~</a:t>
            </a:r>
            <a:r>
              <a:rPr lang="en-US" altLang="en-US" dirty="0"/>
              <a:t>, unary </a:t>
            </a:r>
            <a:r>
              <a:rPr lang="en-US" altLang="en-US" b="1" dirty="0">
                <a:latin typeface="Courier New" panose="02070309020205020404" pitchFamily="49" charset="0"/>
              </a:rPr>
              <a:t>+ -</a:t>
            </a:r>
            <a:r>
              <a:rPr lang="en-US" altLang="en-US" dirty="0"/>
              <a:t>, type cast </a:t>
            </a:r>
            <a:r>
              <a:rPr lang="en-US" altLang="en-US" b="1" dirty="0">
                <a:latin typeface="Courier New" panose="02070309020205020404" pitchFamily="49" charset="0"/>
              </a:rPr>
              <a:t>(type)</a:t>
            </a:r>
            <a:r>
              <a:rPr lang="en-US" altLang="en-US" dirty="0"/>
              <a:t>, object creation </a:t>
            </a:r>
            <a:r>
              <a:rPr lang="en-US" altLang="en-US" b="1" dirty="0">
                <a:latin typeface="Courier New" panose="02070309020205020404" pitchFamily="49" charset="0"/>
              </a:rPr>
              <a:t>new</a:t>
            </a:r>
            <a:endParaRPr lang="en-US" altLang="en-US" b="1" dirty="0"/>
          </a:p>
          <a:p>
            <a:pPr marL="457200" indent="-457200" algn="l">
              <a:lnSpc>
                <a:spcPct val="90000"/>
              </a:lnSpc>
              <a:buFontTx/>
              <a:buAutoNum type="arabicPeriod"/>
            </a:pPr>
            <a:r>
              <a:rPr lang="en-US" altLang="en-US" dirty="0"/>
              <a:t> </a:t>
            </a:r>
            <a:r>
              <a:rPr lang="en-US" altLang="en-US" b="1" dirty="0">
                <a:latin typeface="Courier New" panose="02070309020205020404" pitchFamily="49" charset="0"/>
              </a:rPr>
              <a:t>* / %</a:t>
            </a:r>
          </a:p>
          <a:p>
            <a:pPr marL="457200" indent="-457200" algn="l">
              <a:lnSpc>
                <a:spcPct val="90000"/>
              </a:lnSpc>
              <a:buFontTx/>
              <a:buAutoNum type="arabicPeriod"/>
            </a:pPr>
            <a:r>
              <a:rPr lang="en-US" altLang="en-US" dirty="0"/>
              <a:t>binary </a:t>
            </a:r>
            <a:r>
              <a:rPr lang="en-US" altLang="en-US" b="1" dirty="0">
                <a:latin typeface="Courier New" panose="02070309020205020404" pitchFamily="49" charset="0"/>
              </a:rPr>
              <a:t>+ -</a:t>
            </a:r>
            <a:r>
              <a:rPr lang="en-US" altLang="en-US" dirty="0"/>
              <a:t>   (</a:t>
            </a:r>
            <a:r>
              <a:rPr lang="en-US" altLang="en-US" b="1" dirty="0">
                <a:latin typeface="Courier New" panose="02070309020205020404" pitchFamily="49" charset="0"/>
              </a:rPr>
              <a:t>+</a:t>
            </a:r>
            <a:r>
              <a:rPr lang="en-US" altLang="en-US" dirty="0"/>
              <a:t> also concatenates strings)</a:t>
            </a:r>
          </a:p>
          <a:p>
            <a:pPr marL="457200" indent="-457200" algn="l">
              <a:lnSpc>
                <a:spcPct val="90000"/>
              </a:lnSpc>
              <a:buFontTx/>
              <a:buAutoNum type="arabicPeriod"/>
            </a:pPr>
            <a:r>
              <a:rPr lang="en-US" altLang="en-US" dirty="0"/>
              <a:t>signed shift </a:t>
            </a:r>
            <a:r>
              <a:rPr lang="en-US" altLang="en-US" b="1" dirty="0">
                <a:latin typeface="Courier New" panose="02070309020205020404" pitchFamily="49" charset="0"/>
              </a:rPr>
              <a:t>&lt;&lt; &gt;&gt;</a:t>
            </a:r>
            <a:r>
              <a:rPr lang="en-US" altLang="en-US" dirty="0"/>
              <a:t>, unsigned shift </a:t>
            </a:r>
            <a:r>
              <a:rPr lang="en-US" altLang="en-US" b="1" dirty="0">
                <a:latin typeface="Courier New" panose="02070309020205020404" pitchFamily="49" charset="0"/>
              </a:rPr>
              <a:t>&gt;&gt;&gt;</a:t>
            </a:r>
            <a:endParaRPr lang="en-US" altLang="en-US" b="1" dirty="0"/>
          </a:p>
          <a:p>
            <a:pPr marL="457200" indent="-457200" algn="l">
              <a:lnSpc>
                <a:spcPct val="90000"/>
              </a:lnSpc>
              <a:buFontTx/>
              <a:buAutoNum type="arabicPeriod"/>
            </a:pPr>
            <a:r>
              <a:rPr lang="en-US" altLang="en-US" dirty="0"/>
              <a:t>comparison </a:t>
            </a:r>
            <a:r>
              <a:rPr lang="en-US" altLang="en-US" b="1" dirty="0">
                <a:latin typeface="Courier New" panose="02070309020205020404" pitchFamily="49" charset="0"/>
              </a:rPr>
              <a:t>&lt; &lt;= &gt; &gt;=</a:t>
            </a:r>
          </a:p>
          <a:p>
            <a:pPr marL="457200" indent="-457200" algn="l">
              <a:lnSpc>
                <a:spcPct val="90000"/>
              </a:lnSpc>
              <a:buFontTx/>
              <a:buAutoNum type="arabicPeriod"/>
            </a:pPr>
            <a:r>
              <a:rPr lang="en-US" altLang="en-US" dirty="0"/>
              <a:t>equality comparison </a:t>
            </a:r>
            <a:r>
              <a:rPr lang="en-US" altLang="en-US" b="1" dirty="0">
                <a:latin typeface="Courier New" panose="02070309020205020404" pitchFamily="49" charset="0"/>
              </a:rPr>
              <a:t>== !=</a:t>
            </a:r>
            <a:endParaRPr lang="en-US" altLang="en-US" b="1" dirty="0"/>
          </a:p>
          <a:p>
            <a:pPr marL="457200" indent="-457200" algn="l">
              <a:lnSpc>
                <a:spcPct val="90000"/>
              </a:lnSpc>
              <a:buFontTx/>
              <a:buAutoNum type="arabicPeriod"/>
            </a:pPr>
            <a:r>
              <a:rPr lang="en-US" altLang="en-US" dirty="0"/>
              <a:t>bitwise and </a:t>
            </a:r>
            <a:r>
              <a:rPr lang="en-US" altLang="en-US" b="1" dirty="0">
                <a:latin typeface="Courier New" panose="02070309020205020404" pitchFamily="49" charset="0"/>
              </a:rPr>
              <a:t>&amp;</a:t>
            </a:r>
            <a:endParaRPr lang="en-US" altLang="en-US" b="1" dirty="0"/>
          </a:p>
          <a:p>
            <a:pPr marL="457200" indent="-457200" algn="l">
              <a:lnSpc>
                <a:spcPct val="90000"/>
              </a:lnSpc>
              <a:buFontTx/>
              <a:buAutoNum type="arabicPeriod"/>
            </a:pPr>
            <a:r>
              <a:rPr lang="en-US" altLang="en-US" dirty="0"/>
              <a:t>bitwise or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b="1" dirty="0">
                <a:latin typeface="Courier New" panose="02070309020205020404" pitchFamily="49" charset="0"/>
              </a:rPr>
              <a:t>|</a:t>
            </a: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3979289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4"/>
          <p:cNvSpPr txBox="1">
            <a:spLocks noGrp="1"/>
          </p:cNvSpPr>
          <p:nvPr>
            <p:ph type="ctrTitle" idx="4294967295"/>
          </p:nvPr>
        </p:nvSpPr>
        <p:spPr>
          <a:xfrm>
            <a:off x="566668" y="1202441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HELLO!</a:t>
            </a:r>
            <a:endParaRPr sz="7200" dirty="0"/>
          </a:p>
        </p:txBody>
      </p:sp>
      <p:sp>
        <p:nvSpPr>
          <p:cNvPr id="380" name="Google Shape;380;p14"/>
          <p:cNvSpPr txBox="1">
            <a:spLocks noGrp="1"/>
          </p:cNvSpPr>
          <p:nvPr>
            <p:ph type="subTitle" idx="4294967295"/>
          </p:nvPr>
        </p:nvSpPr>
        <p:spPr>
          <a:xfrm>
            <a:off x="566668" y="2029026"/>
            <a:ext cx="5218814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I am Priyanshu Upadhyay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Competitive Programmer | React Developer | Python Developer | Security Researcher</a:t>
            </a:r>
          </a:p>
        </p:txBody>
      </p:sp>
      <p:sp>
        <p:nvSpPr>
          <p:cNvPr id="381" name="Google Shape;381;p1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8C43BD-54FD-4986-916B-1E12736A82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221" t="865" r="11040" b="12864"/>
          <a:stretch/>
        </p:blipFill>
        <p:spPr>
          <a:xfrm>
            <a:off x="6121112" y="777414"/>
            <a:ext cx="2456220" cy="358867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329005-8778-4F08-A918-27F1F0DCC8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8395E4E-519C-4A9B-B216-7E5F5C48BE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2256" y="743366"/>
            <a:ext cx="7774172" cy="2644875"/>
          </a:xfrm>
        </p:spPr>
        <p:txBody>
          <a:bodyPr/>
          <a:lstStyle/>
          <a:p>
            <a:pPr marL="457200" indent="-457200" algn="l">
              <a:buFontTx/>
              <a:buAutoNum type="arabicPeriod" startAt="11"/>
            </a:pPr>
            <a:r>
              <a:rPr lang="en-US" altLang="en-US" dirty="0"/>
              <a:t>logical (sequential) and </a:t>
            </a:r>
            <a:r>
              <a:rPr lang="en-US" altLang="en-US" b="1" dirty="0">
                <a:latin typeface="Courier New" panose="02070309020205020404" pitchFamily="49" charset="0"/>
              </a:rPr>
              <a:t>&amp;&amp;</a:t>
            </a:r>
            <a:endParaRPr lang="en-US" altLang="en-US" b="1" dirty="0"/>
          </a:p>
          <a:p>
            <a:pPr marL="457200" indent="-457200" algn="l">
              <a:buFontTx/>
              <a:buAutoNum type="arabicPeriod" startAt="11"/>
            </a:pPr>
            <a:r>
              <a:rPr lang="en-US" altLang="en-US" dirty="0"/>
              <a:t>logical (sequential) or </a:t>
            </a:r>
            <a:r>
              <a:rPr lang="en-US" altLang="en-US" b="1" dirty="0">
                <a:latin typeface="Courier New" panose="02070309020205020404" pitchFamily="49" charset="0"/>
              </a:rPr>
              <a:t>||</a:t>
            </a:r>
            <a:endParaRPr lang="en-US" altLang="en-US" b="1" dirty="0"/>
          </a:p>
          <a:p>
            <a:pPr marL="457200" indent="-457200" algn="l">
              <a:buFontTx/>
              <a:buAutoNum type="arabicPeriod" startAt="11"/>
            </a:pPr>
            <a:r>
              <a:rPr lang="en-US" altLang="en-US" dirty="0"/>
              <a:t>conditional  </a:t>
            </a:r>
            <a:r>
              <a:rPr lang="en-US" altLang="en-US" b="1" dirty="0" err="1">
                <a:latin typeface="Courier New" panose="02070309020205020404" pitchFamily="49" charset="0"/>
              </a:rPr>
              <a:t>cond</a:t>
            </a:r>
            <a:r>
              <a:rPr lang="en-US" altLang="en-US" b="1" dirty="0">
                <a:latin typeface="Courier New" panose="02070309020205020404" pitchFamily="49" charset="0"/>
              </a:rPr>
              <a:t> ? true-expr : false-expr</a:t>
            </a:r>
            <a:endParaRPr lang="en-US" altLang="en-US" b="1" dirty="0"/>
          </a:p>
          <a:p>
            <a:pPr marL="457200" indent="-457200" algn="l">
              <a:buFontTx/>
              <a:buAutoNum type="arabicPeriod" startAt="11"/>
            </a:pPr>
            <a:r>
              <a:rPr lang="en-US" altLang="en-US" dirty="0"/>
              <a:t>assignment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b="1" dirty="0">
                <a:latin typeface="Courier New" panose="02070309020205020404" pitchFamily="49" charset="0"/>
              </a:rPr>
              <a:t>=</a:t>
            </a:r>
            <a:r>
              <a:rPr lang="en-US" altLang="en-US" dirty="0"/>
              <a:t>, compound assignment </a:t>
            </a:r>
            <a:r>
              <a:rPr lang="en-US" altLang="en-US" b="1" dirty="0">
                <a:latin typeface="Courier New" panose="02070309020205020404" pitchFamily="49" charset="0"/>
              </a:rPr>
              <a:t>+= -= *= /= &lt;&lt;= &gt;&gt;= &gt;&gt;&gt;= &amp;= |=</a:t>
            </a: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3562954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DD6B2-203C-4F4F-8E9C-D1D5A0AB9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488" y="546912"/>
            <a:ext cx="8755912" cy="648555"/>
          </a:xfrm>
        </p:spPr>
        <p:txBody>
          <a:bodyPr/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3600" b="1" dirty="0"/>
              <a:t>Control Statements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329005-8778-4F08-A918-27F1F0DCC8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C9F1859-1C43-497D-8FC9-5266E2E05D70}"/>
              </a:ext>
            </a:extLst>
          </p:cNvPr>
          <p:cNvSpPr txBox="1">
            <a:spLocks noChangeArrowheads="1"/>
          </p:cNvSpPr>
          <p:nvPr/>
        </p:nvSpPr>
        <p:spPr>
          <a:xfrm>
            <a:off x="540488" y="1092925"/>
            <a:ext cx="7689111" cy="405057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algn="just"/>
            <a:r>
              <a:rPr lang="en-US" sz="2000" u="sng" dirty="0">
                <a:solidFill>
                  <a:srgbClr val="333333"/>
                </a:solidFill>
                <a:latin typeface="inter-regular"/>
              </a:rPr>
              <a:t>Java provides three types of control flow statements.</a:t>
            </a:r>
          </a:p>
          <a:p>
            <a:pPr lvl="2" algn="just">
              <a:buFont typeface="+mj-lt"/>
              <a:buAutoNum type="arabicPeriod"/>
            </a:pPr>
            <a:r>
              <a:rPr lang="en-US" sz="2000" dirty="0">
                <a:latin typeface="inter-regular"/>
              </a:rPr>
              <a:t>Decision Making statements</a:t>
            </a:r>
          </a:p>
          <a:p>
            <a:pPr marL="742950" lvl="3" indent="-285750" algn="just">
              <a:buFont typeface="+mj-lt"/>
              <a:buAutoNum type="arabicPeriod"/>
            </a:pPr>
            <a:r>
              <a:rPr lang="en-US" sz="2000" dirty="0">
                <a:latin typeface="inter-regular"/>
              </a:rPr>
              <a:t>if statements</a:t>
            </a:r>
          </a:p>
          <a:p>
            <a:pPr marL="742950" lvl="3" indent="-285750" algn="just">
              <a:buFont typeface="+mj-lt"/>
              <a:buAutoNum type="arabicPeriod"/>
            </a:pPr>
            <a:r>
              <a:rPr lang="en-US" sz="2000" dirty="0">
                <a:latin typeface="inter-regular"/>
              </a:rPr>
              <a:t>switch statement</a:t>
            </a:r>
          </a:p>
          <a:p>
            <a:pPr lvl="2" algn="just">
              <a:buFont typeface="+mj-lt"/>
              <a:buAutoNum type="arabicPeriod"/>
            </a:pPr>
            <a:r>
              <a:rPr lang="en-US" sz="2000" dirty="0">
                <a:latin typeface="inter-regular"/>
              </a:rPr>
              <a:t>Loop statements</a:t>
            </a:r>
          </a:p>
          <a:p>
            <a:pPr marL="742950" lvl="3" indent="-285750" algn="just">
              <a:buFont typeface="+mj-lt"/>
              <a:buAutoNum type="arabicPeriod"/>
            </a:pPr>
            <a:r>
              <a:rPr lang="en-US" sz="2000" dirty="0">
                <a:latin typeface="inter-regular"/>
              </a:rPr>
              <a:t>do while loop</a:t>
            </a:r>
          </a:p>
          <a:p>
            <a:pPr marL="742950" lvl="3" indent="-285750" algn="just">
              <a:buFont typeface="+mj-lt"/>
              <a:buAutoNum type="arabicPeriod"/>
            </a:pPr>
            <a:r>
              <a:rPr lang="en-US" sz="2000" dirty="0">
                <a:latin typeface="inter-regular"/>
              </a:rPr>
              <a:t>while loop</a:t>
            </a:r>
          </a:p>
          <a:p>
            <a:pPr marL="742950" lvl="3" indent="-285750" algn="just">
              <a:buFont typeface="+mj-lt"/>
              <a:buAutoNum type="arabicPeriod"/>
            </a:pPr>
            <a:r>
              <a:rPr lang="en-US" sz="2000" dirty="0">
                <a:latin typeface="inter-regular"/>
              </a:rPr>
              <a:t>for loop</a:t>
            </a:r>
          </a:p>
          <a:p>
            <a:pPr marL="742950" lvl="3" indent="-285750" algn="just">
              <a:buFont typeface="+mj-lt"/>
              <a:buAutoNum type="arabicPeriod"/>
            </a:pPr>
            <a:r>
              <a:rPr lang="en-US" sz="2000" dirty="0">
                <a:latin typeface="inter-regular"/>
              </a:rPr>
              <a:t>for-each loop</a:t>
            </a:r>
          </a:p>
          <a:p>
            <a:pPr lvl="2" algn="just">
              <a:buFont typeface="+mj-lt"/>
              <a:buAutoNum type="arabicPeriod"/>
            </a:pPr>
            <a:r>
              <a:rPr lang="en-US" sz="2000" dirty="0">
                <a:latin typeface="inter-regular"/>
              </a:rPr>
              <a:t>Jump statements</a:t>
            </a:r>
          </a:p>
          <a:p>
            <a:pPr marL="742950" lvl="3" indent="-285750" algn="just">
              <a:buFont typeface="+mj-lt"/>
              <a:buAutoNum type="arabicPeriod"/>
            </a:pPr>
            <a:r>
              <a:rPr lang="en-US" sz="2000" dirty="0">
                <a:latin typeface="inter-regular"/>
              </a:rPr>
              <a:t>break statement</a:t>
            </a:r>
          </a:p>
          <a:p>
            <a:pPr marL="742950" lvl="3" indent="-285750" algn="just">
              <a:buFont typeface="+mj-lt"/>
              <a:buAutoNum type="arabicPeriod"/>
            </a:pPr>
            <a:r>
              <a:rPr lang="en-US" sz="2000" dirty="0">
                <a:latin typeface="inter-regular"/>
              </a:rPr>
              <a:t>continue statement</a:t>
            </a:r>
          </a:p>
        </p:txBody>
      </p:sp>
    </p:spTree>
    <p:extLst>
      <p:ext uri="{BB962C8B-B14F-4D97-AF65-F5344CB8AC3E}">
        <p14:creationId xmlns:p14="http://schemas.microsoft.com/office/powerpoint/2010/main" val="273651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20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Lets’ Talk About</a:t>
            </a:r>
            <a:endParaRPr dirty="0"/>
          </a:p>
        </p:txBody>
      </p:sp>
      <p:sp>
        <p:nvSpPr>
          <p:cNvPr id="999" name="Google Shape;999;p20"/>
          <p:cNvSpPr txBox="1">
            <a:spLocks noGrp="1"/>
          </p:cNvSpPr>
          <p:nvPr>
            <p:ph type="body" idx="2"/>
          </p:nvPr>
        </p:nvSpPr>
        <p:spPr>
          <a:xfrm>
            <a:off x="209107" y="2013488"/>
            <a:ext cx="2633330" cy="18498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b="1" dirty="0"/>
              <a:t>Arrays</a:t>
            </a:r>
            <a:endParaRPr b="1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An array is a group of like-typed variables that are referred to by a common name. Arrays in Java work differently than they do in C/C++.</a:t>
            </a:r>
            <a:endParaRPr dirty="0"/>
          </a:p>
        </p:txBody>
      </p:sp>
      <p:sp>
        <p:nvSpPr>
          <p:cNvPr id="1000" name="Google Shape;1000;p20"/>
          <p:cNvSpPr txBox="1">
            <a:spLocks noGrp="1"/>
          </p:cNvSpPr>
          <p:nvPr>
            <p:ph type="body" idx="3"/>
          </p:nvPr>
        </p:nvSpPr>
        <p:spPr>
          <a:xfrm>
            <a:off x="3166531" y="2013488"/>
            <a:ext cx="2754031" cy="18498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b="1" dirty="0"/>
              <a:t>Strings</a:t>
            </a:r>
            <a:endParaRPr b="1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Strings in Java are Objects that are backed internally by a char array. Strings are immutable as well. </a:t>
            </a:r>
            <a:endParaRPr dirty="0"/>
          </a:p>
        </p:txBody>
      </p:sp>
      <p:sp>
        <p:nvSpPr>
          <p:cNvPr id="1001" name="Google Shape;1001;p2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9" name="Google Shape;1000;p20">
            <a:extLst>
              <a:ext uri="{FF2B5EF4-FFF2-40B4-BE49-F238E27FC236}">
                <a16:creationId xmlns:a16="http://schemas.microsoft.com/office/drawing/2014/main" id="{6EB95F68-6126-4FEF-A722-E12325648B09}"/>
              </a:ext>
            </a:extLst>
          </p:cNvPr>
          <p:cNvSpPr txBox="1">
            <a:spLocks/>
          </p:cNvSpPr>
          <p:nvPr/>
        </p:nvSpPr>
        <p:spPr>
          <a:xfrm>
            <a:off x="6244656" y="2013488"/>
            <a:ext cx="2754031" cy="1849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▸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-US" b="1" dirty="0"/>
              <a:t>Methods</a:t>
            </a:r>
          </a:p>
          <a:p>
            <a:pPr marL="0" indent="0" algn="ctr">
              <a:buFont typeface="Barlow Light"/>
              <a:buNone/>
            </a:pPr>
            <a:r>
              <a:rPr lang="en-US" dirty="0">
                <a:solidFill>
                  <a:srgbClr val="273239"/>
                </a:solidFill>
                <a:latin typeface="urw-din"/>
              </a:rPr>
              <a:t>A method is a block of code which only runs when it is called. You can pass data, known as parameters, into a method. 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pSp>
        <p:nvGrpSpPr>
          <p:cNvPr id="2077" name="Google Shape;2077;p34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2078" name="Google Shape;2078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8" name="Google Shape;2118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9" name="Google Shape;2119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0" name="Google Shape;2120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1" name="Google Shape;2121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2" name="Google Shape;2122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3" name="Google Shape;2123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4" name="Google Shape;2124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5" name="Google Shape;2125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6" name="Google Shape;2126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7" name="Google Shape;2127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8" name="Google Shape;2128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9" name="Google Shape;2129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0" name="Google Shape;2130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1" name="Google Shape;2131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2" name="Google Shape;2132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3" name="Google Shape;2133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4" name="Google Shape;2134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35" name="Google Shape;2135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36" name="Google Shape;2136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37" name="Google Shape;2137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40" name="Google Shape;2140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41" name="Google Shape;2141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42" name="Google Shape;2142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43" name="Google Shape;2143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0" name="Google Shape;2190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1" name="Google Shape;2191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2" name="Google Shape;2192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3" name="Google Shape;2193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4" name="Google Shape;2194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5" name="Google Shape;2195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6" name="Google Shape;2196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7" name="Google Shape;2197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0" name="Google Shape;2200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1" name="Google Shape;2201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2" name="Google Shape;2202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3" name="Google Shape;2203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4" name="Google Shape;2204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5" name="Google Shape;2205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6" name="Google Shape;2206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07" name="Google Shape;2207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208" name="Google Shape;2208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209" name="Google Shape;2209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0" name="Google Shape;2210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1" name="Google Shape;2211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2" name="Google Shape;2212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3" name="Google Shape;2213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214" name="Google Shape;2214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5" name="Google Shape;2215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6" name="Google Shape;2216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17" name="Google Shape;2217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8" name="Google Shape;2218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9" name="Google Shape;2219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0" name="Google Shape;2220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1" name="Google Shape;2221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2" name="Google Shape;2222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3" name="Google Shape;2223;p34"/>
          <p:cNvSpPr txBox="1">
            <a:spLocks noGrp="1"/>
          </p:cNvSpPr>
          <p:nvPr>
            <p:ph type="ctrTitle" idx="4294967295"/>
          </p:nvPr>
        </p:nvSpPr>
        <p:spPr>
          <a:xfrm>
            <a:off x="685800" y="1710692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THANKS!</a:t>
            </a:r>
            <a:endParaRPr sz="7200" dirty="0"/>
          </a:p>
        </p:txBody>
      </p:sp>
      <p:sp>
        <p:nvSpPr>
          <p:cNvPr id="2224" name="Google Shape;2224;p34"/>
          <p:cNvSpPr txBox="1">
            <a:spLocks noGrp="1"/>
          </p:cNvSpPr>
          <p:nvPr>
            <p:ph type="subTitle" idx="4294967295"/>
          </p:nvPr>
        </p:nvSpPr>
        <p:spPr>
          <a:xfrm>
            <a:off x="685800" y="2407829"/>
            <a:ext cx="4343700" cy="96637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Any questions?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8"/>
          <p:cNvSpPr txBox="1">
            <a:spLocks noGrp="1"/>
          </p:cNvSpPr>
          <p:nvPr>
            <p:ph type="ctrTitle" idx="4294967295"/>
          </p:nvPr>
        </p:nvSpPr>
        <p:spPr>
          <a:xfrm>
            <a:off x="685800" y="2073324"/>
            <a:ext cx="4156887" cy="141415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accent1"/>
                </a:solidFill>
              </a:rPr>
              <a:t>How this session is different ?</a:t>
            </a:r>
            <a:endParaRPr sz="6000" dirty="0">
              <a:solidFill>
                <a:schemeClr val="accent1"/>
              </a:solidFill>
            </a:endParaRPr>
          </a:p>
        </p:txBody>
      </p:sp>
      <p:sp>
        <p:nvSpPr>
          <p:cNvPr id="743" name="Google Shape;743;p1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114" name="Picture 113">
            <a:extLst>
              <a:ext uri="{FF2B5EF4-FFF2-40B4-BE49-F238E27FC236}">
                <a16:creationId xmlns:a16="http://schemas.microsoft.com/office/drawing/2014/main" id="{4919049E-6CFE-4779-8356-6F59850A6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687" y="121457"/>
            <a:ext cx="4515293" cy="451529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DD6B2-203C-4F4F-8E9C-D1D5A0AB9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828" y="627352"/>
            <a:ext cx="7928344" cy="1082700"/>
          </a:xfrm>
        </p:spPr>
        <p:txBody>
          <a:bodyPr/>
          <a:lstStyle/>
          <a:p>
            <a:r>
              <a:rPr lang="en-IN" dirty="0"/>
              <a:t>Why Java Programming 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B297D-B4F8-4D31-8029-940D75A0F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1401" y="1550905"/>
            <a:ext cx="8041197" cy="355444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200" dirty="0"/>
              <a:t>It’s almost entirely object-oriented</a:t>
            </a:r>
          </a:p>
          <a:p>
            <a:pPr>
              <a:lnSpc>
                <a:spcPct val="90000"/>
              </a:lnSpc>
            </a:pPr>
            <a:r>
              <a:rPr lang="en-US" altLang="en-US" sz="3200" dirty="0"/>
              <a:t>It has a vast library of predefined objects and operations</a:t>
            </a:r>
          </a:p>
          <a:p>
            <a:pPr>
              <a:lnSpc>
                <a:spcPct val="90000"/>
              </a:lnSpc>
            </a:pPr>
            <a:r>
              <a:rPr lang="en-US" altLang="en-US" sz="3200" dirty="0"/>
              <a:t>It’s more platform independent</a:t>
            </a:r>
          </a:p>
          <a:p>
            <a:pPr>
              <a:lnSpc>
                <a:spcPct val="90000"/>
              </a:lnSpc>
            </a:pPr>
            <a:r>
              <a:rPr lang="en-US" altLang="en-US" sz="3200" dirty="0"/>
              <a:t>It’s more secure</a:t>
            </a:r>
          </a:p>
          <a:p>
            <a:pPr>
              <a:lnSpc>
                <a:spcPct val="90000"/>
              </a:lnSpc>
            </a:pPr>
            <a:r>
              <a:rPr lang="en-US" altLang="en-US" sz="3200" dirty="0"/>
              <a:t>Java can be embedded in Web pages</a:t>
            </a:r>
          </a:p>
          <a:p>
            <a:pPr>
              <a:lnSpc>
                <a:spcPct val="90000"/>
              </a:lnSpc>
            </a:pPr>
            <a:endParaRPr lang="en-US" altLang="en-US" sz="3200" dirty="0"/>
          </a:p>
          <a:p>
            <a:endParaRPr lang="en-I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329005-8778-4F08-A918-27F1F0DCC8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5831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8"/>
          <p:cNvSpPr txBox="1">
            <a:spLocks noGrp="1"/>
          </p:cNvSpPr>
          <p:nvPr>
            <p:ph type="ctrTitle" idx="4294967295"/>
          </p:nvPr>
        </p:nvSpPr>
        <p:spPr>
          <a:xfrm>
            <a:off x="685800" y="975538"/>
            <a:ext cx="5985685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1"/>
                </a:solidFill>
              </a:rPr>
              <a:t>Let’s Setup Java</a:t>
            </a:r>
            <a:endParaRPr sz="6000" dirty="0">
              <a:solidFill>
                <a:schemeClr val="accent1"/>
              </a:solidFill>
            </a:endParaRPr>
          </a:p>
        </p:txBody>
      </p:sp>
      <p:sp>
        <p:nvSpPr>
          <p:cNvPr id="742" name="Google Shape;742;p18"/>
          <p:cNvSpPr txBox="1">
            <a:spLocks noGrp="1"/>
          </p:cNvSpPr>
          <p:nvPr>
            <p:ph type="subTitle" idx="4294967295"/>
          </p:nvPr>
        </p:nvSpPr>
        <p:spPr>
          <a:xfrm>
            <a:off x="685800" y="2439009"/>
            <a:ext cx="6586870" cy="137931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/>
            <a:r>
              <a:rPr lang="en" sz="2800" dirty="0"/>
              <a:t>Download JDK from Oracle.com</a:t>
            </a:r>
          </a:p>
          <a:p>
            <a:pPr marL="342900"/>
            <a:r>
              <a:rPr lang="en" sz="2800" dirty="0"/>
              <a:t>Setting Up </a:t>
            </a:r>
            <a:r>
              <a:rPr lang="en-IN" sz="2800" dirty="0"/>
              <a:t>Environment Variables.</a:t>
            </a:r>
          </a:p>
        </p:txBody>
      </p:sp>
      <p:sp>
        <p:nvSpPr>
          <p:cNvPr id="743" name="Google Shape;743;p1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DD6B2-203C-4F4F-8E9C-D1D5A0AB9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14" y="648617"/>
            <a:ext cx="8755912" cy="1082700"/>
          </a:xfrm>
        </p:spPr>
        <p:txBody>
          <a:bodyPr/>
          <a:lstStyle/>
          <a:p>
            <a:r>
              <a:rPr lang="en-US" altLang="en-US" sz="4200" b="1" dirty="0"/>
              <a:t>Java Processing and Execution</a:t>
            </a:r>
            <a:endParaRPr lang="en-IN" sz="42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B297D-B4F8-4D31-8029-940D75A0F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1401" y="1550905"/>
            <a:ext cx="8041197" cy="3368425"/>
          </a:xfrm>
        </p:spPr>
        <p:txBody>
          <a:bodyPr/>
          <a:lstStyle/>
          <a:p>
            <a:pPr algn="l"/>
            <a:r>
              <a:rPr lang="en-US" altLang="en-US" dirty="0"/>
              <a:t>Begin with Java </a:t>
            </a:r>
            <a:r>
              <a:rPr lang="en-US" altLang="en-US" b="1" i="1" dirty="0"/>
              <a:t>source code</a:t>
            </a:r>
            <a:r>
              <a:rPr lang="en-US" altLang="en-US" dirty="0"/>
              <a:t> in text files: </a:t>
            </a:r>
            <a:r>
              <a:rPr lang="en-US" altLang="en-US" b="1" dirty="0">
                <a:latin typeface="Courier New" panose="02070309020205020404" pitchFamily="49" charset="0"/>
              </a:rPr>
              <a:t>abc.java</a:t>
            </a:r>
            <a:endParaRPr lang="en-US" altLang="en-US" b="1" dirty="0"/>
          </a:p>
          <a:p>
            <a:pPr algn="l"/>
            <a:r>
              <a:rPr lang="en-US" altLang="en-US" dirty="0"/>
              <a:t>A Java source code compiler produces Java </a:t>
            </a:r>
            <a:r>
              <a:rPr lang="en-US" altLang="en-US" b="1" i="1" dirty="0"/>
              <a:t>byte code</a:t>
            </a:r>
            <a:endParaRPr lang="en-US" altLang="en-US" dirty="0"/>
          </a:p>
          <a:p>
            <a:pPr lvl="1"/>
            <a:r>
              <a:rPr lang="en-US" altLang="en-US" dirty="0"/>
              <a:t>Outputs one file per class: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b="1" dirty="0" err="1">
                <a:latin typeface="Courier New" panose="02070309020205020404" pitchFamily="49" charset="0"/>
              </a:rPr>
              <a:t>abc.class</a:t>
            </a:r>
            <a:endParaRPr lang="en-US" altLang="en-US" b="1" dirty="0">
              <a:latin typeface="Courier New" panose="02070309020205020404" pitchFamily="49" charset="0"/>
            </a:endParaRPr>
          </a:p>
          <a:p>
            <a:pPr algn="l"/>
            <a:r>
              <a:rPr lang="en-US" altLang="en-US" dirty="0"/>
              <a:t>A </a:t>
            </a:r>
            <a:r>
              <a:rPr lang="en-US" altLang="en-US" b="1" i="1" dirty="0"/>
              <a:t>Java Virtual Machine</a:t>
            </a:r>
            <a:r>
              <a:rPr lang="en-US" altLang="en-US" dirty="0"/>
              <a:t> loads and executes class files</a:t>
            </a:r>
          </a:p>
          <a:p>
            <a:pPr lvl="1"/>
            <a:r>
              <a:rPr lang="en-US" altLang="en-US" sz="2000" dirty="0"/>
              <a:t>Bytecode is like machine language, but it is intended for the Java Virtual Machine not a specific chip such as a Pentium or PowerPC chip.</a:t>
            </a:r>
          </a:p>
          <a:p>
            <a:pPr lvl="1"/>
            <a:endParaRPr lang="en-US" altLang="en-US" dirty="0"/>
          </a:p>
          <a:p>
            <a:pPr marL="114300" indent="0">
              <a:buNone/>
            </a:pPr>
            <a:endParaRPr lang="en-IN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329005-8778-4F08-A918-27F1F0DCC8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21708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DD6B2-203C-4F4F-8E9C-D1D5A0AB9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325" y="681592"/>
            <a:ext cx="8755912" cy="648555"/>
          </a:xfrm>
        </p:spPr>
        <p:txBody>
          <a:bodyPr/>
          <a:lstStyle/>
          <a:p>
            <a:r>
              <a:rPr lang="en-US" altLang="en-US" sz="3200" b="1" dirty="0"/>
              <a:t>Writing First Program</a:t>
            </a:r>
            <a:endParaRPr lang="en-IN" sz="3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329005-8778-4F08-A918-27F1F0DCC8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0EB71B1-DEFD-4400-9522-7308E6F7A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5042" y="1429073"/>
            <a:ext cx="7690884" cy="1881197"/>
          </a:xfrm>
          <a:ln>
            <a:solidFill>
              <a:schemeClr val="tx1">
                <a:lumMod val="40000"/>
                <a:lumOff val="60000"/>
              </a:schemeClr>
            </a:solidFill>
          </a:ln>
        </p:spPr>
        <p:txBody>
          <a:bodyPr/>
          <a:lstStyle/>
          <a:p>
            <a:pPr marL="0" indent="0">
              <a:lnSpc>
                <a:spcPts val="1905"/>
              </a:lnSpc>
              <a:buNone/>
            </a:pPr>
            <a:r>
              <a:rPr lang="en-US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public</a:t>
            </a:r>
            <a:r>
              <a:rPr lang="en-US" spc="-2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class</a:t>
            </a:r>
            <a:r>
              <a:rPr lang="en-US" spc="-15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dirty="0"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HelloWorld</a:t>
            </a:r>
            <a:r>
              <a:rPr lang="en-US" spc="-20" dirty="0"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dirty="0"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{</a:t>
            </a:r>
            <a:endParaRPr lang="en-IN" dirty="0"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530225" indent="0">
              <a:lnSpc>
                <a:spcPct val="93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public static void </a:t>
            </a:r>
            <a:r>
              <a:rPr lang="en-US" dirty="0"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main(String[] </a:t>
            </a:r>
            <a:r>
              <a:rPr lang="en-US" dirty="0" err="1"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args</a:t>
            </a:r>
            <a:r>
              <a:rPr lang="en-US" dirty="0"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) {</a:t>
            </a:r>
            <a:r>
              <a:rPr lang="en-US" spc="5" dirty="0"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dirty="0" err="1"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System.out.println</a:t>
            </a:r>
            <a:r>
              <a:rPr lang="en-US" dirty="0"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3366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"Hello</a:t>
            </a:r>
            <a:r>
              <a:rPr lang="en-US" spc="-50" dirty="0">
                <a:solidFill>
                  <a:srgbClr val="FF3366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3366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World!"</a:t>
            </a:r>
            <a:r>
              <a:rPr lang="en-US" dirty="0"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);</a:t>
            </a:r>
            <a:r>
              <a:rPr lang="en-US" spc="-45" dirty="0"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5C8526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//</a:t>
            </a:r>
            <a:r>
              <a:rPr lang="en-US" spc="-45" dirty="0">
                <a:solidFill>
                  <a:srgbClr val="5C8526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5C8526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display</a:t>
            </a:r>
            <a:r>
              <a:rPr lang="en-US" spc="-50" dirty="0">
                <a:solidFill>
                  <a:srgbClr val="5C8526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5C8526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output</a:t>
            </a:r>
            <a:endParaRPr lang="en-IN" dirty="0"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187960" indent="0">
              <a:lnSpc>
                <a:spcPts val="1865"/>
              </a:lnSpc>
              <a:buNone/>
            </a:pPr>
            <a:r>
              <a:rPr lang="en-US" dirty="0"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}</a:t>
            </a:r>
            <a:endParaRPr lang="en-IN" dirty="0"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0" indent="0">
              <a:lnSpc>
                <a:spcPts val="1975"/>
              </a:lnSpc>
              <a:buNone/>
            </a:pPr>
            <a:r>
              <a:rPr lang="en-US" dirty="0"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}</a:t>
            </a:r>
            <a:endParaRPr lang="en-IN" dirty="0"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7CEA848-0ED9-4089-BD8D-3D2E8492D744}"/>
              </a:ext>
            </a:extLst>
          </p:cNvPr>
          <p:cNvSpPr txBox="1">
            <a:spLocks/>
          </p:cNvSpPr>
          <p:nvPr/>
        </p:nvSpPr>
        <p:spPr>
          <a:xfrm>
            <a:off x="645042" y="3584038"/>
            <a:ext cx="3281916" cy="1052712"/>
          </a:xfrm>
          <a:prstGeom prst="rect">
            <a:avLst/>
          </a:prstGeom>
          <a:noFill/>
          <a:ln>
            <a:solidFill>
              <a:schemeClr val="tx1">
                <a:lumMod val="40000"/>
                <a:lumOff val="60000"/>
              </a:schemeClr>
            </a:solidFill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lnSpc>
                <a:spcPts val="1905"/>
              </a:lnSpc>
              <a:buNone/>
            </a:pPr>
            <a:r>
              <a:rPr lang="en-US" sz="1800" b="1" u="sng" dirty="0"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Run Java Program</a:t>
            </a:r>
          </a:p>
          <a:p>
            <a:pPr marL="342900">
              <a:lnSpc>
                <a:spcPts val="1905"/>
              </a:lnSpc>
            </a:pPr>
            <a:r>
              <a:rPr lang="en-US" sz="1800" dirty="0" err="1"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javac</a:t>
            </a:r>
            <a:r>
              <a:rPr lang="en-US" sz="1800" spc="-20" dirty="0"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HelloWorld.java</a:t>
            </a:r>
          </a:p>
          <a:p>
            <a:pPr marL="342900">
              <a:lnSpc>
                <a:spcPts val="1905"/>
              </a:lnSpc>
            </a:pPr>
            <a:r>
              <a:rPr lang="en-US" sz="1800" dirty="0"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java</a:t>
            </a:r>
            <a:r>
              <a:rPr lang="en-US" sz="1800" spc="-55" dirty="0"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HelloWorld</a:t>
            </a:r>
            <a:r>
              <a:rPr lang="en-US" sz="1800" spc="-1065" dirty="0"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endParaRPr lang="en-IN" dirty="0"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573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DD6B2-203C-4F4F-8E9C-D1D5A0AB9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325" y="681592"/>
            <a:ext cx="8755912" cy="648555"/>
          </a:xfrm>
        </p:spPr>
        <p:txBody>
          <a:bodyPr/>
          <a:lstStyle/>
          <a:p>
            <a:r>
              <a:rPr lang="en-US" altLang="en-US" sz="3200" b="1" dirty="0"/>
              <a:t>Compiling and Executing a Java Program</a:t>
            </a:r>
            <a:endParaRPr lang="en-IN" sz="3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329005-8778-4F08-A918-27F1F0DCC8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84C739-482A-4494-BB02-8791629D0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25" y="2196559"/>
            <a:ext cx="8024037" cy="2780817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0EB71B1-DEFD-4400-9522-7308E6F7A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0165" y="1203576"/>
            <a:ext cx="8041197" cy="1142676"/>
          </a:xfrm>
        </p:spPr>
        <p:txBody>
          <a:bodyPr/>
          <a:lstStyle/>
          <a:p>
            <a:pPr marL="742950" marR="767715" lvl="1" indent="-285750">
              <a:spcAft>
                <a:spcPts val="0"/>
              </a:spcAft>
              <a:buSzPts val="1150"/>
              <a:buFont typeface="Lucida Sans Unicode" panose="020B0602030504020204" pitchFamily="34" charset="0"/>
              <a:buChar char="●"/>
              <a:tabLst>
                <a:tab pos="1070610" algn="l"/>
                <a:tab pos="1071245" algn="l"/>
              </a:tabLst>
            </a:pPr>
            <a:r>
              <a:rPr lang="en-US" sz="1800" dirty="0">
                <a:effectLst/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Java</a:t>
            </a:r>
            <a:r>
              <a:rPr lang="en-US" sz="1800" spc="-35" dirty="0">
                <a:effectLst/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programs</a:t>
            </a:r>
            <a:r>
              <a:rPr lang="en-US" sz="1800" spc="-35" dirty="0">
                <a:effectLst/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are</a:t>
            </a:r>
            <a:r>
              <a:rPr lang="en-US" sz="1800" spc="-35" dirty="0">
                <a:effectLst/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compiled</a:t>
            </a:r>
            <a:r>
              <a:rPr lang="en-US" sz="1800" spc="-30" dirty="0">
                <a:effectLst/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to</a:t>
            </a:r>
            <a:r>
              <a:rPr lang="en-US" sz="1800" spc="-25" dirty="0">
                <a:effectLst/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Java</a:t>
            </a:r>
            <a:r>
              <a:rPr lang="en-US" sz="1800" spc="-35" dirty="0">
                <a:effectLst/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byte-codes,</a:t>
            </a:r>
            <a:r>
              <a:rPr lang="en-US" sz="1800" spc="-900" dirty="0">
                <a:effectLst/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a kind of machine independent representation.</a:t>
            </a:r>
            <a:r>
              <a:rPr lang="en-US" sz="1800" spc="5" dirty="0">
                <a:effectLst/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The program is then executed by an interpreter</a:t>
            </a:r>
            <a:r>
              <a:rPr lang="en-US" sz="1800" spc="5" dirty="0">
                <a:effectLst/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called</a:t>
            </a:r>
            <a:r>
              <a:rPr lang="en-US" sz="1800" spc="-10" dirty="0">
                <a:effectLst/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the</a:t>
            </a:r>
            <a:r>
              <a:rPr lang="en-US" sz="1800" spc="-5" dirty="0">
                <a:effectLst/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Java</a:t>
            </a:r>
            <a:r>
              <a:rPr lang="en-US" sz="1800" spc="-5" dirty="0">
                <a:effectLst/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Virtual</a:t>
            </a:r>
            <a:r>
              <a:rPr lang="en-US" sz="1800" spc="-10" dirty="0">
                <a:effectLst/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Machine</a:t>
            </a:r>
            <a:r>
              <a:rPr lang="en-US" sz="1800" spc="-5" dirty="0">
                <a:effectLst/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(JVM).</a:t>
            </a:r>
            <a:endParaRPr lang="en-IN" sz="1800" dirty="0">
              <a:effectLst/>
              <a:latin typeface="Verdana" panose="020B0604030504040204" pitchFamily="34" charset="0"/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033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DD6B2-203C-4F4F-8E9C-D1D5A0AB9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165" y="688680"/>
            <a:ext cx="8755912" cy="648555"/>
          </a:xfrm>
        </p:spPr>
        <p:txBody>
          <a:bodyPr/>
          <a:lstStyle/>
          <a:p>
            <a:r>
              <a:rPr lang="en-US" sz="3200" b="1" dirty="0"/>
              <a:t>Taking Input in Java.</a:t>
            </a:r>
            <a:endParaRPr lang="en-IN" sz="3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329005-8778-4F08-A918-27F1F0DCC8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0EB71B1-DEFD-4400-9522-7308E6F7A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3054" y="1440431"/>
            <a:ext cx="8517891" cy="1331122"/>
          </a:xfrm>
        </p:spPr>
        <p:txBody>
          <a:bodyPr/>
          <a:lstStyle/>
          <a:p>
            <a:pPr marL="800100" marR="767715" lvl="1">
              <a:spcAft>
                <a:spcPts val="0"/>
              </a:spcAft>
              <a:buSzPts val="1150"/>
              <a:buFont typeface="+mj-lt"/>
              <a:buAutoNum type="arabicPeriod"/>
              <a:tabLst>
                <a:tab pos="1070610" algn="l"/>
                <a:tab pos="1071245" algn="l"/>
              </a:tabLst>
            </a:pPr>
            <a:r>
              <a:rPr lang="en-IN" sz="2800" dirty="0">
                <a:effectLst/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Using Java Command Line Arguments.</a:t>
            </a:r>
          </a:p>
          <a:p>
            <a:pPr marL="800100" marR="767715" lvl="1">
              <a:spcAft>
                <a:spcPts val="0"/>
              </a:spcAft>
              <a:buSzPts val="1150"/>
              <a:buFont typeface="+mj-lt"/>
              <a:buAutoNum type="arabicPeriod"/>
              <a:tabLst>
                <a:tab pos="1070610" algn="l"/>
                <a:tab pos="1071245" algn="l"/>
              </a:tabLst>
            </a:pPr>
            <a:r>
              <a:rPr lang="en-IN" sz="2800" dirty="0">
                <a:latin typeface="Verdana" panose="020B060403050404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Using Scanner Class.</a:t>
            </a:r>
            <a:endParaRPr lang="en-IN" sz="2800" dirty="0">
              <a:effectLst/>
              <a:latin typeface="Verdana" panose="020B0604030504040204" pitchFamily="34" charset="0"/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EDE4D9-7DC8-48FF-8FB8-883A03660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057" y="1917355"/>
            <a:ext cx="3187995" cy="318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431960"/>
      </p:ext>
    </p:extLst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935</Words>
  <Application>Microsoft Office PowerPoint</Application>
  <PresentationFormat>On-screen Show (16:9)</PresentationFormat>
  <Paragraphs>161</Paragraphs>
  <Slides>23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8" baseType="lpstr">
      <vt:lpstr>Verdana</vt:lpstr>
      <vt:lpstr>Barlow</vt:lpstr>
      <vt:lpstr>Barlow Light</vt:lpstr>
      <vt:lpstr>Raleway Thin</vt:lpstr>
      <vt:lpstr>Courier New</vt:lpstr>
      <vt:lpstr>inter-regular</vt:lpstr>
      <vt:lpstr>Calibri</vt:lpstr>
      <vt:lpstr>Arial Rounded MT Bold</vt:lpstr>
      <vt:lpstr>Arial</vt:lpstr>
      <vt:lpstr>-apple-system</vt:lpstr>
      <vt:lpstr>Marlett</vt:lpstr>
      <vt:lpstr>urw-din</vt:lpstr>
      <vt:lpstr>erdana</vt:lpstr>
      <vt:lpstr>Lucida Sans Unicode</vt:lpstr>
      <vt:lpstr>Gaoler template</vt:lpstr>
      <vt:lpstr>Java Workshop</vt:lpstr>
      <vt:lpstr>HELLO!</vt:lpstr>
      <vt:lpstr>How this session is different ?</vt:lpstr>
      <vt:lpstr>Why Java Programming ?</vt:lpstr>
      <vt:lpstr>Let’s Setup Java</vt:lpstr>
      <vt:lpstr>Java Processing and Execution</vt:lpstr>
      <vt:lpstr>Writing First Program</vt:lpstr>
      <vt:lpstr>Compiling and Executing a Java Program</vt:lpstr>
      <vt:lpstr>Taking Input in Java.</vt:lpstr>
      <vt:lpstr>Converting Numeric Strings to Numbers</vt:lpstr>
      <vt:lpstr>Input/Output using Streams</vt:lpstr>
      <vt:lpstr>Creating and Using Objects</vt:lpstr>
      <vt:lpstr>public static void main(string[] args) in Java</vt:lpstr>
      <vt:lpstr>public static void main(string[] args) in Java</vt:lpstr>
      <vt:lpstr>Basic Features</vt:lpstr>
      <vt:lpstr>Primitive Data Types</vt:lpstr>
      <vt:lpstr>PowerPoint Presentation</vt:lpstr>
      <vt:lpstr>PowerPoint Presentation</vt:lpstr>
      <vt:lpstr>Operators</vt:lpstr>
      <vt:lpstr>PowerPoint Presentation</vt:lpstr>
      <vt:lpstr>Control Statements</vt:lpstr>
      <vt:lpstr>Lets’ Talk About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Priyanshu Upadhyay</dc:creator>
  <cp:lastModifiedBy>Priyanshu Upadhyay</cp:lastModifiedBy>
  <cp:revision>25</cp:revision>
  <dcterms:modified xsi:type="dcterms:W3CDTF">2021-08-28T06:13:40Z</dcterms:modified>
</cp:coreProperties>
</file>