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62" r:id="rId2"/>
    <p:sldId id="256" r:id="rId3"/>
    <p:sldId id="258" r:id="rId4"/>
    <p:sldId id="259" r:id="rId5"/>
    <p:sldId id="263" r:id="rId6"/>
    <p:sldId id="260" r:id="rId7"/>
    <p:sldId id="264" r:id="rId8"/>
    <p:sldId id="265" r:id="rId9"/>
    <p:sldId id="266" r:id="rId10"/>
    <p:sldId id="267" r:id="rId11"/>
    <p:sldId id="268" r:id="rId12"/>
    <p:sldId id="269" r:id="rId13"/>
    <p:sldId id="272" r:id="rId14"/>
    <p:sldId id="273" r:id="rId15"/>
    <p:sldId id="270" r:id="rId16"/>
    <p:sldId id="271" r:id="rId17"/>
    <p:sldId id="274" r:id="rId18"/>
    <p:sldId id="275" r:id="rId19"/>
    <p:sldId id="276" r:id="rId20"/>
    <p:sldId id="277" r:id="rId21"/>
    <p:sldId id="278"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CAEFCD-E171-4EAB-8816-A2E3B4883BEC}" type="datetimeFigureOut">
              <a:rPr lang="en-IN" smtClean="0"/>
              <a:t>29-11-2021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88849C-53F4-4C40-8A04-1B2A8D260B38}" type="slidenum">
              <a:rPr lang="en-IN" smtClean="0"/>
              <a:t>‹#›</a:t>
            </a:fld>
            <a:endParaRPr lang="en-IN"/>
          </a:p>
        </p:txBody>
      </p:sp>
    </p:spTree>
    <p:extLst>
      <p:ext uri="{BB962C8B-B14F-4D97-AF65-F5344CB8AC3E}">
        <p14:creationId xmlns:p14="http://schemas.microsoft.com/office/powerpoint/2010/main" val="1836119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4478073-0153-4376-86EB-0D2F824128DF}" type="slidenum">
              <a:rPr lang="en-US" altLang="en-US" smtClean="0">
                <a:latin typeface="Arial" panose="020B0604020202020204" pitchFamily="34" charset="0"/>
              </a:rPr>
              <a:pPr>
                <a:spcBef>
                  <a:spcPct val="0"/>
                </a:spcBef>
              </a:pPr>
              <a:t>1</a:t>
            </a:fld>
            <a:endParaRPr lang="en-US" altLang="en-US" smtClean="0">
              <a:latin typeface="Arial" panose="020B0604020202020204" pitchFamily="34" charset="0"/>
            </a:endParaRPr>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851967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C29438A-87B6-452E-BCD7-40B4541623D2}" type="slidenum">
              <a:rPr lang="he-IL" altLang="en-US" smtClean="0">
                <a:latin typeface="Arial" panose="020B0604020202020204" pitchFamily="34" charset="0"/>
              </a:rPr>
              <a:pPr>
                <a:spcBef>
                  <a:spcPct val="0"/>
                </a:spcBef>
              </a:pPr>
              <a:t>12</a:t>
            </a:fld>
            <a:endParaRPr lang="en-US" altLang="en-US" smtClean="0">
              <a:latin typeface="Arial" panose="020B0604020202020204" pitchFamily="34" charset="0"/>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ltLang="en-US" smtClean="0"/>
          </a:p>
        </p:txBody>
      </p:sp>
    </p:spTree>
    <p:extLst>
      <p:ext uri="{BB962C8B-B14F-4D97-AF65-F5344CB8AC3E}">
        <p14:creationId xmlns:p14="http://schemas.microsoft.com/office/powerpoint/2010/main" val="854695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F2BDDD8-2609-4198-B695-13B073735B2D}" type="slidenum">
              <a:rPr lang="he-IL" altLang="en-US" smtClean="0">
                <a:latin typeface="Arial" panose="020B0604020202020204" pitchFamily="34" charset="0"/>
              </a:rPr>
              <a:pPr>
                <a:spcBef>
                  <a:spcPct val="0"/>
                </a:spcBef>
              </a:pPr>
              <a:t>15</a:t>
            </a:fld>
            <a:endParaRPr lang="en-US" altLang="en-US" smtClean="0">
              <a:latin typeface="Arial" panose="020B0604020202020204" pitchFamily="34" charset="0"/>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ltLang="en-US" smtClean="0"/>
          </a:p>
        </p:txBody>
      </p:sp>
    </p:spTree>
    <p:extLst>
      <p:ext uri="{BB962C8B-B14F-4D97-AF65-F5344CB8AC3E}">
        <p14:creationId xmlns:p14="http://schemas.microsoft.com/office/powerpoint/2010/main" val="2993142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9D6192B-4502-4864-B33D-5223F4AF8BBD}" type="slidenum">
              <a:rPr lang="he-IL" altLang="en-US" smtClean="0">
                <a:latin typeface="Arial" panose="020B0604020202020204" pitchFamily="34" charset="0"/>
              </a:rPr>
              <a:pPr>
                <a:spcBef>
                  <a:spcPct val="0"/>
                </a:spcBef>
              </a:pPr>
              <a:t>16</a:t>
            </a:fld>
            <a:endParaRPr lang="en-US" altLang="en-US" smtClean="0">
              <a:latin typeface="Arial" panose="020B0604020202020204" pitchFamily="34" charset="0"/>
            </a:endParaRPr>
          </a:p>
        </p:txBody>
      </p:sp>
      <p:sp>
        <p:nvSpPr>
          <p:cNvPr id="17411" name="Rectangle 2"/>
          <p:cNvSpPr>
            <a:spLocks noGrp="1" noRot="1" noChangeAspect="1" noChangeArrowheads="1" noTextEdit="1"/>
          </p:cNvSpPr>
          <p:nvPr>
            <p:ph type="sldImg"/>
          </p:nvPr>
        </p:nvSpPr>
        <p:spPr>
          <a:xfrm>
            <a:off x="409575" y="698500"/>
            <a:ext cx="6196013" cy="3486150"/>
          </a:xfrm>
          <a:ln w="12700" cap="flat"/>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04" tIns="46802" rIns="93604" bIns="46802"/>
          <a:lstStyle/>
          <a:p>
            <a:endParaRPr lang="he-IL" altLang="en-US" smtClean="0"/>
          </a:p>
        </p:txBody>
      </p:sp>
    </p:spTree>
    <p:extLst>
      <p:ext uri="{BB962C8B-B14F-4D97-AF65-F5344CB8AC3E}">
        <p14:creationId xmlns:p14="http://schemas.microsoft.com/office/powerpoint/2010/main" val="115079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04AC691-15CA-4EAB-94AB-FAC7D5496D94}" type="datetimeFigureOut">
              <a:rPr lang="en-IN" smtClean="0"/>
              <a:t>29-11-2021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9B4FE-635E-4F87-8323-1DE6BEC97987}" type="slidenum">
              <a:rPr lang="en-IN" smtClean="0"/>
              <a:t>‹#›</a:t>
            </a:fld>
            <a:endParaRPr lang="en-IN"/>
          </a:p>
        </p:txBody>
      </p:sp>
    </p:spTree>
    <p:extLst>
      <p:ext uri="{BB962C8B-B14F-4D97-AF65-F5344CB8AC3E}">
        <p14:creationId xmlns:p14="http://schemas.microsoft.com/office/powerpoint/2010/main" val="3769665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04AC691-15CA-4EAB-94AB-FAC7D5496D94}" type="datetimeFigureOut">
              <a:rPr lang="en-IN" smtClean="0"/>
              <a:t>29-11-2021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9B4FE-635E-4F87-8323-1DE6BEC97987}" type="slidenum">
              <a:rPr lang="en-IN" smtClean="0"/>
              <a:t>‹#›</a:t>
            </a:fld>
            <a:endParaRPr lang="en-IN"/>
          </a:p>
        </p:txBody>
      </p:sp>
    </p:spTree>
    <p:extLst>
      <p:ext uri="{BB962C8B-B14F-4D97-AF65-F5344CB8AC3E}">
        <p14:creationId xmlns:p14="http://schemas.microsoft.com/office/powerpoint/2010/main" val="2494149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04AC691-15CA-4EAB-94AB-FAC7D5496D94}" type="datetimeFigureOut">
              <a:rPr lang="en-IN" smtClean="0"/>
              <a:t>29-11-2021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9B4FE-635E-4F87-8323-1DE6BEC97987}" type="slidenum">
              <a:rPr lang="en-IN" smtClean="0"/>
              <a:t>‹#›</a:t>
            </a:fld>
            <a:endParaRPr lang="en-IN"/>
          </a:p>
        </p:txBody>
      </p:sp>
    </p:spTree>
    <p:extLst>
      <p:ext uri="{BB962C8B-B14F-4D97-AF65-F5344CB8AC3E}">
        <p14:creationId xmlns:p14="http://schemas.microsoft.com/office/powerpoint/2010/main" val="4045647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04AC691-15CA-4EAB-94AB-FAC7D5496D94}" type="datetimeFigureOut">
              <a:rPr lang="en-IN" smtClean="0"/>
              <a:t>29-11-2021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9B4FE-635E-4F87-8323-1DE6BEC97987}" type="slidenum">
              <a:rPr lang="en-IN" smtClean="0"/>
              <a:t>‹#›</a:t>
            </a:fld>
            <a:endParaRPr lang="en-IN"/>
          </a:p>
        </p:txBody>
      </p:sp>
    </p:spTree>
    <p:extLst>
      <p:ext uri="{BB962C8B-B14F-4D97-AF65-F5344CB8AC3E}">
        <p14:creationId xmlns:p14="http://schemas.microsoft.com/office/powerpoint/2010/main" val="1387596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04AC691-15CA-4EAB-94AB-FAC7D5496D94}" type="datetimeFigureOut">
              <a:rPr lang="en-IN" smtClean="0"/>
              <a:t>29-11-2021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9B4FE-635E-4F87-8323-1DE6BEC97987}" type="slidenum">
              <a:rPr lang="en-IN" smtClean="0"/>
              <a:t>‹#›</a:t>
            </a:fld>
            <a:endParaRPr lang="en-IN"/>
          </a:p>
        </p:txBody>
      </p:sp>
    </p:spTree>
    <p:extLst>
      <p:ext uri="{BB962C8B-B14F-4D97-AF65-F5344CB8AC3E}">
        <p14:creationId xmlns:p14="http://schemas.microsoft.com/office/powerpoint/2010/main" val="356550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04AC691-15CA-4EAB-94AB-FAC7D5496D94}" type="datetimeFigureOut">
              <a:rPr lang="en-IN" smtClean="0"/>
              <a:t>29-11-2021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89B4FE-635E-4F87-8323-1DE6BEC97987}" type="slidenum">
              <a:rPr lang="en-IN" smtClean="0"/>
              <a:t>‹#›</a:t>
            </a:fld>
            <a:endParaRPr lang="en-IN"/>
          </a:p>
        </p:txBody>
      </p:sp>
    </p:spTree>
    <p:extLst>
      <p:ext uri="{BB962C8B-B14F-4D97-AF65-F5344CB8AC3E}">
        <p14:creationId xmlns:p14="http://schemas.microsoft.com/office/powerpoint/2010/main" val="2901050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04AC691-15CA-4EAB-94AB-FAC7D5496D94}" type="datetimeFigureOut">
              <a:rPr lang="en-IN" smtClean="0"/>
              <a:t>29-11-2021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89B4FE-635E-4F87-8323-1DE6BEC97987}" type="slidenum">
              <a:rPr lang="en-IN" smtClean="0"/>
              <a:t>‹#›</a:t>
            </a:fld>
            <a:endParaRPr lang="en-IN"/>
          </a:p>
        </p:txBody>
      </p:sp>
    </p:spTree>
    <p:extLst>
      <p:ext uri="{BB962C8B-B14F-4D97-AF65-F5344CB8AC3E}">
        <p14:creationId xmlns:p14="http://schemas.microsoft.com/office/powerpoint/2010/main" val="2794859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04AC691-15CA-4EAB-94AB-FAC7D5496D94}" type="datetimeFigureOut">
              <a:rPr lang="en-IN" smtClean="0"/>
              <a:t>29-11-2021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B89B4FE-635E-4F87-8323-1DE6BEC97987}" type="slidenum">
              <a:rPr lang="en-IN" smtClean="0"/>
              <a:t>‹#›</a:t>
            </a:fld>
            <a:endParaRPr lang="en-IN"/>
          </a:p>
        </p:txBody>
      </p:sp>
    </p:spTree>
    <p:extLst>
      <p:ext uri="{BB962C8B-B14F-4D97-AF65-F5344CB8AC3E}">
        <p14:creationId xmlns:p14="http://schemas.microsoft.com/office/powerpoint/2010/main" val="512728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4AC691-15CA-4EAB-94AB-FAC7D5496D94}" type="datetimeFigureOut">
              <a:rPr lang="en-IN" smtClean="0"/>
              <a:t>29-11-2021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B89B4FE-635E-4F87-8323-1DE6BEC97987}" type="slidenum">
              <a:rPr lang="en-IN" smtClean="0"/>
              <a:t>‹#›</a:t>
            </a:fld>
            <a:endParaRPr lang="en-IN"/>
          </a:p>
        </p:txBody>
      </p:sp>
    </p:spTree>
    <p:extLst>
      <p:ext uri="{BB962C8B-B14F-4D97-AF65-F5344CB8AC3E}">
        <p14:creationId xmlns:p14="http://schemas.microsoft.com/office/powerpoint/2010/main" val="2151520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04AC691-15CA-4EAB-94AB-FAC7D5496D94}" type="datetimeFigureOut">
              <a:rPr lang="en-IN" smtClean="0"/>
              <a:t>29-11-2021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89B4FE-635E-4F87-8323-1DE6BEC97987}" type="slidenum">
              <a:rPr lang="en-IN" smtClean="0"/>
              <a:t>‹#›</a:t>
            </a:fld>
            <a:endParaRPr lang="en-IN"/>
          </a:p>
        </p:txBody>
      </p:sp>
    </p:spTree>
    <p:extLst>
      <p:ext uri="{BB962C8B-B14F-4D97-AF65-F5344CB8AC3E}">
        <p14:creationId xmlns:p14="http://schemas.microsoft.com/office/powerpoint/2010/main" val="4021591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04AC691-15CA-4EAB-94AB-FAC7D5496D94}" type="datetimeFigureOut">
              <a:rPr lang="en-IN" smtClean="0"/>
              <a:t>29-11-2021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89B4FE-635E-4F87-8323-1DE6BEC97987}" type="slidenum">
              <a:rPr lang="en-IN" smtClean="0"/>
              <a:t>‹#›</a:t>
            </a:fld>
            <a:endParaRPr lang="en-IN"/>
          </a:p>
        </p:txBody>
      </p:sp>
    </p:spTree>
    <p:extLst>
      <p:ext uri="{BB962C8B-B14F-4D97-AF65-F5344CB8AC3E}">
        <p14:creationId xmlns:p14="http://schemas.microsoft.com/office/powerpoint/2010/main" val="3483836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4AC691-15CA-4EAB-94AB-FAC7D5496D94}" type="datetimeFigureOut">
              <a:rPr lang="en-IN" smtClean="0"/>
              <a:t>29-11-2021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89B4FE-635E-4F87-8323-1DE6BEC97987}" type="slidenum">
              <a:rPr lang="en-IN" smtClean="0"/>
              <a:t>‹#›</a:t>
            </a:fld>
            <a:endParaRPr lang="en-IN"/>
          </a:p>
        </p:txBody>
      </p:sp>
    </p:spTree>
    <p:extLst>
      <p:ext uri="{BB962C8B-B14F-4D97-AF65-F5344CB8AC3E}">
        <p14:creationId xmlns:p14="http://schemas.microsoft.com/office/powerpoint/2010/main" val="1232143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9607D8C-44B2-46D3-AC69-31A87EF8D6B7}" type="slidenum">
              <a:rPr lang="en-US" altLang="en-US" sz="1600"/>
              <a:pPr>
                <a:spcBef>
                  <a:spcPct val="0"/>
                </a:spcBef>
                <a:buFontTx/>
                <a:buNone/>
              </a:pPr>
              <a:t>1</a:t>
            </a:fld>
            <a:endParaRPr lang="en-US" altLang="en-US" sz="1600"/>
          </a:p>
        </p:txBody>
      </p:sp>
      <p:sp>
        <p:nvSpPr>
          <p:cNvPr id="4099" name="Rectangle 1027"/>
          <p:cNvSpPr>
            <a:spLocks noChangeArrowheads="1"/>
          </p:cNvSpPr>
          <p:nvPr/>
        </p:nvSpPr>
        <p:spPr bwMode="auto">
          <a:xfrm>
            <a:off x="1676400" y="1524000"/>
            <a:ext cx="8763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400" b="1">
                <a:solidFill>
                  <a:srgbClr val="FF0000"/>
                </a:solidFill>
              </a:rPr>
              <a:t>OPERATING SYSTEMS </a:t>
            </a:r>
          </a:p>
          <a:p>
            <a:pPr algn="ctr">
              <a:spcBef>
                <a:spcPct val="0"/>
              </a:spcBef>
              <a:buFontTx/>
              <a:buNone/>
            </a:pPr>
            <a:endParaRPr lang="en-US" altLang="en-US" sz="4400" b="1">
              <a:solidFill>
                <a:srgbClr val="FF0000"/>
              </a:solidFill>
            </a:endParaRPr>
          </a:p>
          <a:p>
            <a:pPr algn="ctr">
              <a:spcBef>
                <a:spcPct val="0"/>
              </a:spcBef>
              <a:buFontTx/>
              <a:buNone/>
            </a:pPr>
            <a:r>
              <a:rPr lang="en-US" altLang="en-US" sz="4400" b="1">
                <a:solidFill>
                  <a:srgbClr val="FF0000"/>
                </a:solidFill>
              </a:rPr>
              <a:t>Disk Scheduling</a:t>
            </a:r>
          </a:p>
        </p:txBody>
      </p:sp>
      <p:pic>
        <p:nvPicPr>
          <p:cNvPr id="4100" name="Picture 6" descr="GLA University, Mathura: Courses, Fees, Placements, Ranking ..."/>
          <p:cNvPicPr>
            <a:picLocks noChangeAspect="1" noChangeArrowheads="1"/>
          </p:cNvPicPr>
          <p:nvPr/>
        </p:nvPicPr>
        <p:blipFill>
          <a:blip r:embed="rId3">
            <a:extLst>
              <a:ext uri="{28A0092B-C50C-407E-A947-70E740481C1C}">
                <a14:useLocalDpi xmlns:a14="http://schemas.microsoft.com/office/drawing/2010/main" val="0"/>
              </a:ext>
            </a:extLst>
          </a:blip>
          <a:srcRect t="22325" b="18140"/>
          <a:stretch>
            <a:fillRect/>
          </a:stretch>
        </p:blipFill>
        <p:spPr bwMode="auto">
          <a:xfrm>
            <a:off x="1600200" y="0"/>
            <a:ext cx="2667000"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72937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sz="3200" b="1"/>
              <a:t>Purpose of Disk Scheduling</a:t>
            </a:r>
            <a:br>
              <a:rPr lang="en-US" altLang="en-US" sz="3200" b="1"/>
            </a:br>
            <a:endParaRPr lang="en-US" altLang="en-US" sz="3200"/>
          </a:p>
        </p:txBody>
      </p:sp>
      <p:sp>
        <p:nvSpPr>
          <p:cNvPr id="10243" name="Content Placeholder 2"/>
          <p:cNvSpPr>
            <a:spLocks noGrp="1"/>
          </p:cNvSpPr>
          <p:nvPr>
            <p:ph idx="1"/>
          </p:nvPr>
        </p:nvSpPr>
        <p:spPr/>
        <p:txBody>
          <a:bodyPr/>
          <a:lstStyle/>
          <a:p>
            <a:pPr algn="just"/>
            <a:r>
              <a:rPr lang="en-US" altLang="en-US" sz="2400"/>
              <a:t>The main purpose of disk scheduling algorithm is to select a disk request from the queue of IO requests and decide the schedule when this request will be processed.</a:t>
            </a:r>
          </a:p>
        </p:txBody>
      </p:sp>
      <p:sp>
        <p:nvSpPr>
          <p:cNvPr id="1024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F65B5FC-2996-4A84-8F0F-F3B30763BBD7}" type="slidenum">
              <a:rPr lang="en-US" altLang="en-US" sz="1600"/>
              <a:pPr>
                <a:spcBef>
                  <a:spcPct val="0"/>
                </a:spcBef>
                <a:buFontTx/>
                <a:buNone/>
              </a:pPr>
              <a:t>10</a:t>
            </a:fld>
            <a:endParaRPr lang="en-US" altLang="en-US" sz="1600"/>
          </a:p>
        </p:txBody>
      </p:sp>
    </p:spTree>
    <p:extLst>
      <p:ext uri="{BB962C8B-B14F-4D97-AF65-F5344CB8AC3E}">
        <p14:creationId xmlns:p14="http://schemas.microsoft.com/office/powerpoint/2010/main" val="4740189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sz="3200" b="1"/>
              <a:t>Disk Scheduling Algorithms</a:t>
            </a:r>
            <a:br>
              <a:rPr lang="en-US" altLang="en-US" sz="3200" b="1"/>
            </a:br>
            <a:endParaRPr lang="en-US" altLang="en-US" sz="3200"/>
          </a:p>
        </p:txBody>
      </p:sp>
      <p:sp>
        <p:nvSpPr>
          <p:cNvPr id="11267" name="Content Placeholder 2"/>
          <p:cNvSpPr>
            <a:spLocks noGrp="1"/>
          </p:cNvSpPr>
          <p:nvPr>
            <p:ph idx="1"/>
          </p:nvPr>
        </p:nvSpPr>
        <p:spPr/>
        <p:txBody>
          <a:bodyPr/>
          <a:lstStyle/>
          <a:p>
            <a:r>
              <a:rPr lang="en-US" altLang="en-US" sz="2400"/>
              <a:t>FCFS scheduling algorithm</a:t>
            </a:r>
          </a:p>
          <a:p>
            <a:r>
              <a:rPr lang="en-US" altLang="en-US" sz="2400"/>
              <a:t>SSTF (shortest seek time first) algorithm</a:t>
            </a:r>
          </a:p>
          <a:p>
            <a:r>
              <a:rPr lang="en-US" altLang="en-US" sz="2400"/>
              <a:t>SCAN scheduling</a:t>
            </a:r>
          </a:p>
          <a:p>
            <a:r>
              <a:rPr lang="en-US" altLang="en-US" sz="2400"/>
              <a:t>C-SCAN scheduling</a:t>
            </a:r>
          </a:p>
          <a:p>
            <a:r>
              <a:rPr lang="en-US" altLang="en-US" sz="2400"/>
              <a:t>LOOK Scheduling</a:t>
            </a:r>
          </a:p>
          <a:p>
            <a:r>
              <a:rPr lang="en-US" altLang="en-US" sz="2400"/>
              <a:t>C-LOOK scheduling</a:t>
            </a:r>
          </a:p>
          <a:p>
            <a:endParaRPr lang="en-US" altLang="en-US" sz="2400"/>
          </a:p>
        </p:txBody>
      </p:sp>
      <p:sp>
        <p:nvSpPr>
          <p:cNvPr id="1126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F561143-EE29-411F-BCFE-26D4DC635C06}" type="slidenum">
              <a:rPr lang="en-US" altLang="en-US" sz="1600"/>
              <a:pPr>
                <a:spcBef>
                  <a:spcPct val="0"/>
                </a:spcBef>
                <a:buFontTx/>
                <a:buNone/>
              </a:pPr>
              <a:t>11</a:t>
            </a:fld>
            <a:endParaRPr lang="en-US" altLang="en-US" sz="1600"/>
          </a:p>
        </p:txBody>
      </p:sp>
    </p:spTree>
    <p:extLst>
      <p:ext uri="{BB962C8B-B14F-4D97-AF65-F5344CB8AC3E}">
        <p14:creationId xmlns:p14="http://schemas.microsoft.com/office/powerpoint/2010/main" val="5318850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286000" y="722313"/>
            <a:ext cx="8382000" cy="609600"/>
          </a:xfrm>
        </p:spPr>
        <p:txBody>
          <a:bodyPr/>
          <a:lstStyle/>
          <a:p>
            <a:pPr eaLnBrk="1" hangingPunct="1"/>
            <a:r>
              <a:rPr lang="en-US" altLang="en-US" sz="3600"/>
              <a:t>Disk Scheduling Algorithms</a:t>
            </a:r>
          </a:p>
        </p:txBody>
      </p:sp>
      <p:sp>
        <p:nvSpPr>
          <p:cNvPr id="12291" name="Rectangle 3"/>
          <p:cNvSpPr>
            <a:spLocks noGrp="1" noChangeArrowheads="1"/>
          </p:cNvSpPr>
          <p:nvPr>
            <p:ph type="body" idx="1"/>
          </p:nvPr>
        </p:nvSpPr>
        <p:spPr/>
        <p:txBody>
          <a:bodyPr/>
          <a:lstStyle/>
          <a:p>
            <a:pPr>
              <a:tabLst>
                <a:tab pos="1711325" algn="l"/>
              </a:tabLst>
            </a:pPr>
            <a:r>
              <a:rPr lang="en-US" altLang="en-US" sz="2400"/>
              <a:t>We illustrate them with a I/O request queue   (cylinders are between 0-199):</a:t>
            </a:r>
            <a:br>
              <a:rPr lang="en-US" altLang="en-US" sz="2400"/>
            </a:br>
            <a:r>
              <a:rPr lang="en-US" altLang="en-US" sz="2400"/>
              <a:t>                          	</a:t>
            </a:r>
            <a:br>
              <a:rPr lang="en-US" altLang="en-US" sz="2400"/>
            </a:br>
            <a:r>
              <a:rPr lang="en-US" altLang="en-US" sz="2400"/>
              <a:t>queue = 98, 183, 37, 122, 14, 124, 65, 67</a:t>
            </a:r>
          </a:p>
          <a:p>
            <a:pPr>
              <a:buNone/>
              <a:tabLst>
                <a:tab pos="1711325" algn="l"/>
              </a:tabLst>
            </a:pPr>
            <a:r>
              <a:rPr lang="en-US" altLang="en-US" sz="2400"/>
              <a:t>	head starts at 53</a:t>
            </a:r>
          </a:p>
        </p:txBody>
      </p:sp>
    </p:spTree>
    <p:extLst>
      <p:ext uri="{BB962C8B-B14F-4D97-AF65-F5344CB8AC3E}">
        <p14:creationId xmlns:p14="http://schemas.microsoft.com/office/powerpoint/2010/main" val="10314490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lnSpc>
                <a:spcPct val="150000"/>
              </a:lnSpc>
            </a:pPr>
            <a:r>
              <a:rPr lang="en-US" sz="2800" dirty="0">
                <a:latin typeface="Times New Roman" panose="02020603050405020304" pitchFamily="18" charset="0"/>
                <a:cs typeface="Times New Roman" panose="02020603050405020304" pitchFamily="18" charset="0"/>
              </a:rPr>
              <a:t>Suppose the order of request is- (82,170,43,140,24,16,190)</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And current position of Read/Write head is : 50</a:t>
            </a:r>
            <a:endParaRPr lang="en-IN" sz="2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574" y="1916830"/>
            <a:ext cx="6697980" cy="4274820"/>
          </a:xfrm>
          <a:prstGeom prst="rect">
            <a:avLst/>
          </a:prstGeom>
        </p:spPr>
      </p:pic>
      <p:sp>
        <p:nvSpPr>
          <p:cNvPr id="6" name="Rectangle 5"/>
          <p:cNvSpPr/>
          <p:nvPr/>
        </p:nvSpPr>
        <p:spPr>
          <a:xfrm>
            <a:off x="7118554" y="3143468"/>
            <a:ext cx="4778477" cy="2460738"/>
          </a:xfrm>
          <a:prstGeom prst="rect">
            <a:avLst/>
          </a:prstGeom>
        </p:spPr>
        <p:txBody>
          <a:bodyPr wrap="square">
            <a:spAutoFit/>
          </a:bodyPr>
          <a:lstStyle/>
          <a:p>
            <a:pPr>
              <a:lnSpc>
                <a:spcPct val="200000"/>
              </a:lnSpc>
            </a:pPr>
            <a:r>
              <a:rPr lang="en-US" sz="2000" dirty="0">
                <a:latin typeface="Times New Roman" panose="02020603050405020304" pitchFamily="18" charset="0"/>
                <a:cs typeface="Times New Roman" panose="02020603050405020304" pitchFamily="18" charset="0"/>
              </a:rPr>
              <a:t>So, total seek time: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=(82-50)+(170-82)+(170-43)+(140-43)+(140-24)+(24-16)+(190-16)</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=642</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2297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2452"/>
            <a:ext cx="10515600" cy="5734511"/>
          </a:xfrm>
        </p:spPr>
        <p:txBody>
          <a:bodyPr/>
          <a:lstStyle/>
          <a:p>
            <a:pPr>
              <a:lnSpc>
                <a:spcPct val="200000"/>
              </a:lnSpc>
              <a:buFont typeface="Wingdings" panose="05000000000000000000" pitchFamily="2" charset="2"/>
              <a:buChar char="q"/>
            </a:pPr>
            <a:r>
              <a:rPr lang="en-US" sz="2400" dirty="0">
                <a:solidFill>
                  <a:srgbClr val="FF0000"/>
                </a:solidFill>
                <a:latin typeface="Times New Roman" panose="02020603050405020304" pitchFamily="18" charset="0"/>
                <a:cs typeface="Times New Roman" panose="02020603050405020304" pitchFamily="18" charset="0"/>
              </a:rPr>
              <a:t>Advantages:</a:t>
            </a:r>
          </a:p>
          <a:p>
            <a:pPr>
              <a:lnSpc>
                <a:spcPct val="200000"/>
              </a:lnSpc>
            </a:pPr>
            <a:r>
              <a:rPr lang="en-US" sz="2400" dirty="0">
                <a:latin typeface="Times New Roman" panose="02020603050405020304" pitchFamily="18" charset="0"/>
                <a:cs typeface="Times New Roman" panose="02020603050405020304" pitchFamily="18" charset="0"/>
              </a:rPr>
              <a:t>Every request gets a fair chance</a:t>
            </a:r>
          </a:p>
          <a:p>
            <a:pPr>
              <a:lnSpc>
                <a:spcPct val="200000"/>
              </a:lnSpc>
            </a:pPr>
            <a:r>
              <a:rPr lang="en-US" sz="2400" dirty="0">
                <a:latin typeface="Times New Roman" panose="02020603050405020304" pitchFamily="18" charset="0"/>
                <a:cs typeface="Times New Roman" panose="02020603050405020304" pitchFamily="18" charset="0"/>
              </a:rPr>
              <a:t>No indefinite postponement</a:t>
            </a:r>
          </a:p>
          <a:p>
            <a:pPr>
              <a:lnSpc>
                <a:spcPct val="200000"/>
              </a:lnSpc>
              <a:buFont typeface="Wingdings" panose="05000000000000000000" pitchFamily="2" charset="2"/>
              <a:buChar char="q"/>
            </a:pPr>
            <a:r>
              <a:rPr lang="en-US" sz="2400" dirty="0">
                <a:solidFill>
                  <a:srgbClr val="FF0000"/>
                </a:solidFill>
                <a:latin typeface="Times New Roman" panose="02020603050405020304" pitchFamily="18" charset="0"/>
                <a:cs typeface="Times New Roman" panose="02020603050405020304" pitchFamily="18" charset="0"/>
              </a:rPr>
              <a:t>Disadvantages:</a:t>
            </a:r>
          </a:p>
          <a:p>
            <a:pPr>
              <a:lnSpc>
                <a:spcPct val="200000"/>
              </a:lnSpc>
            </a:pPr>
            <a:r>
              <a:rPr lang="en-US" sz="2400" dirty="0">
                <a:latin typeface="Times New Roman" panose="02020603050405020304" pitchFamily="18" charset="0"/>
                <a:cs typeface="Times New Roman" panose="02020603050405020304" pitchFamily="18" charset="0"/>
              </a:rPr>
              <a:t>Does not try to optimize seek time</a:t>
            </a:r>
          </a:p>
          <a:p>
            <a:pPr>
              <a:lnSpc>
                <a:spcPct val="200000"/>
              </a:lnSpc>
            </a:pPr>
            <a:r>
              <a:rPr lang="en-US" sz="2400" dirty="0">
                <a:latin typeface="Times New Roman" panose="02020603050405020304" pitchFamily="18" charset="0"/>
                <a:cs typeface="Times New Roman" panose="02020603050405020304" pitchFamily="18" charset="0"/>
              </a:rPr>
              <a:t>May not provide the best possible service</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66463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286000" y="704850"/>
            <a:ext cx="8382000" cy="609600"/>
          </a:xfrm>
        </p:spPr>
        <p:txBody>
          <a:bodyPr/>
          <a:lstStyle/>
          <a:p>
            <a:pPr eaLnBrk="1" hangingPunct="1"/>
            <a:r>
              <a:rPr lang="en-US" altLang="en-US" sz="3600"/>
              <a:t>First Come First Serve (FCFS) Example</a:t>
            </a:r>
          </a:p>
        </p:txBody>
      </p:sp>
      <p:sp>
        <p:nvSpPr>
          <p:cNvPr id="14339" name="Text Box 4"/>
          <p:cNvSpPr txBox="1">
            <a:spLocks noChangeArrowheads="1"/>
          </p:cNvSpPr>
          <p:nvPr/>
        </p:nvSpPr>
        <p:spPr bwMode="auto">
          <a:xfrm>
            <a:off x="2819401" y="6172201"/>
            <a:ext cx="64881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en-US" sz="2000">
                <a:latin typeface="Helvetica" panose="020B0604020202020204" pitchFamily="34" charset="0"/>
              </a:rPr>
              <a:t>Illustration shows total head movement of 640 cylinders.</a:t>
            </a:r>
          </a:p>
        </p:txBody>
      </p:sp>
      <p:pic>
        <p:nvPicPr>
          <p:cNvPr id="14340" name="Picture 6"/>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900364" y="1643063"/>
            <a:ext cx="7151687" cy="4392612"/>
          </a:xfrm>
        </p:spPr>
      </p:pic>
    </p:spTree>
    <p:extLst>
      <p:ext uri="{BB962C8B-B14F-4D97-AF65-F5344CB8AC3E}">
        <p14:creationId xmlns:p14="http://schemas.microsoft.com/office/powerpoint/2010/main" val="4730950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905000" y="321392"/>
            <a:ext cx="8382000" cy="609600"/>
          </a:xfrm>
        </p:spPr>
        <p:txBody>
          <a:bodyPr vert="horz" lIns="92075" tIns="46038" rIns="92075" bIns="46038" rtlCol="0" anchor="ctr">
            <a:normAutofit/>
          </a:bodyPr>
          <a:lstStyle/>
          <a:p>
            <a:pPr algn="just"/>
            <a:r>
              <a:rPr lang="en-US" sz="3200" dirty="0" err="1">
                <a:latin typeface="Times New Roman" panose="02020603050405020304" pitchFamily="18" charset="0"/>
                <a:cs typeface="Times New Roman" panose="02020603050405020304" pitchFamily="18" charset="0"/>
              </a:rPr>
              <a:t>SSTF</a:t>
            </a:r>
            <a:r>
              <a:rPr lang="en-US" sz="3200" dirty="0">
                <a:latin typeface="Times New Roman" panose="02020603050405020304" pitchFamily="18" charset="0"/>
                <a:cs typeface="Times New Roman" panose="02020603050405020304" pitchFamily="18" charset="0"/>
              </a:rPr>
              <a:t> (Shortest Seek Time First)</a:t>
            </a:r>
            <a:endParaRPr lang="en-US" altLang="en-US" sz="3200" dirty="0">
              <a:latin typeface="Times New Roman" panose="02020603050405020304" pitchFamily="18" charset="0"/>
              <a:cs typeface="Times New Roman" panose="02020603050405020304" pitchFamily="18" charset="0"/>
            </a:endParaRPr>
          </a:p>
        </p:txBody>
      </p:sp>
      <p:sp>
        <p:nvSpPr>
          <p:cNvPr id="3" name="Rectangle 2"/>
          <p:cNvSpPr/>
          <p:nvPr/>
        </p:nvSpPr>
        <p:spPr>
          <a:xfrm>
            <a:off x="1012723" y="1179294"/>
            <a:ext cx="10461522" cy="1133965"/>
          </a:xfrm>
          <a:prstGeom prst="rect">
            <a:avLst/>
          </a:prstGeom>
        </p:spPr>
        <p:txBody>
          <a:bodyPr wrap="square">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Suppose the order of request is- (82,170,43,140,24,16,190)</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And current position of Read/Write head is : 50</a:t>
            </a: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3014969" y="2313259"/>
            <a:ext cx="8620125" cy="3819525"/>
          </a:xfrm>
          <a:prstGeom prst="rect">
            <a:avLst/>
          </a:prstGeom>
        </p:spPr>
      </p:pic>
      <p:sp>
        <p:nvSpPr>
          <p:cNvPr id="5" name="Rectangle 4"/>
          <p:cNvSpPr/>
          <p:nvPr/>
        </p:nvSpPr>
        <p:spPr>
          <a:xfrm>
            <a:off x="678425" y="4947661"/>
            <a:ext cx="6096000" cy="1687963"/>
          </a:xfrm>
          <a:prstGeom prst="rect">
            <a:avLst/>
          </a:prstGeom>
        </p:spPr>
        <p:txBody>
          <a:bodyPr>
            <a:spAutoFit/>
          </a:bodyPr>
          <a:lstStyle/>
          <a:p>
            <a:pPr>
              <a:lnSpc>
                <a:spcPct val="150000"/>
              </a:lnSpc>
            </a:pPr>
            <a:r>
              <a:rPr lang="en-US" sz="2400" dirty="0">
                <a:latin typeface="Times New Roman" panose="02020603050405020304" pitchFamily="18" charset="0"/>
                <a:cs typeface="Times New Roman" panose="02020603050405020304" pitchFamily="18" charset="0"/>
              </a:rPr>
              <a:t>So, total seek time</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50-43)+(43-24)+(24-16)+(82-16)+(140-82)+(170-40)+(190-170)</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208</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31363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60552"/>
          </a:xfrm>
        </p:spPr>
        <p:txBody>
          <a:bodyPr/>
          <a:lstStyle/>
          <a:p>
            <a:pPr algn="ctr"/>
            <a:r>
              <a:rPr lang="en-IN" b="1" u="sng" dirty="0"/>
              <a:t>SCAN</a:t>
            </a:r>
            <a:endParaRPr lang="en-IN" dirty="0"/>
          </a:p>
        </p:txBody>
      </p:sp>
      <p:sp>
        <p:nvSpPr>
          <p:cNvPr id="3" name="Content Placeholder 2"/>
          <p:cNvSpPr>
            <a:spLocks noGrp="1"/>
          </p:cNvSpPr>
          <p:nvPr>
            <p:ph idx="1"/>
          </p:nvPr>
        </p:nvSpPr>
        <p:spPr/>
        <p:txBody>
          <a:bodyPr/>
          <a:lstStyle/>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SCAN algorithm the disk arm moves into a particular direction and services the requests coming in its path and after reaching the end of disk, it reverses its direction and again services the request arriving in its path. </a:t>
            </a:r>
            <a:endParaRPr lang="en-US" sz="24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algorithm works as an elevator and hence also known as </a:t>
            </a:r>
            <a:r>
              <a:rPr lang="en-US" sz="2400" b="1" dirty="0">
                <a:latin typeface="Times New Roman" panose="02020603050405020304" pitchFamily="18" charset="0"/>
                <a:cs typeface="Times New Roman" panose="02020603050405020304" pitchFamily="18" charset="0"/>
              </a:rPr>
              <a:t>elevator algorithm. </a:t>
            </a:r>
            <a:endParaRPr lang="en-US" sz="2400" b="1"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As </a:t>
            </a:r>
            <a:r>
              <a:rPr lang="en-US" sz="2400" dirty="0">
                <a:latin typeface="Times New Roman" panose="02020603050405020304" pitchFamily="18" charset="0"/>
                <a:cs typeface="Times New Roman" panose="02020603050405020304" pitchFamily="18" charset="0"/>
              </a:rPr>
              <a:t>a result, the requests at the midrange are serviced more and those arriving behind the disk arm will have to wait</a:t>
            </a:r>
            <a:r>
              <a:rPr lang="en-US" sz="2400" dirty="0" smtClean="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2880145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277" y="365125"/>
            <a:ext cx="10842523" cy="1325563"/>
          </a:xfrm>
        </p:spPr>
        <p:txBody>
          <a:bodyPr>
            <a:noAutofit/>
          </a:bodyPr>
          <a:lstStyle/>
          <a:p>
            <a:pPr algn="just">
              <a:lnSpc>
                <a:spcPct val="150000"/>
              </a:lnSpc>
            </a:pPr>
            <a:r>
              <a:rPr lang="en-US" sz="2400" dirty="0">
                <a:latin typeface="Times New Roman" panose="02020603050405020304" pitchFamily="18" charset="0"/>
                <a:cs typeface="Times New Roman" panose="02020603050405020304" pitchFamily="18" charset="0"/>
              </a:rPr>
              <a:t>Suppose the requests to be addressed are-82,170,43,140,24,16,190. And the Read/Write arm is at 50, and it is also given that the disk arm should move </a:t>
            </a:r>
            <a:r>
              <a:rPr lang="en-US" sz="2400" b="1" dirty="0">
                <a:latin typeface="Times New Roman" panose="02020603050405020304" pitchFamily="18" charset="0"/>
                <a:cs typeface="Times New Roman" panose="02020603050405020304" pitchFamily="18" charset="0"/>
              </a:rPr>
              <a:t>“towards the larger value”.</a:t>
            </a:r>
            <a:endParaRPr lang="en-IN" sz="24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4275956" y="1690688"/>
            <a:ext cx="7553325" cy="3800475"/>
          </a:xfrm>
          <a:prstGeom prst="rect">
            <a:avLst/>
          </a:prstGeom>
        </p:spPr>
      </p:pic>
      <p:sp>
        <p:nvSpPr>
          <p:cNvPr id="5" name="Rectangle 4"/>
          <p:cNvSpPr/>
          <p:nvPr/>
        </p:nvSpPr>
        <p:spPr>
          <a:xfrm>
            <a:off x="511277" y="2826293"/>
            <a:ext cx="6096000" cy="3903954"/>
          </a:xfrm>
          <a:prstGeom prst="rect">
            <a:avLst/>
          </a:prstGeom>
        </p:spPr>
        <p:txBody>
          <a:bodyPr>
            <a:spAutoFit/>
          </a:bodyPr>
          <a:lstStyle/>
          <a:p>
            <a:pPr>
              <a:lnSpc>
                <a:spcPct val="150000"/>
              </a:lnSpc>
            </a:pPr>
            <a:r>
              <a:rPr lang="en-US" sz="2400" dirty="0" smtClean="0">
                <a:latin typeface="Times New Roman" panose="02020603050405020304" pitchFamily="18" charset="0"/>
                <a:cs typeface="Times New Roman" panose="02020603050405020304" pitchFamily="18" charset="0"/>
              </a:rPr>
              <a:t>seek </a:t>
            </a:r>
            <a:r>
              <a:rPr lang="en-US" sz="2400" dirty="0">
                <a:latin typeface="Times New Roman" panose="02020603050405020304" pitchFamily="18" charset="0"/>
                <a:cs typeface="Times New Roman" panose="02020603050405020304" pitchFamily="18" charset="0"/>
              </a:rPr>
              <a:t>time is calculated as:</a:t>
            </a:r>
          </a:p>
          <a:p>
            <a:pPr>
              <a:lnSpc>
                <a:spcPct val="150000"/>
              </a:lnSpc>
            </a:pPr>
            <a:r>
              <a:rPr lang="en-US" sz="2400" dirty="0">
                <a:latin typeface="Times New Roman" panose="02020603050405020304" pitchFamily="18" charset="0"/>
                <a:cs typeface="Times New Roman" panose="02020603050405020304" pitchFamily="18" charset="0"/>
              </a:rPr>
              <a:t>=(199-50)+(199-16)</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=332</a:t>
            </a:r>
          </a:p>
          <a:p>
            <a:pPr>
              <a:lnSpc>
                <a:spcPct val="150000"/>
              </a:lnSpc>
            </a:pPr>
            <a:r>
              <a:rPr lang="en-US" sz="2400" dirty="0">
                <a:latin typeface="Times New Roman" panose="02020603050405020304" pitchFamily="18" charset="0"/>
                <a:cs typeface="Times New Roman" panose="02020603050405020304" pitchFamily="18" charset="0"/>
              </a:rPr>
              <a:t>Advantages:</a:t>
            </a:r>
          </a:p>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High throughput</a:t>
            </a:r>
          </a:p>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Low variance of response time</a:t>
            </a:r>
          </a:p>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Average response time</a:t>
            </a:r>
          </a:p>
        </p:txBody>
      </p:sp>
    </p:spTree>
    <p:extLst>
      <p:ext uri="{BB962C8B-B14F-4D97-AF65-F5344CB8AC3E}">
        <p14:creationId xmlns:p14="http://schemas.microsoft.com/office/powerpoint/2010/main" val="4100594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6927"/>
          </a:xfrm>
        </p:spPr>
        <p:txBody>
          <a:bodyPr>
            <a:normAutofit fontScale="90000"/>
          </a:bodyPr>
          <a:lstStyle/>
          <a:p>
            <a:pPr algn="ctr"/>
            <a:r>
              <a:rPr lang="en-IN" b="1" u="sng" dirty="0" err="1"/>
              <a:t>CSCAN</a:t>
            </a:r>
            <a:endParaRPr lang="en-IN" dirty="0"/>
          </a:p>
        </p:txBody>
      </p:sp>
      <p:sp>
        <p:nvSpPr>
          <p:cNvPr id="3" name="Content Placeholder 2"/>
          <p:cNvSpPr>
            <a:spLocks noGrp="1"/>
          </p:cNvSpPr>
          <p:nvPr>
            <p:ph idx="1"/>
          </p:nvPr>
        </p:nvSpPr>
        <p:spPr>
          <a:xfrm>
            <a:off x="838200" y="1248697"/>
            <a:ext cx="10515600" cy="4928266"/>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Suppose the requests to be addressed are-82,170,43,140,24,16,190. And the Read/Write arm is at 50, and it is also given that the disk arm should move </a:t>
            </a:r>
            <a:r>
              <a:rPr lang="en-US" sz="2400" b="1" dirty="0">
                <a:latin typeface="Times New Roman" panose="02020603050405020304" pitchFamily="18" charset="0"/>
                <a:cs typeface="Times New Roman" panose="02020603050405020304" pitchFamily="18" charset="0"/>
              </a:rPr>
              <a:t>“towards the larger value”.</a:t>
            </a: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750700" y="2981631"/>
            <a:ext cx="7686675" cy="3876369"/>
          </a:xfrm>
          <a:prstGeom prst="rect">
            <a:avLst/>
          </a:prstGeom>
        </p:spPr>
      </p:pic>
      <p:sp>
        <p:nvSpPr>
          <p:cNvPr id="5" name="Rectangle 4"/>
          <p:cNvSpPr/>
          <p:nvPr/>
        </p:nvSpPr>
        <p:spPr>
          <a:xfrm>
            <a:off x="943897" y="4491335"/>
            <a:ext cx="6096000" cy="1687963"/>
          </a:xfrm>
          <a:prstGeom prst="rect">
            <a:avLst/>
          </a:prstGeom>
        </p:spPr>
        <p:txBody>
          <a:bodyPr>
            <a:spAutoFit/>
          </a:bodyPr>
          <a:lstStyle/>
          <a:p>
            <a:pPr>
              <a:lnSpc>
                <a:spcPct val="150000"/>
              </a:lnSpc>
            </a:pPr>
            <a:r>
              <a:rPr lang="en-US" sz="2400" dirty="0">
                <a:latin typeface="Times New Roman" panose="02020603050405020304" pitchFamily="18" charset="0"/>
                <a:cs typeface="Times New Roman" panose="02020603050405020304" pitchFamily="18" charset="0"/>
              </a:rPr>
              <a:t>Seek time is calculated as:</a:t>
            </a:r>
          </a:p>
          <a:p>
            <a:pPr>
              <a:lnSpc>
                <a:spcPct val="150000"/>
              </a:lnSpc>
            </a:pPr>
            <a:r>
              <a:rPr lang="en-US" sz="2400" dirty="0">
                <a:latin typeface="Times New Roman" panose="02020603050405020304" pitchFamily="18" charset="0"/>
                <a:cs typeface="Times New Roman" panose="02020603050405020304" pitchFamily="18" charset="0"/>
              </a:rPr>
              <a:t>=(199-50)+(199-0)+(43-0)</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=391</a:t>
            </a:r>
          </a:p>
        </p:txBody>
      </p:sp>
    </p:spTree>
    <p:extLst>
      <p:ext uri="{BB962C8B-B14F-4D97-AF65-F5344CB8AC3E}">
        <p14:creationId xmlns:p14="http://schemas.microsoft.com/office/powerpoint/2010/main" val="1244973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latin typeface="Times New Roman" panose="02020603050405020304" pitchFamily="18" charset="0"/>
                <a:cs typeface="Times New Roman" panose="02020603050405020304" pitchFamily="18" charset="0"/>
              </a:rPr>
              <a:t>Disk Scheduling </a:t>
            </a:r>
            <a:endParaRPr lang="en-IN"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2132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5585"/>
          </a:xfrm>
        </p:spPr>
        <p:txBody>
          <a:bodyPr/>
          <a:lstStyle/>
          <a:p>
            <a:pPr algn="ctr"/>
            <a:r>
              <a:rPr lang="en-IN" b="1" u="sng" dirty="0">
                <a:latin typeface="Times New Roman" panose="02020603050405020304" pitchFamily="18" charset="0"/>
                <a:cs typeface="Times New Roman" panose="02020603050405020304" pitchFamily="18" charset="0"/>
              </a:rPr>
              <a:t>LOOK:</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is similar to the SCAN disk scheduling algorithm except for the difference that the disk arm in spite of going to the end of the disk goes only to the last request to be serviced in front of the head and then reverses its direction from there only. </a:t>
            </a:r>
            <a:endParaRPr lang="en-US" sz="24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Thus </a:t>
            </a:r>
            <a:r>
              <a:rPr lang="en-US" sz="2400" dirty="0">
                <a:latin typeface="Times New Roman" panose="02020603050405020304" pitchFamily="18" charset="0"/>
                <a:cs typeface="Times New Roman" panose="02020603050405020304" pitchFamily="18" charset="0"/>
              </a:rPr>
              <a:t>it prevents the extra delay which occurred due to unnecessary traversal to the end of the disk.</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72621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lnSpc>
                <a:spcPct val="150000"/>
              </a:lnSpc>
            </a:pPr>
            <a:r>
              <a:rPr lang="en-US" sz="2400" dirty="0">
                <a:latin typeface="Times New Roman" panose="02020603050405020304" pitchFamily="18" charset="0"/>
                <a:cs typeface="Times New Roman" panose="02020603050405020304" pitchFamily="18" charset="0"/>
              </a:rPr>
              <a:t>Suppose the requests to be addressed are-82,170,43,140,24,16,190. And the Read/Write arm is at 50, and it is also given that the disk arm should move </a:t>
            </a:r>
            <a:r>
              <a:rPr lang="en-US" sz="2400" b="1" dirty="0">
                <a:latin typeface="Times New Roman" panose="02020603050405020304" pitchFamily="18" charset="0"/>
                <a:cs typeface="Times New Roman" panose="02020603050405020304" pitchFamily="18" charset="0"/>
              </a:rPr>
              <a:t>“towards the larger value”.</a:t>
            </a:r>
            <a:endParaRPr lang="en-IN" sz="24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3743171" y="1690688"/>
            <a:ext cx="7439025" cy="3848100"/>
          </a:xfrm>
          <a:prstGeom prst="rect">
            <a:avLst/>
          </a:prstGeom>
        </p:spPr>
      </p:pic>
      <p:sp>
        <p:nvSpPr>
          <p:cNvPr id="5" name="Rectangle 4"/>
          <p:cNvSpPr/>
          <p:nvPr/>
        </p:nvSpPr>
        <p:spPr>
          <a:xfrm>
            <a:off x="1002891" y="3641983"/>
            <a:ext cx="6096000" cy="1697068"/>
          </a:xfrm>
          <a:prstGeom prst="rect">
            <a:avLst/>
          </a:prstGeom>
        </p:spPr>
        <p:txBody>
          <a:bodyPr>
            <a:spAutoFit/>
          </a:bodyPr>
          <a:lstStyle/>
          <a:p>
            <a:pPr>
              <a:lnSpc>
                <a:spcPct val="150000"/>
              </a:lnSpc>
            </a:pPr>
            <a:r>
              <a:rPr lang="en-US" sz="2400" dirty="0"/>
              <a:t>seek time is calculated as:</a:t>
            </a:r>
          </a:p>
          <a:p>
            <a:pPr>
              <a:lnSpc>
                <a:spcPct val="150000"/>
              </a:lnSpc>
            </a:pPr>
            <a:r>
              <a:rPr lang="en-US" sz="2400" dirty="0"/>
              <a:t>=(190-50)+(190-16)</a:t>
            </a:r>
            <a:br>
              <a:rPr lang="en-US" sz="2400" dirty="0"/>
            </a:br>
            <a:r>
              <a:rPr lang="en-US" sz="2400" dirty="0"/>
              <a:t>=314</a:t>
            </a:r>
          </a:p>
        </p:txBody>
      </p:sp>
    </p:spTree>
    <p:extLst>
      <p:ext uri="{BB962C8B-B14F-4D97-AF65-F5344CB8AC3E}">
        <p14:creationId xmlns:p14="http://schemas.microsoft.com/office/powerpoint/2010/main" val="3009493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dirty="0" err="1"/>
              <a:t>CLOOK</a:t>
            </a:r>
            <a:endParaRPr lang="en-IN" dirty="0"/>
          </a:p>
        </p:txBody>
      </p:sp>
      <p:pic>
        <p:nvPicPr>
          <p:cNvPr id="4" name="Content Placeholder 3"/>
          <p:cNvPicPr>
            <a:picLocks noGrp="1" noChangeAspect="1"/>
          </p:cNvPicPr>
          <p:nvPr>
            <p:ph idx="1"/>
          </p:nvPr>
        </p:nvPicPr>
        <p:blipFill>
          <a:blip r:embed="rId2"/>
          <a:stretch>
            <a:fillRect/>
          </a:stretch>
        </p:blipFill>
        <p:spPr>
          <a:xfrm>
            <a:off x="3990975" y="1611441"/>
            <a:ext cx="7362825" cy="4229100"/>
          </a:xfrm>
          <a:prstGeom prst="rect">
            <a:avLst/>
          </a:prstGeom>
        </p:spPr>
      </p:pic>
      <p:sp>
        <p:nvSpPr>
          <p:cNvPr id="5" name="Rectangle 4"/>
          <p:cNvSpPr/>
          <p:nvPr/>
        </p:nvSpPr>
        <p:spPr>
          <a:xfrm>
            <a:off x="550607" y="3340961"/>
            <a:ext cx="6096000" cy="1687963"/>
          </a:xfrm>
          <a:prstGeom prst="rect">
            <a:avLst/>
          </a:prstGeom>
        </p:spPr>
        <p:txBody>
          <a:bodyPr>
            <a:spAutoFit/>
          </a:bodyPr>
          <a:lstStyle/>
          <a:p>
            <a:pPr>
              <a:lnSpc>
                <a:spcPct val="150000"/>
              </a:lnSpc>
            </a:pPr>
            <a:r>
              <a:rPr lang="en-US" sz="2400" dirty="0">
                <a:latin typeface="Times New Roman" panose="02020603050405020304" pitchFamily="18" charset="0"/>
                <a:cs typeface="Times New Roman" panose="02020603050405020304" pitchFamily="18" charset="0"/>
              </a:rPr>
              <a:t>seek time is calculated as:</a:t>
            </a:r>
          </a:p>
          <a:p>
            <a:pPr>
              <a:lnSpc>
                <a:spcPct val="150000"/>
              </a:lnSpc>
            </a:pPr>
            <a:r>
              <a:rPr lang="en-US" sz="2400" dirty="0">
                <a:latin typeface="Times New Roman" panose="02020603050405020304" pitchFamily="18" charset="0"/>
                <a:cs typeface="Times New Roman" panose="02020603050405020304" pitchFamily="18" charset="0"/>
              </a:rPr>
              <a:t>=(190-50)+(190-16)+(43-16)</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=341</a:t>
            </a:r>
          </a:p>
        </p:txBody>
      </p:sp>
    </p:spTree>
    <p:extLst>
      <p:ext uri="{BB962C8B-B14F-4D97-AF65-F5344CB8AC3E}">
        <p14:creationId xmlns:p14="http://schemas.microsoft.com/office/powerpoint/2010/main" val="2911715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005781" y="462116"/>
            <a:ext cx="8514735" cy="6145161"/>
          </a:xfrm>
          <a:prstGeom prst="rect">
            <a:avLst/>
          </a:prstGeom>
        </p:spPr>
      </p:pic>
      <p:sp>
        <p:nvSpPr>
          <p:cNvPr id="2" name="TextBox 1"/>
          <p:cNvSpPr txBox="1"/>
          <p:nvPr/>
        </p:nvSpPr>
        <p:spPr>
          <a:xfrm>
            <a:off x="255639" y="678426"/>
            <a:ext cx="1750142" cy="1481175"/>
          </a:xfrm>
          <a:prstGeom prst="rect">
            <a:avLst/>
          </a:prstGeom>
          <a:noFill/>
        </p:spPr>
        <p:txBody>
          <a:bodyPr wrap="square" rtlCol="0">
            <a:spAutoFit/>
          </a:bodyPr>
          <a:lstStyle/>
          <a:p>
            <a:pPr algn="just">
              <a:lnSpc>
                <a:spcPct val="150000"/>
              </a:lnSpc>
            </a:pPr>
            <a:r>
              <a:rPr lang="en-US" sz="3200" dirty="0" smtClean="0">
                <a:solidFill>
                  <a:srgbClr val="FF0000"/>
                </a:solidFill>
                <a:latin typeface="Times New Roman" panose="02020603050405020304" pitchFamily="18" charset="0"/>
                <a:cs typeface="Times New Roman" panose="02020603050405020304" pitchFamily="18" charset="0"/>
              </a:rPr>
              <a:t>Magnetic Disks</a:t>
            </a:r>
            <a:endParaRPr lang="en-IN" sz="32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1217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60439"/>
            <a:ext cx="10515600" cy="5616524"/>
          </a:xfrm>
        </p:spPr>
        <p:txBody>
          <a:bodyPr>
            <a:normAutofit lnSpcReduction="10000"/>
          </a:bodyPr>
          <a:lstStyle/>
          <a:p>
            <a:pPr algn="just">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Each platter (Disk) has a flat circular shape like a CD or DVD.</a:t>
            </a:r>
          </a:p>
          <a:p>
            <a:pPr algn="just">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Generally diameter range from 1.8 to 5.25 inches.</a:t>
            </a:r>
          </a:p>
          <a:p>
            <a:pPr algn="just">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Both surface are covered by a magnetic material.</a:t>
            </a:r>
          </a:p>
          <a:p>
            <a:pPr algn="just">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R/W head is attached to disk arm.</a:t>
            </a:r>
          </a:p>
          <a:p>
            <a:pPr algn="just">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Surface of disk are divided into circular tracks.</a:t>
            </a:r>
          </a:p>
          <a:p>
            <a:pPr algn="just">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Tracks are further divided into sectors.</a:t>
            </a:r>
          </a:p>
          <a:p>
            <a:pPr algn="just">
              <a:lnSpc>
                <a:spcPct val="150000"/>
              </a:lnSpc>
              <a:buFont typeface="Wingdings" panose="05000000000000000000" pitchFamily="2" charset="2"/>
              <a:buChar char="Ø"/>
            </a:pPr>
            <a:r>
              <a:rPr lang="en-US" sz="2400" dirty="0" smtClean="0">
                <a:solidFill>
                  <a:srgbClr val="FF0000"/>
                </a:solidFill>
                <a:latin typeface="Times New Roman" panose="02020603050405020304" pitchFamily="18" charset="0"/>
                <a:cs typeface="Times New Roman" panose="02020603050405020304" pitchFamily="18" charset="0"/>
              </a:rPr>
              <a:t>Seek time: </a:t>
            </a:r>
            <a:r>
              <a:rPr lang="en-US" sz="2400" dirty="0" smtClean="0">
                <a:latin typeface="Times New Roman" panose="02020603050405020304" pitchFamily="18" charset="0"/>
                <a:cs typeface="Times New Roman" panose="02020603050405020304" pitchFamily="18" charset="0"/>
              </a:rPr>
              <a:t>Time required to move the R/W head on the desired track.</a:t>
            </a:r>
          </a:p>
          <a:p>
            <a:pPr algn="just">
              <a:lnSpc>
                <a:spcPct val="150000"/>
              </a:lnSpc>
              <a:buFont typeface="Wingdings" panose="05000000000000000000" pitchFamily="2" charset="2"/>
              <a:buChar char="Ø"/>
            </a:pPr>
            <a:r>
              <a:rPr lang="en-US" sz="2400" dirty="0" smtClean="0">
                <a:solidFill>
                  <a:srgbClr val="FF0000"/>
                </a:solidFill>
                <a:latin typeface="Times New Roman" panose="02020603050405020304" pitchFamily="18" charset="0"/>
                <a:cs typeface="Times New Roman" panose="02020603050405020304" pitchFamily="18" charset="0"/>
              </a:rPr>
              <a:t>Disk Scheduling: </a:t>
            </a:r>
            <a:r>
              <a:rPr lang="en-US" sz="2400" dirty="0" smtClean="0">
                <a:latin typeface="Times New Roman" panose="02020603050405020304" pitchFamily="18" charset="0"/>
                <a:cs typeface="Times New Roman" panose="02020603050405020304" pitchFamily="18" charset="0"/>
              </a:rPr>
              <a:t>In case of multiple I/O request, disk scheduling algorithm must decide which request must be executed first.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8185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209800" y="457200"/>
            <a:ext cx="7772400" cy="1143000"/>
          </a:xfrm>
        </p:spPr>
        <p:txBody>
          <a:bodyPr/>
          <a:lstStyle/>
          <a:p>
            <a:r>
              <a:rPr lang="en-US" altLang="en-US" sz="3200"/>
              <a:t>Disk Structure</a:t>
            </a:r>
          </a:p>
        </p:txBody>
      </p:sp>
      <p:sp>
        <p:nvSpPr>
          <p:cNvPr id="614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00548D0-D84D-43C7-88E6-C3EE0E87690D}" type="slidenum">
              <a:rPr lang="en-US" altLang="en-US" sz="1600"/>
              <a:pPr>
                <a:spcBef>
                  <a:spcPct val="0"/>
                </a:spcBef>
                <a:buFontTx/>
                <a:buNone/>
              </a:pPr>
              <a:t>5</a:t>
            </a:fld>
            <a:endParaRPr lang="en-US" altLang="en-US" sz="1600"/>
          </a:p>
        </p:txBody>
      </p:sp>
      <p:pic>
        <p:nvPicPr>
          <p:cNvPr id="6148" name="Picture 5"/>
          <p:cNvPicPr>
            <a:picLocks noChangeAspect="1" noChangeArrowheads="1"/>
          </p:cNvPicPr>
          <p:nvPr/>
        </p:nvPicPr>
        <p:blipFill>
          <a:blip r:embed="rId2">
            <a:extLst>
              <a:ext uri="{28A0092B-C50C-407E-A947-70E740481C1C}">
                <a14:useLocalDpi xmlns:a14="http://schemas.microsoft.com/office/drawing/2010/main" val="0"/>
              </a:ext>
            </a:extLst>
          </a:blip>
          <a:srcRect l="801" t="2466" r="801" b="2834"/>
          <a:stretch>
            <a:fillRect/>
          </a:stretch>
        </p:blipFill>
        <p:spPr bwMode="auto">
          <a:xfrm>
            <a:off x="3124200" y="1676400"/>
            <a:ext cx="6553200" cy="49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Tree>
    <p:extLst>
      <p:ext uri="{BB962C8B-B14F-4D97-AF65-F5344CB8AC3E}">
        <p14:creationId xmlns:p14="http://schemas.microsoft.com/office/powerpoint/2010/main" val="18973842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71612" y="2839244"/>
            <a:ext cx="9248775" cy="2324100"/>
          </a:xfrm>
          <a:prstGeom prst="rect">
            <a:avLst/>
          </a:prstGeom>
        </p:spPr>
      </p:pic>
    </p:spTree>
    <p:extLst>
      <p:ext uri="{BB962C8B-B14F-4D97-AF65-F5344CB8AC3E}">
        <p14:creationId xmlns:p14="http://schemas.microsoft.com/office/powerpoint/2010/main" val="2638285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endParaRPr lang="en-US" altLang="en-US" dirty="0" smtClean="0"/>
          </a:p>
        </p:txBody>
      </p:sp>
      <p:sp>
        <p:nvSpPr>
          <p:cNvPr id="3" name="Content Placeholder 2"/>
          <p:cNvSpPr>
            <a:spLocks noGrp="1"/>
          </p:cNvSpPr>
          <p:nvPr>
            <p:ph idx="1"/>
          </p:nvPr>
        </p:nvSpPr>
        <p:spPr/>
        <p:txBody>
          <a:bodyPr/>
          <a:lstStyle/>
          <a:p>
            <a:pPr marL="0" indent="0" algn="just">
              <a:buNone/>
              <a:defRPr/>
            </a:pPr>
            <a:r>
              <a:rPr lang="en-US" altLang="en-US" sz="2400" b="1" dirty="0"/>
              <a:t>Seek Time</a:t>
            </a:r>
          </a:p>
          <a:p>
            <a:pPr algn="just">
              <a:defRPr/>
            </a:pPr>
            <a:r>
              <a:rPr lang="en-US" altLang="en-US" sz="2400" dirty="0"/>
              <a:t>Seek time is the time taken in locating the disk arm to a specified track where the read/write request will be satisfied.</a:t>
            </a:r>
          </a:p>
          <a:p>
            <a:pPr marL="0" indent="0" algn="just">
              <a:buNone/>
              <a:defRPr/>
            </a:pPr>
            <a:r>
              <a:rPr lang="en-US" altLang="en-US" sz="2400" b="1" dirty="0"/>
              <a:t>Rotational Latency</a:t>
            </a:r>
          </a:p>
          <a:p>
            <a:pPr algn="just">
              <a:defRPr/>
            </a:pPr>
            <a:r>
              <a:rPr lang="en-US" altLang="en-US" sz="2400" dirty="0"/>
              <a:t>It is the time taken by the desired sector to rotate itself to the position from where it can access the R/W heads.</a:t>
            </a:r>
          </a:p>
          <a:p>
            <a:pPr marL="0" indent="0" algn="just">
              <a:buNone/>
              <a:defRPr/>
            </a:pPr>
            <a:r>
              <a:rPr lang="en-US" altLang="en-US" sz="2400" b="1" dirty="0"/>
              <a:t>Transfer Time</a:t>
            </a:r>
          </a:p>
          <a:p>
            <a:pPr algn="just">
              <a:defRPr/>
            </a:pPr>
            <a:r>
              <a:rPr lang="en-US" altLang="en-US" sz="2400" dirty="0"/>
              <a:t>It is the time taken to transfer the data.</a:t>
            </a:r>
          </a:p>
        </p:txBody>
      </p:sp>
      <p:sp>
        <p:nvSpPr>
          <p:cNvPr id="71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6F2EF21-4CA0-4E9F-99C7-918A1A1908D1}" type="slidenum">
              <a:rPr lang="en-US" altLang="en-US" sz="1600"/>
              <a:pPr>
                <a:spcBef>
                  <a:spcPct val="0"/>
                </a:spcBef>
                <a:buFontTx/>
                <a:buNone/>
              </a:pPr>
              <a:t>7</a:t>
            </a:fld>
            <a:endParaRPr lang="en-US" altLang="en-US" sz="1600"/>
          </a:p>
        </p:txBody>
      </p:sp>
    </p:spTree>
    <p:extLst>
      <p:ext uri="{BB962C8B-B14F-4D97-AF65-F5344CB8AC3E}">
        <p14:creationId xmlns:p14="http://schemas.microsoft.com/office/powerpoint/2010/main" val="21695788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endParaRPr lang="en-US" altLang="en-US" smtClean="0"/>
          </a:p>
        </p:txBody>
      </p:sp>
      <p:sp>
        <p:nvSpPr>
          <p:cNvPr id="3" name="Content Placeholder 2"/>
          <p:cNvSpPr>
            <a:spLocks noGrp="1"/>
          </p:cNvSpPr>
          <p:nvPr>
            <p:ph idx="1"/>
          </p:nvPr>
        </p:nvSpPr>
        <p:spPr/>
        <p:txBody>
          <a:bodyPr/>
          <a:lstStyle/>
          <a:p>
            <a:pPr marL="0" indent="0" algn="just">
              <a:buNone/>
              <a:defRPr/>
            </a:pPr>
            <a:r>
              <a:rPr lang="en-US" altLang="en-US" sz="2400" b="1" dirty="0"/>
              <a:t>Disk Access Time</a:t>
            </a:r>
          </a:p>
          <a:p>
            <a:pPr algn="just">
              <a:defRPr/>
            </a:pPr>
            <a:r>
              <a:rPr lang="en-US" altLang="en-US" sz="2400" dirty="0"/>
              <a:t>Disk access time is given as,</a:t>
            </a:r>
          </a:p>
          <a:p>
            <a:pPr algn="just">
              <a:defRPr/>
            </a:pPr>
            <a:r>
              <a:rPr lang="en-US" altLang="en-US" sz="2400" dirty="0"/>
              <a:t>Disk Access Time = Rotational Latency + Seek Time + Transfer Time</a:t>
            </a:r>
          </a:p>
          <a:p>
            <a:pPr marL="0" indent="0" algn="just">
              <a:buNone/>
              <a:defRPr/>
            </a:pPr>
            <a:r>
              <a:rPr lang="en-US" altLang="en-US" sz="2400" b="1" dirty="0"/>
              <a:t>Disk Response Time</a:t>
            </a:r>
          </a:p>
          <a:p>
            <a:pPr algn="just">
              <a:defRPr/>
            </a:pPr>
            <a:r>
              <a:rPr lang="en-US" altLang="en-US" sz="2400" dirty="0"/>
              <a:t>It is the average time to spent by each request waiting for the IO operation.</a:t>
            </a:r>
          </a:p>
          <a:p>
            <a:pPr algn="just">
              <a:defRPr/>
            </a:pPr>
            <a:endParaRPr lang="en-US" altLang="en-US" sz="2400" dirty="0"/>
          </a:p>
          <a:p>
            <a:pPr algn="just">
              <a:defRPr/>
            </a:pPr>
            <a:endParaRPr lang="en-US" altLang="en-US" sz="2400" dirty="0"/>
          </a:p>
        </p:txBody>
      </p:sp>
      <p:sp>
        <p:nvSpPr>
          <p:cNvPr id="819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DF16077-AB26-43AD-976B-3C625DBBA537}" type="slidenum">
              <a:rPr lang="en-US" altLang="en-US" sz="1600"/>
              <a:pPr>
                <a:spcBef>
                  <a:spcPct val="0"/>
                </a:spcBef>
                <a:buFontTx/>
                <a:buNone/>
              </a:pPr>
              <a:t>8</a:t>
            </a:fld>
            <a:endParaRPr lang="en-US" altLang="en-US" sz="1600"/>
          </a:p>
        </p:txBody>
      </p:sp>
    </p:spTree>
    <p:extLst>
      <p:ext uri="{BB962C8B-B14F-4D97-AF65-F5344CB8AC3E}">
        <p14:creationId xmlns:p14="http://schemas.microsoft.com/office/powerpoint/2010/main" val="10269890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smtClean="0"/>
              <a:t>Disk Scheduling</a:t>
            </a:r>
          </a:p>
        </p:txBody>
      </p:sp>
      <p:sp>
        <p:nvSpPr>
          <p:cNvPr id="3" name="Content Placeholder 2"/>
          <p:cNvSpPr>
            <a:spLocks noGrp="1"/>
          </p:cNvSpPr>
          <p:nvPr>
            <p:ph idx="1"/>
          </p:nvPr>
        </p:nvSpPr>
        <p:spPr/>
        <p:txBody>
          <a:bodyPr/>
          <a:lstStyle/>
          <a:p>
            <a:pPr algn="just"/>
            <a:r>
              <a:rPr lang="en-US" altLang="en-US" sz="2400"/>
              <a:t>As we know, a process needs two type of time, CPU time and IO time. For I/O, it requests the Operating system to access the disk.</a:t>
            </a:r>
          </a:p>
          <a:p>
            <a:pPr algn="just"/>
            <a:r>
              <a:rPr lang="en-US" altLang="en-US" sz="2400"/>
              <a:t>However, the operating system must be fare enough to satisfy each request and at the same time, operating system must maintain the efficiency and speed of process execution.</a:t>
            </a:r>
          </a:p>
          <a:p>
            <a:pPr algn="just"/>
            <a:r>
              <a:rPr lang="en-US" altLang="en-US" sz="2400"/>
              <a:t>The technique that operating system uses to determine the request which is to be satisfied next is called disk scheduling.</a:t>
            </a:r>
          </a:p>
          <a:p>
            <a:pPr algn="just"/>
            <a:endParaRPr lang="en-US" altLang="en-US" sz="2400"/>
          </a:p>
        </p:txBody>
      </p:sp>
      <p:sp>
        <p:nvSpPr>
          <p:cNvPr id="922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7565DA4-DD84-4A43-800B-8F5DA170EEF6}" type="slidenum">
              <a:rPr lang="en-US" altLang="en-US" sz="1600"/>
              <a:pPr>
                <a:spcBef>
                  <a:spcPct val="0"/>
                </a:spcBef>
                <a:buFontTx/>
                <a:buNone/>
              </a:pPr>
              <a:t>9</a:t>
            </a:fld>
            <a:endParaRPr lang="en-US" altLang="en-US" sz="1600"/>
          </a:p>
        </p:txBody>
      </p:sp>
    </p:spTree>
    <p:extLst>
      <p:ext uri="{BB962C8B-B14F-4D97-AF65-F5344CB8AC3E}">
        <p14:creationId xmlns:p14="http://schemas.microsoft.com/office/powerpoint/2010/main" val="27313516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773</Words>
  <Application>Microsoft Office PowerPoint</Application>
  <PresentationFormat>Widescreen</PresentationFormat>
  <Paragraphs>89</Paragraphs>
  <Slides>22</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Helvetica</vt:lpstr>
      <vt:lpstr>Times New Roman</vt:lpstr>
      <vt:lpstr>Wingdings</vt:lpstr>
      <vt:lpstr>Office Theme</vt:lpstr>
      <vt:lpstr>PowerPoint Presentation</vt:lpstr>
      <vt:lpstr>Disk Scheduling </vt:lpstr>
      <vt:lpstr>PowerPoint Presentation</vt:lpstr>
      <vt:lpstr>PowerPoint Presentation</vt:lpstr>
      <vt:lpstr>Disk Structure</vt:lpstr>
      <vt:lpstr>PowerPoint Presentation</vt:lpstr>
      <vt:lpstr>PowerPoint Presentation</vt:lpstr>
      <vt:lpstr>PowerPoint Presentation</vt:lpstr>
      <vt:lpstr>Disk Scheduling</vt:lpstr>
      <vt:lpstr>Purpose of Disk Scheduling </vt:lpstr>
      <vt:lpstr>Disk Scheduling Algorithms </vt:lpstr>
      <vt:lpstr>Disk Scheduling Algorithms</vt:lpstr>
      <vt:lpstr>Suppose the order of request is- (82,170,43,140,24,16,190) And current position of Read/Write head is : 50</vt:lpstr>
      <vt:lpstr>PowerPoint Presentation</vt:lpstr>
      <vt:lpstr>First Come First Serve (FCFS) Example</vt:lpstr>
      <vt:lpstr>SSTF (Shortest Seek Time First)</vt:lpstr>
      <vt:lpstr>SCAN</vt:lpstr>
      <vt:lpstr>Suppose the requests to be addressed are-82,170,43,140,24,16,190. And the Read/Write arm is at 50, and it is also given that the disk arm should move “towards the larger value”.</vt:lpstr>
      <vt:lpstr>CSCAN</vt:lpstr>
      <vt:lpstr>LOOK:</vt:lpstr>
      <vt:lpstr>Suppose the requests to be addressed are-82,170,43,140,24,16,190. And the Read/Write arm is at 50, and it is also given that the disk arm should move “towards the larger value”.</vt:lpstr>
      <vt:lpstr>CLOOK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10</cp:revision>
  <dcterms:created xsi:type="dcterms:W3CDTF">2021-11-29T03:38:10Z</dcterms:created>
  <dcterms:modified xsi:type="dcterms:W3CDTF">2021-11-29T09:28:25Z</dcterms:modified>
</cp:coreProperties>
</file>