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2" r:id="rId2"/>
    <p:sldId id="389" r:id="rId3"/>
    <p:sldId id="333" r:id="rId4"/>
    <p:sldId id="334" r:id="rId5"/>
    <p:sldId id="335" r:id="rId6"/>
    <p:sldId id="336" r:id="rId7"/>
    <p:sldId id="33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837E5-306A-4E0E-BAE3-D65531FD4274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27476-2EC5-4D4C-8398-F09DE4C183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9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261A-AE24-4F6B-AE87-9E235EF204BE}" type="datetimeFigureOut">
              <a:rPr lang="en-US" smtClean="0"/>
              <a:pPr/>
              <a:t>10/12/2020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897F-9118-4A28-BC5A-E74A13DB0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Operating Systems</a:t>
            </a:r>
            <a:br>
              <a:rPr lang="en-US" altLang="en-US" smtClean="0"/>
            </a:br>
            <a:r>
              <a:rPr lang="en-US" altLang="en-US" smtClean="0"/>
              <a:t>BCSC 0004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Concurrent Processes</a:t>
            </a:r>
            <a:endParaRPr lang="en-US" altLang="en-US" dirty="0" smtClean="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1268413"/>
            <a:ext cx="1971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43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Concurrent Processes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107157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Two processes are said to be concurrent if they over lap in their execution. </a:t>
            </a:r>
            <a:endParaRPr lang="en-IN" dirty="0"/>
          </a:p>
        </p:txBody>
      </p:sp>
      <p:pic>
        <p:nvPicPr>
          <p:cNvPr id="53250" name="Picture 1" descr="Coneprocess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7715304" cy="237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2" descr="Coneprocess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324350"/>
            <a:ext cx="7715304" cy="210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3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dirty="0" smtClean="0"/>
              <a:t>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448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Precedence Graphs:</a:t>
            </a:r>
            <a:endParaRPr lang="en-IN" b="1" dirty="0" smtClean="0"/>
          </a:p>
          <a:p>
            <a:pPr algn="just">
              <a:buNone/>
            </a:pPr>
            <a:r>
              <a:rPr lang="en-US" dirty="0" smtClean="0"/>
              <a:t>  Consider the following program segment, which performs some simple arithmetic operations.</a:t>
            </a:r>
            <a:endParaRPr lang="en-IN" b="1" dirty="0" smtClean="0"/>
          </a:p>
          <a:p>
            <a:pPr algn="just">
              <a:buNone/>
            </a:pPr>
            <a:r>
              <a:rPr lang="en-US" dirty="0" smtClean="0"/>
              <a:t>  </a:t>
            </a:r>
            <a:r>
              <a:rPr lang="en-US" b="1" dirty="0" smtClean="0"/>
              <a:t>Program1 :</a:t>
            </a:r>
            <a:endParaRPr lang="en-IN" b="1" dirty="0" smtClean="0"/>
          </a:p>
          <a:p>
            <a:pPr algn="ctr">
              <a:buNone/>
            </a:pPr>
            <a:r>
              <a:rPr lang="en-US" dirty="0" smtClean="0"/>
              <a:t>a : = x + y;</a:t>
            </a:r>
            <a:endParaRPr lang="en-IN" dirty="0" smtClean="0"/>
          </a:p>
          <a:p>
            <a:pPr algn="ctr">
              <a:buNone/>
            </a:pPr>
            <a:r>
              <a:rPr lang="en-US" dirty="0" smtClean="0"/>
              <a:t>b : = z + 1;</a:t>
            </a:r>
            <a:endParaRPr lang="en-IN" dirty="0" smtClean="0"/>
          </a:p>
          <a:p>
            <a:pPr algn="ctr">
              <a:buNone/>
            </a:pPr>
            <a:r>
              <a:rPr lang="en-US" dirty="0" smtClean="0"/>
              <a:t>c : = a – b;</a:t>
            </a:r>
            <a:endParaRPr lang="en-IN" dirty="0" smtClean="0"/>
          </a:p>
          <a:p>
            <a:pPr algn="ctr">
              <a:buNone/>
            </a:pPr>
            <a:r>
              <a:rPr lang="en-US" dirty="0" smtClean="0"/>
              <a:t>w : = c + 1;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Precedence Graph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71480"/>
            <a:ext cx="8391306" cy="192882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A </a:t>
            </a:r>
            <a:r>
              <a:rPr lang="en-US" sz="2400" i="1" dirty="0" smtClean="0"/>
              <a:t>precedence </a:t>
            </a:r>
            <a:r>
              <a:rPr lang="en-US" sz="2400" dirty="0" smtClean="0"/>
              <a:t>graph is a directed acyclic graph whose nodes correspond to individual statements. An edge form node S</a:t>
            </a:r>
            <a:r>
              <a:rPr lang="en-US" sz="2400" baseline="-25000" dirty="0" smtClean="0"/>
              <a:t>i</a:t>
            </a:r>
            <a:r>
              <a:rPr lang="en-US" sz="2400" b="1" i="1" dirty="0" smtClean="0"/>
              <a:t> </a:t>
            </a:r>
            <a:r>
              <a:rPr lang="en-US" sz="2400" dirty="0" smtClean="0"/>
              <a:t>to node S</a:t>
            </a:r>
            <a:r>
              <a:rPr lang="en-US" sz="2400" baseline="-25000" dirty="0" smtClean="0"/>
              <a:t>j</a:t>
            </a:r>
            <a:r>
              <a:rPr lang="en-US" sz="2400" b="1" i="1" dirty="0" smtClean="0"/>
              <a:t> </a:t>
            </a:r>
            <a:r>
              <a:rPr lang="en-US" sz="2400" dirty="0" smtClean="0"/>
              <a:t>means that statement S</a:t>
            </a:r>
            <a:r>
              <a:rPr lang="en-US" sz="2400" baseline="-25000" dirty="0" smtClean="0"/>
              <a:t>i  </a:t>
            </a:r>
            <a:r>
              <a:rPr lang="en-US" sz="2400" dirty="0" smtClean="0"/>
              <a:t>can be executed only after statement S</a:t>
            </a:r>
            <a:r>
              <a:rPr lang="en-US" sz="2400" baseline="-25000" dirty="0" smtClean="0"/>
              <a:t>i  </a:t>
            </a:r>
            <a:r>
              <a:rPr lang="en-US" sz="2400" dirty="0" smtClean="0"/>
              <a:t>has completed execution.</a:t>
            </a:r>
            <a:endParaRPr lang="en-IN" sz="2400" dirty="0"/>
          </a:p>
        </p:txBody>
      </p:sp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2500298" y="2286000"/>
            <a:ext cx="3606804" cy="4229100"/>
            <a:chOff x="2421" y="6334"/>
            <a:chExt cx="4140" cy="6660"/>
          </a:xfrm>
        </p:grpSpPr>
        <p:sp>
          <p:nvSpPr>
            <p:cNvPr id="54275" name="Oval 3"/>
            <p:cNvSpPr>
              <a:spLocks noChangeArrowheads="1"/>
            </p:cNvSpPr>
            <p:nvPr/>
          </p:nvSpPr>
          <p:spPr bwMode="auto">
            <a:xfrm>
              <a:off x="4581" y="633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76" name="Oval 4"/>
            <p:cNvSpPr>
              <a:spLocks noChangeArrowheads="1"/>
            </p:cNvSpPr>
            <p:nvPr/>
          </p:nvSpPr>
          <p:spPr bwMode="auto">
            <a:xfrm>
              <a:off x="3321" y="7773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I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77" name="Oval 5"/>
            <p:cNvSpPr>
              <a:spLocks noChangeArrowheads="1"/>
            </p:cNvSpPr>
            <p:nvPr/>
          </p:nvSpPr>
          <p:spPr bwMode="auto">
            <a:xfrm>
              <a:off x="5841" y="7773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I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78" name="Oval 6"/>
            <p:cNvSpPr>
              <a:spLocks noChangeArrowheads="1"/>
            </p:cNvSpPr>
            <p:nvPr/>
          </p:nvSpPr>
          <p:spPr bwMode="auto">
            <a:xfrm>
              <a:off x="3321" y="9213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en-I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79" name="Oval 7"/>
            <p:cNvSpPr>
              <a:spLocks noChangeArrowheads="1"/>
            </p:cNvSpPr>
            <p:nvPr/>
          </p:nvSpPr>
          <p:spPr bwMode="auto">
            <a:xfrm>
              <a:off x="4581" y="10653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6</a:t>
              </a:r>
              <a:endParaRPr kumimoji="0" lang="en-I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80" name="Oval 8"/>
            <p:cNvSpPr>
              <a:spLocks noChangeArrowheads="1"/>
            </p:cNvSpPr>
            <p:nvPr/>
          </p:nvSpPr>
          <p:spPr bwMode="auto">
            <a:xfrm>
              <a:off x="5841" y="1227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7</a:t>
              </a:r>
              <a:endParaRPr kumimoji="0" lang="en-I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81" name="Oval 9"/>
            <p:cNvSpPr>
              <a:spLocks noChangeArrowheads="1"/>
            </p:cNvSpPr>
            <p:nvPr/>
          </p:nvSpPr>
          <p:spPr bwMode="auto">
            <a:xfrm>
              <a:off x="2421" y="10833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I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  <a:endParaRPr kumimoji="0" lang="en-I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 flipH="1">
              <a:off x="3861" y="7053"/>
              <a:ext cx="90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5121" y="7053"/>
              <a:ext cx="90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H="1">
              <a:off x="3681" y="8493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H="1">
              <a:off x="2961" y="9933"/>
              <a:ext cx="72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3861" y="9933"/>
              <a:ext cx="72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 flipH="1">
              <a:off x="6201" y="8493"/>
              <a:ext cx="0" cy="3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>
              <a:off x="5121" y="11374"/>
              <a:ext cx="90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3141" y="11374"/>
              <a:ext cx="2700" cy="10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 lvl="0"/>
            <a:r>
              <a:rPr lang="en-US" dirty="0" smtClean="0"/>
              <a:t>S</a:t>
            </a:r>
            <a:r>
              <a:rPr lang="en-US" baseline="-25000" dirty="0" smtClean="0"/>
              <a:t>2 </a:t>
            </a:r>
            <a:r>
              <a:rPr lang="en-US" dirty="0" smtClean="0"/>
              <a:t>and S</a:t>
            </a:r>
            <a:r>
              <a:rPr lang="en-US" baseline="-25000" dirty="0" smtClean="0"/>
              <a:t>3 </a:t>
            </a:r>
            <a:r>
              <a:rPr lang="en-US" dirty="0" smtClean="0"/>
              <a:t>can be executed after S</a:t>
            </a:r>
            <a:r>
              <a:rPr lang="en-US" baseline="-25000" dirty="0" smtClean="0"/>
              <a:t>1 </a:t>
            </a:r>
            <a:r>
              <a:rPr lang="en-US" dirty="0" smtClean="0"/>
              <a:t>completes.</a:t>
            </a:r>
            <a:endParaRPr lang="en-IN" b="1" dirty="0" smtClean="0"/>
          </a:p>
          <a:p>
            <a:pPr lvl="0"/>
            <a:r>
              <a:rPr lang="en-US" dirty="0" smtClean="0"/>
              <a:t>S</a:t>
            </a:r>
            <a:r>
              <a:rPr lang="en-US" baseline="-25000" dirty="0" smtClean="0"/>
              <a:t>4 </a:t>
            </a:r>
            <a:r>
              <a:rPr lang="en-US" dirty="0" smtClean="0"/>
              <a:t>can be executed after S</a:t>
            </a:r>
            <a:r>
              <a:rPr lang="en-US" baseline="-25000" dirty="0" smtClean="0"/>
              <a:t>2 </a:t>
            </a:r>
            <a:r>
              <a:rPr lang="en-US" dirty="0" smtClean="0"/>
              <a:t>completes.</a:t>
            </a:r>
            <a:endParaRPr lang="en-IN" b="1" dirty="0" smtClean="0"/>
          </a:p>
          <a:p>
            <a:pPr lvl="0"/>
            <a:r>
              <a:rPr lang="en-US" dirty="0" smtClean="0"/>
              <a:t>S</a:t>
            </a:r>
            <a:r>
              <a:rPr lang="en-US" baseline="-25000" dirty="0" smtClean="0"/>
              <a:t>5 </a:t>
            </a:r>
            <a:r>
              <a:rPr lang="en-US" dirty="0" smtClean="0"/>
              <a:t>and S</a:t>
            </a:r>
            <a:r>
              <a:rPr lang="en-US" baseline="-25000" dirty="0" smtClean="0"/>
              <a:t>6 </a:t>
            </a:r>
            <a:r>
              <a:rPr lang="en-US" dirty="0" smtClean="0"/>
              <a:t>can be executed after S</a:t>
            </a:r>
            <a:r>
              <a:rPr lang="en-US" baseline="-25000" dirty="0" smtClean="0"/>
              <a:t>4 </a:t>
            </a:r>
            <a:r>
              <a:rPr lang="en-US" dirty="0" smtClean="0"/>
              <a:t>completes.</a:t>
            </a:r>
            <a:endParaRPr lang="en-IN" b="1" dirty="0" smtClean="0"/>
          </a:p>
          <a:p>
            <a:pPr lvl="0"/>
            <a:r>
              <a:rPr lang="en-US" dirty="0" smtClean="0"/>
              <a:t>S</a:t>
            </a:r>
            <a:r>
              <a:rPr lang="en-US" baseline="-25000" dirty="0" smtClean="0"/>
              <a:t>7 </a:t>
            </a:r>
            <a:r>
              <a:rPr lang="en-US" dirty="0" smtClean="0"/>
              <a:t>can execute only after S</a:t>
            </a:r>
            <a:r>
              <a:rPr lang="en-US" baseline="-25000" dirty="0" smtClean="0"/>
              <a:t>5’ </a:t>
            </a:r>
            <a:r>
              <a:rPr lang="en-US" dirty="0" smtClean="0"/>
              <a:t>S</a:t>
            </a:r>
            <a:r>
              <a:rPr lang="en-US" baseline="-25000" dirty="0" smtClean="0"/>
              <a:t>6’ </a:t>
            </a:r>
            <a:r>
              <a:rPr lang="en-US" dirty="0" smtClean="0"/>
              <a:t>and S</a:t>
            </a:r>
            <a:r>
              <a:rPr lang="en-US" baseline="-25000" dirty="0" smtClean="0"/>
              <a:t>3 </a:t>
            </a:r>
            <a:r>
              <a:rPr lang="en-US" dirty="0" smtClean="0"/>
              <a:t>complete.</a:t>
            </a:r>
            <a:endParaRPr lang="en-IN" b="1" dirty="0" smtClean="0"/>
          </a:p>
          <a:p>
            <a:endParaRPr lang="en-IN" b="1" dirty="0" smtClean="0"/>
          </a:p>
          <a:p>
            <a:pPr>
              <a:buNone/>
            </a:pPr>
            <a:r>
              <a:rPr lang="en-US" dirty="0" smtClean="0"/>
              <a:t>Note that S</a:t>
            </a:r>
            <a:r>
              <a:rPr lang="en-US" baseline="-25000" dirty="0" smtClean="0"/>
              <a:t>3 </a:t>
            </a:r>
            <a:r>
              <a:rPr lang="en-US" dirty="0" smtClean="0"/>
              <a:t>can be executed concurrently with S</a:t>
            </a:r>
            <a:r>
              <a:rPr lang="en-US" baseline="-25000" dirty="0" smtClean="0"/>
              <a:t>2’ </a:t>
            </a:r>
            <a:r>
              <a:rPr lang="en-US" dirty="0" smtClean="0"/>
              <a:t>S</a:t>
            </a:r>
            <a:r>
              <a:rPr lang="en-US" baseline="-25000" dirty="0" smtClean="0"/>
              <a:t>4’</a:t>
            </a:r>
            <a:r>
              <a:rPr lang="en-US" dirty="0" smtClean="0"/>
              <a:t> S</a:t>
            </a:r>
            <a:r>
              <a:rPr lang="en-US" baseline="-25000" dirty="0" smtClean="0"/>
              <a:t>5’</a:t>
            </a:r>
            <a:r>
              <a:rPr lang="en-US" dirty="0" smtClean="0"/>
              <a:t> and S</a:t>
            </a:r>
            <a:r>
              <a:rPr lang="en-US" baseline="-25000" dirty="0" smtClean="0"/>
              <a:t>6’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472518" cy="635798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Concurrency Conditions : </a:t>
            </a:r>
            <a:endParaRPr lang="en-IN" b="1" dirty="0" smtClean="0"/>
          </a:p>
          <a:p>
            <a:endParaRPr lang="en-IN" b="1" dirty="0" smtClean="0"/>
          </a:p>
          <a:p>
            <a:pPr>
              <a:buNone/>
            </a:pPr>
            <a:r>
              <a:rPr lang="en-US" dirty="0" smtClean="0"/>
              <a:t>When can two statements in a program be executed concurrently and still produce the same results? </a:t>
            </a:r>
            <a:endParaRPr lang="en-IN" b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b="1" dirty="0" smtClean="0"/>
          </a:p>
          <a:p>
            <a:pPr>
              <a:buNone/>
            </a:pPr>
            <a:r>
              <a:rPr lang="en-US" dirty="0" smtClean="0"/>
              <a:t>	The following </a:t>
            </a:r>
            <a:r>
              <a:rPr lang="en-US" b="1" dirty="0" smtClean="0"/>
              <a:t>three</a:t>
            </a:r>
            <a:r>
              <a:rPr lang="en-US" dirty="0" smtClean="0"/>
              <a:t> conditions must be satisfied for two successive statements S</a:t>
            </a:r>
            <a:r>
              <a:rPr lang="en-US" baseline="-25000" dirty="0" smtClean="0"/>
              <a:t>1 </a:t>
            </a:r>
            <a:r>
              <a:rPr lang="en-US" dirty="0" smtClean="0"/>
              <a:t>and S</a:t>
            </a:r>
            <a:r>
              <a:rPr lang="en-US" baseline="-25000" dirty="0" smtClean="0"/>
              <a:t>2 </a:t>
            </a:r>
            <a:r>
              <a:rPr lang="en-US" dirty="0" smtClean="0"/>
              <a:t>to be executed concurrently and still produce the same result. It is known as </a:t>
            </a:r>
            <a:r>
              <a:rPr lang="en-US" b="1" dirty="0" smtClean="0"/>
              <a:t>Bernstein’s conditions.</a:t>
            </a:r>
            <a:endParaRPr lang="en-IN" b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b="1" dirty="0" smtClean="0"/>
          </a:p>
          <a:p>
            <a:pPr lvl="0" algn="ctr">
              <a:buNone/>
            </a:pPr>
            <a:r>
              <a:rPr lang="en-US" b="1" dirty="0" smtClean="0"/>
              <a:t> </a:t>
            </a:r>
            <a:r>
              <a:rPr lang="en-US" sz="3400" b="1" dirty="0" smtClean="0"/>
              <a:t>R(S</a:t>
            </a:r>
            <a:r>
              <a:rPr lang="en-US" sz="3400" b="1" baseline="-25000" dirty="0" smtClean="0"/>
              <a:t>1</a:t>
            </a:r>
            <a:r>
              <a:rPr lang="en-US" sz="3400" b="1" dirty="0" smtClean="0"/>
              <a:t>) </a:t>
            </a:r>
            <a:r>
              <a:rPr lang="en-US" sz="3400" b="1" dirty="0" smtClean="0">
                <a:sym typeface="Symbol"/>
              </a:rPr>
              <a:t></a:t>
            </a:r>
            <a:r>
              <a:rPr lang="en-US" sz="3400" b="1" dirty="0" smtClean="0"/>
              <a:t> W(S</a:t>
            </a:r>
            <a:r>
              <a:rPr lang="en-US" sz="3400" b="1" baseline="-25000" dirty="0" smtClean="0"/>
              <a:t>2</a:t>
            </a:r>
            <a:r>
              <a:rPr lang="en-US" sz="3400" b="1" dirty="0" smtClean="0"/>
              <a:t>) = {}</a:t>
            </a:r>
            <a:endParaRPr lang="en-IN" sz="3400" b="1" dirty="0" smtClean="0"/>
          </a:p>
          <a:p>
            <a:pPr lvl="0" algn="ctr">
              <a:buNone/>
            </a:pPr>
            <a:r>
              <a:rPr lang="en-US" sz="3400" b="1" dirty="0" smtClean="0"/>
              <a:t> W(S</a:t>
            </a:r>
            <a:r>
              <a:rPr lang="en-US" sz="3400" b="1" baseline="-25000" dirty="0" smtClean="0"/>
              <a:t>1</a:t>
            </a:r>
            <a:r>
              <a:rPr lang="en-US" sz="3400" b="1" dirty="0" smtClean="0"/>
              <a:t>) </a:t>
            </a:r>
            <a:r>
              <a:rPr lang="en-US" sz="3400" b="1" dirty="0" smtClean="0">
                <a:sym typeface="Symbol"/>
              </a:rPr>
              <a:t></a:t>
            </a:r>
            <a:r>
              <a:rPr lang="en-US" sz="3400" b="1" dirty="0" smtClean="0"/>
              <a:t> R(S</a:t>
            </a:r>
            <a:r>
              <a:rPr lang="en-US" sz="3400" b="1" baseline="-25000" dirty="0" smtClean="0"/>
              <a:t>2</a:t>
            </a:r>
            <a:r>
              <a:rPr lang="en-US" sz="3400" b="1" dirty="0" smtClean="0"/>
              <a:t>) = {}</a:t>
            </a:r>
            <a:endParaRPr lang="en-IN" sz="3400" b="1" dirty="0" smtClean="0"/>
          </a:p>
          <a:p>
            <a:pPr lvl="0" algn="ctr">
              <a:buNone/>
            </a:pPr>
            <a:r>
              <a:rPr lang="en-US" sz="3400" b="1" dirty="0" smtClean="0"/>
              <a:t> W (S</a:t>
            </a:r>
            <a:r>
              <a:rPr lang="en-US" sz="3400" b="1" baseline="-25000" dirty="0" smtClean="0"/>
              <a:t>1</a:t>
            </a:r>
            <a:r>
              <a:rPr lang="en-US" sz="3400" b="1" dirty="0" smtClean="0"/>
              <a:t>) </a:t>
            </a:r>
            <a:r>
              <a:rPr lang="en-US" sz="3400" b="1" dirty="0" smtClean="0">
                <a:sym typeface="Symbol"/>
              </a:rPr>
              <a:t></a:t>
            </a:r>
            <a:r>
              <a:rPr lang="en-US" sz="3400" b="1" dirty="0" smtClean="0"/>
              <a:t>W(S</a:t>
            </a:r>
            <a:r>
              <a:rPr lang="en-US" sz="3400" b="1" baseline="-25000" dirty="0" smtClean="0"/>
              <a:t>2</a:t>
            </a:r>
            <a:r>
              <a:rPr lang="en-US" sz="3400" b="1" dirty="0" smtClean="0"/>
              <a:t>) ={}</a:t>
            </a:r>
            <a:endParaRPr lang="en-IN" sz="3400" b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b="1" dirty="0" smtClean="0"/>
          </a:p>
          <a:p>
            <a:pPr lvl="0">
              <a:buNone/>
            </a:pPr>
            <a:r>
              <a:rPr lang="en-US" b="1" dirty="0" smtClean="0"/>
              <a:t>R</a:t>
            </a:r>
            <a:r>
              <a:rPr lang="en-US" dirty="0" smtClean="0"/>
              <a:t>(S</a:t>
            </a:r>
            <a:r>
              <a:rPr lang="en-US" baseline="-25000" dirty="0" smtClean="0"/>
              <a:t>I</a:t>
            </a:r>
            <a:r>
              <a:rPr lang="en-US" dirty="0" smtClean="0"/>
              <a:t>) = {a</a:t>
            </a:r>
            <a:r>
              <a:rPr lang="en-US" baseline="-25000" dirty="0" smtClean="0"/>
              <a:t>1’  </a:t>
            </a:r>
            <a:r>
              <a:rPr lang="en-US" dirty="0" smtClean="0"/>
              <a:t>a</a:t>
            </a:r>
            <a:r>
              <a:rPr lang="en-US" baseline="-25000" dirty="0" smtClean="0"/>
              <a:t>2’ </a:t>
            </a:r>
            <a:r>
              <a:rPr lang="en-US" dirty="0" smtClean="0"/>
              <a:t>…</a:t>
            </a:r>
            <a:r>
              <a:rPr lang="en-US" baseline="-25000" dirty="0" smtClean="0"/>
              <a:t>’</a:t>
            </a:r>
            <a:r>
              <a:rPr lang="en-US" dirty="0" smtClean="0"/>
              <a:t> a</a:t>
            </a:r>
            <a:r>
              <a:rPr lang="en-US" baseline="-25000" dirty="0" smtClean="0"/>
              <a:t>m</a:t>
            </a:r>
            <a:r>
              <a:rPr lang="en-US" dirty="0" smtClean="0"/>
              <a:t>}</a:t>
            </a:r>
            <a:r>
              <a:rPr lang="en-US" baseline="-25000" dirty="0" smtClean="0"/>
              <a:t>’</a:t>
            </a:r>
            <a:r>
              <a:rPr lang="en-US" dirty="0" smtClean="0"/>
              <a:t> the read set for S</a:t>
            </a:r>
            <a:r>
              <a:rPr lang="en-US" baseline="-25000" dirty="0" smtClean="0"/>
              <a:t>i ’ </a:t>
            </a:r>
            <a:r>
              <a:rPr lang="en-US" dirty="0" smtClean="0"/>
              <a:t>is the set of all variables whose values are reference in statement S</a:t>
            </a:r>
            <a:r>
              <a:rPr lang="en-US" baseline="-25000" dirty="0" smtClean="0"/>
              <a:t>i ‘</a:t>
            </a:r>
            <a:r>
              <a:rPr lang="en-US" dirty="0" smtClean="0"/>
              <a:t> during its execution.</a:t>
            </a:r>
            <a:endParaRPr lang="en-IN" b="1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IN" b="1" dirty="0" smtClean="0"/>
          </a:p>
          <a:p>
            <a:pPr lvl="0">
              <a:buNone/>
            </a:pPr>
            <a:r>
              <a:rPr lang="en-US" b="1" dirty="0" smtClean="0"/>
              <a:t>W</a:t>
            </a:r>
            <a:r>
              <a:rPr lang="en-US" dirty="0" smtClean="0"/>
              <a:t>(S</a:t>
            </a:r>
            <a:r>
              <a:rPr lang="en-US" baseline="-25000" dirty="0" smtClean="0"/>
              <a:t>i</a:t>
            </a:r>
            <a:r>
              <a:rPr lang="en-US" dirty="0" smtClean="0"/>
              <a:t>) = {b</a:t>
            </a:r>
            <a:r>
              <a:rPr lang="en-US" baseline="-25000" dirty="0" smtClean="0"/>
              <a:t>1’ </a:t>
            </a:r>
            <a:r>
              <a:rPr lang="en-US" dirty="0" smtClean="0"/>
              <a:t>b</a:t>
            </a:r>
            <a:r>
              <a:rPr lang="en-US" baseline="-25000" dirty="0" smtClean="0"/>
              <a:t>2’ </a:t>
            </a:r>
            <a:r>
              <a:rPr lang="en-US" dirty="0" smtClean="0"/>
              <a:t>…</a:t>
            </a:r>
            <a:r>
              <a:rPr lang="en-US" baseline="-25000" dirty="0" smtClean="0"/>
              <a:t>’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  <a:r>
              <a:rPr lang="en-US" baseline="-25000" dirty="0" smtClean="0"/>
              <a:t>’</a:t>
            </a:r>
            <a:r>
              <a:rPr lang="en-US" dirty="0" smtClean="0"/>
              <a:t> the write set for S</a:t>
            </a:r>
            <a:r>
              <a:rPr lang="en-US" baseline="-25000" dirty="0" smtClean="0"/>
              <a:t>i ’ </a:t>
            </a:r>
            <a:r>
              <a:rPr lang="en-US" dirty="0" smtClean="0"/>
              <a:t>is the set of all variables whose values are changed (written) by the execution if statement S</a:t>
            </a:r>
            <a:r>
              <a:rPr lang="en-US" baseline="-25000" dirty="0" smtClean="0"/>
              <a:t>i ’ 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Example :                </a:t>
            </a:r>
          </a:p>
          <a:p>
            <a:pPr algn="ctr">
              <a:buNone/>
            </a:pPr>
            <a:r>
              <a:rPr lang="en-US" b="1" dirty="0" smtClean="0"/>
              <a:t>S</a:t>
            </a:r>
            <a:r>
              <a:rPr lang="en-US" b="1" baseline="-25000" dirty="0" smtClean="0"/>
              <a:t>1</a:t>
            </a:r>
            <a:r>
              <a:rPr lang="en-US" b="1" dirty="0" smtClean="0"/>
              <a:t>: 	a := x + y  </a:t>
            </a:r>
            <a:endParaRPr lang="en-IN" b="1" dirty="0" smtClean="0"/>
          </a:p>
          <a:p>
            <a:pPr algn="ctr">
              <a:buNone/>
            </a:pPr>
            <a:r>
              <a:rPr lang="en-US" b="1" dirty="0" smtClean="0"/>
              <a:t>S</a:t>
            </a:r>
            <a:r>
              <a:rPr lang="en-US" b="1" baseline="-25000" dirty="0" smtClean="0"/>
              <a:t>2</a:t>
            </a:r>
            <a:r>
              <a:rPr lang="en-US" b="1" dirty="0" smtClean="0"/>
              <a:t>: 	b := z + 1</a:t>
            </a:r>
            <a:endParaRPr lang="en-IN" b="1" dirty="0" smtClean="0"/>
          </a:p>
          <a:p>
            <a:pPr algn="ctr">
              <a:buNone/>
            </a:pPr>
            <a:r>
              <a:rPr lang="en-US" b="1" dirty="0" smtClean="0"/>
              <a:t>S</a:t>
            </a:r>
            <a:r>
              <a:rPr lang="en-US" b="1" baseline="-25000" dirty="0" smtClean="0"/>
              <a:t>3:             </a:t>
            </a:r>
            <a:r>
              <a:rPr lang="en-US" b="1" dirty="0" smtClean="0"/>
              <a:t>c := a – b </a:t>
            </a:r>
            <a:endParaRPr lang="en-IN" b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b="1" dirty="0" smtClean="0"/>
          </a:p>
          <a:p>
            <a:pPr>
              <a:buNone/>
            </a:pPr>
            <a:r>
              <a:rPr lang="en-US" dirty="0" smtClean="0"/>
              <a:t>S1 and S2  statements can be executed concurrently because :</a:t>
            </a:r>
            <a:endParaRPr lang="en-IN" b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b="1" dirty="0" smtClean="0"/>
          </a:p>
          <a:p>
            <a:pPr algn="ctr">
              <a:buNone/>
            </a:pPr>
            <a:r>
              <a:rPr lang="en-US" dirty="0" smtClean="0"/>
              <a:t> 	</a:t>
            </a:r>
            <a:r>
              <a:rPr lang="en-US" b="1" dirty="0" smtClean="0"/>
              <a:t>R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  = {x, y}</a:t>
            </a:r>
            <a:endParaRPr lang="en-IN" b="1" dirty="0" smtClean="0"/>
          </a:p>
          <a:p>
            <a:pPr algn="ctr">
              <a:buNone/>
            </a:pPr>
            <a:r>
              <a:rPr lang="en-US" b="1" dirty="0" smtClean="0"/>
              <a:t>R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 =  {z}</a:t>
            </a:r>
            <a:endParaRPr lang="en-IN" b="1" dirty="0" smtClean="0"/>
          </a:p>
          <a:p>
            <a:pPr algn="ctr">
              <a:buNone/>
            </a:pPr>
            <a:r>
              <a:rPr lang="en-US" b="1" dirty="0" smtClean="0"/>
              <a:t>W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 = {a}</a:t>
            </a:r>
            <a:endParaRPr lang="en-IN" b="1" dirty="0" smtClean="0"/>
          </a:p>
          <a:p>
            <a:pPr algn="ctr">
              <a:buNone/>
            </a:pPr>
            <a:r>
              <a:rPr lang="en-US" b="1" dirty="0" smtClean="0"/>
              <a:t>W</a:t>
            </a:r>
            <a:r>
              <a:rPr lang="en-US" dirty="0" smtClean="0"/>
              <a:t>((S</a:t>
            </a:r>
            <a:r>
              <a:rPr lang="en-US" baseline="-25000" dirty="0" smtClean="0"/>
              <a:t>2</a:t>
            </a:r>
            <a:r>
              <a:rPr lang="en-US" dirty="0" smtClean="0"/>
              <a:t>)= {b}</a:t>
            </a:r>
            <a:endParaRPr lang="en-IN" b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b="1" dirty="0" smtClean="0"/>
          </a:p>
          <a:p>
            <a:pPr>
              <a:buNone/>
            </a:pPr>
            <a:r>
              <a:rPr lang="en-US" dirty="0" smtClean="0"/>
              <a:t>However, S</a:t>
            </a:r>
            <a:r>
              <a:rPr lang="en-US" baseline="-25000" dirty="0" smtClean="0"/>
              <a:t>2 </a:t>
            </a:r>
            <a:r>
              <a:rPr lang="en-US" dirty="0" smtClean="0"/>
              <a:t>cannot be executed concurrently with, since 		</a:t>
            </a:r>
            <a:endParaRPr lang="en-IN" b="1" dirty="0" smtClean="0"/>
          </a:p>
          <a:p>
            <a:pPr algn="ctr">
              <a:buNone/>
            </a:pPr>
            <a:r>
              <a:rPr lang="en-US" b="1" dirty="0" smtClean="0"/>
              <a:t>W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</a:t>
            </a:r>
            <a:r>
              <a:rPr lang="en-US" dirty="0" smtClean="0"/>
              <a:t>  </a:t>
            </a:r>
            <a:r>
              <a:rPr lang="en-US" b="1" dirty="0" smtClean="0"/>
              <a:t>R</a:t>
            </a:r>
            <a:r>
              <a:rPr lang="en-US" dirty="0" smtClean="0"/>
              <a:t>(S</a:t>
            </a:r>
            <a:r>
              <a:rPr lang="en-US" baseline="-25000" dirty="0" smtClean="0"/>
              <a:t>3</a:t>
            </a:r>
            <a:r>
              <a:rPr lang="en-US" dirty="0" smtClean="0"/>
              <a:t>) = {b}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155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Office Theme</vt:lpstr>
      <vt:lpstr>Operating Systems BCSC 0004</vt:lpstr>
      <vt:lpstr>Concurrent Processes </vt:lpstr>
      <vt:lpstr>Representation</vt:lpstr>
      <vt:lpstr>Precedence Graph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Admin</dc:creator>
  <cp:lastModifiedBy>Windows User</cp:lastModifiedBy>
  <cp:revision>117</cp:revision>
  <dcterms:created xsi:type="dcterms:W3CDTF">2018-01-10T04:47:08Z</dcterms:created>
  <dcterms:modified xsi:type="dcterms:W3CDTF">2020-10-12T06:49:42Z</dcterms:modified>
</cp:coreProperties>
</file>