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2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837E5-306A-4E0E-BAE3-D65531FD4274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27476-2EC5-4D4C-8398-F09DE4C183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9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Operating Systems</a:t>
            </a:r>
            <a:br>
              <a:rPr lang="en-US" altLang="en-US" smtClean="0"/>
            </a:br>
            <a:r>
              <a:rPr lang="en-US" altLang="en-US" smtClean="0"/>
              <a:t>BCSC 0004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Implementing Concurrency </a:t>
            </a: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1268413"/>
            <a:ext cx="1971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67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Implementing Concurrency 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7"/>
            <a:ext cx="8715436" cy="107157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The Fork and Join Constructs:</a:t>
            </a:r>
          </a:p>
          <a:p>
            <a:pPr marL="0" indent="0">
              <a:buNone/>
            </a:pPr>
            <a:r>
              <a:rPr lang="en-US" dirty="0" smtClean="0"/>
              <a:t>Conway [1963] and Dennis and Van Horn [1966]. </a:t>
            </a:r>
            <a:endParaRPr lang="en-IN" b="1" dirty="0" smtClean="0"/>
          </a:p>
          <a:p>
            <a:pPr>
              <a:buNone/>
            </a:pPr>
            <a:endParaRPr lang="en-IN" dirty="0"/>
          </a:p>
        </p:txBody>
      </p:sp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428596" y="2357430"/>
            <a:ext cx="4071965" cy="4143404"/>
            <a:chOff x="3240" y="4748"/>
            <a:chExt cx="3024" cy="3958"/>
          </a:xfrm>
        </p:grpSpPr>
        <p:sp>
          <p:nvSpPr>
            <p:cNvPr id="53251" name="Oval 3"/>
            <p:cNvSpPr>
              <a:spLocks noChangeArrowheads="1"/>
            </p:cNvSpPr>
            <p:nvPr/>
          </p:nvSpPr>
          <p:spPr bwMode="auto">
            <a:xfrm>
              <a:off x="4581" y="474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52" name="Oval 4"/>
            <p:cNvSpPr>
              <a:spLocks noChangeArrowheads="1"/>
            </p:cNvSpPr>
            <p:nvPr/>
          </p:nvSpPr>
          <p:spPr bwMode="auto">
            <a:xfrm>
              <a:off x="4392" y="6259"/>
              <a:ext cx="108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Fork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53" name="Oval 5"/>
            <p:cNvSpPr>
              <a:spLocks noChangeArrowheads="1"/>
            </p:cNvSpPr>
            <p:nvPr/>
          </p:nvSpPr>
          <p:spPr bwMode="auto">
            <a:xfrm>
              <a:off x="5544" y="798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I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54" name="Oval 6"/>
            <p:cNvSpPr>
              <a:spLocks noChangeArrowheads="1"/>
            </p:cNvSpPr>
            <p:nvPr/>
          </p:nvSpPr>
          <p:spPr bwMode="auto">
            <a:xfrm>
              <a:off x="3240" y="784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I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 flipH="1">
              <a:off x="4968" y="5538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00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flipH="1">
              <a:off x="3672" y="6979"/>
              <a:ext cx="90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00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5112" y="6979"/>
              <a:ext cx="72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57818" y="2357430"/>
          <a:ext cx="2571768" cy="3929090"/>
        </p:xfrm>
        <a:graphic>
          <a:graphicData uri="http://schemas.openxmlformats.org/drawingml/2006/table">
            <a:tbl>
              <a:tblPr/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9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32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    S</a:t>
                      </a:r>
                      <a:r>
                        <a:rPr lang="en-US" sz="3200" b="0" baseline="-250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endParaRPr lang="en-IN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3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fork </a:t>
                      </a: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L;</a:t>
                      </a:r>
                      <a:endParaRPr lang="en-IN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32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    S</a:t>
                      </a:r>
                      <a:r>
                        <a:rPr lang="en-US" sz="3200" b="0" baseline="-250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endParaRPr lang="en-IN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32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    .</a:t>
                      </a:r>
                      <a:endParaRPr lang="en-IN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32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IN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32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IN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L :  S</a:t>
                      </a:r>
                      <a:r>
                        <a:rPr lang="en-US" sz="3200" b="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3200" b="0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endParaRPr lang="en-IN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28604"/>
            <a:ext cx="8429684" cy="6000792"/>
          </a:xfrm>
        </p:spPr>
        <p:txBody>
          <a:bodyPr>
            <a:normAutofit lnSpcReduction="10000"/>
          </a:bodyPr>
          <a:lstStyle/>
          <a:p>
            <a:pPr marL="90488" indent="-90488">
              <a:buNone/>
            </a:pPr>
            <a:r>
              <a:rPr lang="en-US" dirty="0" smtClean="0"/>
              <a:t>The </a:t>
            </a:r>
            <a:r>
              <a:rPr lang="en-US" b="1" dirty="0" smtClean="0"/>
              <a:t>fork</a:t>
            </a:r>
            <a:r>
              <a:rPr lang="en-US" dirty="0" smtClean="0"/>
              <a:t> L instruction produces two concurrent executions in a program. </a:t>
            </a:r>
          </a:p>
          <a:p>
            <a:pPr marL="90488" indent="-90488">
              <a:buNone/>
            </a:pPr>
            <a:endParaRPr lang="en-IN" b="1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/>
              <a:t>One execution starts at the statement labeled </a:t>
            </a:r>
            <a:r>
              <a:rPr lang="en-US" b="1" dirty="0" smtClean="0"/>
              <a:t>L</a:t>
            </a:r>
            <a:r>
              <a:rPr lang="en-US" dirty="0" smtClean="0"/>
              <a:t>, while the other is the continuation of the execution at the statement following the </a:t>
            </a:r>
            <a:r>
              <a:rPr lang="en-US" b="1" dirty="0" smtClean="0"/>
              <a:t>fork</a:t>
            </a:r>
            <a:r>
              <a:rPr lang="en-US" dirty="0" smtClean="0"/>
              <a:t> instruction.</a:t>
            </a:r>
          </a:p>
          <a:p>
            <a:pPr lvl="0" algn="just">
              <a:buNone/>
            </a:pPr>
            <a:endParaRPr lang="en-IN" b="1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/>
              <a:t>When the </a:t>
            </a:r>
            <a:r>
              <a:rPr lang="en-US" b="1" dirty="0" smtClean="0"/>
              <a:t>fork </a:t>
            </a:r>
            <a:r>
              <a:rPr lang="en-US" dirty="0" smtClean="0"/>
              <a:t>L statement is executed, a new computation is started at S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. </a:t>
            </a:r>
            <a:r>
              <a:rPr lang="en-US" dirty="0" smtClean="0"/>
              <a:t> This new computation executes concurrently with the old computation, which continues at S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.</a:t>
            </a:r>
            <a:r>
              <a:rPr lang="en-US" dirty="0" smtClean="0"/>
              <a:t>  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43998" cy="571504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/>
              <a:t>JOIN</a:t>
            </a:r>
            <a:r>
              <a:rPr lang="en-US" dirty="0" smtClean="0"/>
              <a:t>     </a:t>
            </a:r>
            <a:br>
              <a:rPr lang="en-US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&gt; </a:t>
            </a:r>
            <a:r>
              <a:rPr lang="en-US" sz="3600" dirty="0" smtClean="0"/>
              <a:t>The </a:t>
            </a:r>
            <a:r>
              <a:rPr lang="en-US" sz="3600" b="1" dirty="0" smtClean="0"/>
              <a:t>join </a:t>
            </a:r>
            <a:r>
              <a:rPr lang="en-US" sz="3600" dirty="0" smtClean="0"/>
              <a:t>instruction provides the means to recombine two concurrent computations into one.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&gt; </a:t>
            </a:r>
            <a:r>
              <a:rPr lang="en-US" sz="3600" dirty="0" smtClean="0"/>
              <a:t>Each of the two computations must request to be joined with the other.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&gt; </a:t>
            </a:r>
            <a:r>
              <a:rPr lang="en-US" sz="3600" dirty="0" smtClean="0"/>
              <a:t>Since computations may execute at different speeds, one may execute the </a:t>
            </a:r>
            <a:r>
              <a:rPr lang="en-US" sz="3600" b="1" dirty="0" smtClean="0"/>
              <a:t>join</a:t>
            </a:r>
            <a:r>
              <a:rPr lang="en-US" sz="3600" dirty="0" smtClean="0"/>
              <a:t> before the other. 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571472" y="642918"/>
            <a:ext cx="3357586" cy="5429287"/>
            <a:chOff x="2520" y="4277"/>
            <a:chExt cx="2304" cy="3744"/>
          </a:xfrm>
        </p:grpSpPr>
        <p:sp>
          <p:nvSpPr>
            <p:cNvPr id="100355" name="Oval 3"/>
            <p:cNvSpPr>
              <a:spLocks noChangeArrowheads="1"/>
            </p:cNvSpPr>
            <p:nvPr/>
          </p:nvSpPr>
          <p:spPr bwMode="auto">
            <a:xfrm>
              <a:off x="2520" y="427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I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3240" y="586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join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357" name="Oval 5"/>
            <p:cNvSpPr>
              <a:spLocks noChangeArrowheads="1"/>
            </p:cNvSpPr>
            <p:nvPr/>
          </p:nvSpPr>
          <p:spPr bwMode="auto">
            <a:xfrm>
              <a:off x="3384" y="7301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I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358" name="Oval 6"/>
            <p:cNvSpPr>
              <a:spLocks noChangeArrowheads="1"/>
            </p:cNvSpPr>
            <p:nvPr/>
          </p:nvSpPr>
          <p:spPr bwMode="auto">
            <a:xfrm>
              <a:off x="4104" y="427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8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I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359" name="Line 7"/>
            <p:cNvSpPr>
              <a:spLocks noChangeShapeType="1"/>
            </p:cNvSpPr>
            <p:nvPr/>
          </p:nvSpPr>
          <p:spPr bwMode="auto">
            <a:xfrm flipH="1">
              <a:off x="3672" y="6581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00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2952" y="4997"/>
              <a:ext cx="54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00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 flipH="1">
              <a:off x="3672" y="4997"/>
              <a:ext cx="72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00"/>
            </a:p>
          </p:txBody>
        </p:sp>
      </p:grp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5000628" y="500042"/>
            <a:ext cx="3609421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count := 2;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fork L1;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	     .			     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	     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	     S</a:t>
            </a:r>
            <a:r>
              <a:rPr kumimoji="0" lang="en-US" sz="3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	   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go to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L2;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L1:   S</a:t>
            </a:r>
            <a:r>
              <a:rPr kumimoji="0" lang="en-US" sz="3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L2: 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join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count;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: 	a := x + y  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: 	b := z + 1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3:          </a:t>
            </a:r>
            <a:r>
              <a:rPr lang="en-US" dirty="0" smtClean="0"/>
              <a:t>c := a – b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 S</a:t>
            </a:r>
            <a:r>
              <a:rPr lang="en-US" baseline="-25000" dirty="0" smtClean="0"/>
              <a:t>4:        </a:t>
            </a:r>
            <a:r>
              <a:rPr lang="en-US" dirty="0" smtClean="0"/>
              <a:t>w : = c + 1;</a:t>
            </a:r>
          </a:p>
          <a:p>
            <a:pPr algn="ctr">
              <a:buNone/>
            </a:pP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 		     count: = 2;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    	fork L1;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   		  a := x + y;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   		 Go to L2;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L1: 	  b: = z + 1;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 L2:       join count;</a:t>
            </a:r>
            <a:endParaRPr lang="en-IN" b="1" dirty="0" smtClean="0"/>
          </a:p>
          <a:p>
            <a:pPr algn="ctr">
              <a:buNone/>
            </a:pPr>
            <a:r>
              <a:rPr lang="en-IN" b="1" dirty="0" smtClean="0"/>
              <a:t>		 </a:t>
            </a:r>
            <a:r>
              <a:rPr lang="en-US" dirty="0" smtClean="0"/>
              <a:t>c := a – b;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 		 w := c + 1;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Concurrent Statements: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71480"/>
            <a:ext cx="8572560" cy="264320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smtClean="0"/>
              <a:t>A higher-level language construct for specifying concurrency is the </a:t>
            </a:r>
            <a:r>
              <a:rPr lang="en-US" sz="2400" b="1" dirty="0" err="1" smtClean="0"/>
              <a:t>parbegin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parend</a:t>
            </a:r>
            <a:r>
              <a:rPr lang="en-US" sz="2400" dirty="0" smtClean="0"/>
              <a:t> statement of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[1965a], which has the following form:</a:t>
            </a:r>
            <a:endParaRPr lang="en-IN" sz="2400" b="1" dirty="0" smtClean="0"/>
          </a:p>
          <a:p>
            <a:pPr algn="ctr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parbegin</a:t>
            </a:r>
            <a:r>
              <a:rPr lang="en-US" sz="2400" b="1" dirty="0" smtClean="0"/>
              <a:t>  S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; S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; ……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parend</a:t>
            </a:r>
            <a:r>
              <a:rPr lang="en-US" sz="2400" b="1" dirty="0" smtClean="0"/>
              <a:t>; </a:t>
            </a:r>
          </a:p>
          <a:p>
            <a:pPr lvl="0"/>
            <a:r>
              <a:rPr lang="en-US" sz="2400" dirty="0" smtClean="0"/>
              <a:t>Each 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a single statement. </a:t>
            </a:r>
            <a:endParaRPr lang="en-IN" sz="2400" b="1" dirty="0" smtClean="0"/>
          </a:p>
          <a:p>
            <a:r>
              <a:rPr lang="en-US" sz="2400" dirty="0" smtClean="0"/>
              <a:t>All statements enclosed between </a:t>
            </a:r>
            <a:r>
              <a:rPr lang="en-US" sz="2400" dirty="0" err="1" smtClean="0"/>
              <a:t>parbegin</a:t>
            </a:r>
            <a:r>
              <a:rPr lang="en-US" sz="2400" dirty="0" smtClean="0"/>
              <a:t> and </a:t>
            </a:r>
            <a:r>
              <a:rPr lang="en-US" sz="2400" dirty="0" err="1" smtClean="0"/>
              <a:t>parend</a:t>
            </a:r>
            <a:r>
              <a:rPr lang="en-US" sz="2400" dirty="0" smtClean="0"/>
              <a:t> can be executed concurrently. </a:t>
            </a:r>
          </a:p>
          <a:p>
            <a:endParaRPr lang="en-IN" sz="2400" dirty="0"/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2214546" y="3214686"/>
            <a:ext cx="4643470" cy="3643314"/>
            <a:chOff x="3672" y="3648"/>
            <a:chExt cx="4032" cy="4481"/>
          </a:xfrm>
        </p:grpSpPr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5544" y="7229"/>
              <a:ext cx="9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n+1</a:t>
              </a:r>
              <a:endParaRPr kumimoji="0" lang="en-I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4536" y="5501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I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5544" y="364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3672" y="535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I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6984" y="5501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 flipH="1">
              <a:off x="4968" y="4281"/>
              <a:ext cx="720" cy="1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03447" name="Line 23"/>
            <p:cNvSpPr>
              <a:spLocks noChangeShapeType="1"/>
            </p:cNvSpPr>
            <p:nvPr/>
          </p:nvSpPr>
          <p:spPr bwMode="auto">
            <a:xfrm>
              <a:off x="6264" y="4060"/>
              <a:ext cx="1008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>
              <a:off x="4104" y="6077"/>
              <a:ext cx="14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>
              <a:off x="4968" y="6221"/>
              <a:ext cx="72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 flipH="1">
              <a:off x="6264" y="6221"/>
              <a:ext cx="864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03451" name="Line 27"/>
            <p:cNvSpPr>
              <a:spLocks noChangeShapeType="1"/>
            </p:cNvSpPr>
            <p:nvPr/>
          </p:nvSpPr>
          <p:spPr bwMode="auto">
            <a:xfrm flipH="1">
              <a:off x="4248" y="4060"/>
              <a:ext cx="1296" cy="1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227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</a:t>
            </a:r>
            <a:r>
              <a:rPr lang="en-US" sz="3600" b="1" baseline="-25000" dirty="0" smtClean="0"/>
              <a:t>1</a:t>
            </a:r>
            <a:r>
              <a:rPr lang="en-US" sz="3600" b="1" dirty="0" smtClean="0"/>
              <a:t>: 	a := x + y  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b="1" dirty="0" smtClean="0"/>
              <a:t>S</a:t>
            </a:r>
            <a:r>
              <a:rPr lang="en-US" sz="3600" b="1" baseline="-25000" dirty="0" smtClean="0"/>
              <a:t>2</a:t>
            </a:r>
            <a:r>
              <a:rPr lang="en-US" sz="3600" b="1" dirty="0" smtClean="0"/>
              <a:t>: 	b := z + 1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b="1" dirty="0" smtClean="0"/>
              <a:t>S</a:t>
            </a:r>
            <a:r>
              <a:rPr lang="en-US" sz="3600" b="1" baseline="-25000" dirty="0" smtClean="0"/>
              <a:t>3:      </a:t>
            </a:r>
            <a:r>
              <a:rPr lang="en-US" sz="3600" b="1" dirty="0" smtClean="0"/>
              <a:t>c := a – b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b="1" dirty="0" smtClean="0"/>
              <a:t>  S</a:t>
            </a:r>
            <a:r>
              <a:rPr lang="en-US" sz="3600" b="1" baseline="-25000" dirty="0" smtClean="0"/>
              <a:t>4:      </a:t>
            </a:r>
            <a:r>
              <a:rPr lang="en-US" sz="3600" b="1" dirty="0" smtClean="0"/>
              <a:t>w : = c + 1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dirty="0" smtClean="0"/>
              <a:t>begin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dirty="0" smtClean="0"/>
              <a:t>		       </a:t>
            </a:r>
            <a:r>
              <a:rPr lang="en-US" sz="3600" dirty="0" err="1" smtClean="0"/>
              <a:t>parbegin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dirty="0" smtClean="0"/>
              <a:t>			a : = x + y;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dirty="0" smtClean="0"/>
              <a:t>			b : = z + 1;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dirty="0" smtClean="0"/>
              <a:t>		        </a:t>
            </a:r>
            <a:r>
              <a:rPr lang="en-US" sz="3600" dirty="0" err="1" smtClean="0"/>
              <a:t>parend</a:t>
            </a:r>
            <a:r>
              <a:rPr lang="en-US" sz="3600" dirty="0" smtClean="0"/>
              <a:t>;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b="1" dirty="0" smtClean="0"/>
              <a:t>			</a:t>
            </a:r>
            <a:r>
              <a:rPr lang="en-US" sz="3600" dirty="0" smtClean="0"/>
              <a:t>c : = a – b;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dirty="0" smtClean="0"/>
              <a:t>			w : = c + 1;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dirty="0" smtClean="0"/>
              <a:t>end.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1857356" y="571480"/>
            <a:ext cx="4429156" cy="5929354"/>
            <a:chOff x="2421" y="1504"/>
            <a:chExt cx="4140" cy="6661"/>
          </a:xfrm>
        </p:grpSpPr>
        <p:sp>
          <p:nvSpPr>
            <p:cNvPr id="106499" name="Oval 3"/>
            <p:cNvSpPr>
              <a:spLocks noChangeArrowheads="1"/>
            </p:cNvSpPr>
            <p:nvPr/>
          </p:nvSpPr>
          <p:spPr bwMode="auto">
            <a:xfrm>
              <a:off x="4581" y="150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0" name="Oval 4"/>
            <p:cNvSpPr>
              <a:spLocks noChangeArrowheads="1"/>
            </p:cNvSpPr>
            <p:nvPr/>
          </p:nvSpPr>
          <p:spPr bwMode="auto">
            <a:xfrm>
              <a:off x="3321" y="294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1" name="Oval 5"/>
            <p:cNvSpPr>
              <a:spLocks noChangeArrowheads="1"/>
            </p:cNvSpPr>
            <p:nvPr/>
          </p:nvSpPr>
          <p:spPr bwMode="auto">
            <a:xfrm>
              <a:off x="5841" y="294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2" name="Oval 6"/>
            <p:cNvSpPr>
              <a:spLocks noChangeArrowheads="1"/>
            </p:cNvSpPr>
            <p:nvPr/>
          </p:nvSpPr>
          <p:spPr bwMode="auto">
            <a:xfrm>
              <a:off x="3321" y="438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3" name="Oval 7"/>
            <p:cNvSpPr>
              <a:spLocks noChangeArrowheads="1"/>
            </p:cNvSpPr>
            <p:nvPr/>
          </p:nvSpPr>
          <p:spPr bwMode="auto">
            <a:xfrm>
              <a:off x="4581" y="582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6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4" name="Oval 8"/>
            <p:cNvSpPr>
              <a:spLocks noChangeArrowheads="1"/>
            </p:cNvSpPr>
            <p:nvPr/>
          </p:nvSpPr>
          <p:spPr bwMode="auto">
            <a:xfrm>
              <a:off x="5841" y="7445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5" name="Oval 9"/>
            <p:cNvSpPr>
              <a:spLocks noChangeArrowheads="1"/>
            </p:cNvSpPr>
            <p:nvPr/>
          </p:nvSpPr>
          <p:spPr bwMode="auto">
            <a:xfrm>
              <a:off x="2421" y="600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 flipH="1">
              <a:off x="3861" y="2224"/>
              <a:ext cx="90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5121" y="2224"/>
              <a:ext cx="90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 flipH="1">
              <a:off x="3681" y="3664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 flipH="1">
              <a:off x="2961" y="5104"/>
              <a:ext cx="72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3861" y="5104"/>
              <a:ext cx="72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 flipH="1">
              <a:off x="6201" y="3664"/>
              <a:ext cx="0" cy="3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5121" y="6545"/>
              <a:ext cx="90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3141" y="6545"/>
              <a:ext cx="270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170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Operating Systems BCSC 0004</vt:lpstr>
      <vt:lpstr>Implementing Concurrency  </vt:lpstr>
      <vt:lpstr>PowerPoint Presentation</vt:lpstr>
      <vt:lpstr>JOIN       &gt; The join instruction provides the means to recombine two concurrent computations into one.   &gt; Each of the two computations must request to be joined with the other.   &gt; Since computations may execute at different speeds, one may execute the join before the other.  </vt:lpstr>
      <vt:lpstr>PowerPoint Presentation</vt:lpstr>
      <vt:lpstr>PowerPoint Presentation</vt:lpstr>
      <vt:lpstr>Concurrent Statements:</vt:lpstr>
      <vt:lpstr>   S1:  a := x + y   S2:  b := z + 1 S3:      c := a – b   S4:      w : = c + 1  begin          parbegin    a : = x + y;    b : = z + 1;           parend;    c : = a – b;    w : = c + 1; end.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Admin</dc:creator>
  <cp:lastModifiedBy>Windows User</cp:lastModifiedBy>
  <cp:revision>116</cp:revision>
  <dcterms:created xsi:type="dcterms:W3CDTF">2018-01-10T04:47:08Z</dcterms:created>
  <dcterms:modified xsi:type="dcterms:W3CDTF">2020-10-12T06:51:53Z</dcterms:modified>
</cp:coreProperties>
</file>