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7" r:id="rId1"/>
  </p:sldMasterIdLst>
  <p:notesMasterIdLst>
    <p:notesMasterId r:id="rId20"/>
  </p:notesMasterIdLst>
  <p:sldIdLst>
    <p:sldId id="256" r:id="rId2"/>
    <p:sldId id="257" r:id="rId3"/>
    <p:sldId id="282" r:id="rId4"/>
    <p:sldId id="275" r:id="rId5"/>
    <p:sldId id="258" r:id="rId6"/>
    <p:sldId id="283" r:id="rId7"/>
    <p:sldId id="259" r:id="rId8"/>
    <p:sldId id="261" r:id="rId9"/>
    <p:sldId id="260" r:id="rId10"/>
    <p:sldId id="262" r:id="rId11"/>
    <p:sldId id="278" r:id="rId12"/>
    <p:sldId id="264" r:id="rId13"/>
    <p:sldId id="279" r:id="rId14"/>
    <p:sldId id="265" r:id="rId15"/>
    <p:sldId id="266" r:id="rId16"/>
    <p:sldId id="280" r:id="rId17"/>
    <p:sldId id="281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1E3CB-6B21-4B36-A651-30AC394992C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EF2D2-E295-49C7-AF45-BCD9AF2BF8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3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0549DEBC-288B-498A-BBCC-3513A0316E5C}" type="slidenum">
              <a:rPr lang="en-US" altLang="en-US" sz="1200">
                <a:latin typeface="Times New Roman" charset="0"/>
              </a:rPr>
              <a:pPr/>
              <a:t>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97ADE4FA-493D-44E7-989A-2C98B7F411F7}" type="slidenum">
              <a:rPr lang="en-US" altLang="en-US" sz="1200">
                <a:latin typeface="Times New Roman" charset="0"/>
              </a:rPr>
              <a:pPr/>
              <a:t>12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DC5AB746-6855-4F87-AE0B-B1010AAA53EF}" type="slidenum">
              <a:rPr lang="en-US" altLang="en-US" sz="1200">
                <a:latin typeface="Times New Roman" charset="0"/>
              </a:rPr>
              <a:pPr/>
              <a:t>13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0919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6FD34183-8F39-4C10-913B-FC772308928D}" type="slidenum">
              <a:rPr lang="en-US" altLang="en-US" sz="1200">
                <a:latin typeface="Times New Roman" charset="0"/>
              </a:rPr>
              <a:pPr/>
              <a:t>14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E1416D9D-88F7-4B3A-8FF2-6083B7178EF3}" type="slidenum">
              <a:rPr lang="en-US" altLang="en-US" sz="1200">
                <a:latin typeface="Times New Roman" charset="0"/>
              </a:rPr>
              <a:pPr/>
              <a:t>15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E1416D9D-88F7-4B3A-8FF2-6083B7178EF3}" type="slidenum">
              <a:rPr lang="en-US" altLang="en-US" sz="1200">
                <a:latin typeface="Times New Roman" charset="0"/>
              </a:rPr>
              <a:pPr/>
              <a:t>16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7439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E1416D9D-88F7-4B3A-8FF2-6083B7178EF3}" type="slidenum">
              <a:rPr lang="en-US" altLang="en-US" sz="1200">
                <a:latin typeface="Times New Roman" charset="0"/>
              </a:rPr>
              <a:pPr/>
              <a:t>17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216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0549DEBC-288B-498A-BBCC-3513A0316E5C}" type="slidenum">
              <a:rPr lang="en-US" altLang="en-US" sz="1200">
                <a:latin typeface="Times New Roman" charset="0"/>
              </a:rPr>
              <a:pPr/>
              <a:t>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33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C5CDF603-E03B-4F57-9429-6FA81CF47340}" type="slidenum">
              <a:rPr lang="en-US" altLang="en-US" sz="1200">
                <a:latin typeface="Times New Roman" charset="0"/>
              </a:rPr>
              <a:pPr/>
              <a:t>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C5CDF603-E03B-4F57-9429-6FA81CF47340}" type="slidenum">
              <a:rPr lang="en-US" altLang="en-US" sz="1200">
                <a:latin typeface="Times New Roman" charset="0"/>
              </a:rPr>
              <a:pPr/>
              <a:t>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9777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40E4FAC9-A3BE-43D5-95FE-B203A2EAEBA7}" type="slidenum">
              <a:rPr lang="en-US" altLang="en-US" sz="1200">
                <a:latin typeface="Times New Roman" charset="0"/>
              </a:rPr>
              <a:pPr/>
              <a:t>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D5000FA4-014D-4275-8319-ADA04CCA8834}" type="slidenum">
              <a:rPr lang="en-US" altLang="en-US" sz="1200">
                <a:latin typeface="Times New Roman" charset="0"/>
              </a:rPr>
              <a:pPr/>
              <a:t>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00498B0A-126C-4703-B577-895E1B332D36}" type="slidenum">
              <a:rPr lang="en-US" altLang="en-US" sz="1200">
                <a:latin typeface="Times New Roman" charset="0"/>
              </a:rPr>
              <a:pPr/>
              <a:t>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31A34B81-F998-4C21-9BF4-CF273A46B813}" type="slidenum">
              <a:rPr lang="en-US" altLang="en-US" sz="1200">
                <a:latin typeface="Times New Roman" charset="0"/>
              </a:rPr>
              <a:pPr/>
              <a:t>10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8984" indent="-35447181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48903763" indent="-48038584" defTabSz="913854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31A34B81-F998-4C21-9BF4-CF273A46B813}" type="slidenum">
              <a:rPr lang="en-US" altLang="en-US" sz="1200">
                <a:latin typeface="Times New Roman" charset="0"/>
              </a:rPr>
              <a:pPr/>
              <a:t>11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670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63B53C-CDAC-4982-8B6B-E2BABD6DA08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704E03-D448-4444-9869-8790F0E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99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B53C-CDAC-4982-8B6B-E2BABD6DA08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4E03-D448-4444-9869-8790F0E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1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63B53C-CDAC-4982-8B6B-E2BABD6DA08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704E03-D448-4444-9869-8790F0E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56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B53C-CDAC-4982-8B6B-E2BABD6DA08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4E03-D448-4444-9869-8790F0E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8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63B53C-CDAC-4982-8B6B-E2BABD6DA08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704E03-D448-4444-9869-8790F0E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411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B53C-CDAC-4982-8B6B-E2BABD6DA08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4E03-D448-4444-9869-8790F0E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40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B53C-CDAC-4982-8B6B-E2BABD6DA08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4E03-D448-4444-9869-8790F0E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16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B53C-CDAC-4982-8B6B-E2BABD6DA08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4E03-D448-4444-9869-8790F0E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6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B53C-CDAC-4982-8B6B-E2BABD6DA08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4E03-D448-4444-9869-8790F0E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83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63B53C-CDAC-4982-8B6B-E2BABD6DA08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704E03-D448-4444-9869-8790F0E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175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B53C-CDAC-4982-8B6B-E2BABD6DA08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4E03-D448-4444-9869-8790F0E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6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63B53C-CDAC-4982-8B6B-E2BABD6DA08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4704E03-D448-4444-9869-8790F0E6D8E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561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836712"/>
            <a:ext cx="6270922" cy="20982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 smtClean="0"/>
              <a:t>Operating System Structures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6912768" cy="576064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/>
              <a:t>BCSC 0004 -Operating Systems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4627002"/>
            <a:ext cx="511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>
                    <a:lumMod val="25000"/>
                    <a:lumOff val="75000"/>
                  </a:schemeClr>
                </a:solidFill>
                <a:latin typeface="+mj-lt"/>
              </a:rPr>
              <a:t>Dhirendra</a:t>
            </a:r>
            <a:r>
              <a:rPr lang="en-US" b="1" dirty="0" smtClean="0">
                <a:solidFill>
                  <a:schemeClr val="accent1">
                    <a:lumMod val="25000"/>
                    <a:lumOff val="75000"/>
                  </a:schemeClr>
                </a:solidFill>
                <a:latin typeface="+mj-lt"/>
              </a:rPr>
              <a:t> </a:t>
            </a:r>
            <a:r>
              <a:rPr lang="en-US" b="1" smtClean="0">
                <a:solidFill>
                  <a:schemeClr val="accent1">
                    <a:lumMod val="25000"/>
                    <a:lumOff val="75000"/>
                  </a:schemeClr>
                </a:solidFill>
                <a:latin typeface="+mj-lt"/>
              </a:rPr>
              <a:t>Kumar Shukla</a:t>
            </a:r>
            <a:endParaRPr lang="en-US" b="1" dirty="0" smtClean="0">
              <a:solidFill>
                <a:schemeClr val="accent1">
                  <a:lumMod val="25000"/>
                  <a:lumOff val="75000"/>
                </a:schemeClr>
              </a:solidFill>
              <a:latin typeface="+mj-lt"/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25000"/>
                    <a:lumOff val="75000"/>
                  </a:schemeClr>
                </a:solidFill>
                <a:latin typeface="+mj-lt"/>
              </a:rPr>
              <a:t>Assistant Professor</a:t>
            </a:r>
          </a:p>
          <a:p>
            <a:pPr algn="ctr"/>
            <a:r>
              <a:rPr lang="en-US" dirty="0" smtClean="0">
                <a:solidFill>
                  <a:schemeClr val="accent1">
                    <a:lumMod val="25000"/>
                    <a:lumOff val="75000"/>
                  </a:schemeClr>
                </a:solidFill>
                <a:latin typeface="+mj-lt"/>
              </a:rPr>
              <a:t>Computer Engineering &amp; Applications</a:t>
            </a:r>
          </a:p>
          <a:p>
            <a:pPr algn="ctr"/>
            <a:r>
              <a:rPr lang="en-US" dirty="0" smtClean="0">
                <a:solidFill>
                  <a:schemeClr val="accent1">
                    <a:lumMod val="25000"/>
                    <a:lumOff val="75000"/>
                  </a:schemeClr>
                </a:solidFill>
                <a:latin typeface="+mj-lt"/>
              </a:rPr>
              <a:t>Institute of Engineering &amp; Technology</a:t>
            </a:r>
          </a:p>
          <a:p>
            <a:pPr algn="ctr"/>
            <a:r>
              <a:rPr lang="en-US" dirty="0" smtClean="0">
                <a:solidFill>
                  <a:schemeClr val="accent1">
                    <a:lumMod val="25000"/>
                    <a:lumOff val="75000"/>
                  </a:schemeClr>
                </a:solidFill>
                <a:latin typeface="+mj-lt"/>
              </a:rPr>
              <a:t>GLA University, Mathura</a:t>
            </a:r>
            <a:endParaRPr lang="en-US" dirty="0">
              <a:solidFill>
                <a:schemeClr val="accent1">
                  <a:lumMod val="25000"/>
                  <a:lumOff val="75000"/>
                </a:schemeClr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6632"/>
            <a:ext cx="197074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687475"/>
            <a:ext cx="7989752" cy="79731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Layered Structure</a:t>
            </a:r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09" y="2132856"/>
            <a:ext cx="4414118" cy="4389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74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Layered Structure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192" y="1916832"/>
            <a:ext cx="4710888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</a:rPr>
              <a:t>OS is divided into number of layers (Levels) each build on the top of the lower level.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</a:rPr>
              <a:t>The Bottom Layer (Layer-0) is the Hardware Layer and highest layer (Layer-N) is the interface layer.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2"/>
                </a:solidFill>
              </a:rPr>
              <a:t>Upper </a:t>
            </a:r>
            <a:r>
              <a:rPr lang="en-US" dirty="0">
                <a:solidFill>
                  <a:schemeClr val="tx2"/>
                </a:solidFill>
              </a:rPr>
              <a:t>layer can invoke operation on lower level </a:t>
            </a:r>
            <a:r>
              <a:rPr lang="en-US" dirty="0" smtClean="0">
                <a:solidFill>
                  <a:schemeClr val="tx2"/>
                </a:solidFill>
              </a:rPr>
              <a:t>layer.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>
                <a:solidFill>
                  <a:schemeClr val="tx2"/>
                </a:solidFill>
              </a:rPr>
              <a:t>main advantage is MODULARITY. 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</a:rPr>
              <a:t>The layers are selected such that each uses functionality of only lower level layers. 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2"/>
                </a:solidFill>
              </a:rPr>
              <a:t>This </a:t>
            </a:r>
            <a:r>
              <a:rPr lang="en-US" dirty="0">
                <a:solidFill>
                  <a:schemeClr val="tx2"/>
                </a:solidFill>
              </a:rPr>
              <a:t>approach simplifies the debugging and system verification. 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tx2"/>
                </a:solidFill>
              </a:rPr>
              <a:t>Less efficient than others</a:t>
            </a:r>
            <a:endParaRPr lang="en-US" dirty="0">
              <a:solidFill>
                <a:schemeClr val="tx2"/>
              </a:solidFill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12717"/>
            <a:ext cx="3581900" cy="34485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03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687475"/>
            <a:ext cx="7989752" cy="79731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Microkernel Structure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03848" y="2060848"/>
            <a:ext cx="5472608" cy="4170784"/>
            <a:chOff x="683568" y="2171700"/>
            <a:chExt cx="6912768" cy="4170784"/>
          </a:xfrm>
        </p:grpSpPr>
        <p:sp>
          <p:nvSpPr>
            <p:cNvPr id="7" name="Rectangle 6"/>
            <p:cNvSpPr/>
            <p:nvPr/>
          </p:nvSpPr>
          <p:spPr>
            <a:xfrm>
              <a:off x="2843808" y="3136962"/>
              <a:ext cx="648635" cy="22362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Process Server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19872" y="3136962"/>
              <a:ext cx="648635" cy="22362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Device Driver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0532" y="3136962"/>
              <a:ext cx="648635" cy="22362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Connected Devices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07159" y="3136962"/>
              <a:ext cx="648635" cy="22362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3223" y="3136962"/>
              <a:ext cx="648635" cy="22362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6480" y="3136962"/>
              <a:ext cx="648635" cy="22362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3107" y="3136962"/>
              <a:ext cx="648635" cy="22362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9171" y="3136962"/>
              <a:ext cx="648635" cy="22362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67181" y="3136962"/>
              <a:ext cx="648635" cy="22362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File Management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3568" y="2171700"/>
              <a:ext cx="6912768" cy="4170784"/>
              <a:chOff x="683568" y="2171700"/>
              <a:chExt cx="6912768" cy="417078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267744" y="2171700"/>
                <a:ext cx="5328592" cy="1041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User Space Processes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67181" y="5301208"/>
                <a:ext cx="5328592" cy="104127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C00000"/>
                    </a:solidFill>
                  </a:rPr>
                  <a:t>Microkernel Space</a:t>
                </a:r>
              </a:p>
              <a:p>
                <a:pPr algn="ctr"/>
                <a:r>
                  <a:rPr lang="en-US" sz="1400" dirty="0" smtClean="0"/>
                  <a:t>(Inter-process Communication, Scheduling)</a:t>
                </a:r>
                <a:endParaRPr lang="en-US" sz="1400" dirty="0"/>
              </a:p>
            </p:txBody>
          </p:sp>
          <p:sp>
            <p:nvSpPr>
              <p:cNvPr id="4" name="Left Brace 3"/>
              <p:cNvSpPr/>
              <p:nvPr/>
            </p:nvSpPr>
            <p:spPr>
              <a:xfrm>
                <a:off x="1619672" y="5373216"/>
                <a:ext cx="647509" cy="96926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3568" y="5517232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Kernel</a:t>
                </a:r>
              </a:p>
              <a:p>
                <a:r>
                  <a:rPr lang="en-US" sz="1400" b="1" dirty="0" smtClean="0"/>
                  <a:t>Space</a:t>
                </a:r>
                <a:endParaRPr lang="en-US" sz="1400" b="1" dirty="0"/>
              </a:p>
            </p:txBody>
          </p:sp>
        </p:grpSp>
      </p:grp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51520" y="2129594"/>
            <a:ext cx="3714018" cy="3581400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Highly Modular</a:t>
            </a:r>
          </a:p>
          <a:p>
            <a:pPr lvl="1"/>
            <a:r>
              <a:rPr lang="en-US" altLang="en-US" sz="1800" dirty="0" smtClean="0"/>
              <a:t>Every components has its own space</a:t>
            </a:r>
          </a:p>
          <a:p>
            <a:pPr lvl="1"/>
            <a:r>
              <a:rPr lang="en-US" altLang="en-US" sz="1800" dirty="0" smtClean="0"/>
              <a:t>Interaction between modules strictly through well defined interfaces</a:t>
            </a:r>
          </a:p>
          <a:p>
            <a:r>
              <a:rPr lang="en-US" altLang="en-US" sz="2000" dirty="0" smtClean="0"/>
              <a:t>Kernel has basic inter-process communication and scheduling</a:t>
            </a:r>
          </a:p>
          <a:p>
            <a:pPr lvl="1"/>
            <a:r>
              <a:rPr lang="en-US" altLang="en-US" sz="1800" dirty="0" smtClean="0"/>
              <a:t>Everything else in user space</a:t>
            </a:r>
          </a:p>
          <a:p>
            <a:pPr lvl="1"/>
            <a:r>
              <a:rPr lang="en-US" altLang="en-US" sz="1800" dirty="0" smtClean="0"/>
              <a:t>Ideally kernel is so small.</a:t>
            </a:r>
          </a:p>
          <a:p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81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Microkernel System Structure </a:t>
            </a:r>
            <a:endParaRPr lang="en-US" altLang="en-US" sz="2400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975618" y="2132856"/>
            <a:ext cx="7200900" cy="358140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Benefits:</a:t>
            </a:r>
          </a:p>
          <a:p>
            <a:pPr lvl="1"/>
            <a:r>
              <a:rPr lang="en-US" altLang="en-US" sz="2000" dirty="0"/>
              <a:t>Easier to extend a microkernel</a:t>
            </a:r>
          </a:p>
          <a:p>
            <a:pPr lvl="1"/>
            <a:r>
              <a:rPr lang="en-US" altLang="en-US" sz="2000" dirty="0"/>
              <a:t>Easier to port the operating system to new architectures</a:t>
            </a:r>
          </a:p>
          <a:p>
            <a:pPr lvl="1"/>
            <a:r>
              <a:rPr lang="en-US" altLang="en-US" sz="2000" dirty="0"/>
              <a:t>More reliable (less code is running in kernel mode)</a:t>
            </a:r>
          </a:p>
          <a:p>
            <a:pPr lvl="1"/>
            <a:r>
              <a:rPr lang="en-US" altLang="en-US" sz="2000" dirty="0"/>
              <a:t>More secure</a:t>
            </a:r>
          </a:p>
          <a:p>
            <a:r>
              <a:rPr lang="en-US" altLang="en-US" sz="2400" dirty="0"/>
              <a:t>Detriments:</a:t>
            </a:r>
          </a:p>
          <a:p>
            <a:pPr lvl="1"/>
            <a:r>
              <a:rPr lang="en-US" altLang="en-US" sz="2000" dirty="0"/>
              <a:t>Performance overhead of user space to kernel space communication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4859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687475"/>
            <a:ext cx="7989752" cy="79731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Modular Structure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528436" y="2204864"/>
            <a:ext cx="8095264" cy="358140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The best current methodology for operating-system design involves using </a:t>
            </a:r>
            <a:r>
              <a:rPr lang="en-US" sz="2000" b="1" dirty="0"/>
              <a:t>loadable kernel modules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Here, the kernel has a set of core components and links in additional services via modules, either at boot time or during run time.</a:t>
            </a:r>
          </a:p>
          <a:p>
            <a:pPr algn="just"/>
            <a:r>
              <a:rPr lang="en-US" sz="2000" dirty="0"/>
              <a:t>The idea of this design is for the kernel to provide core services while other services are implemented dynamically, as the kernel is running.</a:t>
            </a:r>
          </a:p>
          <a:p>
            <a:pPr algn="just"/>
            <a:r>
              <a:rPr lang="en-US" sz="2000" dirty="0"/>
              <a:t>Linking services dynamically is preferable to adding new features directly to the kernel, which would require recompiling the kernel every time a change was made.</a:t>
            </a:r>
          </a:p>
        </p:txBody>
      </p:sp>
    </p:spTree>
    <p:extLst>
      <p:ext uri="{BB962C8B-B14F-4D97-AF65-F5344CB8AC3E}">
        <p14:creationId xmlns:p14="http://schemas.microsoft.com/office/powerpoint/2010/main" val="23069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687475"/>
            <a:ext cx="7989752" cy="79731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Solaris Modular Approach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357462"/>
            <a:ext cx="7197725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687475"/>
            <a:ext cx="7989752" cy="79731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Solaris Modular Approach</a:t>
            </a:r>
          </a:p>
        </p:txBody>
      </p:sp>
      <p:sp>
        <p:nvSpPr>
          <p:cNvPr id="2" name="Rectangle 1"/>
          <p:cNvSpPr/>
          <p:nvPr/>
        </p:nvSpPr>
        <p:spPr>
          <a:xfrm>
            <a:off x="975618" y="1988840"/>
            <a:ext cx="7200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Solaris operating system structure, shown in diagram, is </a:t>
            </a:r>
            <a:r>
              <a:rPr lang="en-US" sz="2400" dirty="0" smtClean="0"/>
              <a:t>organized </a:t>
            </a:r>
            <a:r>
              <a:rPr lang="en-US" sz="2400" dirty="0"/>
              <a:t>around a core kernel with seven types of loadable kernel modules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Scheduling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Loadable system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Executable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STREAMS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Miscellaneous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Device and bus drivers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10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Hybrid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22543" r="26633" b="13390"/>
          <a:stretch/>
        </p:blipFill>
        <p:spPr>
          <a:xfrm>
            <a:off x="1460748" y="4947087"/>
            <a:ext cx="1527076" cy="1670239"/>
          </a:xfrm>
          <a:prstGeom prst="rect">
            <a:avLst/>
          </a:prstGeom>
        </p:spPr>
      </p:pic>
      <p:sp>
        <p:nvSpPr>
          <p:cNvPr id="5" name="AutoShape 2" descr="What Type of App Should You Build: iOS or Android? | Web, Design ..."/>
          <p:cNvSpPr>
            <a:spLocks noChangeAspect="1" noChangeArrowheads="1"/>
          </p:cNvSpPr>
          <p:nvPr/>
        </p:nvSpPr>
        <p:spPr bwMode="auto">
          <a:xfrm>
            <a:off x="1400877" y="1827566"/>
            <a:ext cx="256222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26446" y="1860358"/>
            <a:ext cx="7200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In practice, very few operating systems adopt a single, strictly defined structure. Instead, they combine different structures, resulting in hybrid systems that address performance, security, and usability issues.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Three hybrid systems are well-known: </a:t>
            </a:r>
            <a:endParaRPr lang="en-US" sz="2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b="1" dirty="0">
                <a:solidFill>
                  <a:srgbClr val="C00000"/>
                </a:solidFill>
              </a:rPr>
              <a:t>Apple Mac OS X </a:t>
            </a:r>
            <a:r>
              <a:rPr lang="en-US" sz="2400" dirty="0"/>
              <a:t>operating </a:t>
            </a:r>
            <a:r>
              <a:rPr lang="en-US" sz="2400" dirty="0" smtClean="0"/>
              <a:t>system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and </a:t>
            </a:r>
            <a:r>
              <a:rPr lang="en-US" sz="2400" dirty="0"/>
              <a:t>the two most prominent mobile operating systems — </a:t>
            </a:r>
            <a:r>
              <a:rPr lang="en-US" sz="2400" b="1" dirty="0">
                <a:solidFill>
                  <a:srgbClr val="C00000"/>
                </a:solidFill>
              </a:rPr>
              <a:t>iOS and Android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6" name="AutoShape 4" descr="What Type of App Should You Build: iOS or Android? | Web, Design ..."/>
          <p:cNvSpPr>
            <a:spLocks noChangeAspect="1" noChangeArrowheads="1"/>
          </p:cNvSpPr>
          <p:nvPr/>
        </p:nvSpPr>
        <p:spPr bwMode="auto">
          <a:xfrm>
            <a:off x="155575" y="-852488"/>
            <a:ext cx="256222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4961151"/>
            <a:ext cx="2817887" cy="16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Thanks to all</a:t>
            </a:r>
            <a:endParaRPr lang="en-US" sz="32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42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685800"/>
            <a:ext cx="7719764" cy="79172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What goes in to an Operating System?</a:t>
            </a:r>
            <a:endParaRPr lang="en-US" altLang="en-US" sz="16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316782" y="2924944"/>
            <a:ext cx="6624736" cy="3096344"/>
            <a:chOff x="1316782" y="2348880"/>
            <a:chExt cx="6624736" cy="3096344"/>
          </a:xfrm>
        </p:grpSpPr>
        <p:sp>
          <p:nvSpPr>
            <p:cNvPr id="3" name="Rectangle 2"/>
            <p:cNvSpPr/>
            <p:nvPr/>
          </p:nvSpPr>
          <p:spPr>
            <a:xfrm>
              <a:off x="1316782" y="2348880"/>
              <a:ext cx="6624736" cy="30963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691680" y="2852936"/>
              <a:ext cx="1512168" cy="7920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</a:p>
            <a:p>
              <a:pPr algn="ctr"/>
              <a:r>
                <a:rPr lang="en-US" dirty="0" smtClean="0"/>
                <a:t>Management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73066" y="2852936"/>
              <a:ext cx="1512168" cy="7920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</a:p>
            <a:p>
              <a:pPr algn="ctr"/>
              <a:r>
                <a:rPr lang="en-US" dirty="0" smtClean="0"/>
                <a:t>Scheduling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168" y="2856565"/>
              <a:ext cx="1512168" cy="7920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System</a:t>
              </a:r>
            </a:p>
            <a:p>
              <a:pPr algn="ctr"/>
              <a:r>
                <a:rPr lang="en-US" dirty="0" smtClean="0"/>
                <a:t>Management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1760" y="4149080"/>
              <a:ext cx="1779054" cy="7920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Networking</a:t>
              </a:r>
            </a:p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32040" y="4156338"/>
              <a:ext cx="1728192" cy="7920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Inter-process</a:t>
              </a:r>
            </a:p>
            <a:p>
              <a:pPr algn="ctr"/>
              <a:r>
                <a:rPr lang="en-US" dirty="0" smtClean="0"/>
                <a:t>Communication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316782" y="2348880"/>
            <a:ext cx="6624736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Call Interface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6782" y="5949280"/>
            <a:ext cx="6624736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7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5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685800"/>
            <a:ext cx="7719764" cy="10150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Modern Operating System</a:t>
            </a:r>
            <a:endParaRPr lang="en-US" alt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28700" y="2136339"/>
            <a:ext cx="735972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3888" indent="-623888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A modern operating system is large and complex, if it is to be function properly and be modified easily, then it must be engineered very carefully.</a:t>
            </a:r>
          </a:p>
          <a:p>
            <a:pPr marL="623888" indent="-623888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A common approach is to partition the task into small components, or modules, rather than having one </a:t>
            </a:r>
            <a:r>
              <a:rPr lang="en-US" sz="2400" b="1" dirty="0"/>
              <a:t>monolithic </a:t>
            </a:r>
            <a:r>
              <a:rPr lang="en-US" sz="2400" dirty="0"/>
              <a:t>system.</a:t>
            </a:r>
          </a:p>
          <a:p>
            <a:pPr marL="623888" indent="-623888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Each of these modules should be a well-defined with inputs, outputs,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3672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Operating System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Simple Structure</a:t>
            </a:r>
          </a:p>
          <a:p>
            <a:r>
              <a:rPr lang="en-US" sz="2400" dirty="0" smtClean="0"/>
              <a:t>Monolithic Structure</a:t>
            </a:r>
          </a:p>
          <a:p>
            <a:r>
              <a:rPr lang="en-US" sz="2400" dirty="0" smtClean="0"/>
              <a:t>Layered Approach</a:t>
            </a:r>
          </a:p>
          <a:p>
            <a:r>
              <a:rPr lang="en-US" sz="2400" dirty="0" smtClean="0"/>
              <a:t>Microkernels</a:t>
            </a:r>
          </a:p>
          <a:p>
            <a:r>
              <a:rPr lang="en-US" sz="2400" dirty="0" smtClean="0"/>
              <a:t>Modular Approach</a:t>
            </a:r>
          </a:p>
          <a:p>
            <a:r>
              <a:rPr lang="en-US" sz="2400" dirty="0" smtClean="0"/>
              <a:t>Hybrid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579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687475"/>
            <a:ext cx="7989752" cy="86931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Simple Structure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28700" y="2132856"/>
            <a:ext cx="7200900" cy="3168352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Many operating systems do not have well-defined structure</a:t>
            </a:r>
          </a:p>
          <a:p>
            <a:r>
              <a:rPr lang="en-US" altLang="en-US" sz="2400" dirty="0" smtClean="0"/>
              <a:t>Such system started as small, simple, and than grew up beyond their original scope</a:t>
            </a:r>
          </a:p>
          <a:p>
            <a:r>
              <a:rPr lang="en-US" altLang="en-US" sz="2400" dirty="0" smtClean="0"/>
              <a:t>Example</a:t>
            </a:r>
          </a:p>
          <a:p>
            <a:pPr lvl="1"/>
            <a:r>
              <a:rPr lang="en-US" altLang="en-US" sz="2400" dirty="0" smtClean="0"/>
              <a:t>MS-DOS</a:t>
            </a:r>
          </a:p>
        </p:txBody>
      </p:sp>
    </p:spTree>
    <p:extLst>
      <p:ext uri="{BB962C8B-B14F-4D97-AF65-F5344CB8AC3E}">
        <p14:creationId xmlns:p14="http://schemas.microsoft.com/office/powerpoint/2010/main" val="1122705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MS-DOS Simple Structure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576" y="1916832"/>
            <a:ext cx="4392488" cy="4608512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 smtClean="0"/>
              <a:t>MS-DOS – written to provide the most functionality in the least space</a:t>
            </a:r>
          </a:p>
          <a:p>
            <a:pPr algn="just"/>
            <a:r>
              <a:rPr lang="en-US" altLang="en-US" sz="2400" dirty="0" smtClean="0"/>
              <a:t>The interfaces and levels of functionality are not well separated</a:t>
            </a:r>
          </a:p>
          <a:p>
            <a:pPr algn="just"/>
            <a:r>
              <a:rPr lang="en-US" altLang="en-US" sz="2400" dirty="0" smtClean="0"/>
              <a:t>Vulnerable to malicious programs</a:t>
            </a:r>
          </a:p>
          <a:p>
            <a:pPr algn="just"/>
            <a:r>
              <a:rPr lang="en-US" altLang="en-US" sz="2400" dirty="0" smtClean="0"/>
              <a:t>Provide no dual-mode and no hardware protection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6" t="1884" r="12619" b="1917"/>
          <a:stretch>
            <a:fillRect/>
          </a:stretch>
        </p:blipFill>
        <p:spPr bwMode="auto">
          <a:xfrm>
            <a:off x="5364088" y="2180480"/>
            <a:ext cx="3329732" cy="3192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896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687475"/>
            <a:ext cx="7989752" cy="75853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Monolithic Structure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95748" y="2132856"/>
            <a:ext cx="5760640" cy="3024336"/>
            <a:chOff x="1130474" y="1556792"/>
            <a:chExt cx="7329958" cy="4680520"/>
          </a:xfrm>
        </p:grpSpPr>
        <p:grpSp>
          <p:nvGrpSpPr>
            <p:cNvPr id="2" name="Group 1"/>
            <p:cNvGrpSpPr/>
            <p:nvPr/>
          </p:nvGrpSpPr>
          <p:grpSpPr>
            <a:xfrm>
              <a:off x="1130474" y="2132856"/>
              <a:ext cx="7329958" cy="4104456"/>
              <a:chOff x="1130474" y="2132856"/>
              <a:chExt cx="7329958" cy="41044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35696" y="2636911"/>
                <a:ext cx="6624736" cy="309634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10594" y="3140968"/>
                <a:ext cx="1512168" cy="7920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Memory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Management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91980" y="3140968"/>
                <a:ext cx="1512168" cy="7920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CPU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Scheduling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603082" y="3144597"/>
                <a:ext cx="1512168" cy="7920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File System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Management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930674" y="4437112"/>
                <a:ext cx="1779054" cy="7920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Networking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Stack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450954" y="4444370"/>
                <a:ext cx="1728192" cy="7920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Inter-process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Communication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35696" y="2132856"/>
                <a:ext cx="6624736" cy="57606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System Call Interface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835696" y="5661248"/>
                <a:ext cx="6624736" cy="57606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Device Driver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Left Brace 12"/>
              <p:cNvSpPr/>
              <p:nvPr/>
            </p:nvSpPr>
            <p:spPr>
              <a:xfrm>
                <a:off x="1541376" y="2132856"/>
                <a:ext cx="93154" cy="410445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30474" y="2276873"/>
                <a:ext cx="362471" cy="3960439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US" sz="1050" b="1" dirty="0" smtClean="0"/>
                  <a:t>KERNELSPACE</a:t>
                </a:r>
                <a:endParaRPr lang="en-US" sz="1050" b="1" dirty="0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835695" y="1556792"/>
              <a:ext cx="6624737" cy="6480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User Space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187624" y="5437673"/>
            <a:ext cx="72728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Pros:</a:t>
            </a:r>
            <a:r>
              <a:rPr lang="en-US" sz="2000" dirty="0"/>
              <a:t> direct communication between modules in the kernel by procedural calls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Cons</a:t>
            </a:r>
            <a:r>
              <a:rPr lang="en-US" sz="2000" b="1" dirty="0">
                <a:solidFill>
                  <a:srgbClr val="C00000"/>
                </a:solidFill>
              </a:rPr>
              <a:t>:</a:t>
            </a:r>
            <a:r>
              <a:rPr lang="en-US" sz="2000" dirty="0"/>
              <a:t> Large size of code block, difficult to maintain and verify</a:t>
            </a:r>
          </a:p>
        </p:txBody>
      </p:sp>
    </p:spTree>
    <p:extLst>
      <p:ext uri="{BB962C8B-B14F-4D97-AF65-F5344CB8AC3E}">
        <p14:creationId xmlns:p14="http://schemas.microsoft.com/office/powerpoint/2010/main" val="41843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08720"/>
            <a:ext cx="77565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UNIX</a:t>
            </a:r>
            <a:endParaRPr lang="en-US" altLang="en-US" sz="2400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204864"/>
            <a:ext cx="7713663" cy="4073525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altLang="en-US" sz="2400" dirty="0" smtClean="0"/>
              <a:t>Systems programs</a:t>
            </a:r>
          </a:p>
          <a:p>
            <a:pPr lvl="1"/>
            <a:r>
              <a:rPr lang="en-US" altLang="en-US" sz="2400" dirty="0" smtClean="0"/>
              <a:t>The kernel</a:t>
            </a:r>
          </a:p>
          <a:p>
            <a:pPr lvl="2"/>
            <a:r>
              <a:rPr lang="en-US" altLang="en-US" sz="2000" dirty="0" smtClean="0"/>
              <a:t>Consists of everything below the system-call interface and above the physical hardware</a:t>
            </a:r>
          </a:p>
          <a:p>
            <a:pPr lvl="2"/>
            <a:r>
              <a:rPr lang="en-US" altLang="en-US" sz="2000" dirty="0" smtClean="0"/>
              <a:t>Provides the file system, CPU scheduling, memory management, and other operating-system functions; a large number of functions for one level</a:t>
            </a:r>
          </a:p>
        </p:txBody>
      </p:sp>
    </p:spTree>
    <p:extLst>
      <p:ext uri="{BB962C8B-B14F-4D97-AF65-F5344CB8AC3E}">
        <p14:creationId xmlns:p14="http://schemas.microsoft.com/office/powerpoint/2010/main" val="1301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3039" y="836712"/>
            <a:ext cx="8229600" cy="5762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Traditional UNIX System Structure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3" y="2276872"/>
            <a:ext cx="6923087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3791</TotalTime>
  <Words>727</Words>
  <Application>Microsoft Office PowerPoint</Application>
  <PresentationFormat>On-screen Show (4:3)</PresentationFormat>
  <Paragraphs>136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Calibri</vt:lpstr>
      <vt:lpstr>Franklin Gothic Book</vt:lpstr>
      <vt:lpstr>Gill Sans MT</vt:lpstr>
      <vt:lpstr>Symbol</vt:lpstr>
      <vt:lpstr>Times New Roman</vt:lpstr>
      <vt:lpstr>Wingdings</vt:lpstr>
      <vt:lpstr>Wingdings 2</vt:lpstr>
      <vt:lpstr>Dividend</vt:lpstr>
      <vt:lpstr>Operating System Structures</vt:lpstr>
      <vt:lpstr>What goes in to an Operating System?</vt:lpstr>
      <vt:lpstr>Modern Operating System</vt:lpstr>
      <vt:lpstr>Types of Operating System Structures</vt:lpstr>
      <vt:lpstr>Simple Structure</vt:lpstr>
      <vt:lpstr>MS-DOS Simple Structure</vt:lpstr>
      <vt:lpstr>Monolithic Structure</vt:lpstr>
      <vt:lpstr>UNIX</vt:lpstr>
      <vt:lpstr>Traditional UNIX System Structure</vt:lpstr>
      <vt:lpstr>Layered Structure</vt:lpstr>
      <vt:lpstr>Layered Structure</vt:lpstr>
      <vt:lpstr>Microkernel Structure</vt:lpstr>
      <vt:lpstr>Microkernel System Structure </vt:lpstr>
      <vt:lpstr>Modular Structure</vt:lpstr>
      <vt:lpstr>Solaris Modular Approach</vt:lpstr>
      <vt:lpstr>Solaris Modular Approach</vt:lpstr>
      <vt:lpstr>Hybrid Structure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Structure</dc:title>
  <dc:creator>Windows User</dc:creator>
  <cp:lastModifiedBy>Windows User</cp:lastModifiedBy>
  <cp:revision>44</cp:revision>
  <dcterms:created xsi:type="dcterms:W3CDTF">2018-09-13T03:45:25Z</dcterms:created>
  <dcterms:modified xsi:type="dcterms:W3CDTF">2021-02-01T19:00:43Z</dcterms:modified>
</cp:coreProperties>
</file>