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4"/>
  </p:notesMasterIdLst>
  <p:sldIdLst>
    <p:sldId id="256" r:id="rId2"/>
    <p:sldId id="587" r:id="rId3"/>
    <p:sldId id="543" r:id="rId4"/>
    <p:sldId id="600" r:id="rId5"/>
    <p:sldId id="598" r:id="rId6"/>
    <p:sldId id="599" r:id="rId7"/>
    <p:sldId id="595" r:id="rId8"/>
    <p:sldId id="596" r:id="rId9"/>
    <p:sldId id="589" r:id="rId10"/>
    <p:sldId id="594" r:id="rId11"/>
    <p:sldId id="597" r:id="rId12"/>
    <p:sldId id="58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02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9613" autoAdjust="0"/>
  </p:normalViewPr>
  <p:slideViewPr>
    <p:cSldViewPr>
      <p:cViewPr varScale="1">
        <p:scale>
          <a:sx n="55" d="100"/>
          <a:sy n="55" d="100"/>
        </p:scale>
        <p:origin x="1752"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CAA103-FA6F-4BA7-85DB-ECB7FF89B451}" type="datetimeFigureOut">
              <a:rPr lang="en-US" smtClean="0"/>
              <a:pPr/>
              <a:t>7/24/2020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9B9102-ABC0-4B3D-8EF1-04366C9A6F8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9B9102-ABC0-4B3D-8EF1-04366C9A6F8A}" type="slidenum">
              <a:rPr lang="en-US" smtClean="0"/>
              <a:pPr/>
              <a:t>1</a:t>
            </a:fld>
            <a:endParaRPr lang="en-US"/>
          </a:p>
        </p:txBody>
      </p:sp>
    </p:spTree>
    <p:extLst>
      <p:ext uri="{BB962C8B-B14F-4D97-AF65-F5344CB8AC3E}">
        <p14:creationId xmlns:p14="http://schemas.microsoft.com/office/powerpoint/2010/main" val="1078498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6D326B5-21D9-43FD-9A2C-7A209D1AB87B}" type="datetimeFigureOut">
              <a:rPr lang="en-US" smtClean="0"/>
              <a:pPr/>
              <a:t>7/24/2020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A58F304-7EB6-4E9A-93BD-98FE11DF74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D326B5-21D9-43FD-9A2C-7A209D1AB87B}" type="datetimeFigureOut">
              <a:rPr lang="en-US" smtClean="0"/>
              <a:pPr/>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8F304-7EB6-4E9A-93BD-98FE11DF74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D6D326B5-21D9-43FD-9A2C-7A209D1AB87B}" type="datetimeFigureOut">
              <a:rPr lang="en-US" smtClean="0"/>
              <a:pPr/>
              <a:t>7/24/2020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A58F304-7EB6-4E9A-93BD-98FE11DF749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6D326B5-21D9-43FD-9A2C-7A209D1AB87B}" type="datetimeFigureOut">
              <a:rPr lang="en-US" smtClean="0"/>
              <a:pPr/>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A58F304-7EB6-4E9A-93BD-98FE11DF7497}"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D6D326B5-21D9-43FD-9A2C-7A209D1AB87B}" type="datetimeFigureOut">
              <a:rPr lang="en-US" smtClean="0"/>
              <a:pPr/>
              <a:t>7/24/2020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A58F304-7EB6-4E9A-93BD-98FE11DF7497}"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D6D326B5-21D9-43FD-9A2C-7A209D1AB87B}" type="datetimeFigureOut">
              <a:rPr lang="en-US" smtClean="0"/>
              <a:pPr/>
              <a:t>7/24/2020</a:t>
            </a:fld>
            <a:endParaRPr lang="en-US"/>
          </a:p>
        </p:txBody>
      </p:sp>
      <p:sp>
        <p:nvSpPr>
          <p:cNvPr id="10" name="Slide Number Placeholder 9"/>
          <p:cNvSpPr>
            <a:spLocks noGrp="1"/>
          </p:cNvSpPr>
          <p:nvPr>
            <p:ph type="sldNum" sz="quarter" idx="16"/>
          </p:nvPr>
        </p:nvSpPr>
        <p:spPr/>
        <p:txBody>
          <a:bodyPr rtlCol="0"/>
          <a:lstStyle/>
          <a:p>
            <a:fld id="{9A58F304-7EB6-4E9A-93BD-98FE11DF7497}"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D6D326B5-21D9-43FD-9A2C-7A209D1AB87B}" type="datetimeFigureOut">
              <a:rPr lang="en-US" smtClean="0"/>
              <a:pPr/>
              <a:t>7/24/2020</a:t>
            </a:fld>
            <a:endParaRPr lang="en-US"/>
          </a:p>
        </p:txBody>
      </p:sp>
      <p:sp>
        <p:nvSpPr>
          <p:cNvPr id="12" name="Slide Number Placeholder 11"/>
          <p:cNvSpPr>
            <a:spLocks noGrp="1"/>
          </p:cNvSpPr>
          <p:nvPr>
            <p:ph type="sldNum" sz="quarter" idx="16"/>
          </p:nvPr>
        </p:nvSpPr>
        <p:spPr/>
        <p:txBody>
          <a:bodyPr rtlCol="0"/>
          <a:lstStyle/>
          <a:p>
            <a:fld id="{9A58F304-7EB6-4E9A-93BD-98FE11DF7497}"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6D326B5-21D9-43FD-9A2C-7A209D1AB87B}" type="datetimeFigureOut">
              <a:rPr lang="en-US" smtClean="0"/>
              <a:pPr/>
              <a:t>7/24/2020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A58F304-7EB6-4E9A-93BD-98FE11DF74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326B5-21D9-43FD-9A2C-7A209D1AB87B}" type="datetimeFigureOut">
              <a:rPr lang="en-US" smtClean="0"/>
              <a:pPr/>
              <a:t>7/24/2020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A58F304-7EB6-4E9A-93BD-98FE11DF74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6D326B5-21D9-43FD-9A2C-7A209D1AB87B}" type="datetimeFigureOut">
              <a:rPr lang="en-US" smtClean="0"/>
              <a:pPr/>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A58F304-7EB6-4E9A-93BD-98FE11DF7497}"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D6D326B5-21D9-43FD-9A2C-7A209D1AB87B}" type="datetimeFigureOut">
              <a:rPr lang="en-US" smtClean="0"/>
              <a:pPr/>
              <a:t>7/24/2020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A58F304-7EB6-4E9A-93BD-98FE11DF7497}"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6D326B5-21D9-43FD-9A2C-7A209D1AB87B}" type="datetimeFigureOut">
              <a:rPr lang="en-US" smtClean="0"/>
              <a:pPr/>
              <a:t>7/24/2020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A58F304-7EB6-4E9A-93BD-98FE11DF74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2" name="Picture 2" descr="https://1.bp.blogspot.com/-3ML47LcSwkA/Wcf3OGs7kTI/AAAAAAAADIw/EDKNtNHT3s0Fvd7yDuFve2aGJexgeRRCwCLcBGAs/s1600/operating_syste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47800"/>
            <a:ext cx="9144000" cy="35052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p:cNvPicPr>
            <a:picLocks noChangeAspect="1" noChangeArrowheads="1"/>
          </p:cNvPicPr>
          <p:nvPr/>
        </p:nvPicPr>
        <p:blipFill>
          <a:blip r:embed="rId4" cstate="print"/>
          <a:srcRect/>
          <a:stretch>
            <a:fillRect/>
          </a:stretch>
        </p:blipFill>
        <p:spPr bwMode="auto">
          <a:xfrm>
            <a:off x="76200" y="75773"/>
            <a:ext cx="1097280" cy="1143427"/>
          </a:xfrm>
          <a:prstGeom prst="rect">
            <a:avLst/>
          </a:prstGeom>
          <a:noFill/>
          <a:ln w="9525">
            <a:noFill/>
            <a:miter lim="800000"/>
            <a:headEnd/>
            <a:tailEnd/>
          </a:ln>
        </p:spPr>
      </p:pic>
      <p:sp>
        <p:nvSpPr>
          <p:cNvPr id="3" name="Rectangle 2"/>
          <p:cNvSpPr/>
          <p:nvPr/>
        </p:nvSpPr>
        <p:spPr>
          <a:xfrm>
            <a:off x="0" y="4876800"/>
            <a:ext cx="7129760" cy="1200329"/>
          </a:xfrm>
          <a:prstGeom prst="rect">
            <a:avLst/>
          </a:prstGeom>
        </p:spPr>
        <p:txBody>
          <a:bodyPr wrap="square">
            <a:spAutoFit/>
          </a:bodyPr>
          <a:lstStyle/>
          <a:p>
            <a:r>
              <a:rPr lang="en-GB" sz="3600" dirty="0" smtClean="0">
                <a:latin typeface="Times New Roman" panose="02020603050405020304" pitchFamily="18" charset="0"/>
                <a:cs typeface="Times New Roman" panose="02020603050405020304" pitchFamily="18" charset="0"/>
              </a:rPr>
              <a:t>Process Creation, Suspension &amp; Termination in </a:t>
            </a:r>
            <a:r>
              <a:rPr lang="en-GB" sz="3600" dirty="0">
                <a:latin typeface="Times New Roman" panose="02020603050405020304" pitchFamily="18" charset="0"/>
                <a:cs typeface="Times New Roman" panose="02020603050405020304" pitchFamily="18" charset="0"/>
              </a:rPr>
              <a:t>Operating </a:t>
            </a:r>
            <a:r>
              <a:rPr lang="en-GB" sz="3600" dirty="0" smtClean="0">
                <a:latin typeface="Times New Roman" panose="02020603050405020304" pitchFamily="18" charset="0"/>
                <a:cs typeface="Times New Roman" panose="02020603050405020304" pitchFamily="18" charset="0"/>
              </a:rPr>
              <a:t>Systems</a:t>
            </a:r>
            <a:endParaRPr lang="en-GB" sz="3600" dirty="0">
              <a:latin typeface="Times New Roman" panose="02020603050405020304" pitchFamily="18" charset="0"/>
              <a:cs typeface="Times New Roman" panose="02020603050405020304" pitchFamily="18" charset="0"/>
            </a:endParaRPr>
          </a:p>
        </p:txBody>
      </p:sp>
      <p:sp>
        <p:nvSpPr>
          <p:cNvPr id="9" name="Title 1"/>
          <p:cNvSpPr txBox="1">
            <a:spLocks/>
          </p:cNvSpPr>
          <p:nvPr/>
        </p:nvSpPr>
        <p:spPr>
          <a:xfrm>
            <a:off x="1281112" y="1"/>
            <a:ext cx="7862888" cy="1371600"/>
          </a:xfrm>
          <a:prstGeom prst="rect">
            <a:avLst/>
          </a:prstGeom>
        </p:spPr>
        <p:txBody>
          <a:bodyPr vert="horz" anchor="b">
            <a:noAutofit/>
          </a:bodyPr>
          <a:lstStyle>
            <a:lvl1pPr algn="l" rtl="0" eaLnBrk="1" latinLnBrk="0" hangingPunct="1">
              <a:spcBef>
                <a:spcPct val="0"/>
              </a:spcBef>
              <a:buNone/>
              <a:defRPr kumimoji="0" sz="4400" kern="1200" cap="all" baseline="0">
                <a:solidFill>
                  <a:schemeClr val="tx2"/>
                </a:solidFill>
                <a:latin typeface="+mj-lt"/>
                <a:ea typeface="+mj-ea"/>
                <a:cs typeface="+mj-cs"/>
              </a:defRPr>
            </a:lvl1pPr>
          </a:lstStyle>
          <a:p>
            <a:pPr algn="ctr"/>
            <a:r>
              <a:rPr lang="en-US" sz="4000" cap="none" dirty="0">
                <a:solidFill>
                  <a:srgbClr val="00B0F0"/>
                </a:solidFill>
                <a:latin typeface="Algerian" pitchFamily="82" charset="0"/>
                <a:ea typeface="ＭＳ Ｐゴシック"/>
                <a:cs typeface="ＭＳ Ｐゴシック"/>
              </a:rPr>
              <a:t>BCSE0004: Operating </a:t>
            </a:r>
            <a:r>
              <a:rPr lang="en-US" sz="4000" cap="none" dirty="0" smtClean="0">
                <a:solidFill>
                  <a:srgbClr val="00B0F0"/>
                </a:solidFill>
                <a:latin typeface="Algerian" pitchFamily="82" charset="0"/>
                <a:ea typeface="ＭＳ Ｐゴシック"/>
                <a:cs typeface="ＭＳ Ｐゴシック"/>
              </a:rPr>
              <a:t>Systems</a:t>
            </a:r>
            <a:endParaRPr lang="en-US" sz="4000" cap="none" dirty="0">
              <a:solidFill>
                <a:srgbClr val="00B0F0"/>
              </a:solidFill>
              <a:latin typeface="Algerian" pitchFamily="82" charset="0"/>
              <a:ea typeface="ＭＳ Ｐゴシック"/>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slow" p14:dur="2000" advTm="11980"/>
    </mc:Choice>
    <mc:Fallback xmlns="">
      <p:transition spd="slow" advTm="1198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12648" y="228600"/>
            <a:ext cx="8153400" cy="990600"/>
          </a:xfrm>
        </p:spPr>
        <p:txBody>
          <a:bodyPr>
            <a:normAutofit/>
          </a:bodyPr>
          <a:lstStyle/>
          <a:p>
            <a:r>
              <a:rPr lang="en-US" b="1" dirty="0" err="1" smtClean="0">
                <a:solidFill>
                  <a:srgbClr val="333399"/>
                </a:solidFill>
                <a:latin typeface="Arial"/>
              </a:rPr>
              <a:t>Contd</a:t>
            </a:r>
            <a:r>
              <a:rPr lang="en-US" b="1" dirty="0" smtClean="0">
                <a:solidFill>
                  <a:srgbClr val="333399"/>
                </a:solidFill>
                <a:latin typeface="Arial"/>
              </a:rPr>
              <a:t>…</a:t>
            </a:r>
            <a:endParaRPr lang="en-US" b="1" dirty="0">
              <a:solidFill>
                <a:srgbClr val="333399"/>
              </a:solidFill>
              <a:latin typeface="Arial"/>
            </a:endParaRPr>
          </a:p>
        </p:txBody>
      </p:sp>
      <p:sp>
        <p:nvSpPr>
          <p:cNvPr id="9" name="Rectangle 3"/>
          <p:cNvSpPr txBox="1">
            <a:spLocks noChangeArrowheads="1"/>
          </p:cNvSpPr>
          <p:nvPr/>
        </p:nvSpPr>
        <p:spPr>
          <a:xfrm>
            <a:off x="381000" y="1523999"/>
            <a:ext cx="8610600" cy="5257801"/>
          </a:xfrm>
          <a:prstGeom prst="rect">
            <a:avLst/>
          </a:prstGeom>
        </p:spPr>
        <p:txBody>
          <a:bodyPr vert="horz" lIns="54864" tIns="91440" rtlCol="0">
            <a:normAutofit lnSpcReduction="1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lvl="0" indent="0" algn="just">
              <a:buClr>
                <a:srgbClr val="F0AD00"/>
              </a:buClr>
              <a:buNone/>
              <a:defRPr/>
            </a:pPr>
            <a:r>
              <a:rPr lang="en-GB" b="1" dirty="0">
                <a:solidFill>
                  <a:srgbClr val="FF0000"/>
                </a:solidFill>
              </a:rPr>
              <a:t>Some of the causes of process termination are as </a:t>
            </a:r>
            <a:r>
              <a:rPr lang="en-GB" b="1" dirty="0" smtClean="0">
                <a:solidFill>
                  <a:srgbClr val="FF0000"/>
                </a:solidFill>
              </a:rPr>
              <a:t>follows:</a:t>
            </a:r>
            <a:endParaRPr lang="en-GB" b="1" dirty="0">
              <a:solidFill>
                <a:srgbClr val="FF0000"/>
              </a:solidFill>
            </a:endParaRPr>
          </a:p>
          <a:p>
            <a:pPr marL="118872" lvl="0" indent="0" algn="just">
              <a:buClr>
                <a:srgbClr val="F0AD00"/>
              </a:buClr>
              <a:buNone/>
              <a:defRPr/>
            </a:pPr>
            <a:endParaRPr lang="en-GB" b="1" dirty="0">
              <a:solidFill>
                <a:srgbClr val="FF0000"/>
              </a:solidFill>
            </a:endParaRPr>
          </a:p>
          <a:p>
            <a:pPr lvl="0" algn="just">
              <a:buClr>
                <a:srgbClr val="F0AD00"/>
              </a:buClr>
              <a:buFont typeface="Wingdings" panose="05000000000000000000" pitchFamily="2" charset="2"/>
              <a:buChar char="q"/>
              <a:defRPr/>
            </a:pPr>
            <a:r>
              <a:rPr lang="en-GB" b="1" dirty="0">
                <a:solidFill>
                  <a:srgbClr val="FF0000"/>
                </a:solidFill>
              </a:rPr>
              <a:t>A process may be terminated after its execution is naturally completed</a:t>
            </a:r>
            <a:r>
              <a:rPr lang="en-GB" b="1" dirty="0" smtClean="0">
                <a:solidFill>
                  <a:srgbClr val="FF0000"/>
                </a:solidFill>
              </a:rPr>
              <a:t>.</a:t>
            </a:r>
          </a:p>
          <a:p>
            <a:pPr lvl="0" algn="just">
              <a:buClr>
                <a:srgbClr val="F0AD00"/>
              </a:buClr>
              <a:buFont typeface="Wingdings" panose="05000000000000000000" pitchFamily="2" charset="2"/>
              <a:buChar char="q"/>
              <a:defRPr/>
            </a:pPr>
            <a:r>
              <a:rPr lang="en-GB" b="1" dirty="0" smtClean="0">
                <a:solidFill>
                  <a:srgbClr val="FF0000"/>
                </a:solidFill>
              </a:rPr>
              <a:t>A </a:t>
            </a:r>
            <a:r>
              <a:rPr lang="en-GB" b="1" dirty="0">
                <a:solidFill>
                  <a:srgbClr val="FF0000"/>
                </a:solidFill>
              </a:rPr>
              <a:t>child process may be terminated if its parent process requests for its </a:t>
            </a:r>
            <a:r>
              <a:rPr lang="en-GB" b="1" dirty="0" smtClean="0">
                <a:solidFill>
                  <a:srgbClr val="FF0000"/>
                </a:solidFill>
              </a:rPr>
              <a:t>termination.</a:t>
            </a:r>
          </a:p>
          <a:p>
            <a:pPr lvl="0" algn="just">
              <a:buClr>
                <a:srgbClr val="F0AD00"/>
              </a:buClr>
              <a:buFont typeface="Wingdings" panose="05000000000000000000" pitchFamily="2" charset="2"/>
              <a:buChar char="q"/>
              <a:defRPr/>
            </a:pPr>
            <a:r>
              <a:rPr lang="en-GB" b="1" dirty="0" smtClean="0">
                <a:solidFill>
                  <a:srgbClr val="FF0000"/>
                </a:solidFill>
              </a:rPr>
              <a:t>A </a:t>
            </a:r>
            <a:r>
              <a:rPr lang="en-GB" b="1" dirty="0">
                <a:solidFill>
                  <a:srgbClr val="FF0000"/>
                </a:solidFill>
              </a:rPr>
              <a:t>process can be terminated if it tries to use a resource that it is not allowed to. </a:t>
            </a:r>
            <a:endParaRPr lang="en-GB" b="1" dirty="0" smtClean="0">
              <a:solidFill>
                <a:srgbClr val="FF0000"/>
              </a:solidFill>
            </a:endParaRPr>
          </a:p>
          <a:p>
            <a:pPr lvl="0" algn="just">
              <a:buClr>
                <a:srgbClr val="F0AD00"/>
              </a:buClr>
              <a:buFont typeface="Wingdings" panose="05000000000000000000" pitchFamily="2" charset="2"/>
              <a:buChar char="q"/>
              <a:defRPr/>
            </a:pPr>
            <a:r>
              <a:rPr lang="en-GB" b="1" dirty="0" smtClean="0">
                <a:solidFill>
                  <a:srgbClr val="FF0000"/>
                </a:solidFill>
              </a:rPr>
              <a:t>If </a:t>
            </a:r>
            <a:r>
              <a:rPr lang="en-GB" b="1" dirty="0">
                <a:solidFill>
                  <a:srgbClr val="FF0000"/>
                </a:solidFill>
              </a:rPr>
              <a:t>an I/O failure occurs for a process, it can be terminated. </a:t>
            </a:r>
            <a:endParaRPr lang="en-GB" b="1" dirty="0" smtClean="0">
              <a:solidFill>
                <a:srgbClr val="FF0000"/>
              </a:solidFill>
            </a:endParaRPr>
          </a:p>
        </p:txBody>
      </p:sp>
    </p:spTree>
    <p:custDataLst>
      <p:tags r:id="rId1"/>
    </p:custDataLst>
    <p:extLst>
      <p:ext uri="{BB962C8B-B14F-4D97-AF65-F5344CB8AC3E}">
        <p14:creationId xmlns:p14="http://schemas.microsoft.com/office/powerpoint/2010/main" val="154592144"/>
      </p:ext>
    </p:extLst>
  </p:cSld>
  <p:clrMapOvr>
    <a:masterClrMapping/>
  </p:clrMapOvr>
  <mc:AlternateContent xmlns:mc="http://schemas.openxmlformats.org/markup-compatibility/2006" xmlns:p14="http://schemas.microsoft.com/office/powerpoint/2010/main">
    <mc:Choice Requires="p14">
      <p:transition spd="slow" p14:dur="2000" advTm="68963"/>
    </mc:Choice>
    <mc:Fallback xmlns="">
      <p:transition spd="slow" advTm="689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0" y="152400"/>
            <a:ext cx="26670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600" dirty="0" smtClean="0">
                <a:latin typeface="Times New Roman" panose="02020603050405020304" pitchFamily="18" charset="0"/>
                <a:cs typeface="Times New Roman" panose="02020603050405020304" pitchFamily="18" charset="0"/>
              </a:rPr>
              <a:t>New</a:t>
            </a:r>
            <a:endParaRPr lang="en-GB" sz="2600" dirty="0">
              <a:latin typeface="Times New Roman" panose="02020603050405020304" pitchFamily="18" charset="0"/>
              <a:cs typeface="Times New Roman" panose="02020603050405020304" pitchFamily="18" charset="0"/>
            </a:endParaRPr>
          </a:p>
        </p:txBody>
      </p:sp>
      <p:sp>
        <p:nvSpPr>
          <p:cNvPr id="6" name="Rectangle 5"/>
          <p:cNvSpPr/>
          <p:nvPr/>
        </p:nvSpPr>
        <p:spPr>
          <a:xfrm>
            <a:off x="3429000" y="1752600"/>
            <a:ext cx="26670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600" dirty="0" smtClean="0">
                <a:latin typeface="Times New Roman" panose="02020603050405020304" pitchFamily="18" charset="0"/>
                <a:cs typeface="Times New Roman" panose="02020603050405020304" pitchFamily="18" charset="0"/>
              </a:rPr>
              <a:t>Ready</a:t>
            </a:r>
            <a:endParaRPr lang="en-GB" sz="2600" dirty="0">
              <a:latin typeface="Times New Roman" panose="02020603050405020304" pitchFamily="18" charset="0"/>
              <a:cs typeface="Times New Roman" panose="02020603050405020304" pitchFamily="18" charset="0"/>
            </a:endParaRPr>
          </a:p>
        </p:txBody>
      </p:sp>
      <p:sp>
        <p:nvSpPr>
          <p:cNvPr id="7" name="Rectangle 6"/>
          <p:cNvSpPr/>
          <p:nvPr/>
        </p:nvSpPr>
        <p:spPr>
          <a:xfrm>
            <a:off x="3429000" y="3200400"/>
            <a:ext cx="26670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600" dirty="0" smtClean="0">
                <a:latin typeface="Times New Roman" panose="02020603050405020304" pitchFamily="18" charset="0"/>
                <a:cs typeface="Times New Roman" panose="02020603050405020304" pitchFamily="18" charset="0"/>
              </a:rPr>
              <a:t>Waiting</a:t>
            </a:r>
            <a:endParaRPr lang="en-GB" sz="2600" dirty="0">
              <a:latin typeface="Times New Roman" panose="02020603050405020304" pitchFamily="18" charset="0"/>
              <a:cs typeface="Times New Roman" panose="02020603050405020304" pitchFamily="18" charset="0"/>
            </a:endParaRPr>
          </a:p>
        </p:txBody>
      </p:sp>
      <p:sp>
        <p:nvSpPr>
          <p:cNvPr id="8" name="Rectangle 7"/>
          <p:cNvSpPr/>
          <p:nvPr/>
        </p:nvSpPr>
        <p:spPr>
          <a:xfrm>
            <a:off x="381000" y="5486400"/>
            <a:ext cx="26670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600" dirty="0" smtClean="0">
                <a:latin typeface="Times New Roman" panose="02020603050405020304" pitchFamily="18" charset="0"/>
                <a:cs typeface="Times New Roman" panose="02020603050405020304" pitchFamily="18" charset="0"/>
              </a:rPr>
              <a:t>Blocked</a:t>
            </a:r>
            <a:endParaRPr lang="en-GB" sz="2600" dirty="0">
              <a:latin typeface="Times New Roman" panose="02020603050405020304" pitchFamily="18" charset="0"/>
              <a:cs typeface="Times New Roman" panose="02020603050405020304" pitchFamily="18" charset="0"/>
            </a:endParaRPr>
          </a:p>
        </p:txBody>
      </p:sp>
      <p:sp>
        <p:nvSpPr>
          <p:cNvPr id="9" name="Rectangle 8"/>
          <p:cNvSpPr/>
          <p:nvPr/>
        </p:nvSpPr>
        <p:spPr>
          <a:xfrm>
            <a:off x="6477000" y="5486400"/>
            <a:ext cx="26670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600" dirty="0" smtClean="0">
                <a:latin typeface="Times New Roman" panose="02020603050405020304" pitchFamily="18" charset="0"/>
                <a:cs typeface="Times New Roman" panose="02020603050405020304" pitchFamily="18" charset="0"/>
              </a:rPr>
              <a:t>Suspended</a:t>
            </a:r>
            <a:endParaRPr lang="en-GB" sz="2600" dirty="0">
              <a:latin typeface="Times New Roman" panose="02020603050405020304" pitchFamily="18" charset="0"/>
              <a:cs typeface="Times New Roman" panose="02020603050405020304" pitchFamily="18" charset="0"/>
            </a:endParaRPr>
          </a:p>
        </p:txBody>
      </p:sp>
      <p:sp>
        <p:nvSpPr>
          <p:cNvPr id="10" name="Rectangle 9"/>
          <p:cNvSpPr/>
          <p:nvPr/>
        </p:nvSpPr>
        <p:spPr>
          <a:xfrm>
            <a:off x="3429000" y="4572000"/>
            <a:ext cx="26670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600" dirty="0" smtClean="0">
                <a:latin typeface="Times New Roman" panose="02020603050405020304" pitchFamily="18" charset="0"/>
                <a:cs typeface="Times New Roman" panose="02020603050405020304" pitchFamily="18" charset="0"/>
              </a:rPr>
              <a:t>Executing</a:t>
            </a:r>
            <a:endParaRPr lang="en-GB" sz="2600" dirty="0">
              <a:latin typeface="Times New Roman" panose="02020603050405020304" pitchFamily="18" charset="0"/>
              <a:cs typeface="Times New Roman" panose="02020603050405020304" pitchFamily="18" charset="0"/>
            </a:endParaRPr>
          </a:p>
        </p:txBody>
      </p:sp>
      <p:sp>
        <p:nvSpPr>
          <p:cNvPr id="11" name="Rectangle 10"/>
          <p:cNvSpPr/>
          <p:nvPr/>
        </p:nvSpPr>
        <p:spPr>
          <a:xfrm>
            <a:off x="3429000" y="5943600"/>
            <a:ext cx="26670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600" dirty="0" smtClean="0">
                <a:latin typeface="Times New Roman" panose="02020603050405020304" pitchFamily="18" charset="0"/>
                <a:cs typeface="Times New Roman" panose="02020603050405020304" pitchFamily="18" charset="0"/>
              </a:rPr>
              <a:t>Terminated</a:t>
            </a:r>
            <a:endParaRPr lang="en-GB" sz="2600" dirty="0">
              <a:latin typeface="Times New Roman" panose="02020603050405020304" pitchFamily="18" charset="0"/>
              <a:cs typeface="Times New Roman" panose="02020603050405020304" pitchFamily="18" charset="0"/>
            </a:endParaRPr>
          </a:p>
        </p:txBody>
      </p:sp>
      <p:cxnSp>
        <p:nvCxnSpPr>
          <p:cNvPr id="12" name="Straight Arrow Connector 11"/>
          <p:cNvCxnSpPr/>
          <p:nvPr/>
        </p:nvCxnSpPr>
        <p:spPr>
          <a:xfrm>
            <a:off x="4762500" y="990600"/>
            <a:ext cx="0" cy="7620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4724400" y="4038600"/>
            <a:ext cx="0" cy="5334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4724400" y="2590800"/>
            <a:ext cx="0" cy="6096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4724400" y="5410200"/>
            <a:ext cx="0" cy="5334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Elbow Connector 16"/>
          <p:cNvCxnSpPr>
            <a:stCxn id="4" idx="1"/>
            <a:endCxn id="8" idx="0"/>
          </p:cNvCxnSpPr>
          <p:nvPr/>
        </p:nvCxnSpPr>
        <p:spPr>
          <a:xfrm rot="10800000" flipV="1">
            <a:off x="1714500" y="571500"/>
            <a:ext cx="1714500" cy="4914900"/>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Elbow Connector 18"/>
          <p:cNvCxnSpPr>
            <a:stCxn id="4" idx="3"/>
            <a:endCxn id="9" idx="0"/>
          </p:cNvCxnSpPr>
          <p:nvPr/>
        </p:nvCxnSpPr>
        <p:spPr>
          <a:xfrm>
            <a:off x="6096000" y="571500"/>
            <a:ext cx="1714500" cy="4914900"/>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1025" name="Straight Connector 1024"/>
          <p:cNvCxnSpPr/>
          <p:nvPr/>
        </p:nvCxnSpPr>
        <p:spPr>
          <a:xfrm flipH="1">
            <a:off x="2523281" y="4991100"/>
            <a:ext cx="905719" cy="20738"/>
          </a:xfrm>
          <a:prstGeom prst="line">
            <a:avLst/>
          </a:prstGeom>
          <a:ln w="38100"/>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flipH="1" flipV="1">
            <a:off x="6104682" y="4973738"/>
            <a:ext cx="905718" cy="17362"/>
          </a:xfrm>
          <a:prstGeom prst="line">
            <a:avLst/>
          </a:prstGeom>
          <a:ln w="38100"/>
        </p:spPr>
        <p:style>
          <a:lnRef idx="1">
            <a:schemeClr val="dk1"/>
          </a:lnRef>
          <a:fillRef idx="0">
            <a:schemeClr val="dk1"/>
          </a:fillRef>
          <a:effectRef idx="0">
            <a:schemeClr val="dk1"/>
          </a:effectRef>
          <a:fontRef idx="minor">
            <a:schemeClr val="tx1"/>
          </a:fontRef>
        </p:style>
      </p:cxnSp>
      <p:cxnSp>
        <p:nvCxnSpPr>
          <p:cNvPr id="1036" name="Straight Arrow Connector 1035"/>
          <p:cNvCxnSpPr/>
          <p:nvPr/>
        </p:nvCxnSpPr>
        <p:spPr>
          <a:xfrm>
            <a:off x="2523281" y="5011838"/>
            <a:ext cx="0" cy="4745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a:off x="7010400" y="5011838"/>
            <a:ext cx="0" cy="4745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2933330155"/>
      </p:ext>
    </p:extLst>
  </p:cSld>
  <p:clrMapOvr>
    <a:masterClrMapping/>
  </p:clrMapOvr>
  <mc:AlternateContent xmlns:mc="http://schemas.openxmlformats.org/markup-compatibility/2006" xmlns:p14="http://schemas.microsoft.com/office/powerpoint/2010/main">
    <mc:Choice Requires="p14">
      <p:transition spd="slow" p14:dur="2000" advTm="89755"/>
    </mc:Choice>
    <mc:Fallback xmlns="">
      <p:transition spd="slow" advTm="897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ircle(in)">
                                      <p:cBhvr>
                                        <p:cTn id="27" dur="2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circle(in)">
                                      <p:cBhvr>
                                        <p:cTn id="37" dur="20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circle(in)">
                                      <p:cBhvr>
                                        <p:cTn id="47" dur="20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par>
                                <p:cTn id="53" presetID="10" presetClass="entr" presetSubtype="0" fill="hold" nodeType="with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circle(in)">
                                      <p:cBhvr>
                                        <p:cTn id="60" dur="2000"/>
                                        <p:tgtEl>
                                          <p:spTgt spid="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500"/>
                                        <p:tgtEl>
                                          <p:spTgt spid="19"/>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036"/>
                                        </p:tgtEl>
                                        <p:attrNameLst>
                                          <p:attrName>style.visibility</p:attrName>
                                        </p:attrNameLst>
                                      </p:cBhvr>
                                      <p:to>
                                        <p:strVal val="visible"/>
                                      </p:to>
                                    </p:set>
                                    <p:animEffect transition="in" filter="fade">
                                      <p:cBhvr>
                                        <p:cTn id="70" dur="500"/>
                                        <p:tgtEl>
                                          <p:spTgt spid="1036"/>
                                        </p:tgtEl>
                                      </p:cBhvr>
                                    </p:animEffect>
                                  </p:childTnLst>
                                </p:cTn>
                              </p:par>
                              <p:par>
                                <p:cTn id="71" presetID="10" presetClass="entr" presetSubtype="0" fill="hold" nodeType="withEffect">
                                  <p:stCondLst>
                                    <p:cond delay="0"/>
                                  </p:stCondLst>
                                  <p:childTnLst>
                                    <p:set>
                                      <p:cBhvr>
                                        <p:cTn id="72" dur="1" fill="hold">
                                          <p:stCondLst>
                                            <p:cond delay="0"/>
                                          </p:stCondLst>
                                        </p:cTn>
                                        <p:tgtEl>
                                          <p:spTgt spid="1025"/>
                                        </p:tgtEl>
                                        <p:attrNameLst>
                                          <p:attrName>style.visibility</p:attrName>
                                        </p:attrNameLst>
                                      </p:cBhvr>
                                      <p:to>
                                        <p:strVal val="visible"/>
                                      </p:to>
                                    </p:set>
                                    <p:animEffect transition="in" filter="fade">
                                      <p:cBhvr>
                                        <p:cTn id="73" dur="500"/>
                                        <p:tgtEl>
                                          <p:spTgt spid="1025"/>
                                        </p:tgtEl>
                                      </p:cBhvr>
                                    </p:animEffect>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grpId="0" nodeType="click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circle(in)">
                                      <p:cBhvr>
                                        <p:cTn id="78" dur="2000"/>
                                        <p:tgtEl>
                                          <p:spTgt spid="8"/>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fade">
                                      <p:cBhvr>
                                        <p:cTn id="8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etiquettejulie.com/wp-content/uploads/2017/01/thank-you-from-christian-vision-allian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 y="904874"/>
            <a:ext cx="8759825" cy="549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860906"/>
      </p:ext>
    </p:extLst>
  </p:cSld>
  <p:clrMapOvr>
    <a:masterClrMapping/>
  </p:clrMapOvr>
  <mc:AlternateContent xmlns:mc="http://schemas.openxmlformats.org/markup-compatibility/2006" xmlns:p14="http://schemas.microsoft.com/office/powerpoint/2010/main">
    <mc:Choice Requires="p14">
      <p:transition spd="slow" p14:dur="2000" advTm="5070"/>
    </mc:Choice>
    <mc:Fallback xmlns="">
      <p:transition spd="slow" advTm="507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457200" y="1523999"/>
            <a:ext cx="8229600" cy="464820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lvl="0">
              <a:buClr>
                <a:srgbClr val="F0AD00"/>
              </a:buClr>
              <a:defRPr/>
            </a:pPr>
            <a:r>
              <a:rPr lang="en-IN" b="1" dirty="0" smtClean="0">
                <a:solidFill>
                  <a:srgbClr val="FF0066"/>
                </a:solidFill>
              </a:rPr>
              <a:t>Process Creation</a:t>
            </a:r>
          </a:p>
          <a:p>
            <a:pPr lvl="0">
              <a:buClr>
                <a:srgbClr val="F0AD00"/>
              </a:buClr>
              <a:defRPr/>
            </a:pPr>
            <a:r>
              <a:rPr kumimoji="0" lang="en-IN" sz="3200" b="1" i="0" u="none" strike="noStrike" kern="1200" cap="none" spc="0" normalizeH="0" baseline="0" dirty="0" smtClean="0">
                <a:ln>
                  <a:noFill/>
                </a:ln>
                <a:solidFill>
                  <a:srgbClr val="FF0066"/>
                </a:solidFill>
                <a:effectLst/>
                <a:uLnTx/>
                <a:uFillTx/>
                <a:latin typeface="Calibri" pitchFamily="34" charset="0"/>
                <a:ea typeface="+mn-ea"/>
                <a:cs typeface="Calibri" pitchFamily="34" charset="0"/>
              </a:rPr>
              <a:t>Process</a:t>
            </a:r>
            <a:r>
              <a:rPr kumimoji="0" lang="en-IN" sz="3200" b="1" i="0" u="none" strike="noStrike" kern="1200" cap="none" spc="0" normalizeH="0" dirty="0" smtClean="0">
                <a:ln>
                  <a:noFill/>
                </a:ln>
                <a:solidFill>
                  <a:srgbClr val="FF0066"/>
                </a:solidFill>
                <a:effectLst/>
                <a:uLnTx/>
                <a:uFillTx/>
                <a:latin typeface="Calibri" pitchFamily="34" charset="0"/>
                <a:ea typeface="+mn-ea"/>
                <a:cs typeface="Calibri" pitchFamily="34" charset="0"/>
              </a:rPr>
              <a:t> Suspension</a:t>
            </a:r>
          </a:p>
          <a:p>
            <a:pPr lvl="0">
              <a:buClr>
                <a:srgbClr val="F0AD00"/>
              </a:buClr>
              <a:defRPr/>
            </a:pPr>
            <a:r>
              <a:rPr lang="en-IN" b="1" baseline="0" dirty="0" smtClean="0">
                <a:solidFill>
                  <a:srgbClr val="FF0066"/>
                </a:solidFill>
              </a:rPr>
              <a:t>Process</a:t>
            </a:r>
            <a:r>
              <a:rPr lang="en-IN" b="1" dirty="0" smtClean="0">
                <a:solidFill>
                  <a:srgbClr val="FF0066"/>
                </a:solidFill>
              </a:rPr>
              <a:t> Termination</a:t>
            </a:r>
            <a:endParaRPr kumimoji="0" lang="en-IN" sz="3200" b="1" i="0" u="none" strike="noStrike" kern="1200" cap="none" spc="0" normalizeH="0" baseline="0" dirty="0" smtClean="0">
              <a:ln>
                <a:noFill/>
              </a:ln>
              <a:solidFill>
                <a:srgbClr val="FF0066"/>
              </a:solidFill>
              <a:effectLst/>
              <a:uLnTx/>
              <a:uFillTx/>
              <a:latin typeface="Calibri" pitchFamily="34" charset="0"/>
              <a:ea typeface="+mn-ea"/>
              <a:cs typeface="Calibri" pitchFamily="34" charset="0"/>
            </a:endParaRPr>
          </a:p>
          <a:p>
            <a:pPr lvl="0">
              <a:buClr>
                <a:srgbClr val="F0AD00"/>
              </a:buClr>
              <a:defRPr/>
            </a:pPr>
            <a:endParaRPr kumimoji="0" lang="en-US" sz="3200" b="1" i="0" u="none" strike="noStrike" kern="1200" cap="none" spc="0" normalizeH="0" baseline="0" noProof="0" dirty="0">
              <a:ln>
                <a:noFill/>
              </a:ln>
              <a:solidFill>
                <a:srgbClr val="FF0066"/>
              </a:solidFill>
              <a:effectLst/>
              <a:uLnTx/>
              <a:uFillTx/>
              <a:latin typeface="Calibri" pitchFamily="34" charset="0"/>
              <a:ea typeface="+mn-ea"/>
              <a:cs typeface="Calibri" pitchFamily="34" charset="0"/>
            </a:endParaRPr>
          </a:p>
        </p:txBody>
      </p:sp>
      <p:sp>
        <p:nvSpPr>
          <p:cNvPr id="10" name="Title 1"/>
          <p:cNvSpPr>
            <a:spLocks noGrp="1"/>
          </p:cNvSpPr>
          <p:nvPr>
            <p:ph type="title"/>
          </p:nvPr>
        </p:nvSpPr>
        <p:spPr>
          <a:xfrm>
            <a:off x="612648" y="228600"/>
            <a:ext cx="8226552" cy="990600"/>
          </a:xfrm>
        </p:spPr>
        <p:txBody>
          <a:bodyPr>
            <a:normAutofit/>
          </a:bodyPr>
          <a:lstStyle/>
          <a:p>
            <a:r>
              <a:rPr lang="en-US" b="1" dirty="0" smtClean="0">
                <a:solidFill>
                  <a:srgbClr val="333399"/>
                </a:solidFill>
                <a:latin typeface="Arial"/>
              </a:rPr>
              <a:t>Agenda</a:t>
            </a:r>
            <a:endParaRPr lang="en-US" b="1" dirty="0">
              <a:solidFill>
                <a:srgbClr val="333399"/>
              </a:solidFill>
              <a:latin typeface="Arial"/>
            </a:endParaRPr>
          </a:p>
        </p:txBody>
      </p:sp>
    </p:spTree>
    <p:custDataLst>
      <p:tags r:id="rId1"/>
    </p:custDataLst>
    <p:extLst>
      <p:ext uri="{BB962C8B-B14F-4D97-AF65-F5344CB8AC3E}">
        <p14:creationId xmlns:p14="http://schemas.microsoft.com/office/powerpoint/2010/main" val="3491177023"/>
      </p:ext>
    </p:extLst>
  </p:cSld>
  <p:clrMapOvr>
    <a:masterClrMapping/>
  </p:clrMapOvr>
  <mc:AlternateContent xmlns:mc="http://schemas.openxmlformats.org/markup-compatibility/2006" xmlns:p14="http://schemas.microsoft.com/office/powerpoint/2010/main">
    <mc:Choice Requires="p14">
      <p:transition spd="slow" p14:dur="2000" advTm="11281"/>
    </mc:Choice>
    <mc:Fallback xmlns="">
      <p:transition spd="slow" advTm="112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457200" y="1523999"/>
            <a:ext cx="8229600" cy="464820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lvl="0" algn="just">
              <a:buClr>
                <a:srgbClr val="F0AD00"/>
              </a:buClr>
              <a:defRPr/>
            </a:pPr>
            <a:r>
              <a:rPr lang="en-GB" b="1" dirty="0">
                <a:solidFill>
                  <a:srgbClr val="FF0066"/>
                </a:solidFill>
              </a:rPr>
              <a:t>When a new process is created, operating system assigns a unique Process Identifier (PID) to it and inserts a new entry in primary process table.</a:t>
            </a:r>
            <a:endParaRPr kumimoji="0" lang="en-US" sz="3200" b="1" i="0" u="none" strike="noStrike" kern="1200" cap="none" spc="0" normalizeH="0" baseline="0" noProof="0" dirty="0">
              <a:ln>
                <a:noFill/>
              </a:ln>
              <a:solidFill>
                <a:srgbClr val="FF0066"/>
              </a:solidFill>
              <a:effectLst/>
              <a:uLnTx/>
              <a:uFillTx/>
              <a:latin typeface="Calibri" pitchFamily="34" charset="0"/>
              <a:ea typeface="+mn-ea"/>
              <a:cs typeface="Calibri" pitchFamily="34" charset="0"/>
            </a:endParaRPr>
          </a:p>
        </p:txBody>
      </p:sp>
      <p:sp>
        <p:nvSpPr>
          <p:cNvPr id="10" name="Title 1"/>
          <p:cNvSpPr>
            <a:spLocks noGrp="1"/>
          </p:cNvSpPr>
          <p:nvPr>
            <p:ph type="title"/>
          </p:nvPr>
        </p:nvSpPr>
        <p:spPr>
          <a:xfrm>
            <a:off x="612648" y="228600"/>
            <a:ext cx="8226552" cy="990600"/>
          </a:xfrm>
        </p:spPr>
        <p:txBody>
          <a:bodyPr>
            <a:normAutofit/>
          </a:bodyPr>
          <a:lstStyle/>
          <a:p>
            <a:r>
              <a:rPr lang="en-US" b="1" dirty="0" smtClean="0">
                <a:solidFill>
                  <a:srgbClr val="333399"/>
                </a:solidFill>
                <a:latin typeface="Arial"/>
              </a:rPr>
              <a:t>Process Creation</a:t>
            </a:r>
            <a:endParaRPr lang="en-US" b="1" dirty="0">
              <a:solidFill>
                <a:srgbClr val="333399"/>
              </a:solidFill>
              <a:latin typeface="Arial"/>
            </a:endParaRPr>
          </a:p>
        </p:txBody>
      </p:sp>
    </p:spTree>
    <p:custDataLst>
      <p:tags r:id="rId1"/>
    </p:custDataLst>
    <p:extLst>
      <p:ext uri="{BB962C8B-B14F-4D97-AF65-F5344CB8AC3E}">
        <p14:creationId xmlns:p14="http://schemas.microsoft.com/office/powerpoint/2010/main" val="1642766405"/>
      </p:ext>
    </p:extLst>
  </p:cSld>
  <p:clrMapOvr>
    <a:masterClrMapping/>
  </p:clrMapOvr>
  <mc:AlternateContent xmlns:mc="http://schemas.openxmlformats.org/markup-compatibility/2006" xmlns:p14="http://schemas.microsoft.com/office/powerpoint/2010/main">
    <mc:Choice Requires="p14">
      <p:transition spd="slow" p14:dur="2000" advTm="28688"/>
    </mc:Choice>
    <mc:Fallback xmlns="">
      <p:transition spd="slow" advTm="2868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12648" y="228600"/>
            <a:ext cx="8153400" cy="990600"/>
          </a:xfrm>
        </p:spPr>
        <p:txBody>
          <a:bodyPr>
            <a:normAutofit/>
          </a:bodyPr>
          <a:lstStyle/>
          <a:p>
            <a:r>
              <a:rPr lang="en-US" b="1" dirty="0" err="1" smtClean="0">
                <a:solidFill>
                  <a:srgbClr val="333399"/>
                </a:solidFill>
                <a:latin typeface="Arial"/>
              </a:rPr>
              <a:t>Contd</a:t>
            </a:r>
            <a:r>
              <a:rPr lang="en-US" b="1" dirty="0" smtClean="0">
                <a:solidFill>
                  <a:srgbClr val="333399"/>
                </a:solidFill>
                <a:latin typeface="Arial"/>
              </a:rPr>
              <a:t>…</a:t>
            </a:r>
            <a:endParaRPr lang="en-US" b="1" dirty="0">
              <a:solidFill>
                <a:srgbClr val="333399"/>
              </a:solidFill>
              <a:latin typeface="Arial"/>
            </a:endParaRPr>
          </a:p>
        </p:txBody>
      </p:sp>
      <p:sp>
        <p:nvSpPr>
          <p:cNvPr id="9" name="Rectangle 3"/>
          <p:cNvSpPr txBox="1">
            <a:spLocks noChangeArrowheads="1"/>
          </p:cNvSpPr>
          <p:nvPr/>
        </p:nvSpPr>
        <p:spPr>
          <a:xfrm>
            <a:off x="381000" y="1523999"/>
            <a:ext cx="8610600" cy="525780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lvl="0" indent="0" algn="just">
              <a:buClr>
                <a:srgbClr val="F0AD00"/>
              </a:buClr>
              <a:buNone/>
              <a:defRPr/>
            </a:pPr>
            <a:r>
              <a:rPr lang="en-GB" b="1" dirty="0">
                <a:solidFill>
                  <a:srgbClr val="FF0000"/>
                </a:solidFill>
              </a:rPr>
              <a:t>Some of the events that lead to process creation are as </a:t>
            </a:r>
            <a:r>
              <a:rPr lang="en-GB" b="1" dirty="0" smtClean="0">
                <a:solidFill>
                  <a:srgbClr val="FF0000"/>
                </a:solidFill>
              </a:rPr>
              <a:t>follows:</a:t>
            </a:r>
            <a:endParaRPr lang="en-GB" b="1" dirty="0">
              <a:solidFill>
                <a:srgbClr val="FF0000"/>
              </a:solidFill>
            </a:endParaRPr>
          </a:p>
          <a:p>
            <a:pPr lvl="0" algn="just">
              <a:buClr>
                <a:srgbClr val="F0AD00"/>
              </a:buClr>
              <a:defRPr/>
            </a:pPr>
            <a:r>
              <a:rPr lang="en-GB" b="1" dirty="0">
                <a:solidFill>
                  <a:srgbClr val="FF0000"/>
                </a:solidFill>
              </a:rPr>
              <a:t>User request for process creation</a:t>
            </a:r>
          </a:p>
          <a:p>
            <a:pPr lvl="0" algn="just">
              <a:buClr>
                <a:srgbClr val="F0AD00"/>
              </a:buClr>
              <a:defRPr/>
            </a:pPr>
            <a:r>
              <a:rPr lang="en-GB" b="1" dirty="0">
                <a:solidFill>
                  <a:srgbClr val="FF0000"/>
                </a:solidFill>
              </a:rPr>
              <a:t>System </a:t>
            </a:r>
            <a:r>
              <a:rPr lang="en-GB" b="1" dirty="0" smtClean="0">
                <a:solidFill>
                  <a:srgbClr val="FF0000"/>
                </a:solidFill>
              </a:rPr>
              <a:t>Initialization</a:t>
            </a:r>
            <a:endParaRPr lang="en-GB" b="1" dirty="0">
              <a:solidFill>
                <a:srgbClr val="FF0000"/>
              </a:solidFill>
            </a:endParaRPr>
          </a:p>
          <a:p>
            <a:pPr lvl="0" algn="just">
              <a:buClr>
                <a:srgbClr val="F0AD00"/>
              </a:buClr>
              <a:defRPr/>
            </a:pPr>
            <a:r>
              <a:rPr lang="en-GB" b="1" dirty="0">
                <a:solidFill>
                  <a:srgbClr val="FF0000"/>
                </a:solidFill>
              </a:rPr>
              <a:t>Execution of a process creation system call by a running process</a:t>
            </a:r>
          </a:p>
        </p:txBody>
      </p:sp>
    </p:spTree>
    <p:custDataLst>
      <p:tags r:id="rId1"/>
    </p:custDataLst>
    <p:extLst>
      <p:ext uri="{BB962C8B-B14F-4D97-AF65-F5344CB8AC3E}">
        <p14:creationId xmlns:p14="http://schemas.microsoft.com/office/powerpoint/2010/main" val="4144717895"/>
      </p:ext>
    </p:extLst>
  </p:cSld>
  <p:clrMapOvr>
    <a:masterClrMapping/>
  </p:clrMapOvr>
  <mc:AlternateContent xmlns:mc="http://schemas.openxmlformats.org/markup-compatibility/2006" xmlns:p14="http://schemas.microsoft.com/office/powerpoint/2010/main">
    <mc:Choice Requires="p14">
      <p:transition spd="slow" p14:dur="2000" advTm="33245"/>
    </mc:Choice>
    <mc:Fallback xmlns="">
      <p:transition spd="slow" advTm="3324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ystem C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6399"/>
            <a:ext cx="8001000" cy="480060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612648" y="228600"/>
            <a:ext cx="8153400" cy="990600"/>
          </a:xfrm>
        </p:spPr>
        <p:txBody>
          <a:bodyPr>
            <a:normAutofit/>
          </a:bodyPr>
          <a:lstStyle/>
          <a:p>
            <a:r>
              <a:rPr lang="en-US" b="1" dirty="0" err="1" smtClean="0">
                <a:solidFill>
                  <a:srgbClr val="333399"/>
                </a:solidFill>
                <a:latin typeface="Arial"/>
              </a:rPr>
              <a:t>Contd</a:t>
            </a:r>
            <a:r>
              <a:rPr lang="en-US" b="1" dirty="0" smtClean="0">
                <a:solidFill>
                  <a:srgbClr val="333399"/>
                </a:solidFill>
                <a:latin typeface="Arial"/>
              </a:rPr>
              <a:t>…</a:t>
            </a:r>
            <a:endParaRPr lang="en-US" b="1" dirty="0">
              <a:solidFill>
                <a:srgbClr val="333399"/>
              </a:solidFill>
              <a:latin typeface="Arial"/>
            </a:endParaRPr>
          </a:p>
        </p:txBody>
      </p:sp>
    </p:spTree>
    <p:extLst>
      <p:ext uri="{BB962C8B-B14F-4D97-AF65-F5344CB8AC3E}">
        <p14:creationId xmlns:p14="http://schemas.microsoft.com/office/powerpoint/2010/main" val="268705728"/>
      </p:ext>
    </p:extLst>
  </p:cSld>
  <p:clrMapOvr>
    <a:masterClrMapping/>
  </p:clrMapOvr>
  <mc:AlternateContent xmlns:mc="http://schemas.openxmlformats.org/markup-compatibility/2006" xmlns:p14="http://schemas.microsoft.com/office/powerpoint/2010/main">
    <mc:Choice Requires="p14">
      <p:transition spd="slow" p14:dur="2000" advTm="30528"/>
    </mc:Choice>
    <mc:Fallback xmlns="">
      <p:transition spd="slow" advTm="30528"/>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www.oreilly.com/library/view/mastering-embedded-linux/9781787283282/assets/2dedcb0c-6bf9-4fca-90c4-f33790086ec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25" y="1362074"/>
            <a:ext cx="6772275" cy="541972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612648" y="228600"/>
            <a:ext cx="8153400" cy="990600"/>
          </a:xfrm>
        </p:spPr>
        <p:txBody>
          <a:bodyPr>
            <a:normAutofit/>
          </a:bodyPr>
          <a:lstStyle/>
          <a:p>
            <a:r>
              <a:rPr lang="en-US" b="1" dirty="0" err="1" smtClean="0">
                <a:solidFill>
                  <a:srgbClr val="333399"/>
                </a:solidFill>
                <a:latin typeface="Arial"/>
              </a:rPr>
              <a:t>Contd</a:t>
            </a:r>
            <a:r>
              <a:rPr lang="en-US" b="1" dirty="0" smtClean="0">
                <a:solidFill>
                  <a:srgbClr val="333399"/>
                </a:solidFill>
                <a:latin typeface="Arial"/>
              </a:rPr>
              <a:t>…</a:t>
            </a:r>
            <a:endParaRPr lang="en-US" b="1" dirty="0">
              <a:solidFill>
                <a:srgbClr val="333399"/>
              </a:solidFill>
              <a:latin typeface="Arial"/>
            </a:endParaRPr>
          </a:p>
        </p:txBody>
      </p:sp>
    </p:spTree>
    <p:extLst>
      <p:ext uri="{BB962C8B-B14F-4D97-AF65-F5344CB8AC3E}">
        <p14:creationId xmlns:p14="http://schemas.microsoft.com/office/powerpoint/2010/main" val="623329250"/>
      </p:ext>
    </p:extLst>
  </p:cSld>
  <p:clrMapOvr>
    <a:masterClrMapping/>
  </p:clrMapOvr>
  <mc:AlternateContent xmlns:mc="http://schemas.openxmlformats.org/markup-compatibility/2006" xmlns:p14="http://schemas.microsoft.com/office/powerpoint/2010/main">
    <mc:Choice Requires="p14">
      <p:transition spd="slow" p14:dur="2000" advTm="21449"/>
    </mc:Choice>
    <mc:Fallback xmlns="">
      <p:transition spd="slow" advTm="2144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3"/>
          <p:cNvSpPr>
            <a:spLocks noChangeArrowheads="1"/>
          </p:cNvSpPr>
          <p:nvPr/>
        </p:nvSpPr>
        <p:spPr bwMode="auto">
          <a:xfrm>
            <a:off x="0" y="838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endParaRPr lang="en-US" sz="2400" smtClean="0">
              <a:solidFill>
                <a:srgbClr val="000000"/>
              </a:solidFill>
              <a:latin typeface="Times New Roman" panose="02020603050405020304" pitchFamily="18" charset="0"/>
            </a:endParaRPr>
          </a:p>
        </p:txBody>
      </p:sp>
      <p:sp>
        <p:nvSpPr>
          <p:cNvPr id="55" name="Rectangle 4"/>
          <p:cNvSpPr>
            <a:spLocks noChangeArrowheads="1"/>
          </p:cNvSpPr>
          <p:nvPr/>
        </p:nvSpPr>
        <p:spPr bwMode="auto">
          <a:xfrm>
            <a:off x="0" y="10747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endParaRPr lang="en-US" sz="2400" smtClean="0">
              <a:solidFill>
                <a:srgbClr val="000000"/>
              </a:solidFill>
              <a:latin typeface="Times New Roman" panose="02020603050405020304" pitchFamily="18" charset="0"/>
            </a:endParaRPr>
          </a:p>
        </p:txBody>
      </p:sp>
      <p:sp>
        <p:nvSpPr>
          <p:cNvPr id="56" name="Rectangle 5"/>
          <p:cNvSpPr>
            <a:spLocks noChangeArrowheads="1"/>
          </p:cNvSpPr>
          <p:nvPr/>
        </p:nvSpPr>
        <p:spPr bwMode="auto">
          <a:xfrm>
            <a:off x="0" y="11033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endParaRPr lang="en-US" sz="2400" smtClean="0">
              <a:solidFill>
                <a:srgbClr val="000000"/>
              </a:solidFill>
              <a:latin typeface="Times New Roman" panose="02020603050405020304" pitchFamily="18" charset="0"/>
            </a:endParaRPr>
          </a:p>
        </p:txBody>
      </p:sp>
      <p:sp>
        <p:nvSpPr>
          <p:cNvPr id="68" name="Rectangle 18"/>
          <p:cNvSpPr>
            <a:spLocks noChangeArrowheads="1"/>
          </p:cNvSpPr>
          <p:nvPr/>
        </p:nvSpPr>
        <p:spPr bwMode="auto">
          <a:xfrm>
            <a:off x="2400300" y="2679700"/>
            <a:ext cx="5410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endParaRPr lang="en-US" sz="2400" smtClean="0">
              <a:solidFill>
                <a:srgbClr val="000000"/>
              </a:solidFill>
              <a:latin typeface="Times New Roman" panose="02020603050405020304" pitchFamily="18" charset="0"/>
            </a:endParaRPr>
          </a:p>
        </p:txBody>
      </p:sp>
      <p:sp>
        <p:nvSpPr>
          <p:cNvPr id="3" name="Rectangle 2"/>
          <p:cNvSpPr/>
          <p:nvPr/>
        </p:nvSpPr>
        <p:spPr>
          <a:xfrm>
            <a:off x="152400" y="1552813"/>
            <a:ext cx="8839200" cy="1477328"/>
          </a:xfrm>
          <a:prstGeom prst="rect">
            <a:avLst/>
          </a:prstGeom>
        </p:spPr>
        <p:txBody>
          <a:bodyPr wrap="square">
            <a:spAutoFit/>
          </a:bodyPr>
          <a:lstStyle/>
          <a:p>
            <a:pPr marL="457200" lvl="0" indent="-457200" algn="just">
              <a:buClr>
                <a:srgbClr val="F0AD00"/>
              </a:buClr>
              <a:buFont typeface="Wingdings" panose="05000000000000000000" pitchFamily="2" charset="2"/>
              <a:buChar char="q"/>
              <a:defRPr/>
            </a:pPr>
            <a:r>
              <a:rPr lang="en-GB" sz="3000" b="1" dirty="0">
                <a:solidFill>
                  <a:srgbClr val="FF0000"/>
                </a:solidFill>
                <a:latin typeface="Cambria" panose="02040503050406030204" pitchFamily="18" charset="0"/>
                <a:ea typeface="Cambria" panose="02040503050406030204" pitchFamily="18" charset="0"/>
              </a:rPr>
              <a:t>Process suspension and resumption are used to temporarily stop a process from executing and then restart it again.</a:t>
            </a:r>
            <a:endParaRPr lang="en-GB" sz="3000" b="1" dirty="0">
              <a:latin typeface="Cambria" panose="02040503050406030204" pitchFamily="18" charset="0"/>
              <a:ea typeface="Cambria" panose="02040503050406030204" pitchFamily="18" charset="0"/>
            </a:endParaRPr>
          </a:p>
        </p:txBody>
      </p:sp>
      <p:sp>
        <p:nvSpPr>
          <p:cNvPr id="7" name="Rectangle 6"/>
          <p:cNvSpPr/>
          <p:nvPr/>
        </p:nvSpPr>
        <p:spPr>
          <a:xfrm>
            <a:off x="228600" y="221159"/>
            <a:ext cx="6781800" cy="769441"/>
          </a:xfrm>
          <a:prstGeom prst="rect">
            <a:avLst/>
          </a:prstGeom>
        </p:spPr>
        <p:txBody>
          <a:bodyPr wrap="square">
            <a:spAutoFit/>
          </a:bodyPr>
          <a:lstStyle/>
          <a:p>
            <a:pPr lvl="0"/>
            <a:r>
              <a:rPr lang="en-US" sz="4400" b="1" dirty="0" smtClean="0">
                <a:solidFill>
                  <a:srgbClr val="333399"/>
                </a:solidFill>
                <a:latin typeface="Arial"/>
              </a:rPr>
              <a:t>Process Suspension</a:t>
            </a:r>
            <a:endParaRPr lang="en-GB" dirty="0">
              <a:solidFill>
                <a:prstClr val="black"/>
              </a:solidFill>
            </a:endParaRPr>
          </a:p>
        </p:txBody>
      </p:sp>
    </p:spTree>
    <p:custDataLst>
      <p:tags r:id="rId1"/>
    </p:custDataLst>
    <p:extLst>
      <p:ext uri="{BB962C8B-B14F-4D97-AF65-F5344CB8AC3E}">
        <p14:creationId xmlns:p14="http://schemas.microsoft.com/office/powerpoint/2010/main" val="2653955525"/>
      </p:ext>
    </p:extLst>
  </p:cSld>
  <p:clrMapOvr>
    <a:masterClrMapping/>
  </p:clrMapOvr>
  <mc:AlternateContent xmlns:mc="http://schemas.openxmlformats.org/markup-compatibility/2006" xmlns:p14="http://schemas.microsoft.com/office/powerpoint/2010/main">
    <mc:Choice Requires="p14">
      <p:transition spd="slow" p14:dur="2000" advTm="27486"/>
    </mc:Choice>
    <mc:Fallback xmlns="">
      <p:transition spd="slow" advTm="274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3"/>
          <p:cNvSpPr>
            <a:spLocks noChangeArrowheads="1"/>
          </p:cNvSpPr>
          <p:nvPr/>
        </p:nvSpPr>
        <p:spPr bwMode="auto">
          <a:xfrm>
            <a:off x="0" y="838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endParaRPr lang="en-US" sz="2400" smtClean="0">
              <a:solidFill>
                <a:srgbClr val="000000"/>
              </a:solidFill>
              <a:latin typeface="Times New Roman" panose="02020603050405020304" pitchFamily="18" charset="0"/>
            </a:endParaRPr>
          </a:p>
        </p:txBody>
      </p:sp>
      <p:sp>
        <p:nvSpPr>
          <p:cNvPr id="55" name="Rectangle 4"/>
          <p:cNvSpPr>
            <a:spLocks noChangeArrowheads="1"/>
          </p:cNvSpPr>
          <p:nvPr/>
        </p:nvSpPr>
        <p:spPr bwMode="auto">
          <a:xfrm>
            <a:off x="0" y="10747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endParaRPr lang="en-US" sz="2400" smtClean="0">
              <a:solidFill>
                <a:srgbClr val="000000"/>
              </a:solidFill>
              <a:latin typeface="Times New Roman" panose="02020603050405020304" pitchFamily="18" charset="0"/>
            </a:endParaRPr>
          </a:p>
        </p:txBody>
      </p:sp>
      <p:sp>
        <p:nvSpPr>
          <p:cNvPr id="56" name="Rectangle 5"/>
          <p:cNvSpPr>
            <a:spLocks noChangeArrowheads="1"/>
          </p:cNvSpPr>
          <p:nvPr/>
        </p:nvSpPr>
        <p:spPr bwMode="auto">
          <a:xfrm>
            <a:off x="0" y="11033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endParaRPr lang="en-US" sz="2400" smtClean="0">
              <a:solidFill>
                <a:srgbClr val="000000"/>
              </a:solidFill>
              <a:latin typeface="Times New Roman" panose="02020603050405020304" pitchFamily="18" charset="0"/>
            </a:endParaRPr>
          </a:p>
        </p:txBody>
      </p:sp>
      <p:sp>
        <p:nvSpPr>
          <p:cNvPr id="68" name="Rectangle 18"/>
          <p:cNvSpPr>
            <a:spLocks noChangeArrowheads="1"/>
          </p:cNvSpPr>
          <p:nvPr/>
        </p:nvSpPr>
        <p:spPr bwMode="auto">
          <a:xfrm>
            <a:off x="2400300" y="2679700"/>
            <a:ext cx="5410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endParaRPr lang="en-US" sz="2400" smtClean="0">
              <a:solidFill>
                <a:srgbClr val="000000"/>
              </a:solidFill>
              <a:latin typeface="Times New Roman" panose="02020603050405020304" pitchFamily="18" charset="0"/>
            </a:endParaRPr>
          </a:p>
        </p:txBody>
      </p:sp>
      <p:sp>
        <p:nvSpPr>
          <p:cNvPr id="3" name="Rectangle 2"/>
          <p:cNvSpPr/>
          <p:nvPr/>
        </p:nvSpPr>
        <p:spPr>
          <a:xfrm>
            <a:off x="152400" y="1552813"/>
            <a:ext cx="8839200" cy="3785652"/>
          </a:xfrm>
          <a:prstGeom prst="rect">
            <a:avLst/>
          </a:prstGeom>
        </p:spPr>
        <p:txBody>
          <a:bodyPr wrap="square">
            <a:spAutoFit/>
          </a:bodyPr>
          <a:lstStyle/>
          <a:p>
            <a:pPr marL="457200" lvl="0" indent="-457200" algn="just">
              <a:buClr>
                <a:srgbClr val="F0AD00"/>
              </a:buClr>
              <a:buFont typeface="Wingdings" panose="05000000000000000000" pitchFamily="2" charset="2"/>
              <a:buChar char="q"/>
              <a:defRPr/>
            </a:pPr>
            <a:r>
              <a:rPr lang="en-GB" sz="3000" b="1" dirty="0">
                <a:solidFill>
                  <a:srgbClr val="FF0000"/>
                </a:solidFill>
                <a:latin typeface="Cambria" panose="02040503050406030204" pitchFamily="18" charset="0"/>
                <a:ea typeface="Cambria" panose="02040503050406030204" pitchFamily="18" charset="0"/>
              </a:rPr>
              <a:t>Swapping is an I/O operation. It enhances performance. When all the processes in main memory are in the Blocked state, the operating system can suspended one process by putting it in the Suspended state and transferring it to disk. </a:t>
            </a:r>
            <a:endParaRPr lang="en-GB" sz="3000" b="1" dirty="0" smtClean="0">
              <a:solidFill>
                <a:srgbClr val="FF0000"/>
              </a:solidFill>
              <a:latin typeface="Cambria" panose="02040503050406030204" pitchFamily="18" charset="0"/>
              <a:ea typeface="Cambria" panose="02040503050406030204" pitchFamily="18" charset="0"/>
            </a:endParaRPr>
          </a:p>
          <a:p>
            <a:pPr marL="457200" lvl="0" indent="-457200" algn="just">
              <a:buClr>
                <a:srgbClr val="F0AD00"/>
              </a:buClr>
              <a:buFont typeface="Wingdings" panose="05000000000000000000" pitchFamily="2" charset="2"/>
              <a:buChar char="q"/>
              <a:defRPr/>
            </a:pPr>
            <a:r>
              <a:rPr lang="en-GB" sz="3000" b="1" dirty="0" smtClean="0">
                <a:solidFill>
                  <a:srgbClr val="FF0000"/>
                </a:solidFill>
                <a:latin typeface="Cambria" panose="02040503050406030204" pitchFamily="18" charset="0"/>
                <a:ea typeface="Cambria" panose="02040503050406030204" pitchFamily="18" charset="0"/>
              </a:rPr>
              <a:t>The </a:t>
            </a:r>
            <a:r>
              <a:rPr lang="en-GB" sz="3000" b="1" dirty="0">
                <a:solidFill>
                  <a:srgbClr val="FF0000"/>
                </a:solidFill>
                <a:latin typeface="Cambria" panose="02040503050406030204" pitchFamily="18" charset="0"/>
                <a:ea typeface="Cambria" panose="02040503050406030204" pitchFamily="18" charset="0"/>
              </a:rPr>
              <a:t>space that is freed up in the memory can then be used to bring in another </a:t>
            </a:r>
            <a:r>
              <a:rPr lang="en-GB" sz="3000" b="1" dirty="0" smtClean="0">
                <a:solidFill>
                  <a:srgbClr val="FF0000"/>
                </a:solidFill>
                <a:latin typeface="Cambria" panose="02040503050406030204" pitchFamily="18" charset="0"/>
                <a:ea typeface="Cambria" panose="02040503050406030204" pitchFamily="18" charset="0"/>
              </a:rPr>
              <a:t>process.</a:t>
            </a:r>
            <a:endParaRPr lang="en-GB" sz="3000" b="1" dirty="0">
              <a:latin typeface="Cambria" panose="02040503050406030204" pitchFamily="18" charset="0"/>
              <a:ea typeface="Cambria" panose="02040503050406030204" pitchFamily="18" charset="0"/>
            </a:endParaRPr>
          </a:p>
        </p:txBody>
      </p:sp>
      <p:sp>
        <p:nvSpPr>
          <p:cNvPr id="7" name="Rectangle 6"/>
          <p:cNvSpPr/>
          <p:nvPr/>
        </p:nvSpPr>
        <p:spPr>
          <a:xfrm>
            <a:off x="228600" y="221159"/>
            <a:ext cx="6781800" cy="769441"/>
          </a:xfrm>
          <a:prstGeom prst="rect">
            <a:avLst/>
          </a:prstGeom>
        </p:spPr>
        <p:txBody>
          <a:bodyPr wrap="square">
            <a:spAutoFit/>
          </a:bodyPr>
          <a:lstStyle/>
          <a:p>
            <a:pPr lvl="0"/>
            <a:r>
              <a:rPr lang="en-US" sz="4400" b="1" dirty="0" err="1" smtClean="0">
                <a:solidFill>
                  <a:srgbClr val="333399"/>
                </a:solidFill>
                <a:latin typeface="Arial"/>
              </a:rPr>
              <a:t>Contd</a:t>
            </a:r>
            <a:r>
              <a:rPr lang="en-US" sz="4400" b="1" dirty="0" smtClean="0">
                <a:solidFill>
                  <a:srgbClr val="333399"/>
                </a:solidFill>
                <a:latin typeface="Arial"/>
              </a:rPr>
              <a:t>…</a:t>
            </a:r>
            <a:endParaRPr lang="en-GB" dirty="0">
              <a:solidFill>
                <a:prstClr val="black"/>
              </a:solidFill>
            </a:endParaRPr>
          </a:p>
        </p:txBody>
      </p:sp>
    </p:spTree>
    <p:custDataLst>
      <p:tags r:id="rId1"/>
    </p:custDataLst>
    <p:extLst>
      <p:ext uri="{BB962C8B-B14F-4D97-AF65-F5344CB8AC3E}">
        <p14:creationId xmlns:p14="http://schemas.microsoft.com/office/powerpoint/2010/main" val="2079254146"/>
      </p:ext>
    </p:extLst>
  </p:cSld>
  <p:clrMapOvr>
    <a:masterClrMapping/>
  </p:clrMapOvr>
  <mc:AlternateContent xmlns:mc="http://schemas.openxmlformats.org/markup-compatibility/2006" xmlns:p14="http://schemas.microsoft.com/office/powerpoint/2010/main">
    <mc:Choice Requires="p14">
      <p:transition spd="slow" p14:dur="2000" advTm="34544"/>
    </mc:Choice>
    <mc:Fallback xmlns="">
      <p:transition spd="slow" advTm="345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3"/>
          <p:cNvSpPr>
            <a:spLocks noChangeArrowheads="1"/>
          </p:cNvSpPr>
          <p:nvPr/>
        </p:nvSpPr>
        <p:spPr bwMode="auto">
          <a:xfrm>
            <a:off x="0" y="838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endParaRPr lang="en-US" sz="2400" smtClean="0">
              <a:solidFill>
                <a:srgbClr val="000000"/>
              </a:solidFill>
              <a:latin typeface="Times New Roman" panose="02020603050405020304" pitchFamily="18" charset="0"/>
            </a:endParaRPr>
          </a:p>
        </p:txBody>
      </p:sp>
      <p:sp>
        <p:nvSpPr>
          <p:cNvPr id="55" name="Rectangle 4"/>
          <p:cNvSpPr>
            <a:spLocks noChangeArrowheads="1"/>
          </p:cNvSpPr>
          <p:nvPr/>
        </p:nvSpPr>
        <p:spPr bwMode="auto">
          <a:xfrm>
            <a:off x="0" y="10747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endParaRPr lang="en-US" sz="2400" smtClean="0">
              <a:solidFill>
                <a:srgbClr val="000000"/>
              </a:solidFill>
              <a:latin typeface="Times New Roman" panose="02020603050405020304" pitchFamily="18" charset="0"/>
            </a:endParaRPr>
          </a:p>
        </p:txBody>
      </p:sp>
      <p:sp>
        <p:nvSpPr>
          <p:cNvPr id="56" name="Rectangle 5"/>
          <p:cNvSpPr>
            <a:spLocks noChangeArrowheads="1"/>
          </p:cNvSpPr>
          <p:nvPr/>
        </p:nvSpPr>
        <p:spPr bwMode="auto">
          <a:xfrm>
            <a:off x="0" y="11033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endParaRPr lang="en-US" sz="2400" smtClean="0">
              <a:solidFill>
                <a:srgbClr val="000000"/>
              </a:solidFill>
              <a:latin typeface="Times New Roman" panose="02020603050405020304" pitchFamily="18" charset="0"/>
            </a:endParaRPr>
          </a:p>
        </p:txBody>
      </p:sp>
      <p:sp>
        <p:nvSpPr>
          <p:cNvPr id="68" name="Rectangle 18"/>
          <p:cNvSpPr>
            <a:spLocks noChangeArrowheads="1"/>
          </p:cNvSpPr>
          <p:nvPr/>
        </p:nvSpPr>
        <p:spPr bwMode="auto">
          <a:xfrm>
            <a:off x="2400300" y="2679700"/>
            <a:ext cx="5410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endParaRPr lang="en-US" sz="2400" smtClean="0">
              <a:solidFill>
                <a:srgbClr val="000000"/>
              </a:solidFill>
              <a:latin typeface="Times New Roman" panose="02020603050405020304" pitchFamily="18" charset="0"/>
            </a:endParaRPr>
          </a:p>
        </p:txBody>
      </p:sp>
      <p:sp>
        <p:nvSpPr>
          <p:cNvPr id="3" name="Rectangle 2"/>
          <p:cNvSpPr/>
          <p:nvPr/>
        </p:nvSpPr>
        <p:spPr>
          <a:xfrm>
            <a:off x="152400" y="1552813"/>
            <a:ext cx="8839200" cy="1938992"/>
          </a:xfrm>
          <a:prstGeom prst="rect">
            <a:avLst/>
          </a:prstGeom>
        </p:spPr>
        <p:txBody>
          <a:bodyPr wrap="square">
            <a:spAutoFit/>
          </a:bodyPr>
          <a:lstStyle/>
          <a:p>
            <a:pPr marL="457200" lvl="0" indent="-457200" algn="just">
              <a:buClr>
                <a:srgbClr val="F0AD00"/>
              </a:buClr>
              <a:buFont typeface="Wingdings" panose="05000000000000000000" pitchFamily="2" charset="2"/>
              <a:buChar char="q"/>
              <a:defRPr/>
            </a:pPr>
            <a:r>
              <a:rPr lang="en-GB" sz="3000" b="1" dirty="0">
                <a:solidFill>
                  <a:srgbClr val="FF0000"/>
                </a:solidFill>
                <a:latin typeface="Cambria" panose="02040503050406030204" pitchFamily="18" charset="0"/>
                <a:ea typeface="Cambria" panose="02040503050406030204" pitchFamily="18" charset="0"/>
              </a:rPr>
              <a:t>Process termination occurs when the process is </a:t>
            </a:r>
            <a:r>
              <a:rPr lang="en-GB" sz="3000" b="1" dirty="0" smtClean="0">
                <a:solidFill>
                  <a:srgbClr val="FF0000"/>
                </a:solidFill>
                <a:latin typeface="Cambria" panose="02040503050406030204" pitchFamily="18" charset="0"/>
                <a:ea typeface="Cambria" panose="02040503050406030204" pitchFamily="18" charset="0"/>
              </a:rPr>
              <a:t>terminated.</a:t>
            </a:r>
          </a:p>
          <a:p>
            <a:pPr marL="457200" lvl="0" indent="-457200" algn="just">
              <a:buClr>
                <a:srgbClr val="F0AD00"/>
              </a:buClr>
              <a:buFont typeface="Wingdings" panose="05000000000000000000" pitchFamily="2" charset="2"/>
              <a:buChar char="q"/>
              <a:defRPr/>
            </a:pPr>
            <a:r>
              <a:rPr lang="en-GB" sz="3000" b="1" dirty="0" smtClean="0">
                <a:solidFill>
                  <a:srgbClr val="FF0000"/>
                </a:solidFill>
                <a:latin typeface="Cambria" panose="02040503050406030204" pitchFamily="18" charset="0"/>
                <a:ea typeface="Cambria" panose="02040503050406030204" pitchFamily="18" charset="0"/>
              </a:rPr>
              <a:t>The </a:t>
            </a:r>
            <a:r>
              <a:rPr lang="en-GB" sz="3000" b="1" dirty="0">
                <a:solidFill>
                  <a:srgbClr val="FF0000"/>
                </a:solidFill>
                <a:latin typeface="Cambria" panose="02040503050406030204" pitchFamily="18" charset="0"/>
                <a:ea typeface="Cambria" panose="02040503050406030204" pitchFamily="18" charset="0"/>
              </a:rPr>
              <a:t>exit() system call is used by most operating systems for process termination.</a:t>
            </a:r>
            <a:endParaRPr lang="en-GB" sz="3000" b="1" dirty="0">
              <a:latin typeface="Cambria" panose="02040503050406030204" pitchFamily="18" charset="0"/>
              <a:ea typeface="Cambria" panose="02040503050406030204" pitchFamily="18" charset="0"/>
            </a:endParaRPr>
          </a:p>
        </p:txBody>
      </p:sp>
      <p:sp>
        <p:nvSpPr>
          <p:cNvPr id="7" name="Rectangle 6"/>
          <p:cNvSpPr/>
          <p:nvPr/>
        </p:nvSpPr>
        <p:spPr>
          <a:xfrm>
            <a:off x="228600" y="221159"/>
            <a:ext cx="6781800" cy="769441"/>
          </a:xfrm>
          <a:prstGeom prst="rect">
            <a:avLst/>
          </a:prstGeom>
        </p:spPr>
        <p:txBody>
          <a:bodyPr wrap="square">
            <a:spAutoFit/>
          </a:bodyPr>
          <a:lstStyle/>
          <a:p>
            <a:pPr lvl="0"/>
            <a:r>
              <a:rPr lang="en-US" sz="4400" b="1" dirty="0" smtClean="0">
                <a:solidFill>
                  <a:srgbClr val="333399"/>
                </a:solidFill>
                <a:latin typeface="Arial"/>
              </a:rPr>
              <a:t>Process Termination</a:t>
            </a:r>
            <a:endParaRPr lang="en-GB" dirty="0">
              <a:solidFill>
                <a:prstClr val="black"/>
              </a:solidFill>
            </a:endParaRPr>
          </a:p>
        </p:txBody>
      </p:sp>
    </p:spTree>
    <p:custDataLst>
      <p:tags r:id="rId1"/>
    </p:custDataLst>
    <p:extLst>
      <p:ext uri="{BB962C8B-B14F-4D97-AF65-F5344CB8AC3E}">
        <p14:creationId xmlns:p14="http://schemas.microsoft.com/office/powerpoint/2010/main" val="2335490737"/>
      </p:ext>
    </p:extLst>
  </p:cSld>
  <p:clrMapOvr>
    <a:masterClrMapping/>
  </p:clrMapOvr>
  <mc:AlternateContent xmlns:mc="http://schemas.openxmlformats.org/markup-compatibility/2006" xmlns:p14="http://schemas.microsoft.com/office/powerpoint/2010/main">
    <mc:Choice Requires="p14">
      <p:transition spd="slow" p14:dur="2000" advTm="24086"/>
    </mc:Choice>
    <mc:Fallback xmlns="">
      <p:transition spd="slow" advTm="240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5|2.5|2.9"/>
</p:tagLst>
</file>

<file path=ppt/tags/tag2.xml><?xml version="1.0" encoding="utf-8"?>
<p:tagLst xmlns:a="http://schemas.openxmlformats.org/drawingml/2006/main" xmlns:r="http://schemas.openxmlformats.org/officeDocument/2006/relationships" xmlns:p="http://schemas.openxmlformats.org/presentationml/2006/main">
  <p:tag name="TIMING" val="|6.7"/>
</p:tagLst>
</file>

<file path=ppt/tags/tag3.xml><?xml version="1.0" encoding="utf-8"?>
<p:tagLst xmlns:a="http://schemas.openxmlformats.org/drawingml/2006/main" xmlns:r="http://schemas.openxmlformats.org/officeDocument/2006/relationships" xmlns:p="http://schemas.openxmlformats.org/presentationml/2006/main">
  <p:tag name="TIMING" val="|1.4|9.4|5.1|3.7"/>
</p:tagLst>
</file>

<file path=ppt/tags/tag4.xml><?xml version="1.0" encoding="utf-8"?>
<p:tagLst xmlns:a="http://schemas.openxmlformats.org/drawingml/2006/main" xmlns:r="http://schemas.openxmlformats.org/officeDocument/2006/relationships" xmlns:p="http://schemas.openxmlformats.org/presentationml/2006/main">
  <p:tag name="TIMING" val="|5.2"/>
</p:tagLst>
</file>

<file path=ppt/tags/tag5.xml><?xml version="1.0" encoding="utf-8"?>
<p:tagLst xmlns:a="http://schemas.openxmlformats.org/drawingml/2006/main" xmlns:r="http://schemas.openxmlformats.org/officeDocument/2006/relationships" xmlns:p="http://schemas.openxmlformats.org/presentationml/2006/main">
  <p:tag name="TIMING" val="|1.4|22.3"/>
</p:tagLst>
</file>

<file path=ppt/tags/tag6.xml><?xml version="1.0" encoding="utf-8"?>
<p:tagLst xmlns:a="http://schemas.openxmlformats.org/drawingml/2006/main" xmlns:r="http://schemas.openxmlformats.org/officeDocument/2006/relationships" xmlns:p="http://schemas.openxmlformats.org/presentationml/2006/main">
  <p:tag name="TIMING" val="|3.7|7.8"/>
</p:tagLst>
</file>

<file path=ppt/tags/tag7.xml><?xml version="1.0" encoding="utf-8"?>
<p:tagLst xmlns:a="http://schemas.openxmlformats.org/drawingml/2006/main" xmlns:r="http://schemas.openxmlformats.org/officeDocument/2006/relationships" xmlns:p="http://schemas.openxmlformats.org/presentationml/2006/main">
  <p:tag name="TIMING" val="|1.3|6.8|7.1|9.1|21.3"/>
</p:tagLst>
</file>

<file path=ppt/tags/tag8.xml><?xml version="1.0" encoding="utf-8"?>
<p:tagLst xmlns:a="http://schemas.openxmlformats.org/drawingml/2006/main" xmlns:r="http://schemas.openxmlformats.org/officeDocument/2006/relationships" xmlns:p="http://schemas.openxmlformats.org/presentationml/2006/main">
  <p:tag name="TIMING" val="|1.4|21.3|2.5|1.6|3.6|3.9|1.8|5.6|2.3|5.2|2.6|8.7|6.6|3.5|8.4"/>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34925</TotalTime>
  <Words>280</Words>
  <Application>Microsoft Office PowerPoint</Application>
  <PresentationFormat>On-screen Show (4:3)</PresentationFormat>
  <Paragraphs>38</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ＭＳ Ｐゴシック</vt:lpstr>
      <vt:lpstr>Algerian</vt:lpstr>
      <vt:lpstr>Arial</vt:lpstr>
      <vt:lpstr>Calibri</vt:lpstr>
      <vt:lpstr>Cambria</vt:lpstr>
      <vt:lpstr>Times New Roman</vt:lpstr>
      <vt:lpstr>Tw Cen MT</vt:lpstr>
      <vt:lpstr>Wingdings</vt:lpstr>
      <vt:lpstr>Wingdings 2</vt:lpstr>
      <vt:lpstr>Median</vt:lpstr>
      <vt:lpstr>PowerPoint Presentation</vt:lpstr>
      <vt:lpstr>Agenda</vt:lpstr>
      <vt:lpstr>Process Creation</vt:lpstr>
      <vt:lpstr>Contd…</vt:lpstr>
      <vt:lpstr>Contd…</vt:lpstr>
      <vt:lpstr>Contd…</vt:lpstr>
      <vt:lpstr>PowerPoint Presentation</vt:lpstr>
      <vt:lpstr>PowerPoint Presentation</vt:lpstr>
      <vt:lpstr>PowerPoint Presentation</vt:lpstr>
      <vt:lpstr>Contd…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dc:title>
  <dc:creator>TANUJ</dc:creator>
  <cp:lastModifiedBy>Windows User</cp:lastModifiedBy>
  <cp:revision>713</cp:revision>
  <dcterms:created xsi:type="dcterms:W3CDTF">2011-06-11T07:20:39Z</dcterms:created>
  <dcterms:modified xsi:type="dcterms:W3CDTF">2020-07-24T02:24:22Z</dcterms:modified>
</cp:coreProperties>
</file>