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65" r:id="rId3"/>
    <p:sldId id="360" r:id="rId4"/>
    <p:sldId id="495" r:id="rId5"/>
    <p:sldId id="494" r:id="rId6"/>
    <p:sldId id="362" r:id="rId7"/>
    <p:sldId id="364" r:id="rId8"/>
    <p:sldId id="365" r:id="rId9"/>
    <p:sldId id="366" r:id="rId10"/>
    <p:sldId id="496" r:id="rId11"/>
    <p:sldId id="455" r:id="rId12"/>
    <p:sldId id="448" r:id="rId13"/>
    <p:sldId id="449" r:id="rId14"/>
    <p:sldId id="450" r:id="rId15"/>
    <p:sldId id="451" r:id="rId16"/>
    <p:sldId id="452" r:id="rId17"/>
    <p:sldId id="453" r:id="rId18"/>
    <p:sldId id="454" r:id="rId19"/>
    <p:sldId id="456" r:id="rId20"/>
    <p:sldId id="457" r:id="rId21"/>
    <p:sldId id="459" r:id="rId22"/>
    <p:sldId id="458" r:id="rId23"/>
    <p:sldId id="460" r:id="rId24"/>
    <p:sldId id="461" r:id="rId25"/>
    <p:sldId id="462" r:id="rId26"/>
    <p:sldId id="463" r:id="rId27"/>
    <p:sldId id="464" r:id="rId28"/>
    <p:sldId id="465" r:id="rId29"/>
    <p:sldId id="466" r:id="rId30"/>
    <p:sldId id="467" r:id="rId31"/>
    <p:sldId id="468" r:id="rId32"/>
    <p:sldId id="469" r:id="rId33"/>
    <p:sldId id="497" r:id="rId34"/>
    <p:sldId id="514" r:id="rId35"/>
    <p:sldId id="498" r:id="rId36"/>
    <p:sldId id="501" r:id="rId37"/>
    <p:sldId id="502" r:id="rId38"/>
    <p:sldId id="503" r:id="rId39"/>
    <p:sldId id="504" r:id="rId40"/>
    <p:sldId id="505" r:id="rId41"/>
    <p:sldId id="515" r:id="rId42"/>
    <p:sldId id="507" r:id="rId43"/>
    <p:sldId id="516" r:id="rId44"/>
    <p:sldId id="509" r:id="rId45"/>
    <p:sldId id="512" r:id="rId46"/>
    <p:sldId id="513" r:id="rId47"/>
    <p:sldId id="470" r:id="rId48"/>
    <p:sldId id="471" r:id="rId49"/>
    <p:sldId id="489" r:id="rId50"/>
    <p:sldId id="490" r:id="rId51"/>
    <p:sldId id="491" r:id="rId52"/>
    <p:sldId id="492" r:id="rId53"/>
    <p:sldId id="493" r:id="rId54"/>
    <p:sldId id="37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596BA-3F51-4F94-B820-35E7804455FC}" type="datetimeFigureOut">
              <a:rPr lang="en-US" smtClean="0"/>
              <a:pPr/>
              <a:t>2/11/2021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3709A-59F8-4A23-BCCF-278830F81F04}" type="slidenum">
              <a:rPr lang="en-US" smtClean="0"/>
              <a:pPr/>
              <a:t>‹#›</a:t>
            </a:fld>
            <a:endParaRPr lang="en-US"/>
          </a:p>
        </p:txBody>
      </p:sp>
    </p:spTree>
    <p:extLst>
      <p:ext uri="{BB962C8B-B14F-4D97-AF65-F5344CB8AC3E}">
        <p14:creationId xmlns:p14="http://schemas.microsoft.com/office/powerpoint/2010/main" val="376290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08BD68-10C0-4C65-891F-53C2198514C4}" type="slidenum">
              <a:rPr lang="en-US"/>
              <a:pPr/>
              <a:t>5</a:t>
            </a:fld>
            <a:endParaRPr lang="en-US"/>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EB806-E3A0-413F-BBFC-B46A0EDCE811}" type="slidenum">
              <a:rPr lang="en-US"/>
              <a:pPr/>
              <a:t>33</a:t>
            </a:fld>
            <a:endParaRPr lang="en-US"/>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1A37F-D25F-4B93-BD05-BECC01C455EE}" type="slidenum">
              <a:rPr lang="en-US"/>
              <a:pPr/>
              <a:t>37</a:t>
            </a:fld>
            <a:endParaRPr 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DB210-7E0B-423A-B246-7816834A7204}" type="slidenum">
              <a:rPr lang="en-US"/>
              <a:pPr/>
              <a:t>38</a:t>
            </a:fld>
            <a:endParaRPr lang="en-US"/>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98D3C-971C-4779-8822-8D617EB2A410}" type="slidenum">
              <a:rPr lang="en-US"/>
              <a:pPr/>
              <a:t>43</a:t>
            </a:fld>
            <a:endParaRPr 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1C6FE-16AE-4355-AA86-04A44C1ED023}" type="slidenum">
              <a:rPr lang="en-US"/>
              <a:pPr/>
              <a:t>45</a:t>
            </a:fld>
            <a:endParaRPr lang="en-US"/>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20309-7996-4378-94D0-74C4D661763F}" type="slidenum">
              <a:rPr lang="en-US"/>
              <a:pPr/>
              <a:t>54</a:t>
            </a:fld>
            <a:endParaRPr 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050CC-A16C-4A25-94D7-5647D546CAF9}" type="slidenum">
              <a:rPr lang="en-US"/>
              <a:pPr/>
              <a:t>9</a:t>
            </a:fld>
            <a:endParaRPr 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50F6D-DE8A-4A31-A1EC-44526409E56C}" type="slidenum">
              <a:rPr lang="en-US"/>
              <a:pPr/>
              <a:t>11</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7666C-AF07-46FA-8E71-9608FF6343AA}" type="slidenum">
              <a:rPr lang="en-US"/>
              <a:pPr/>
              <a:t>21</a:t>
            </a:fld>
            <a:endParaRPr lang="en-US"/>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EB806-E3A0-413F-BBFC-B46A0EDCE811}" type="slidenum">
              <a:rPr lang="en-US"/>
              <a:pPr/>
              <a:t>27</a:t>
            </a:fld>
            <a:endParaRPr lang="en-US"/>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91C13-336C-4406-A3FF-93F7DE4D153C}" type="slidenum">
              <a:rPr lang="en-US"/>
              <a:pPr/>
              <a:t>29</a:t>
            </a:fld>
            <a:endParaRPr 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078D62-02A0-4B5E-B8C7-1C0B0C2756A2}" type="slidenum">
              <a:rPr lang="en-US"/>
              <a:pPr/>
              <a:t>30</a:t>
            </a:fld>
            <a:endParaRPr 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A618EC-8722-4807-9BA0-087182F3A2B7}" type="slidenum">
              <a:rPr lang="en-US"/>
              <a:pPr/>
              <a:t>31</a:t>
            </a:fld>
            <a:endParaRPr 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F121C-3DAC-43CE-BDA4-FEBB854AD372}" type="slidenum">
              <a:rPr lang="en-US"/>
              <a:pPr/>
              <a:t>32</a:t>
            </a:fld>
            <a:endParaRPr lang="en-US"/>
          </a:p>
        </p:txBody>
      </p:sp>
      <p:sp>
        <p:nvSpPr>
          <p:cNvPr id="925698" name="Rectangle 2"/>
          <p:cNvSpPr>
            <a:spLocks noGrp="1" noRot="1" noChangeAspec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8.</a:t>
            </a:r>
            <a:fld id="{9691A3EE-467F-4CEF-8639-4852DE7C7F7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C01E2-8D39-4AFB-8F6F-F93A2B014B15}" type="datetimeFigureOut">
              <a:rPr lang="en-US" smtClean="0"/>
              <a:pPr/>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C01E2-8D39-4AFB-8F6F-F93A2B014B15}" type="datetimeFigureOut">
              <a:rPr lang="en-US" smtClean="0"/>
              <a:pPr/>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C01E2-8D39-4AFB-8F6F-F93A2B014B15}" type="datetimeFigureOut">
              <a:rPr lang="en-US" smtClean="0"/>
              <a:pPr/>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C01E2-8D39-4AFB-8F6F-F93A2B014B15}" type="datetimeFigureOut">
              <a:rPr lang="en-US" smtClean="0"/>
              <a:pPr/>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01E2-8D39-4AFB-8F6F-F93A2B014B15}" type="datetimeFigureOut">
              <a:rPr lang="en-US" smtClean="0"/>
              <a:pPr/>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01E2-8D39-4AFB-8F6F-F93A2B014B15}" type="datetimeFigureOut">
              <a:rPr lang="en-US" smtClean="0"/>
              <a:pPr/>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01E2-8D39-4AFB-8F6F-F93A2B014B15}" type="datetimeFigureOut">
              <a:rPr lang="en-US" smtClean="0"/>
              <a:pPr/>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01E2-8D39-4AFB-8F6F-F93A2B014B15}" type="datetimeFigureOut">
              <a:rPr lang="en-US" smtClean="0"/>
              <a:pPr/>
              <a:t>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7712E-CF77-4A4D-A906-4C104513D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1676400"/>
          </a:xfrm>
        </p:spPr>
        <p:txBody>
          <a:bodyPr>
            <a:normAutofit/>
          </a:bodyPr>
          <a:lstStyle/>
          <a:p>
            <a:pPr algn="ctr"/>
            <a:r>
              <a:rPr lang="en-US" b="1" u="none" dirty="0" smtClean="0"/>
              <a:t>COMPUTER NETWORKS</a:t>
            </a:r>
            <a:br>
              <a:rPr lang="en-US" b="1" u="none" dirty="0" smtClean="0"/>
            </a:br>
            <a:r>
              <a:rPr lang="en-US" b="1" u="none" dirty="0" smtClean="0"/>
              <a:t>(</a:t>
            </a:r>
            <a:r>
              <a:rPr lang="en-US" b="1" dirty="0" smtClean="0"/>
              <a:t>BCSC 0008)</a:t>
            </a:r>
            <a:endParaRPr lang="en-US" b="1" u="none" dirty="0"/>
          </a:p>
        </p:txBody>
      </p:sp>
      <p:pic>
        <p:nvPicPr>
          <p:cNvPr id="8" name="Picture 2"/>
          <p:cNvPicPr>
            <a:picLocks noChangeAspect="1" noChangeArrowheads="1"/>
          </p:cNvPicPr>
          <p:nvPr/>
        </p:nvPicPr>
        <p:blipFill>
          <a:blip r:embed="rId2" cstate="print"/>
          <a:srcRect/>
          <a:stretch>
            <a:fillRect/>
          </a:stretch>
        </p:blipFill>
        <p:spPr bwMode="auto">
          <a:xfrm>
            <a:off x="3581400" y="990600"/>
            <a:ext cx="2065942" cy="2152827"/>
          </a:xfrm>
          <a:prstGeom prst="rect">
            <a:avLst/>
          </a:prstGeom>
          <a:noFill/>
          <a:ln w="9525">
            <a:noFill/>
            <a:miter lim="800000"/>
            <a:headEnd/>
            <a:tailEnd/>
          </a:ln>
        </p:spPr>
      </p:pic>
      <p:sp>
        <p:nvSpPr>
          <p:cNvPr id="11" name="Footer Placeholder 5"/>
          <p:cNvSpPr txBox="1">
            <a:spLocks/>
          </p:cNvSpPr>
          <p:nvPr/>
        </p:nvSpPr>
        <p:spPr>
          <a:xfrm>
            <a:off x="2362200" y="5257800"/>
            <a:ext cx="4648200" cy="10668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FF0000"/>
                </a:solidFill>
                <a:latin typeface="Times New Roman"/>
                <a:cs typeface="Times New Roman"/>
              </a:rPr>
              <a:t>SWITCHING TECHNIQUES</a:t>
            </a:r>
            <a:endParaRPr kumimoji="0" lang="en-US" altLang="zh-TW" b="0" i="0" u="none" strike="noStrike" kern="1200" cap="none" spc="0" normalizeH="0" baseline="0" noProof="0" dirty="0">
              <a:ln>
                <a:noFill/>
              </a:ln>
              <a:solidFill>
                <a:srgbClr val="FF0000"/>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55" y="614066"/>
            <a:ext cx="7162799" cy="304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152400"/>
            <a:ext cx="7238999"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smtClean="0">
                <a:latin typeface="Times" pitchFamily="18" charset="0"/>
                <a:cs typeface="Times" pitchFamily="18" charset="0"/>
              </a:rPr>
              <a:t>Basics of Circuit Switching</a:t>
            </a:r>
            <a:endParaRPr lang="en-IN" sz="2400" dirty="0">
              <a:latin typeface="Times" pitchFamily="18" charset="0"/>
              <a:cs typeface="Times" pitchFamily="18" charset="0"/>
            </a:endParaRPr>
          </a:p>
        </p:txBody>
      </p:sp>
      <p:sp>
        <p:nvSpPr>
          <p:cNvPr id="4" name="Rectangle 3"/>
          <p:cNvSpPr/>
          <p:nvPr/>
        </p:nvSpPr>
        <p:spPr>
          <a:xfrm>
            <a:off x="151354" y="3687901"/>
            <a:ext cx="8686800" cy="3170099"/>
          </a:xfrm>
          <a:prstGeom prst="rect">
            <a:avLst/>
          </a:prstGeom>
        </p:spPr>
        <p:txBody>
          <a:bodyPr wrap="square">
            <a:spAutoFit/>
          </a:bodyPr>
          <a:lstStyle/>
          <a:p>
            <a:pPr marL="285750" indent="-285750" algn="just">
              <a:buFont typeface="Wingdings" pitchFamily="2" charset="2"/>
              <a:buChar char="v"/>
            </a:pPr>
            <a:r>
              <a:rPr lang="en-US" sz="2000" dirty="0">
                <a:latin typeface="Times" pitchFamily="18" charset="0"/>
                <a:cs typeface="Times" pitchFamily="18" charset="0"/>
              </a:rPr>
              <a:t>The end systems, such as computers or telephones, are directly connected to a switch. We have shown only two end systems for simplicity. </a:t>
            </a:r>
            <a:endParaRPr lang="en-US" sz="2000" dirty="0" smtClean="0">
              <a:latin typeface="Times" pitchFamily="18" charset="0"/>
              <a:cs typeface="Times" pitchFamily="18" charset="0"/>
            </a:endParaRPr>
          </a:p>
          <a:p>
            <a:pPr marL="285750" indent="-285750" algn="just">
              <a:buFont typeface="Wingdings" pitchFamily="2" charset="2"/>
              <a:buChar char="v"/>
            </a:pPr>
            <a:r>
              <a:rPr lang="en-US" sz="2000" dirty="0" smtClean="0">
                <a:latin typeface="Times" pitchFamily="18" charset="0"/>
                <a:cs typeface="Times" pitchFamily="18" charset="0"/>
              </a:rPr>
              <a:t>When </a:t>
            </a:r>
            <a:r>
              <a:rPr lang="en-US" sz="2000" dirty="0">
                <a:latin typeface="Times" pitchFamily="18" charset="0"/>
                <a:cs typeface="Times" pitchFamily="18" charset="0"/>
              </a:rPr>
              <a:t>end system A needs to communicate with end system M, system A needs to request a connection to M that must be accepted by all switches as well as by M itself. </a:t>
            </a:r>
            <a:endParaRPr lang="en-US" sz="2000" dirty="0" smtClean="0">
              <a:latin typeface="Times" pitchFamily="18" charset="0"/>
              <a:cs typeface="Times" pitchFamily="18" charset="0"/>
            </a:endParaRPr>
          </a:p>
          <a:p>
            <a:pPr marL="285750" indent="-285750" algn="just">
              <a:buFont typeface="Wingdings" pitchFamily="2" charset="2"/>
              <a:buChar char="v"/>
            </a:pPr>
            <a:r>
              <a:rPr lang="en-US" sz="2000" b="1" dirty="0" smtClean="0">
                <a:solidFill>
                  <a:srgbClr val="FF0000"/>
                </a:solidFill>
                <a:latin typeface="Times" pitchFamily="18" charset="0"/>
                <a:cs typeface="Times" pitchFamily="18" charset="0"/>
              </a:rPr>
              <a:t>This </a:t>
            </a:r>
            <a:r>
              <a:rPr lang="en-US" sz="2000" b="1" dirty="0">
                <a:solidFill>
                  <a:srgbClr val="FF0000"/>
                </a:solidFill>
                <a:latin typeface="Times" pitchFamily="18" charset="0"/>
                <a:cs typeface="Times" pitchFamily="18" charset="0"/>
              </a:rPr>
              <a:t>is called the setup phase; </a:t>
            </a:r>
            <a:r>
              <a:rPr lang="en-US" sz="2000" dirty="0">
                <a:latin typeface="Times" pitchFamily="18" charset="0"/>
                <a:cs typeface="Times" pitchFamily="18" charset="0"/>
              </a:rPr>
              <a:t>a circuit (channel) is reserved on each link, and the combination of circuits or channels defines the dedicated path. </a:t>
            </a:r>
            <a:endParaRPr lang="en-US" sz="2000" dirty="0" smtClean="0">
              <a:latin typeface="Times" pitchFamily="18" charset="0"/>
              <a:cs typeface="Times" pitchFamily="18" charset="0"/>
            </a:endParaRPr>
          </a:p>
          <a:p>
            <a:pPr marL="285750" indent="-285750" algn="just">
              <a:buFont typeface="Wingdings" pitchFamily="2" charset="2"/>
              <a:buChar char="v"/>
            </a:pPr>
            <a:r>
              <a:rPr lang="en-US" sz="2000" dirty="0" smtClean="0">
                <a:latin typeface="Times" pitchFamily="18" charset="0"/>
                <a:cs typeface="Times" pitchFamily="18" charset="0"/>
              </a:rPr>
              <a:t>After </a:t>
            </a:r>
            <a:r>
              <a:rPr lang="en-US" sz="2000" dirty="0">
                <a:latin typeface="Times" pitchFamily="18" charset="0"/>
                <a:cs typeface="Times" pitchFamily="18" charset="0"/>
              </a:rPr>
              <a:t>the dedicated path made of connected circuits (channels) is established, </a:t>
            </a:r>
            <a:r>
              <a:rPr lang="en-US" sz="2000" b="1" dirty="0">
                <a:solidFill>
                  <a:srgbClr val="FF0000"/>
                </a:solidFill>
                <a:latin typeface="Times" pitchFamily="18" charset="0"/>
                <a:cs typeface="Times" pitchFamily="18" charset="0"/>
              </a:rPr>
              <a:t>data transfer can take place.</a:t>
            </a:r>
            <a:r>
              <a:rPr lang="en-US" sz="2000" dirty="0">
                <a:latin typeface="Times" pitchFamily="18" charset="0"/>
                <a:cs typeface="Times" pitchFamily="18" charset="0"/>
              </a:rPr>
              <a:t> After all data have been transferred, </a:t>
            </a:r>
            <a:r>
              <a:rPr lang="en-US" sz="2000" b="1" dirty="0">
                <a:solidFill>
                  <a:srgbClr val="FF0000"/>
                </a:solidFill>
                <a:latin typeface="Times" pitchFamily="18" charset="0"/>
                <a:cs typeface="Times" pitchFamily="18" charset="0"/>
              </a:rPr>
              <a:t>the circuits are </a:t>
            </a:r>
            <a:r>
              <a:rPr lang="en-US" sz="2000" b="1" dirty="0" smtClean="0">
                <a:solidFill>
                  <a:srgbClr val="FF0000"/>
                </a:solidFill>
                <a:latin typeface="Times" pitchFamily="18" charset="0"/>
                <a:cs typeface="Times" pitchFamily="18" charset="0"/>
              </a:rPr>
              <a:t>set </a:t>
            </a:r>
            <a:r>
              <a:rPr lang="en-US" sz="2000" b="1" dirty="0">
                <a:solidFill>
                  <a:srgbClr val="FF0000"/>
                </a:solidFill>
                <a:latin typeface="Times" pitchFamily="18" charset="0"/>
                <a:cs typeface="Times" pitchFamily="18" charset="0"/>
              </a:rPr>
              <a:t>down</a:t>
            </a:r>
            <a:endParaRPr lang="en-IN" sz="2000" b="1" dirty="0">
              <a:solidFill>
                <a:srgbClr val="FF0000"/>
              </a:solidFill>
              <a:latin typeface="Times" pitchFamily="18" charset="0"/>
              <a:cs typeface="Times" pitchFamily="18" charset="0"/>
            </a:endParaRPr>
          </a:p>
        </p:txBody>
      </p:sp>
    </p:spTree>
    <p:extLst>
      <p:ext uri="{BB962C8B-B14F-4D97-AF65-F5344CB8AC3E}">
        <p14:creationId xmlns:p14="http://schemas.microsoft.com/office/powerpoint/2010/main" val="2768015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12987"/>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1657786" y="406400"/>
            <a:ext cx="5523628" cy="584775"/>
          </a:xfrm>
          <a:prstGeom prst="rect">
            <a:avLst/>
          </a:prstGeom>
          <a:noFill/>
          <a:ln w="9525">
            <a:noFill/>
            <a:miter lim="800000"/>
            <a:headEnd/>
            <a:tailEnd/>
          </a:ln>
          <a:effectLst/>
        </p:spPr>
        <p:txBody>
          <a:bodyPr wrap="none">
            <a:spAutoFit/>
          </a:bodyPr>
          <a:lstStyle/>
          <a:p>
            <a:pPr algn="ctr"/>
            <a:r>
              <a:rPr lang="en-US" sz="3200" b="1" u="sng" dirty="0" smtClean="0">
                <a:solidFill>
                  <a:srgbClr val="FF0000"/>
                </a:solidFill>
              </a:rPr>
              <a:t>CIRCUIT-SWITCHED </a:t>
            </a:r>
            <a:r>
              <a:rPr lang="en-US" sz="3200" b="1" u="sng" dirty="0">
                <a:solidFill>
                  <a:srgbClr val="FF0000"/>
                </a:solidFill>
              </a:rPr>
              <a:t>NETWORKS</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304800" y="1721366"/>
            <a:ext cx="8229600" cy="2308324"/>
          </a:xfrm>
          <a:prstGeom prst="rect">
            <a:avLst/>
          </a:prstGeom>
          <a:noFill/>
          <a:ln w="9525">
            <a:noFill/>
            <a:miter lim="800000"/>
            <a:headEnd/>
            <a:tailEnd/>
          </a:ln>
          <a:effectLst/>
        </p:spPr>
        <p:txBody>
          <a:bodyPr anchor="ctr">
            <a:spAutoFit/>
          </a:bodyPr>
          <a:lstStyle/>
          <a:p>
            <a:pPr marL="342900" indent="-342900" algn="just" eaLnBrk="1" hangingPunct="1">
              <a:buFont typeface="Wingdings" pitchFamily="2" charset="2"/>
              <a:buChar char="v"/>
            </a:pPr>
            <a:r>
              <a:rPr lang="en-US" sz="2400" dirty="0">
                <a:latin typeface="Times" pitchFamily="18" charset="0"/>
                <a:ea typeface="Segoe UI Emoji" pitchFamily="34" charset="0"/>
                <a:cs typeface="Times" pitchFamily="18" charset="0"/>
              </a:rPr>
              <a:t>A circuit-switched network consists of a set of switches connected by physical links. A connection between two stations is a dedicated path made of one or more links. However, each connection uses only one dedicated channel on each link. Each link is normally divided into n channels by using FDM or TDM.</a:t>
            </a:r>
          </a:p>
        </p:txBody>
      </p:sp>
      <p:sp>
        <p:nvSpPr>
          <p:cNvPr id="9" name="Rectangle 3"/>
          <p:cNvSpPr txBox="1">
            <a:spLocks noChangeArrowheads="1"/>
          </p:cNvSpPr>
          <p:nvPr/>
        </p:nvSpPr>
        <p:spPr>
          <a:xfrm>
            <a:off x="533400" y="4495800"/>
            <a:ext cx="8307388" cy="1905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GB" sz="2400" b="1" i="0" u="none" strike="noStrike" kern="1200" cap="none" spc="0" normalizeH="0" baseline="0" noProof="0" dirty="0" smtClean="0">
                <a:ln>
                  <a:noFill/>
                </a:ln>
                <a:solidFill>
                  <a:srgbClr val="002060"/>
                </a:solidFill>
                <a:effectLst/>
                <a:uLnTx/>
                <a:uFillTx/>
                <a:latin typeface="Times" pitchFamily="18" charset="0"/>
                <a:cs typeface="Times" pitchFamily="18" charset="0"/>
              </a:rPr>
              <a:t>Circuit switching was designed in 1878 in order to send</a:t>
            </a:r>
            <a:r>
              <a:rPr kumimoji="0" lang="en-GB" sz="2400" b="1" i="0" u="none" strike="noStrike" kern="1200" cap="none" spc="0" normalizeH="0" noProof="0" dirty="0" smtClean="0">
                <a:ln>
                  <a:noFill/>
                </a:ln>
                <a:solidFill>
                  <a:srgbClr val="002060"/>
                </a:solidFill>
                <a:effectLst/>
                <a:uLnTx/>
                <a:uFillTx/>
                <a:latin typeface="Times" pitchFamily="18" charset="0"/>
                <a:cs typeface="Times" pitchFamily="18" charset="0"/>
              </a:rPr>
              <a:t> </a:t>
            </a:r>
            <a:r>
              <a:rPr kumimoji="0" lang="en-GB" sz="2400" b="1" i="0" u="none" strike="noStrike" kern="1200" cap="none" spc="0" normalizeH="0" baseline="0" noProof="0" dirty="0" smtClean="0">
                <a:ln>
                  <a:noFill/>
                </a:ln>
                <a:solidFill>
                  <a:srgbClr val="002060"/>
                </a:solidFill>
                <a:effectLst/>
                <a:uLnTx/>
                <a:uFillTx/>
                <a:latin typeface="Times" pitchFamily="18" charset="0"/>
                <a:cs typeface="Times" pitchFamily="18" charset="0"/>
              </a:rPr>
              <a:t>telephone calls through a dedicated channel.  </a:t>
            </a: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v"/>
              <a:tabLst/>
              <a:defRPr/>
            </a:pPr>
            <a:r>
              <a:rPr kumimoji="0" lang="en-GB" sz="2400" b="1" i="0" u="none" strike="noStrike" kern="1200" cap="none" spc="0" normalizeH="0" baseline="0" noProof="0" dirty="0" smtClean="0">
                <a:ln>
                  <a:noFill/>
                </a:ln>
                <a:solidFill>
                  <a:srgbClr val="002060"/>
                </a:solidFill>
                <a:effectLst/>
                <a:uLnTx/>
                <a:uFillTx/>
                <a:latin typeface="Times" pitchFamily="18" charset="0"/>
                <a:cs typeface="Times" pitchFamily="18" charset="0"/>
              </a:rPr>
              <a:t>This channel remains open and in use throughout the whole call and cannot be used by any other data or phone calls.</a:t>
            </a:r>
          </a:p>
        </p:txBody>
      </p:sp>
    </p:spTree>
    <p:extLst>
      <p:ext uri="{BB962C8B-B14F-4D97-AF65-F5344CB8AC3E}">
        <p14:creationId xmlns:p14="http://schemas.microsoft.com/office/powerpoint/2010/main" val="2370933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rcuit Switched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9937" y="3352800"/>
            <a:ext cx="8954022" cy="3447098"/>
          </a:xfrm>
          <a:prstGeom prst="rect">
            <a:avLst/>
          </a:prstGeom>
        </p:spPr>
        <p:txBody>
          <a:bodyPr wrap="square">
            <a:spAutoFit/>
          </a:bodyPr>
          <a:lstStyle/>
          <a:p>
            <a:pPr marL="285750" indent="-285750">
              <a:buFont typeface="Wingdings" pitchFamily="2" charset="2"/>
              <a:buChar char="v"/>
            </a:pPr>
            <a:r>
              <a:rPr lang="en-US" dirty="0"/>
              <a:t> </a:t>
            </a:r>
            <a:r>
              <a:rPr lang="en-US" sz="2000" dirty="0">
                <a:latin typeface="Times" pitchFamily="18" charset="0"/>
                <a:cs typeface="Times" pitchFamily="18" charset="0"/>
              </a:rPr>
              <a:t>It is the simplest method of data communication in which a dedicated physical connection or path is established between the sending and receiving device</a:t>
            </a:r>
            <a:r>
              <a:rPr lang="en-US" sz="2000" dirty="0" smtClean="0">
                <a:latin typeface="Times" pitchFamily="18" charset="0"/>
                <a:cs typeface="Times" pitchFamily="18" charset="0"/>
              </a:rPr>
              <a:t>.</a:t>
            </a:r>
          </a:p>
          <a:p>
            <a:pPr marL="285750" indent="-285750">
              <a:buFont typeface="Wingdings" pitchFamily="2" charset="2"/>
              <a:buChar char="v"/>
            </a:pPr>
            <a:endParaRPr lang="en-US" sz="2000" dirty="0" smtClean="0">
              <a:latin typeface="Times" pitchFamily="18" charset="0"/>
              <a:cs typeface="Times" pitchFamily="18" charset="0"/>
            </a:endParaRPr>
          </a:p>
          <a:p>
            <a:pPr marL="285750" indent="-285750">
              <a:buFont typeface="Wingdings" pitchFamily="2" charset="2"/>
              <a:buChar char="v"/>
            </a:pPr>
            <a:r>
              <a:rPr lang="en-US" sz="2000" dirty="0">
                <a:latin typeface="Times" pitchFamily="18" charset="0"/>
                <a:cs typeface="Times" pitchFamily="18" charset="0"/>
              </a:rPr>
              <a:t>In circuit switched networks, a set of switches are connected by physical links. A connection between two stations is a dedicated path made of one or more links</a:t>
            </a:r>
            <a:r>
              <a:rPr lang="en-US" sz="2000" dirty="0" smtClean="0">
                <a:latin typeface="Times" pitchFamily="18" charset="0"/>
                <a:cs typeface="Times" pitchFamily="18" charset="0"/>
              </a:rPr>
              <a:t>.</a:t>
            </a:r>
          </a:p>
          <a:p>
            <a:pPr marL="285750" indent="-285750">
              <a:buFont typeface="Wingdings" pitchFamily="2" charset="2"/>
              <a:buChar char="v"/>
            </a:pPr>
            <a:endParaRPr lang="en-US" sz="2000" dirty="0">
              <a:latin typeface="Times" pitchFamily="18" charset="0"/>
              <a:cs typeface="Times" pitchFamily="18" charset="0"/>
            </a:endParaRPr>
          </a:p>
          <a:p>
            <a:pPr marL="285750" indent="-285750">
              <a:buFont typeface="Wingdings" pitchFamily="2" charset="2"/>
              <a:buChar char="v"/>
            </a:pPr>
            <a:r>
              <a:rPr lang="en-US" sz="2000" dirty="0" smtClean="0">
                <a:latin typeface="Times" pitchFamily="18" charset="0"/>
                <a:cs typeface="Times" pitchFamily="18" charset="0"/>
              </a:rPr>
              <a:t> </a:t>
            </a:r>
            <a:r>
              <a:rPr lang="en-US" sz="2000" dirty="0">
                <a:latin typeface="Times" pitchFamily="18" charset="0"/>
                <a:cs typeface="Times" pitchFamily="18" charset="0"/>
              </a:rPr>
              <a:t>Figure shows a circuit switched network in which computer A, B and C are connected to computer D, E, F and G via four switches. If these computers are to be connected with a point-to-point connections, 12 dedicated lines are required which will incur high line cost.</a:t>
            </a:r>
          </a:p>
          <a:p>
            <a:endParaRPr lang="en-IN" dirty="0"/>
          </a:p>
        </p:txBody>
      </p:sp>
      <p:sp>
        <p:nvSpPr>
          <p:cNvPr id="8" name="TextBox 7"/>
          <p:cNvSpPr txBox="1"/>
          <p:nvPr/>
        </p:nvSpPr>
        <p:spPr>
          <a:xfrm>
            <a:off x="2950923" y="926926"/>
            <a:ext cx="3581400" cy="1477328"/>
          </a:xfrm>
          <a:prstGeom prst="rect">
            <a:avLst/>
          </a:prstGeom>
          <a:noFill/>
        </p:spPr>
        <p:txBody>
          <a:bodyPr wrap="square" rtlCol="0">
            <a:spAutoFit/>
          </a:bodyPr>
          <a:lstStyle/>
          <a:p>
            <a:r>
              <a:rPr lang="en-US" b="1" dirty="0" smtClean="0">
                <a:solidFill>
                  <a:srgbClr val="C00000"/>
                </a:solidFill>
              </a:rPr>
              <a:t>I                         II                  III</a:t>
            </a:r>
          </a:p>
          <a:p>
            <a:endParaRPr lang="en-US" b="1" dirty="0">
              <a:solidFill>
                <a:srgbClr val="C00000"/>
              </a:solidFill>
            </a:endParaRPr>
          </a:p>
          <a:p>
            <a:endParaRPr lang="en-US" b="1" dirty="0" smtClean="0">
              <a:solidFill>
                <a:srgbClr val="C00000"/>
              </a:solidFill>
            </a:endParaRPr>
          </a:p>
          <a:p>
            <a:r>
              <a:rPr lang="en-US" b="1" dirty="0">
                <a:solidFill>
                  <a:srgbClr val="C00000"/>
                </a:solidFill>
              </a:rPr>
              <a:t> </a:t>
            </a:r>
            <a:r>
              <a:rPr lang="en-US" b="1" dirty="0" smtClean="0">
                <a:solidFill>
                  <a:srgbClr val="C00000"/>
                </a:solidFill>
              </a:rPr>
              <a:t>                                       </a:t>
            </a:r>
          </a:p>
          <a:p>
            <a:r>
              <a:rPr lang="en-US" b="1" dirty="0">
                <a:solidFill>
                  <a:srgbClr val="C00000"/>
                </a:solidFill>
              </a:rPr>
              <a:t> </a:t>
            </a:r>
            <a:r>
              <a:rPr lang="en-US" b="1" dirty="0" smtClean="0">
                <a:solidFill>
                  <a:srgbClr val="C00000"/>
                </a:solidFill>
              </a:rPr>
              <a:t>                                                 IV</a:t>
            </a:r>
            <a:endParaRPr lang="en-IN" b="1" dirty="0">
              <a:solidFill>
                <a:srgbClr val="C00000"/>
              </a:solidFill>
            </a:endParaRPr>
          </a:p>
        </p:txBody>
      </p:sp>
    </p:spTree>
    <p:extLst>
      <p:ext uri="{BB962C8B-B14F-4D97-AF65-F5344CB8AC3E}">
        <p14:creationId xmlns:p14="http://schemas.microsoft.com/office/powerpoint/2010/main" val="373326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0600"/>
            <a:ext cx="8686800" cy="5016758"/>
          </a:xfrm>
          <a:prstGeom prst="rect">
            <a:avLst/>
          </a:prstGeom>
        </p:spPr>
        <p:txBody>
          <a:bodyPr wrap="square">
            <a:spAutoFit/>
          </a:bodyPr>
          <a:lstStyle/>
          <a:p>
            <a:pPr marL="342900" indent="-342900" algn="just">
              <a:buFont typeface="Wingdings" pitchFamily="2" charset="2"/>
              <a:buChar char="v"/>
            </a:pPr>
            <a:r>
              <a:rPr lang="en-US" sz="2000" dirty="0">
                <a:latin typeface="Times" pitchFamily="18" charset="0"/>
                <a:cs typeface="Times" pitchFamily="18" charset="0"/>
              </a:rPr>
              <a:t>The four switches connecting these computers thus provide dedicated links by reducing the line cost. Here I, II, III and IV are the circuit switches or nodes. Nodes I, III, IV are connected to computers while II is only routing node.</a:t>
            </a:r>
          </a:p>
          <a:p>
            <a:pPr marL="342900" indent="-342900" algn="just">
              <a:buFont typeface="Wingdings" pitchFamily="2" charset="2"/>
              <a:buChar char="v"/>
            </a:pPr>
            <a:endParaRPr lang="en-US" sz="2000" dirty="0" smtClean="0">
              <a:latin typeface="Times" pitchFamily="18" charset="0"/>
              <a:cs typeface="Times" pitchFamily="18" charset="0"/>
            </a:endParaRPr>
          </a:p>
          <a:p>
            <a:pPr marL="342900" indent="-342900" algn="just">
              <a:buFont typeface="Wingdings" pitchFamily="2" charset="2"/>
              <a:buChar char="v"/>
            </a:pPr>
            <a:r>
              <a:rPr lang="en-US" sz="2000" dirty="0">
                <a:latin typeface="Times" pitchFamily="18" charset="0"/>
                <a:cs typeface="Times" pitchFamily="18" charset="0"/>
              </a:rPr>
              <a:t> In circuit switching the routing decision is made when path is set up across the network. After the link has been set between the sender and receiver, the information is forwarded continuously over the link</a:t>
            </a:r>
            <a:r>
              <a:rPr lang="en-US" sz="2000" dirty="0" smtClean="0">
                <a:latin typeface="Times" pitchFamily="18" charset="0"/>
                <a:cs typeface="Times" pitchFamily="18" charset="0"/>
              </a:rPr>
              <a:t>.</a:t>
            </a:r>
          </a:p>
          <a:p>
            <a:pPr algn="just"/>
            <a:r>
              <a:rPr lang="en-US" sz="2000" dirty="0">
                <a:latin typeface="Times" pitchFamily="18" charset="0"/>
                <a:cs typeface="Times" pitchFamily="18" charset="0"/>
              </a:rPr>
              <a:t/>
            </a:r>
            <a:br>
              <a:rPr lang="en-US" sz="2000" dirty="0">
                <a:latin typeface="Times" pitchFamily="18" charset="0"/>
                <a:cs typeface="Times" pitchFamily="18" charset="0"/>
              </a:rPr>
            </a:br>
            <a:endParaRPr lang="en-US" sz="2000" dirty="0">
              <a:latin typeface="Times" pitchFamily="18" charset="0"/>
              <a:cs typeface="Times" pitchFamily="18" charset="0"/>
            </a:endParaRPr>
          </a:p>
          <a:p>
            <a:pPr marL="342900" indent="-342900" algn="just">
              <a:buFont typeface="Wingdings" pitchFamily="2" charset="2"/>
              <a:buChar char="v"/>
            </a:pPr>
            <a:r>
              <a:rPr lang="en-US" sz="2000" dirty="0" smtClean="0">
                <a:latin typeface="Times" pitchFamily="18" charset="0"/>
                <a:cs typeface="Times" pitchFamily="18" charset="0"/>
              </a:rPr>
              <a:t>The </a:t>
            </a:r>
            <a:r>
              <a:rPr lang="en-US" sz="2000" dirty="0">
                <a:latin typeface="Times" pitchFamily="18" charset="0"/>
                <a:cs typeface="Times" pitchFamily="18" charset="0"/>
              </a:rPr>
              <a:t>dedicated path established between the sender and the receiver is maintained for entire duration of conversation</a:t>
            </a:r>
            <a:r>
              <a:rPr lang="en-US" sz="2000" dirty="0" smtClean="0">
                <a:latin typeface="Times" pitchFamily="18" charset="0"/>
                <a:cs typeface="Times" pitchFamily="18" charset="0"/>
              </a:rPr>
              <a:t>.</a:t>
            </a:r>
          </a:p>
          <a:p>
            <a:pPr marL="342900" indent="-342900" algn="just">
              <a:buFont typeface="Wingdings" pitchFamily="2" charset="2"/>
              <a:buChar char="v"/>
            </a:pPr>
            <a:endParaRPr lang="en-US" sz="2000" dirty="0">
              <a:latin typeface="Times" pitchFamily="18" charset="0"/>
              <a:cs typeface="Times" pitchFamily="18" charset="0"/>
            </a:endParaRPr>
          </a:p>
          <a:p>
            <a:pPr algn="just"/>
            <a:endParaRPr lang="en-US" sz="2000" dirty="0">
              <a:latin typeface="Times" pitchFamily="18" charset="0"/>
              <a:cs typeface="Times" pitchFamily="18" charset="0"/>
            </a:endParaRPr>
          </a:p>
          <a:p>
            <a:pPr marL="342900" indent="-342900" algn="just">
              <a:buFont typeface="Wingdings" pitchFamily="2" charset="2"/>
              <a:buChar char="v"/>
            </a:pPr>
            <a:r>
              <a:rPr lang="en-US" sz="2000" dirty="0" smtClean="0">
                <a:latin typeface="Times" pitchFamily="18" charset="0"/>
                <a:cs typeface="Times" pitchFamily="18" charset="0"/>
              </a:rPr>
              <a:t>This </a:t>
            </a:r>
            <a:r>
              <a:rPr lang="en-US" sz="2000" dirty="0">
                <a:latin typeface="Times" pitchFamily="18" charset="0"/>
                <a:cs typeface="Times" pitchFamily="18" charset="0"/>
              </a:rPr>
              <a:t>link or path is released only when data transmission between sender and receiver is over.</a:t>
            </a:r>
          </a:p>
          <a:p>
            <a:pPr marL="342900" indent="-342900" algn="just">
              <a:buFont typeface="Wingdings" pitchFamily="2" charset="2"/>
              <a:buChar char="v"/>
            </a:pPr>
            <a:endParaRPr lang="en-US" sz="2000" dirty="0">
              <a:latin typeface="Times" pitchFamily="18" charset="0"/>
              <a:cs typeface="Times" pitchFamily="18" charset="0"/>
            </a:endParaRPr>
          </a:p>
        </p:txBody>
      </p:sp>
    </p:spTree>
    <p:extLst>
      <p:ext uri="{BB962C8B-B14F-4D97-AF65-F5344CB8AC3E}">
        <p14:creationId xmlns:p14="http://schemas.microsoft.com/office/powerpoint/2010/main" val="4256431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548" y="762000"/>
            <a:ext cx="8763000" cy="6001643"/>
          </a:xfrm>
          <a:prstGeom prst="rect">
            <a:avLst/>
          </a:prstGeom>
        </p:spPr>
        <p:txBody>
          <a:bodyPr wrap="square">
            <a:spAutoFit/>
          </a:bodyPr>
          <a:lstStyle/>
          <a:p>
            <a:pPr marL="342900" indent="-342900" algn="just">
              <a:buFont typeface="Wingdings" pitchFamily="2" charset="2"/>
              <a:buChar char="v"/>
            </a:pPr>
            <a:r>
              <a:rPr lang="en-US" sz="2400" dirty="0" smtClean="0">
                <a:latin typeface="Times" pitchFamily="18" charset="0"/>
                <a:cs typeface="Times" pitchFamily="18" charset="0"/>
              </a:rPr>
              <a:t>Circuit </a:t>
            </a:r>
            <a:r>
              <a:rPr lang="en-US" sz="2400" dirty="0">
                <a:latin typeface="Times" pitchFamily="18" charset="0"/>
                <a:cs typeface="Times" pitchFamily="18" charset="0"/>
              </a:rPr>
              <a:t>switching takes place at the physical layer</a:t>
            </a:r>
            <a:r>
              <a:rPr lang="en-US" sz="2400" dirty="0" smtClean="0">
                <a:latin typeface="Times" pitchFamily="18" charset="0"/>
                <a:cs typeface="Times" pitchFamily="18" charset="0"/>
              </a:rPr>
              <a:t>.</a:t>
            </a:r>
          </a:p>
          <a:p>
            <a:pPr algn="just"/>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Before </a:t>
            </a:r>
            <a:r>
              <a:rPr lang="en-US" sz="2400" dirty="0">
                <a:latin typeface="Times" pitchFamily="18" charset="0"/>
                <a:cs typeface="Times" pitchFamily="18" charset="0"/>
              </a:rPr>
              <a:t>starting communication, the stations must make a reservation of resources to be used during the communication. These resources can be switch buffers, switch processing time, switch input/output ports. </a:t>
            </a:r>
            <a:endParaRPr lang="en-US" sz="2400" dirty="0" smtClean="0">
              <a:latin typeface="Times" pitchFamily="18" charset="0"/>
              <a:cs typeface="Times" pitchFamily="18" charset="0"/>
            </a:endParaRP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These </a:t>
            </a:r>
            <a:r>
              <a:rPr lang="en-US" sz="2400" dirty="0">
                <a:latin typeface="Times" pitchFamily="18" charset="0"/>
                <a:cs typeface="Times" pitchFamily="18" charset="0"/>
              </a:rPr>
              <a:t>resources remain dedicated during the entire duration of data transfer.</a:t>
            </a:r>
          </a:p>
          <a:p>
            <a:pPr marL="342900" indent="-342900" algn="just">
              <a:buFont typeface="Wingdings" pitchFamily="2" charset="2"/>
              <a:buChar char="v"/>
            </a:pPr>
            <a:endParaRPr lang="en-US" sz="2400" b="1" dirty="0" smtClean="0">
              <a:latin typeface="Times" pitchFamily="18" charset="0"/>
              <a:cs typeface="Times" pitchFamily="18" charset="0"/>
            </a:endParaRPr>
          </a:p>
          <a:p>
            <a:pPr marL="342900" indent="-342900" algn="just">
              <a:buFont typeface="Wingdings" pitchFamily="2" charset="2"/>
              <a:buChar char="v"/>
            </a:pPr>
            <a:r>
              <a:rPr lang="en-US" sz="2400" b="1" dirty="0" smtClean="0">
                <a:latin typeface="Times" pitchFamily="18" charset="0"/>
                <a:cs typeface="Times" pitchFamily="18" charset="0"/>
              </a:rPr>
              <a:t>Data </a:t>
            </a:r>
            <a:r>
              <a:rPr lang="en-US" sz="2400" b="1" dirty="0">
                <a:latin typeface="Times" pitchFamily="18" charset="0"/>
                <a:cs typeface="Times" pitchFamily="18" charset="0"/>
              </a:rPr>
              <a:t>transferred </a:t>
            </a:r>
            <a:r>
              <a:rPr lang="en-US" sz="2400" dirty="0">
                <a:latin typeface="Times" pitchFamily="18" charset="0"/>
                <a:cs typeface="Times" pitchFamily="18" charset="0"/>
              </a:rPr>
              <a:t>between the two stations are </a:t>
            </a:r>
            <a:r>
              <a:rPr lang="en-US" sz="2400" b="1" dirty="0">
                <a:latin typeface="Times" pitchFamily="18" charset="0"/>
                <a:cs typeface="Times" pitchFamily="18" charset="0"/>
              </a:rPr>
              <a:t>not packetized </a:t>
            </a:r>
            <a:r>
              <a:rPr lang="en-US" sz="2400" i="1" dirty="0">
                <a:latin typeface="Times" pitchFamily="18" charset="0"/>
                <a:cs typeface="Times" pitchFamily="18" charset="0"/>
              </a:rPr>
              <a:t>(i.e. </a:t>
            </a:r>
            <a:r>
              <a:rPr lang="en-US" sz="2400" dirty="0">
                <a:latin typeface="Times" pitchFamily="18" charset="0"/>
                <a:cs typeface="Times" pitchFamily="18" charset="0"/>
              </a:rPr>
              <a:t>in form of packets). </a:t>
            </a:r>
            <a:endParaRPr lang="en-US" sz="2400" dirty="0" smtClean="0">
              <a:latin typeface="Times" pitchFamily="18" charset="0"/>
              <a:cs typeface="Times" pitchFamily="18" charset="0"/>
            </a:endParaRP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The </a:t>
            </a:r>
            <a:r>
              <a:rPr lang="en-US" sz="2400" dirty="0">
                <a:latin typeface="Times" pitchFamily="18" charset="0"/>
                <a:cs typeface="Times" pitchFamily="18" charset="0"/>
              </a:rPr>
              <a:t>data are a continuous flow· sent by the source station and received by the destination station and there may be periods of silence</a:t>
            </a:r>
            <a:r>
              <a:rPr lang="en-US" sz="2400" dirty="0" smtClean="0">
                <a:latin typeface="Times" pitchFamily="18" charset="0"/>
                <a:cs typeface="Times" pitchFamily="18" charset="0"/>
              </a:rPr>
              <a:t>.</a:t>
            </a:r>
            <a:endParaRPr lang="en-US" sz="2400" dirty="0">
              <a:latin typeface="Times" pitchFamily="18" charset="0"/>
              <a:cs typeface="Times" pitchFamily="18" charset="0"/>
            </a:endParaRPr>
          </a:p>
        </p:txBody>
      </p:sp>
    </p:spTree>
    <p:extLst>
      <p:ext uri="{BB962C8B-B14F-4D97-AF65-F5344CB8AC3E}">
        <p14:creationId xmlns:p14="http://schemas.microsoft.com/office/powerpoint/2010/main" val="2321569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2794"/>
            <a:ext cx="8610600" cy="5632311"/>
          </a:xfrm>
          <a:prstGeom prst="rect">
            <a:avLst/>
          </a:prstGeom>
        </p:spPr>
        <p:txBody>
          <a:bodyPr wrap="square">
            <a:spAutoFit/>
          </a:bodyPr>
          <a:lstStyle/>
          <a:p>
            <a:pPr marL="342900" indent="-342900" algn="just">
              <a:buFont typeface="Wingdings" pitchFamily="2" charset="2"/>
              <a:buChar char="v"/>
            </a:pPr>
            <a:r>
              <a:rPr lang="en-US" sz="2400" dirty="0" smtClean="0">
                <a:latin typeface="Times" pitchFamily="18" charset="0"/>
                <a:cs typeface="Times" pitchFamily="18" charset="0"/>
              </a:rPr>
              <a:t>There </a:t>
            </a:r>
            <a:r>
              <a:rPr lang="en-US" sz="2400" dirty="0">
                <a:latin typeface="Times" pitchFamily="18" charset="0"/>
                <a:cs typeface="Times" pitchFamily="18" charset="0"/>
              </a:rPr>
              <a:t>is </a:t>
            </a:r>
            <a:r>
              <a:rPr lang="en-US" sz="2400" b="1" dirty="0">
                <a:latin typeface="Times" pitchFamily="18" charset="0"/>
                <a:cs typeface="Times" pitchFamily="18" charset="0"/>
              </a:rPr>
              <a:t>no addressing involved </a:t>
            </a:r>
            <a:r>
              <a:rPr lang="en-US" sz="2400" dirty="0">
                <a:latin typeface="Times" pitchFamily="18" charset="0"/>
                <a:cs typeface="Times" pitchFamily="18" charset="0"/>
              </a:rPr>
              <a:t>in data transfer. The switches route the data based on their occupied band (FDM) or time slot (TDM). However, there is end-to-end addressing used during set up phase</a:t>
            </a:r>
            <a:r>
              <a:rPr lang="en-US" sz="2400" dirty="0" smtClean="0">
                <a:latin typeface="Times" pitchFamily="18" charset="0"/>
                <a:cs typeface="Times" pitchFamily="18" charset="0"/>
              </a:rPr>
              <a:t>.</a:t>
            </a:r>
          </a:p>
          <a:p>
            <a:pPr algn="just"/>
            <a:endParaRPr lang="en-US" sz="2400" dirty="0">
              <a:latin typeface="Times" pitchFamily="18" charset="0"/>
              <a:cs typeface="Times" pitchFamily="18" charset="0"/>
            </a:endParaRPr>
          </a:p>
          <a:p>
            <a:pPr marL="342900" indent="-342900" algn="just">
              <a:buFont typeface="Wingdings" pitchFamily="2" charset="2"/>
              <a:buChar char="v"/>
            </a:pPr>
            <a:endParaRPr lang="en-US" sz="2400" dirty="0" smtClean="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In </a:t>
            </a:r>
            <a:r>
              <a:rPr lang="en-US" sz="2400" dirty="0">
                <a:latin typeface="Times" pitchFamily="18" charset="0"/>
                <a:cs typeface="Times" pitchFamily="18" charset="0"/>
              </a:rPr>
              <a:t>telephone systems circuit switching is used</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The </a:t>
            </a:r>
            <a:r>
              <a:rPr lang="en-US" sz="2400" dirty="0">
                <a:latin typeface="Times" pitchFamily="18" charset="0"/>
                <a:cs typeface="Times" pitchFamily="18" charset="0"/>
              </a:rPr>
              <a:t>communication in a circuit switched network takes place in three phases</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algn="just"/>
            <a:endParaRPr lang="en-US" sz="2400" dirty="0">
              <a:latin typeface="Times" pitchFamily="18" charset="0"/>
              <a:cs typeface="Times" pitchFamily="18" charset="0"/>
            </a:endParaRPr>
          </a:p>
          <a:p>
            <a:pPr marL="342900" indent="-342900">
              <a:buFont typeface="Wingdings" pitchFamily="2" charset="2"/>
              <a:buChar char="q"/>
            </a:pPr>
            <a:r>
              <a:rPr lang="en-US" sz="2400" dirty="0">
                <a:latin typeface="Times" pitchFamily="18" charset="0"/>
                <a:cs typeface="Times" pitchFamily="18" charset="0"/>
              </a:rPr>
              <a:t>             </a:t>
            </a:r>
            <a:r>
              <a:rPr lang="en-US" sz="2400" dirty="0" smtClean="0">
                <a:latin typeface="Times" pitchFamily="18" charset="0"/>
                <a:cs typeface="Times" pitchFamily="18" charset="0"/>
              </a:rPr>
              <a:t>A.Circuit </a:t>
            </a:r>
            <a:r>
              <a:rPr lang="en-US" sz="2400" dirty="0">
                <a:latin typeface="Times" pitchFamily="18" charset="0"/>
                <a:cs typeface="Times" pitchFamily="18" charset="0"/>
              </a:rPr>
              <a:t>establishment or setup phase.</a:t>
            </a:r>
          </a:p>
          <a:p>
            <a:pPr marL="342900" indent="-342900">
              <a:buFont typeface="Wingdings" pitchFamily="2" charset="2"/>
              <a:buChar char="q"/>
            </a:pPr>
            <a:r>
              <a:rPr lang="en-US" sz="2400" dirty="0">
                <a:latin typeface="Times" pitchFamily="18" charset="0"/>
                <a:cs typeface="Times" pitchFamily="18" charset="0"/>
              </a:rPr>
              <a:t>             </a:t>
            </a:r>
            <a:r>
              <a:rPr lang="en-US" sz="2400" dirty="0" smtClean="0">
                <a:latin typeface="Times" pitchFamily="18" charset="0"/>
                <a:cs typeface="Times" pitchFamily="18" charset="0"/>
              </a:rPr>
              <a:t>B.Data </a:t>
            </a:r>
            <a:r>
              <a:rPr lang="en-US" sz="2400" dirty="0">
                <a:latin typeface="Times" pitchFamily="18" charset="0"/>
                <a:cs typeface="Times" pitchFamily="18" charset="0"/>
              </a:rPr>
              <a:t>transfer phase.</a:t>
            </a:r>
          </a:p>
          <a:p>
            <a:pPr marL="342900" indent="-342900">
              <a:buFont typeface="Wingdings" pitchFamily="2" charset="2"/>
              <a:buChar char="q"/>
            </a:pPr>
            <a:r>
              <a:rPr lang="en-US" sz="2400" dirty="0">
                <a:latin typeface="Times" pitchFamily="18" charset="0"/>
                <a:cs typeface="Times" pitchFamily="18" charset="0"/>
              </a:rPr>
              <a:t>        </a:t>
            </a:r>
            <a:r>
              <a:rPr lang="en-US" sz="2400" dirty="0" smtClean="0">
                <a:latin typeface="Times" pitchFamily="18" charset="0"/>
                <a:cs typeface="Times" pitchFamily="18" charset="0"/>
              </a:rPr>
              <a:t>     C.Circuit </a:t>
            </a:r>
            <a:r>
              <a:rPr lang="en-US" sz="2400" dirty="0">
                <a:latin typeface="Times" pitchFamily="18" charset="0"/>
                <a:cs typeface="Times" pitchFamily="18" charset="0"/>
              </a:rPr>
              <a:t>disconnects or tears down phase.</a:t>
            </a:r>
            <a:endParaRPr lang="en-IN" sz="2400" dirty="0">
              <a:latin typeface="Times" pitchFamily="18" charset="0"/>
              <a:cs typeface="Times" pitchFamily="18" charset="0"/>
            </a:endParaRPr>
          </a:p>
        </p:txBody>
      </p:sp>
    </p:spTree>
    <p:extLst>
      <p:ext uri="{BB962C8B-B14F-4D97-AF65-F5344CB8AC3E}">
        <p14:creationId xmlns:p14="http://schemas.microsoft.com/office/powerpoint/2010/main" val="640815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3600" dirty="0" smtClean="0">
                <a:latin typeface="Times" pitchFamily="18" charset="0"/>
                <a:cs typeface="Times" pitchFamily="18" charset="0"/>
              </a:rPr>
              <a:t>Circuit </a:t>
            </a:r>
            <a:r>
              <a:rPr lang="en-US" sz="3600" dirty="0">
                <a:latin typeface="Times" pitchFamily="18" charset="0"/>
                <a:cs typeface="Times" pitchFamily="18" charset="0"/>
              </a:rPr>
              <a:t>establishment or setup phase.</a:t>
            </a:r>
            <a:endParaRPr lang="en-IN" sz="3600" dirty="0"/>
          </a:p>
        </p:txBody>
      </p:sp>
      <p:sp>
        <p:nvSpPr>
          <p:cNvPr id="3" name="Content Placeholder 2"/>
          <p:cNvSpPr>
            <a:spLocks noGrp="1"/>
          </p:cNvSpPr>
          <p:nvPr>
            <p:ph idx="1"/>
          </p:nvPr>
        </p:nvSpPr>
        <p:spPr>
          <a:xfrm>
            <a:off x="152400" y="990600"/>
            <a:ext cx="8839200" cy="5135563"/>
          </a:xfrm>
        </p:spPr>
        <p:txBody>
          <a:bodyPr>
            <a:normAutofit fontScale="25000" lnSpcReduction="20000"/>
          </a:bodyPr>
          <a:lstStyle/>
          <a:p>
            <a:pPr algn="just">
              <a:buFont typeface="Wingdings" pitchFamily="2" charset="2"/>
              <a:buChar char="v"/>
            </a:pPr>
            <a:r>
              <a:rPr lang="en-US" sz="8000" dirty="0">
                <a:latin typeface="Times" pitchFamily="18" charset="0"/>
                <a:cs typeface="Times" pitchFamily="18" charset="0"/>
              </a:rPr>
              <a:t>In circuit switched network, before actual data transfer takes place, a dedicated circuit or path is established between the sender and receiver</a:t>
            </a:r>
            <a:r>
              <a:rPr lang="en-US" sz="8000" dirty="0" smtClean="0">
                <a:latin typeface="Times" pitchFamily="18" charset="0"/>
                <a:cs typeface="Times" pitchFamily="18" charset="0"/>
              </a:rPr>
              <a:t>.</a:t>
            </a:r>
          </a:p>
          <a:p>
            <a:pPr algn="just">
              <a:buFont typeface="Wingdings" pitchFamily="2" charset="2"/>
              <a:buChar char="v"/>
            </a:pPr>
            <a:endParaRPr lang="en-US" sz="8000" dirty="0" smtClean="0">
              <a:latin typeface="Times" pitchFamily="18" charset="0"/>
              <a:cs typeface="Times" pitchFamily="18" charset="0"/>
            </a:endParaRPr>
          </a:p>
          <a:p>
            <a:pPr algn="just">
              <a:buFont typeface="Wingdings" pitchFamily="2" charset="2"/>
              <a:buChar char="v"/>
            </a:pPr>
            <a:r>
              <a:rPr lang="en-US" sz="8000" b="1" dirty="0" smtClean="0">
                <a:latin typeface="Times" pitchFamily="18" charset="0"/>
                <a:cs typeface="Times" pitchFamily="18" charset="0"/>
              </a:rPr>
              <a:t>For </a:t>
            </a:r>
            <a:r>
              <a:rPr lang="en-US" sz="8000" b="1" dirty="0">
                <a:latin typeface="Times" pitchFamily="18" charset="0"/>
                <a:cs typeface="Times" pitchFamily="18" charset="0"/>
              </a:rPr>
              <a:t>example</a:t>
            </a:r>
            <a:r>
              <a:rPr lang="en-US" sz="8000" dirty="0">
                <a:latin typeface="Times" pitchFamily="18" charset="0"/>
                <a:cs typeface="Times" pitchFamily="18" charset="0"/>
              </a:rPr>
              <a:t>, if station A is willing to send a message to station C, it first sends a message to node 2, requesting a connection to station C, using the dedicated link between station A and node 2. </a:t>
            </a:r>
            <a:endParaRPr lang="en-US" sz="8000" dirty="0" smtClean="0">
              <a:latin typeface="Times" pitchFamily="18" charset="0"/>
              <a:cs typeface="Times" pitchFamily="18" charset="0"/>
            </a:endParaRPr>
          </a:p>
          <a:p>
            <a:pPr algn="just">
              <a:buFont typeface="Wingdings" pitchFamily="2" charset="2"/>
              <a:buChar char="v"/>
            </a:pPr>
            <a:r>
              <a:rPr lang="en-US" sz="8000" dirty="0" smtClean="0">
                <a:latin typeface="Times" pitchFamily="18" charset="0"/>
                <a:cs typeface="Times" pitchFamily="18" charset="0"/>
              </a:rPr>
              <a:t>Node </a:t>
            </a:r>
            <a:r>
              <a:rPr lang="en-US" sz="8000" dirty="0">
                <a:latin typeface="Times" pitchFamily="18" charset="0"/>
                <a:cs typeface="Times" pitchFamily="18" charset="0"/>
              </a:rPr>
              <a:t>2 must find the next link in a route, leading to node 4. Based on routing information and availability, node 2 selects the circuit to node 5 and sends a message, requesting connection to station C. </a:t>
            </a:r>
            <a:endParaRPr lang="en-US" sz="8000" dirty="0" smtClean="0">
              <a:latin typeface="Times" pitchFamily="18" charset="0"/>
              <a:cs typeface="Times" pitchFamily="18" charset="0"/>
            </a:endParaRPr>
          </a:p>
          <a:p>
            <a:pPr algn="just">
              <a:buFont typeface="Wingdings" pitchFamily="2" charset="2"/>
              <a:buChar char="v"/>
            </a:pPr>
            <a:endParaRPr lang="en-US" sz="8000" dirty="0" smtClean="0">
              <a:latin typeface="Times" pitchFamily="18" charset="0"/>
              <a:cs typeface="Times" pitchFamily="18" charset="0"/>
            </a:endParaRPr>
          </a:p>
          <a:p>
            <a:pPr algn="just">
              <a:buFont typeface="Wingdings" pitchFamily="2" charset="2"/>
              <a:buChar char="v"/>
            </a:pPr>
            <a:r>
              <a:rPr lang="en-US" sz="8000" dirty="0" smtClean="0">
                <a:latin typeface="Times" pitchFamily="18" charset="0"/>
                <a:cs typeface="Times" pitchFamily="18" charset="0"/>
              </a:rPr>
              <a:t>So </a:t>
            </a:r>
            <a:r>
              <a:rPr lang="en-US" sz="8000" dirty="0">
                <a:latin typeface="Times" pitchFamily="18" charset="0"/>
                <a:cs typeface="Times" pitchFamily="18" charset="0"/>
              </a:rPr>
              <a:t>far, a dedicated path has been established from station A through node 2 to node 5. Node 5 now gets a channel to node 4 and internally connects it to the previously established path. </a:t>
            </a:r>
            <a:endParaRPr lang="en-US" sz="8000" dirty="0" smtClean="0">
              <a:latin typeface="Times" pitchFamily="18" charset="0"/>
              <a:cs typeface="Times" pitchFamily="18" charset="0"/>
            </a:endParaRPr>
          </a:p>
          <a:p>
            <a:pPr algn="just">
              <a:buFont typeface="Wingdings" pitchFamily="2" charset="2"/>
              <a:buChar char="v"/>
            </a:pPr>
            <a:endParaRPr lang="en-US" sz="8000" dirty="0" smtClean="0">
              <a:latin typeface="Times" pitchFamily="18" charset="0"/>
              <a:cs typeface="Times" pitchFamily="18" charset="0"/>
            </a:endParaRPr>
          </a:p>
          <a:p>
            <a:pPr algn="just">
              <a:buFont typeface="Wingdings" pitchFamily="2" charset="2"/>
              <a:buChar char="v"/>
            </a:pPr>
            <a:r>
              <a:rPr lang="en-US" sz="8000" dirty="0" smtClean="0">
                <a:latin typeface="Times" pitchFamily="18" charset="0"/>
                <a:cs typeface="Times" pitchFamily="18" charset="0"/>
              </a:rPr>
              <a:t>Node </a:t>
            </a:r>
            <a:r>
              <a:rPr lang="en-US" sz="8000" dirty="0">
                <a:latin typeface="Times" pitchFamily="18" charset="0"/>
                <a:cs typeface="Times" pitchFamily="18" charset="0"/>
              </a:rPr>
              <a:t>4 completes the connection to station C. After completing the connection, a test is made to check whether station C is busy to accept the connection or not. That completes the circuit establishment phase.</a:t>
            </a:r>
          </a:p>
          <a:p>
            <a:pPr marL="0" indent="0" algn="just">
              <a:buNone/>
            </a:pPr>
            <a:endParaRPr lang="en-IN" dirty="0"/>
          </a:p>
        </p:txBody>
      </p:sp>
    </p:spTree>
    <p:extLst>
      <p:ext uri="{BB962C8B-B14F-4D97-AF65-F5344CB8AC3E}">
        <p14:creationId xmlns:p14="http://schemas.microsoft.com/office/powerpoint/2010/main" val="3806489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dirty="0" smtClean="0">
                <a:latin typeface="Times" pitchFamily="18" charset="0"/>
                <a:cs typeface="Times" pitchFamily="18" charset="0"/>
              </a:rPr>
              <a:t/>
            </a:r>
            <a:br>
              <a:rPr lang="en-US" dirty="0" smtClean="0">
                <a:latin typeface="Times" pitchFamily="18" charset="0"/>
                <a:cs typeface="Times" pitchFamily="18" charset="0"/>
              </a:rPr>
            </a:br>
            <a:r>
              <a:rPr lang="en-US" dirty="0" smtClean="0">
                <a:latin typeface="Times" pitchFamily="18" charset="0"/>
                <a:cs typeface="Times" pitchFamily="18" charset="0"/>
              </a:rPr>
              <a:t>Data </a:t>
            </a:r>
            <a:r>
              <a:rPr lang="en-US" dirty="0">
                <a:latin typeface="Times" pitchFamily="18" charset="0"/>
                <a:cs typeface="Times" pitchFamily="18" charset="0"/>
              </a:rPr>
              <a:t>transfer phase.</a:t>
            </a:r>
            <a:br>
              <a:rPr lang="en-US" dirty="0">
                <a:latin typeface="Times" pitchFamily="18" charset="0"/>
                <a:cs typeface="Times" pitchFamily="18" charset="0"/>
              </a:rPr>
            </a:br>
            <a:endParaRPr lang="en-IN" dirty="0"/>
          </a:p>
        </p:txBody>
      </p:sp>
      <p:sp>
        <p:nvSpPr>
          <p:cNvPr id="3" name="Content Placeholder 2"/>
          <p:cNvSpPr>
            <a:spLocks noGrp="1"/>
          </p:cNvSpPr>
          <p:nvPr>
            <p:ph idx="1"/>
          </p:nvPr>
        </p:nvSpPr>
        <p:spPr>
          <a:xfrm>
            <a:off x="457200" y="838200"/>
            <a:ext cx="8229600" cy="5287963"/>
          </a:xfrm>
        </p:spPr>
        <p:txBody>
          <a:bodyPr>
            <a:normAutofit/>
          </a:bodyPr>
          <a:lstStyle/>
          <a:p>
            <a:pPr algn="just">
              <a:buFont typeface="Wingdings" pitchFamily="2" charset="2"/>
              <a:buChar char="v"/>
            </a:pPr>
            <a:r>
              <a:rPr lang="en-US" sz="2800" dirty="0">
                <a:latin typeface="Times" pitchFamily="18" charset="0"/>
                <a:cs typeface="Times" pitchFamily="18" charset="0"/>
              </a:rPr>
              <a:t>Actual data transfer between the source and destination takes place after the dedicated path is set up between them</a:t>
            </a:r>
            <a:r>
              <a:rPr lang="en-US" sz="2800" dirty="0" smtClean="0">
                <a:latin typeface="Times" pitchFamily="18" charset="0"/>
                <a:cs typeface="Times" pitchFamily="18" charset="0"/>
              </a:rPr>
              <a:t>.</a:t>
            </a:r>
          </a:p>
          <a:p>
            <a:pPr algn="just">
              <a:buFont typeface="Wingdings" pitchFamily="2" charset="2"/>
              <a:buChar char="v"/>
            </a:pPr>
            <a:endParaRPr lang="en-US" sz="2800" dirty="0" smtClean="0">
              <a:latin typeface="Times" pitchFamily="18" charset="0"/>
              <a:cs typeface="Times" pitchFamily="18" charset="0"/>
            </a:endParaRPr>
          </a:p>
          <a:p>
            <a:pPr algn="just">
              <a:buFont typeface="Wingdings" pitchFamily="2" charset="2"/>
              <a:buChar char="v"/>
            </a:pPr>
            <a:r>
              <a:rPr lang="en-US" sz="2800" dirty="0" smtClean="0">
                <a:latin typeface="Times" pitchFamily="18" charset="0"/>
                <a:cs typeface="Times" pitchFamily="18" charset="0"/>
              </a:rPr>
              <a:t>The </a:t>
            </a:r>
            <a:r>
              <a:rPr lang="en-US" sz="2800" dirty="0">
                <a:latin typeface="Times" pitchFamily="18" charset="0"/>
                <a:cs typeface="Times" pitchFamily="18" charset="0"/>
              </a:rPr>
              <a:t>data flows are continuous between sender and receiver. </a:t>
            </a:r>
            <a:endParaRPr lang="en-US" sz="2800" dirty="0" smtClean="0">
              <a:latin typeface="Times" pitchFamily="18" charset="0"/>
              <a:cs typeface="Times" pitchFamily="18" charset="0"/>
            </a:endParaRPr>
          </a:p>
          <a:p>
            <a:pPr algn="just">
              <a:buFont typeface="Wingdings" pitchFamily="2" charset="2"/>
              <a:buChar char="v"/>
            </a:pPr>
            <a:endParaRPr lang="en-US" sz="2800" dirty="0" smtClean="0">
              <a:latin typeface="Times" pitchFamily="18" charset="0"/>
              <a:cs typeface="Times" pitchFamily="18" charset="0"/>
            </a:endParaRPr>
          </a:p>
          <a:p>
            <a:pPr algn="just">
              <a:buFont typeface="Wingdings" pitchFamily="2" charset="2"/>
              <a:buChar char="v"/>
            </a:pPr>
            <a:r>
              <a:rPr lang="en-US" sz="2800" dirty="0" smtClean="0">
                <a:latin typeface="Times" pitchFamily="18" charset="0"/>
                <a:cs typeface="Times" pitchFamily="18" charset="0"/>
              </a:rPr>
              <a:t>There </a:t>
            </a:r>
            <a:r>
              <a:rPr lang="en-US" sz="2800" dirty="0">
                <a:latin typeface="Times" pitchFamily="18" charset="0"/>
                <a:cs typeface="Times" pitchFamily="18" charset="0"/>
              </a:rPr>
              <a:t>may be periods of silence in between. Generally all the internal connections are duplex.</a:t>
            </a:r>
            <a:endParaRPr lang="en-IN" sz="2800" dirty="0">
              <a:latin typeface="Times" pitchFamily="18" charset="0"/>
              <a:cs typeface="Times" pitchFamily="18" charset="0"/>
            </a:endParaRPr>
          </a:p>
        </p:txBody>
      </p:sp>
    </p:spTree>
    <p:extLst>
      <p:ext uri="{BB962C8B-B14F-4D97-AF65-F5344CB8AC3E}">
        <p14:creationId xmlns:p14="http://schemas.microsoft.com/office/powerpoint/2010/main" val="2706926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sz="4000" dirty="0" smtClean="0">
                <a:latin typeface="Times" pitchFamily="18" charset="0"/>
                <a:cs typeface="Times" pitchFamily="18" charset="0"/>
              </a:rPr>
              <a:t/>
            </a:r>
            <a:br>
              <a:rPr lang="en-US" sz="4000" dirty="0" smtClean="0">
                <a:latin typeface="Times" pitchFamily="18" charset="0"/>
                <a:cs typeface="Times" pitchFamily="18" charset="0"/>
              </a:rPr>
            </a:br>
            <a:r>
              <a:rPr lang="en-US" sz="4000" dirty="0" smtClean="0">
                <a:latin typeface="Times" pitchFamily="18" charset="0"/>
                <a:cs typeface="Times" pitchFamily="18" charset="0"/>
              </a:rPr>
              <a:t>Circuit </a:t>
            </a:r>
            <a:r>
              <a:rPr lang="en-US" sz="4000" dirty="0">
                <a:latin typeface="Times" pitchFamily="18" charset="0"/>
                <a:cs typeface="Times" pitchFamily="18" charset="0"/>
              </a:rPr>
              <a:t>disconnects or tears down phase.</a:t>
            </a:r>
            <a:r>
              <a:rPr lang="en-IN" dirty="0">
                <a:latin typeface="Times" pitchFamily="18" charset="0"/>
                <a:cs typeface="Times" pitchFamily="18" charset="0"/>
              </a:rPr>
              <a:t/>
            </a:r>
            <a:br>
              <a:rPr lang="en-IN" dirty="0">
                <a:latin typeface="Times" pitchFamily="18" charset="0"/>
                <a:cs typeface="Times" pitchFamily="18" charset="0"/>
              </a:rPr>
            </a:br>
            <a:endParaRPr lang="en-IN" dirty="0"/>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400" dirty="0">
                <a:latin typeface="Times" pitchFamily="18" charset="0"/>
                <a:cs typeface="Times" pitchFamily="18" charset="0"/>
              </a:rPr>
              <a:t>After the completion of data transfer, the established connection is terminated, and notification signal is propagated to all the nodes in the established path to release the dedicated resources.</a:t>
            </a:r>
          </a:p>
          <a:p>
            <a:pPr algn="just">
              <a:buFont typeface="Wingdings" pitchFamily="2" charset="2"/>
              <a:buChar char="v"/>
            </a:pPr>
            <a:r>
              <a:rPr lang="en-US" sz="2400" dirty="0">
                <a:latin typeface="Times" pitchFamily="18" charset="0"/>
                <a:cs typeface="Times" pitchFamily="18" charset="0"/>
              </a:rPr>
              <a:t>Circuit switching can be an inefficient technique if the channel capacity is not used properly. </a:t>
            </a:r>
            <a:endParaRPr lang="en-US" sz="2400" dirty="0" smtClean="0">
              <a:latin typeface="Times" pitchFamily="18" charset="0"/>
              <a:cs typeface="Times" pitchFamily="18" charset="0"/>
            </a:endParaRPr>
          </a:p>
          <a:p>
            <a:pPr algn="just">
              <a:buFont typeface="Wingdings" pitchFamily="2" charset="2"/>
              <a:buChar char="v"/>
            </a:pPr>
            <a:r>
              <a:rPr lang="en-US" sz="2400" dirty="0" smtClean="0">
                <a:latin typeface="Times" pitchFamily="18" charset="0"/>
                <a:cs typeface="Times" pitchFamily="18" charset="0"/>
              </a:rPr>
              <a:t>However</a:t>
            </a:r>
            <a:r>
              <a:rPr lang="en-US" sz="2400" dirty="0">
                <a:latin typeface="Times" pitchFamily="18" charset="0"/>
                <a:cs typeface="Times" pitchFamily="18" charset="0"/>
              </a:rPr>
              <a:t>, once the connection is established, data can be transmitted at full speed, supported by the channel. </a:t>
            </a:r>
          </a:p>
          <a:p>
            <a:pPr algn="just">
              <a:buFont typeface="Wingdings" pitchFamily="2" charset="2"/>
              <a:buChar char="v"/>
            </a:pPr>
            <a:r>
              <a:rPr lang="en-US" sz="2400" dirty="0" smtClean="0">
                <a:latin typeface="Times" pitchFamily="18" charset="0"/>
                <a:cs typeface="Times" pitchFamily="18" charset="0"/>
              </a:rPr>
              <a:t>This </a:t>
            </a:r>
            <a:r>
              <a:rPr lang="en-US" sz="2400" dirty="0">
                <a:latin typeface="Times" pitchFamily="18" charset="0"/>
                <a:cs typeface="Times" pitchFamily="18" charset="0"/>
              </a:rPr>
              <a:t>makes the complete utilization of the channel capacity</a:t>
            </a:r>
            <a:r>
              <a:rPr lang="en-US" sz="2400" dirty="0" smtClean="0">
                <a:latin typeface="Times" pitchFamily="18" charset="0"/>
                <a:cs typeface="Times" pitchFamily="18" charset="0"/>
              </a:rPr>
              <a:t>.</a:t>
            </a:r>
          </a:p>
          <a:p>
            <a:pPr algn="just">
              <a:buFont typeface="Wingdings" pitchFamily="2" charset="2"/>
              <a:buChar char="v"/>
            </a:pPr>
            <a:endParaRPr lang="en-US" sz="2400" dirty="0">
              <a:latin typeface="Times" pitchFamily="18" charset="0"/>
              <a:cs typeface="Times" pitchFamily="18" charset="0"/>
            </a:endParaRPr>
          </a:p>
          <a:p>
            <a:pPr algn="just">
              <a:buFont typeface="Wingdings" pitchFamily="2" charset="2"/>
              <a:buChar char="v"/>
            </a:pPr>
            <a:endParaRPr lang="en-IN" sz="2400" dirty="0">
              <a:latin typeface="Times" pitchFamily="18" charset="0"/>
              <a:cs typeface="Times"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486400"/>
            <a:ext cx="64008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843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458200" cy="4154984"/>
          </a:xfrm>
          <a:prstGeom prst="rect">
            <a:avLst/>
          </a:prstGeom>
        </p:spPr>
        <p:txBody>
          <a:bodyPr wrap="square">
            <a:spAutoFit/>
          </a:bodyPr>
          <a:lstStyle/>
          <a:p>
            <a:r>
              <a:rPr lang="en-US" sz="2400" b="1" dirty="0">
                <a:latin typeface="Times" pitchFamily="18" charset="0"/>
                <a:cs typeface="Times" pitchFamily="18" charset="0"/>
              </a:rPr>
              <a:t>Advantages of Circuit Switching</a:t>
            </a:r>
          </a:p>
          <a:p>
            <a:pPr marL="342900" indent="-342900" algn="just">
              <a:buFont typeface="Wingdings" pitchFamily="2" charset="2"/>
              <a:buChar char="v"/>
            </a:pPr>
            <a:r>
              <a:rPr lang="en-US" sz="2400" dirty="0">
                <a:latin typeface="Times" pitchFamily="18" charset="0"/>
                <a:cs typeface="Times" pitchFamily="18" charset="0"/>
              </a:rPr>
              <a:t>The advantages of circuit switching are</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The </a:t>
            </a:r>
            <a:r>
              <a:rPr lang="en-US" sz="2400" dirty="0">
                <a:latin typeface="Times" pitchFamily="18" charset="0"/>
                <a:cs typeface="Times" pitchFamily="18" charset="0"/>
              </a:rPr>
              <a:t>dedicated path/circuit established between sender and receiver provides a guaranteed data rate</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Once </a:t>
            </a:r>
            <a:r>
              <a:rPr lang="en-US" sz="2400" dirty="0">
                <a:latin typeface="Times" pitchFamily="18" charset="0"/>
                <a:cs typeface="Times" pitchFamily="18" charset="0"/>
              </a:rPr>
              <a:t>the circuit is established, data is transmitted without any delay as there is no waiting time at each switch</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smtClean="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Since </a:t>
            </a:r>
            <a:r>
              <a:rPr lang="en-US" sz="2400" dirty="0">
                <a:latin typeface="Times" pitchFamily="18" charset="0"/>
                <a:cs typeface="Times" pitchFamily="18" charset="0"/>
              </a:rPr>
              <a:t>a dedicated continuous transmission path is established, the method is suitable for long continuous transmission.</a:t>
            </a:r>
          </a:p>
        </p:txBody>
      </p:sp>
    </p:spTree>
    <p:extLst>
      <p:ext uri="{BB962C8B-B14F-4D97-AF65-F5344CB8AC3E}">
        <p14:creationId xmlns:p14="http://schemas.microsoft.com/office/powerpoint/2010/main" val="1910828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b="1" dirty="0" smtClean="0"/>
              <a:t>Text and Reference Books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sz="2400" dirty="0" smtClean="0">
                <a:solidFill>
                  <a:srgbClr val="FF0000"/>
                </a:solidFill>
              </a:rPr>
              <a:t>Text Books:</a:t>
            </a:r>
          </a:p>
          <a:p>
            <a:pPr marL="457200" indent="-457200" algn="just">
              <a:buFont typeface="+mj-lt"/>
              <a:buAutoNum type="arabicPeriod"/>
            </a:pPr>
            <a:r>
              <a:rPr lang="en-US" sz="2800" dirty="0" smtClean="0"/>
              <a:t>Fourouzan B. A. (2004), “Data Communication and Networking”, 4th Edition, McGraw-Hill.</a:t>
            </a:r>
          </a:p>
          <a:p>
            <a:pPr algn="just"/>
            <a:endParaRPr lang="en-US" sz="2400" dirty="0" smtClean="0"/>
          </a:p>
          <a:p>
            <a:pPr algn="just">
              <a:buNone/>
            </a:pPr>
            <a:r>
              <a:rPr lang="en-US" sz="2400" dirty="0" smtClean="0">
                <a:solidFill>
                  <a:srgbClr val="FF0000"/>
                </a:solidFill>
              </a:rPr>
              <a:t>References:</a:t>
            </a:r>
          </a:p>
          <a:p>
            <a:pPr marL="457200" indent="-457200" algn="just">
              <a:buFont typeface="+mj-lt"/>
              <a:buAutoNum type="arabicPeriod"/>
            </a:pPr>
            <a:r>
              <a:rPr lang="en-US" sz="2800" dirty="0" smtClean="0"/>
              <a:t>Kurose, J. F. and Ross K. W. (2005), “Computer Networking: A Top-Down Approach Featuring the Internet”, 3rd Edition, Addison-Wesley.</a:t>
            </a:r>
          </a:p>
          <a:p>
            <a:pPr marL="457200" indent="-457200" algn="just">
              <a:buFont typeface="+mj-lt"/>
              <a:buAutoNum type="arabicPeriod"/>
            </a:pPr>
            <a:r>
              <a:rPr lang="en-US" sz="2800" dirty="0" smtClean="0"/>
              <a:t>A. S. Tanenbaum (2006), “Computer Networks”, 2nd Edition, Prentice Hall India.</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78" y="381000"/>
            <a:ext cx="8763000" cy="5632311"/>
          </a:xfrm>
          <a:prstGeom prst="rect">
            <a:avLst/>
          </a:prstGeom>
        </p:spPr>
        <p:txBody>
          <a:bodyPr wrap="square">
            <a:spAutoFit/>
          </a:bodyPr>
          <a:lstStyle/>
          <a:p>
            <a:pPr marL="342900" indent="-342900" algn="just">
              <a:buFont typeface="Wingdings" pitchFamily="2" charset="2"/>
              <a:buChar char="v"/>
            </a:pPr>
            <a:r>
              <a:rPr lang="en-US" sz="2400" b="1" dirty="0">
                <a:latin typeface="Times" pitchFamily="18" charset="0"/>
                <a:cs typeface="Times" pitchFamily="18" charset="0"/>
              </a:rPr>
              <a:t>Disadvantages of Circuit Switching</a:t>
            </a:r>
          </a:p>
          <a:p>
            <a:pPr marL="342900" indent="-342900" algn="just">
              <a:buFont typeface="Wingdings" pitchFamily="2" charset="2"/>
              <a:buChar char="v"/>
            </a:pPr>
            <a:r>
              <a:rPr lang="en-US" sz="2400" dirty="0">
                <a:latin typeface="Times" pitchFamily="18" charset="0"/>
                <a:cs typeface="Times" pitchFamily="18" charset="0"/>
              </a:rPr>
              <a:t>The various disadvantages of circuit switching are</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As </a:t>
            </a:r>
            <a:r>
              <a:rPr lang="en-US" sz="2400" dirty="0">
                <a:latin typeface="Times" pitchFamily="18" charset="0"/>
                <a:cs typeface="Times" pitchFamily="18" charset="0"/>
              </a:rPr>
              <a:t>the connection is dedicated it cannot be used to transmit any other data even if the channel is free</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It </a:t>
            </a:r>
            <a:r>
              <a:rPr lang="en-US" sz="2400" dirty="0">
                <a:latin typeface="Times" pitchFamily="18" charset="0"/>
                <a:cs typeface="Times" pitchFamily="18" charset="0"/>
              </a:rPr>
              <a:t>is inefficient in terms of utilization of system resources. </a:t>
            </a:r>
            <a:endParaRPr lang="en-US" sz="2400" dirty="0" smtClean="0">
              <a:latin typeface="Times" pitchFamily="18" charset="0"/>
              <a:cs typeface="Times" pitchFamily="18" charset="0"/>
            </a:endParaRPr>
          </a:p>
          <a:p>
            <a:pPr marL="342900" indent="-342900" algn="just">
              <a:buFont typeface="Wingdings" pitchFamily="2" charset="2"/>
              <a:buChar char="v"/>
            </a:pPr>
            <a:endParaRPr lang="en-US" sz="2400" dirty="0" smtClean="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As </a:t>
            </a:r>
            <a:r>
              <a:rPr lang="en-US" sz="2400" dirty="0">
                <a:latin typeface="Times" pitchFamily="18" charset="0"/>
                <a:cs typeface="Times" pitchFamily="18" charset="0"/>
              </a:rPr>
              <a:t>resources are allocated for the entire duration of connection, these are not available to other connections</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Dedicated </a:t>
            </a:r>
            <a:r>
              <a:rPr lang="en-US" sz="2400" dirty="0">
                <a:latin typeface="Times" pitchFamily="18" charset="0"/>
                <a:cs typeface="Times" pitchFamily="18" charset="0"/>
              </a:rPr>
              <a:t>channels require more bandwidth</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Prior </a:t>
            </a:r>
            <a:r>
              <a:rPr lang="en-US" sz="2400" dirty="0">
                <a:latin typeface="Times" pitchFamily="18" charset="0"/>
                <a:cs typeface="Times" pitchFamily="18" charset="0"/>
              </a:rPr>
              <a:t>to actual data transfer, the time required to establish a physical link between the two stations is too long.</a:t>
            </a:r>
          </a:p>
        </p:txBody>
      </p:sp>
    </p:spTree>
    <p:extLst>
      <p:ext uri="{BB962C8B-B14F-4D97-AF65-F5344CB8AC3E}">
        <p14:creationId xmlns:p14="http://schemas.microsoft.com/office/powerpoint/2010/main" val="3646132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7817" name="Line 9"/>
          <p:cNvSpPr>
            <a:spLocks noChangeShapeType="1"/>
          </p:cNvSpPr>
          <p:nvPr/>
        </p:nvSpPr>
        <p:spPr bwMode="auto">
          <a:xfrm>
            <a:off x="457200" y="2209800"/>
            <a:ext cx="8153400" cy="0"/>
          </a:xfrm>
          <a:prstGeom prst="line">
            <a:avLst/>
          </a:prstGeom>
          <a:noFill/>
          <a:ln w="76200">
            <a:solidFill>
              <a:srgbClr val="009900"/>
            </a:solidFill>
            <a:round/>
            <a:headEnd/>
            <a:tailEnd/>
          </a:ln>
          <a:effectLst/>
        </p:spPr>
        <p:txBody>
          <a:bodyPr/>
          <a:lstStyle/>
          <a:p>
            <a:endParaRPr lang="en-US"/>
          </a:p>
        </p:txBody>
      </p:sp>
      <p:sp>
        <p:nvSpPr>
          <p:cNvPr id="887818" name="Line 10"/>
          <p:cNvSpPr>
            <a:spLocks noChangeShapeType="1"/>
          </p:cNvSpPr>
          <p:nvPr/>
        </p:nvSpPr>
        <p:spPr bwMode="auto">
          <a:xfrm>
            <a:off x="533400" y="6019800"/>
            <a:ext cx="8153400" cy="0"/>
          </a:xfrm>
          <a:prstGeom prst="line">
            <a:avLst/>
          </a:prstGeom>
          <a:noFill/>
          <a:ln w="76200">
            <a:solidFill>
              <a:srgbClr val="009900"/>
            </a:solidFill>
            <a:round/>
            <a:headEnd/>
            <a:tailEnd/>
          </a:ln>
          <a:effectLst/>
        </p:spPr>
        <p:txBody>
          <a:bodyPr/>
          <a:lstStyle/>
          <a:p>
            <a:endParaRPr lang="en-US"/>
          </a:p>
        </p:txBody>
      </p:sp>
      <p:sp>
        <p:nvSpPr>
          <p:cNvPr id="887819" name="Rectangle 11"/>
          <p:cNvSpPr>
            <a:spLocks noChangeArrowheads="1"/>
          </p:cNvSpPr>
          <p:nvPr/>
        </p:nvSpPr>
        <p:spPr bwMode="auto">
          <a:xfrm>
            <a:off x="495300" y="2301875"/>
            <a:ext cx="8077200" cy="1200329"/>
          </a:xfrm>
          <a:prstGeom prst="rect">
            <a:avLst/>
          </a:prstGeom>
          <a:solidFill>
            <a:srgbClr val="99FF33"/>
          </a:solidFill>
          <a:ln w="76200" algn="ctr">
            <a:noFill/>
            <a:miter lim="800000"/>
            <a:headEnd/>
            <a:tailEnd/>
          </a:ln>
          <a:effectLst/>
        </p:spPr>
        <p:txBody>
          <a:bodyPr wrap="square">
            <a:spAutoFit/>
          </a:bodyPr>
          <a:lstStyle/>
          <a:p>
            <a:pPr algn="just"/>
            <a:r>
              <a:rPr lang="en-US" sz="2400" b="1" dirty="0" smtClean="0"/>
              <a:t>In </a:t>
            </a:r>
            <a:r>
              <a:rPr lang="en-US" sz="2400" b="1" dirty="0"/>
              <a:t>circuit switching, the resources need to be  reserved during the setup phase</a:t>
            </a:r>
            <a:r>
              <a:rPr lang="en-US" sz="2400" b="1" dirty="0" smtClean="0"/>
              <a:t>; the </a:t>
            </a:r>
            <a:r>
              <a:rPr lang="en-US" sz="2400" b="1" dirty="0"/>
              <a:t>resources remain dedicated for the entire duration of data transfer until the </a:t>
            </a:r>
            <a:r>
              <a:rPr lang="en-US" sz="2400" b="1" dirty="0" smtClean="0"/>
              <a:t> teardown </a:t>
            </a:r>
            <a:r>
              <a:rPr lang="en-US" sz="2400" b="1" dirty="0"/>
              <a:t>phase.</a:t>
            </a:r>
          </a:p>
        </p:txBody>
      </p:sp>
      <p:grpSp>
        <p:nvGrpSpPr>
          <p:cNvPr id="2" name="Group 12"/>
          <p:cNvGrpSpPr>
            <a:grpSpLocks/>
          </p:cNvGrpSpPr>
          <p:nvPr/>
        </p:nvGrpSpPr>
        <p:grpSpPr bwMode="auto">
          <a:xfrm>
            <a:off x="457200" y="1524000"/>
            <a:ext cx="1143000" cy="566738"/>
            <a:chOff x="1200" y="1248"/>
            <a:chExt cx="720" cy="357"/>
          </a:xfrm>
        </p:grpSpPr>
        <p:pic>
          <p:nvPicPr>
            <p:cNvPr id="88782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782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
        <p:nvSpPr>
          <p:cNvPr id="16" name="Rectangle 11"/>
          <p:cNvSpPr>
            <a:spLocks noChangeArrowheads="1"/>
          </p:cNvSpPr>
          <p:nvPr/>
        </p:nvSpPr>
        <p:spPr bwMode="auto">
          <a:xfrm>
            <a:off x="533400" y="3733800"/>
            <a:ext cx="8077200" cy="1200329"/>
          </a:xfrm>
          <a:prstGeom prst="rect">
            <a:avLst/>
          </a:prstGeom>
          <a:solidFill>
            <a:srgbClr val="99FF33"/>
          </a:solidFill>
          <a:ln w="76200" algn="ctr">
            <a:noFill/>
            <a:miter lim="800000"/>
            <a:headEnd/>
            <a:tailEnd/>
          </a:ln>
          <a:effectLst/>
        </p:spPr>
        <p:txBody>
          <a:bodyPr>
            <a:spAutoFit/>
          </a:bodyPr>
          <a:lstStyle/>
          <a:p>
            <a:pPr algn="just"/>
            <a:r>
              <a:rPr lang="en-US" sz="2400" b="1" dirty="0" smtClean="0"/>
              <a:t>A circuit-switched network is made of a set of switches connected by physical links, in which  each link is divided into </a:t>
            </a:r>
            <a:r>
              <a:rPr lang="en-US" sz="2400" b="1" i="1" dirty="0" smtClean="0"/>
              <a:t>n</a:t>
            </a:r>
            <a:r>
              <a:rPr lang="en-US" sz="2400" b="1" dirty="0" smtClean="0"/>
              <a:t> channels.</a:t>
            </a:r>
            <a:endParaRPr lang="en-US" sz="2400" b="1" dirty="0"/>
          </a:p>
        </p:txBody>
      </p:sp>
      <p:sp>
        <p:nvSpPr>
          <p:cNvPr id="17" name="Rectangle 11"/>
          <p:cNvSpPr>
            <a:spLocks noChangeArrowheads="1"/>
          </p:cNvSpPr>
          <p:nvPr/>
        </p:nvSpPr>
        <p:spPr bwMode="auto">
          <a:xfrm>
            <a:off x="533400" y="5029200"/>
            <a:ext cx="8077200" cy="830997"/>
          </a:xfrm>
          <a:prstGeom prst="rect">
            <a:avLst/>
          </a:prstGeom>
          <a:solidFill>
            <a:srgbClr val="99FF33"/>
          </a:solidFill>
          <a:ln w="76200" algn="ctr">
            <a:noFill/>
            <a:miter lim="800000"/>
            <a:headEnd/>
            <a:tailEnd/>
          </a:ln>
          <a:effectLst/>
        </p:spPr>
        <p:txBody>
          <a:bodyPr wrap="square">
            <a:spAutoFit/>
          </a:bodyPr>
          <a:lstStyle/>
          <a:p>
            <a:r>
              <a:rPr lang="en-US" sz="2400" b="1" dirty="0"/>
              <a:t>Switching at the physical layer in the traditional telephone network </a:t>
            </a:r>
            <a:r>
              <a:rPr lang="en-US" sz="2400" b="1" dirty="0" smtClean="0"/>
              <a:t>uses the </a:t>
            </a:r>
            <a:r>
              <a:rPr lang="en-US" sz="2400" b="1" dirty="0"/>
              <a:t>circuit-switching approach.</a:t>
            </a:r>
          </a:p>
        </p:txBody>
      </p:sp>
    </p:spTree>
    <p:extLst>
      <p:ext uri="{BB962C8B-B14F-4D97-AF65-F5344CB8AC3E}">
        <p14:creationId xmlns:p14="http://schemas.microsoft.com/office/powerpoint/2010/main" val="3651047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487362"/>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en-IN" sz="2800" b="1" dirty="0" smtClean="0">
                <a:latin typeface="Times" pitchFamily="18" charset="0"/>
                <a:cs typeface="Times" pitchFamily="18" charset="0"/>
              </a:rPr>
              <a:t/>
            </a:r>
            <a:br>
              <a:rPr lang="en-IN" sz="2800" b="1" dirty="0" smtClean="0">
                <a:latin typeface="Times" pitchFamily="18" charset="0"/>
                <a:cs typeface="Times" pitchFamily="18" charset="0"/>
              </a:rPr>
            </a:br>
            <a:r>
              <a:rPr lang="en-IN" sz="2800" b="1" dirty="0" smtClean="0">
                <a:latin typeface="Times" pitchFamily="18" charset="0"/>
                <a:cs typeface="Times" pitchFamily="18" charset="0"/>
              </a:rPr>
              <a:t>Packet </a:t>
            </a:r>
            <a:r>
              <a:rPr lang="en-IN" sz="2800" b="1" dirty="0">
                <a:latin typeface="Times" pitchFamily="18" charset="0"/>
                <a:cs typeface="Times" pitchFamily="18" charset="0"/>
              </a:rPr>
              <a:t>Switched Networks</a:t>
            </a:r>
            <a:br>
              <a:rPr lang="en-IN" sz="2800" b="1" dirty="0">
                <a:latin typeface="Times" pitchFamily="18" charset="0"/>
                <a:cs typeface="Times" pitchFamily="18" charset="0"/>
              </a:rPr>
            </a:br>
            <a:endParaRPr lang="en-IN" sz="2800" dirty="0">
              <a:latin typeface="Times" pitchFamily="18" charset="0"/>
              <a:cs typeface="Times" pitchFamily="18" charset="0"/>
            </a:endParaRPr>
          </a:p>
        </p:txBody>
      </p:sp>
      <p:sp>
        <p:nvSpPr>
          <p:cNvPr id="3" name="Content Placeholder 2"/>
          <p:cNvSpPr>
            <a:spLocks noGrp="1"/>
          </p:cNvSpPr>
          <p:nvPr>
            <p:ph idx="1"/>
          </p:nvPr>
        </p:nvSpPr>
        <p:spPr>
          <a:xfrm>
            <a:off x="457200" y="685800"/>
            <a:ext cx="8229600" cy="5440363"/>
          </a:xfrm>
        </p:spPr>
        <p:txBody>
          <a:bodyPr>
            <a:normAutofit/>
          </a:bodyPr>
          <a:lstStyle/>
          <a:p>
            <a:pPr algn="just">
              <a:buFont typeface="Wingdings" pitchFamily="2" charset="2"/>
              <a:buChar char="v"/>
            </a:pPr>
            <a:r>
              <a:rPr lang="en-US" sz="2400" dirty="0">
                <a:latin typeface="Times" pitchFamily="18" charset="0"/>
                <a:cs typeface="Times" pitchFamily="18" charset="0"/>
              </a:rPr>
              <a:t>In </a:t>
            </a:r>
            <a:r>
              <a:rPr lang="en-US" sz="2400" b="1" dirty="0">
                <a:latin typeface="Times" pitchFamily="18" charset="0"/>
                <a:cs typeface="Times" pitchFamily="18" charset="0"/>
              </a:rPr>
              <a:t>packet switched</a:t>
            </a:r>
            <a:r>
              <a:rPr lang="en-US" sz="2400" dirty="0">
                <a:latin typeface="Times" pitchFamily="18" charset="0"/>
                <a:cs typeface="Times" pitchFamily="18" charset="0"/>
              </a:rPr>
              <a:t> data networks all data to be transmitted is first assembled into one or more message units, called </a:t>
            </a:r>
            <a:r>
              <a:rPr lang="en-US" sz="2400" dirty="0" smtClean="0">
                <a:latin typeface="Times" pitchFamily="18" charset="0"/>
                <a:cs typeface="Times" pitchFamily="18" charset="0"/>
              </a:rPr>
              <a:t>packets.</a:t>
            </a:r>
          </a:p>
          <a:p>
            <a:pPr algn="just">
              <a:buFont typeface="Wingdings" pitchFamily="2" charset="2"/>
              <a:buChar char="v"/>
            </a:pPr>
            <a:endParaRPr lang="en-US" sz="2400" dirty="0" smtClean="0">
              <a:latin typeface="Times" pitchFamily="18" charset="0"/>
              <a:cs typeface="Times" pitchFamily="18" charset="0"/>
            </a:endParaRPr>
          </a:p>
          <a:p>
            <a:pPr algn="just">
              <a:buFont typeface="Wingdings" pitchFamily="2" charset="2"/>
              <a:buChar char="v"/>
            </a:pPr>
            <a:r>
              <a:rPr lang="en-US" sz="2400" dirty="0">
                <a:latin typeface="Times" pitchFamily="18" charset="0"/>
                <a:cs typeface="Times" pitchFamily="18" charset="0"/>
              </a:rPr>
              <a:t>Packet switching is a connectionless network switching technique. </a:t>
            </a:r>
            <a:endParaRPr lang="en-US" sz="2400" dirty="0" smtClean="0">
              <a:latin typeface="Times" pitchFamily="18" charset="0"/>
              <a:cs typeface="Times" pitchFamily="18" charset="0"/>
            </a:endParaRPr>
          </a:p>
          <a:p>
            <a:pPr algn="just">
              <a:buFont typeface="Wingdings" pitchFamily="2" charset="2"/>
              <a:buChar char="v"/>
            </a:pPr>
            <a:endParaRPr lang="en-US" sz="2400" dirty="0" smtClean="0">
              <a:latin typeface="Times" pitchFamily="18" charset="0"/>
              <a:cs typeface="Times" pitchFamily="18" charset="0"/>
            </a:endParaRPr>
          </a:p>
          <a:p>
            <a:pPr algn="just">
              <a:buFont typeface="Wingdings" pitchFamily="2" charset="2"/>
              <a:buChar char="v"/>
            </a:pPr>
            <a:r>
              <a:rPr lang="en-US" sz="2400" dirty="0" smtClean="0">
                <a:latin typeface="Times" pitchFamily="18" charset="0"/>
                <a:cs typeface="Times" pitchFamily="18" charset="0"/>
              </a:rPr>
              <a:t>Here</a:t>
            </a:r>
            <a:r>
              <a:rPr lang="en-US" sz="2400" dirty="0">
                <a:latin typeface="Times" pitchFamily="18" charset="0"/>
                <a:cs typeface="Times" pitchFamily="18" charset="0"/>
              </a:rPr>
              <a:t>, the message is divided and grouped into a number of units called packets that are individually routed from the source to the destination. </a:t>
            </a:r>
            <a:endParaRPr lang="en-US" sz="2400" dirty="0" smtClean="0">
              <a:latin typeface="Times" pitchFamily="18" charset="0"/>
              <a:cs typeface="Times" pitchFamily="18" charset="0"/>
            </a:endParaRPr>
          </a:p>
          <a:p>
            <a:pPr algn="just">
              <a:buFont typeface="Wingdings" pitchFamily="2" charset="2"/>
              <a:buChar char="v"/>
            </a:pPr>
            <a:endParaRPr lang="en-US" sz="2400" dirty="0" smtClean="0">
              <a:latin typeface="Times" pitchFamily="18" charset="0"/>
              <a:cs typeface="Times" pitchFamily="18" charset="0"/>
            </a:endParaRPr>
          </a:p>
          <a:p>
            <a:pPr algn="just">
              <a:buFont typeface="Wingdings" pitchFamily="2" charset="2"/>
              <a:buChar char="v"/>
            </a:pPr>
            <a:r>
              <a:rPr lang="en-US" sz="2400" dirty="0" smtClean="0">
                <a:latin typeface="Times" pitchFamily="18" charset="0"/>
                <a:cs typeface="Times" pitchFamily="18" charset="0"/>
              </a:rPr>
              <a:t>There </a:t>
            </a:r>
            <a:r>
              <a:rPr lang="en-US" sz="2400" dirty="0">
                <a:latin typeface="Times" pitchFamily="18" charset="0"/>
                <a:cs typeface="Times" pitchFamily="18" charset="0"/>
              </a:rPr>
              <a:t>is no need to establish a dedicated circuit for communication.</a:t>
            </a:r>
            <a:endParaRPr lang="en-IN" sz="2400" dirty="0">
              <a:latin typeface="Times" pitchFamily="18" charset="0"/>
              <a:cs typeface="Times" pitchFamily="18" charset="0"/>
            </a:endParaRPr>
          </a:p>
        </p:txBody>
      </p:sp>
    </p:spTree>
    <p:extLst>
      <p:ext uri="{BB962C8B-B14F-4D97-AF65-F5344CB8AC3E}">
        <p14:creationId xmlns:p14="http://schemas.microsoft.com/office/powerpoint/2010/main" val="11012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6019800"/>
          </a:xfrm>
        </p:spPr>
        <p:txBody>
          <a:bodyPr>
            <a:normAutofit/>
          </a:bodyPr>
          <a:lstStyle/>
          <a:p>
            <a:pPr marL="0" indent="0">
              <a:buNone/>
            </a:pPr>
            <a:r>
              <a:rPr lang="en-US" b="1" dirty="0"/>
              <a:t>Process</a:t>
            </a:r>
          </a:p>
          <a:p>
            <a:pPr>
              <a:buFont typeface="Wingdings" pitchFamily="2" charset="2"/>
              <a:buChar char="v"/>
            </a:pPr>
            <a:r>
              <a:rPr lang="en-US" sz="2000" dirty="0">
                <a:latin typeface="Times" pitchFamily="18" charset="0"/>
                <a:cs typeface="Times" pitchFamily="18" charset="0"/>
              </a:rPr>
              <a:t>Each packet in a packet switching technique has two parts: a header and a payload. </a:t>
            </a:r>
            <a:endParaRPr lang="en-US" sz="2000" dirty="0" smtClean="0">
              <a:latin typeface="Times" pitchFamily="18" charset="0"/>
              <a:cs typeface="Times" pitchFamily="18" charset="0"/>
            </a:endParaRPr>
          </a:p>
          <a:p>
            <a:pPr>
              <a:buFont typeface="Wingdings" pitchFamily="2" charset="2"/>
              <a:buChar char="v"/>
            </a:pPr>
            <a:r>
              <a:rPr lang="en-US" sz="2000" dirty="0" smtClean="0">
                <a:latin typeface="Times" pitchFamily="18" charset="0"/>
                <a:cs typeface="Times" pitchFamily="18" charset="0"/>
              </a:rPr>
              <a:t>The </a:t>
            </a:r>
            <a:r>
              <a:rPr lang="en-US" sz="2000" dirty="0">
                <a:latin typeface="Times" pitchFamily="18" charset="0"/>
                <a:cs typeface="Times" pitchFamily="18" charset="0"/>
              </a:rPr>
              <a:t>header contains the addressing information of the packet and is used by the intermediate routers to direct it towards its destination. </a:t>
            </a:r>
            <a:endParaRPr lang="en-US" sz="2000" dirty="0" smtClean="0">
              <a:latin typeface="Times" pitchFamily="18" charset="0"/>
              <a:cs typeface="Times" pitchFamily="18" charset="0"/>
            </a:endParaRPr>
          </a:p>
          <a:p>
            <a:pPr>
              <a:buFont typeface="Wingdings" pitchFamily="2" charset="2"/>
              <a:buChar char="v"/>
            </a:pPr>
            <a:endParaRPr lang="en-US" sz="2000" dirty="0" smtClean="0">
              <a:latin typeface="Times" pitchFamily="18" charset="0"/>
              <a:cs typeface="Times" pitchFamily="18" charset="0"/>
            </a:endParaRPr>
          </a:p>
          <a:p>
            <a:pPr>
              <a:buFont typeface="Wingdings" pitchFamily="2" charset="2"/>
              <a:buChar char="v"/>
            </a:pPr>
            <a:r>
              <a:rPr lang="en-US" sz="2000" dirty="0" smtClean="0">
                <a:latin typeface="Times" pitchFamily="18" charset="0"/>
                <a:cs typeface="Times" pitchFamily="18" charset="0"/>
              </a:rPr>
              <a:t>The </a:t>
            </a:r>
            <a:r>
              <a:rPr lang="en-US" sz="2000" dirty="0">
                <a:latin typeface="Times" pitchFamily="18" charset="0"/>
                <a:cs typeface="Times" pitchFamily="18" charset="0"/>
              </a:rPr>
              <a:t>payload carries the actual data</a:t>
            </a:r>
            <a:r>
              <a:rPr lang="en-US" sz="2000" dirty="0" smtClean="0">
                <a:latin typeface="Times" pitchFamily="18" charset="0"/>
                <a:cs typeface="Times" pitchFamily="18" charset="0"/>
              </a:rPr>
              <a:t>.</a:t>
            </a:r>
          </a:p>
          <a:p>
            <a:pPr>
              <a:buFont typeface="Wingdings" pitchFamily="2" charset="2"/>
              <a:buChar char="v"/>
            </a:pPr>
            <a:endParaRPr lang="en-US" sz="2000" dirty="0">
              <a:latin typeface="Times" pitchFamily="18" charset="0"/>
              <a:cs typeface="Times" pitchFamily="18" charset="0"/>
            </a:endParaRPr>
          </a:p>
          <a:p>
            <a:pPr>
              <a:buFont typeface="Wingdings" pitchFamily="2" charset="2"/>
              <a:buChar char="v"/>
            </a:pPr>
            <a:r>
              <a:rPr lang="en-US" sz="2000" dirty="0">
                <a:latin typeface="Times" pitchFamily="18" charset="0"/>
                <a:cs typeface="Times" pitchFamily="18" charset="0"/>
              </a:rPr>
              <a:t>A packet is transmitted as soon as it is available in a node, based upon its header information. </a:t>
            </a:r>
            <a:endParaRPr lang="en-US" sz="2000" dirty="0" smtClean="0">
              <a:latin typeface="Times" pitchFamily="18" charset="0"/>
              <a:cs typeface="Times" pitchFamily="18" charset="0"/>
            </a:endParaRPr>
          </a:p>
          <a:p>
            <a:pPr>
              <a:buFont typeface="Wingdings" pitchFamily="2" charset="2"/>
              <a:buChar char="v"/>
            </a:pPr>
            <a:endParaRPr lang="en-US" sz="2000" dirty="0" smtClean="0">
              <a:latin typeface="Times" pitchFamily="18" charset="0"/>
              <a:cs typeface="Times" pitchFamily="18" charset="0"/>
            </a:endParaRPr>
          </a:p>
          <a:p>
            <a:pPr>
              <a:buFont typeface="Wingdings" pitchFamily="2" charset="2"/>
              <a:buChar char="v"/>
            </a:pPr>
            <a:r>
              <a:rPr lang="en-US" sz="2000" dirty="0" smtClean="0">
                <a:latin typeface="Times" pitchFamily="18" charset="0"/>
                <a:cs typeface="Times" pitchFamily="18" charset="0"/>
              </a:rPr>
              <a:t>The </a:t>
            </a:r>
            <a:r>
              <a:rPr lang="en-US" sz="2000" dirty="0">
                <a:latin typeface="Times" pitchFamily="18" charset="0"/>
                <a:cs typeface="Times" pitchFamily="18" charset="0"/>
              </a:rPr>
              <a:t>packets of a message are not routed via the same path. So, the packets in the message arrives in the destination out of order. </a:t>
            </a:r>
            <a:endParaRPr lang="en-US" sz="2000" dirty="0" smtClean="0">
              <a:latin typeface="Times" pitchFamily="18" charset="0"/>
              <a:cs typeface="Times" pitchFamily="18" charset="0"/>
            </a:endParaRPr>
          </a:p>
          <a:p>
            <a:pPr>
              <a:buFont typeface="Wingdings" pitchFamily="2" charset="2"/>
              <a:buChar char="v"/>
            </a:pPr>
            <a:endParaRPr lang="en-US" sz="2000" dirty="0" smtClean="0">
              <a:latin typeface="Times" pitchFamily="18" charset="0"/>
              <a:cs typeface="Times" pitchFamily="18" charset="0"/>
            </a:endParaRPr>
          </a:p>
          <a:p>
            <a:pPr>
              <a:buFont typeface="Wingdings" pitchFamily="2" charset="2"/>
              <a:buChar char="v"/>
            </a:pPr>
            <a:r>
              <a:rPr lang="en-US" sz="2000" dirty="0" smtClean="0">
                <a:latin typeface="Times" pitchFamily="18" charset="0"/>
                <a:cs typeface="Times" pitchFamily="18" charset="0"/>
              </a:rPr>
              <a:t>It </a:t>
            </a:r>
            <a:r>
              <a:rPr lang="en-US" sz="2000" dirty="0">
                <a:latin typeface="Times" pitchFamily="18" charset="0"/>
                <a:cs typeface="Times" pitchFamily="18" charset="0"/>
              </a:rPr>
              <a:t>is the responsibility of the destination to </a:t>
            </a:r>
            <a:r>
              <a:rPr lang="en-US" sz="2000" dirty="0" err="1" smtClean="0">
                <a:latin typeface="Times" pitchFamily="18" charset="0"/>
                <a:cs typeface="Times" pitchFamily="18" charset="0"/>
              </a:rPr>
              <a:t>reorde</a:t>
            </a:r>
            <a:r>
              <a:rPr lang="en-US" sz="2000" dirty="0" smtClean="0">
                <a:latin typeface="Times" pitchFamily="18" charset="0"/>
                <a:cs typeface="Times" pitchFamily="18" charset="0"/>
              </a:rPr>
              <a:t> </a:t>
            </a:r>
            <a:r>
              <a:rPr lang="en-US" sz="2000" dirty="0">
                <a:latin typeface="Times" pitchFamily="18" charset="0"/>
                <a:cs typeface="Times" pitchFamily="18" charset="0"/>
              </a:rPr>
              <a:t>the packets in order to retrieve the original message.</a:t>
            </a:r>
          </a:p>
          <a:p>
            <a:pPr marL="0" indent="0">
              <a:buNone/>
            </a:pPr>
            <a:endParaRPr lang="en-IN" dirty="0"/>
          </a:p>
        </p:txBody>
      </p:sp>
    </p:spTree>
    <p:extLst>
      <p:ext uri="{BB962C8B-B14F-4D97-AF65-F5344CB8AC3E}">
        <p14:creationId xmlns:p14="http://schemas.microsoft.com/office/powerpoint/2010/main" val="3823900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8839200" cy="1323439"/>
          </a:xfrm>
          <a:prstGeom prst="rect">
            <a:avLst/>
          </a:prstGeom>
        </p:spPr>
        <p:txBody>
          <a:bodyPr wrap="square">
            <a:spAutoFit/>
          </a:bodyPr>
          <a:lstStyle/>
          <a:p>
            <a:pPr algn="just"/>
            <a:r>
              <a:rPr lang="en-US" sz="2000" dirty="0">
                <a:latin typeface="Times" pitchFamily="18" charset="0"/>
                <a:cs typeface="Times" pitchFamily="18" charset="0"/>
              </a:rPr>
              <a:t>The process is diagrammatically represented in the following figure. Here the message comprises of four packets, A, B, C and D, which may follow different routes from the sender to the receiver</a:t>
            </a:r>
            <a:r>
              <a:rPr lang="en-US" sz="2000" dirty="0" smtClean="0">
                <a:latin typeface="Times" pitchFamily="18" charset="0"/>
                <a:cs typeface="Times" pitchFamily="18" charset="0"/>
              </a:rPr>
              <a:t>.</a:t>
            </a:r>
          </a:p>
          <a:p>
            <a:pPr algn="just"/>
            <a:endParaRPr lang="en-IN" sz="2000" dirty="0">
              <a:latin typeface="Times" pitchFamily="18" charset="0"/>
              <a:cs typeface="Times"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33039"/>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457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686800" cy="4585871"/>
          </a:xfrm>
          <a:prstGeom prst="rect">
            <a:avLst/>
          </a:prstGeom>
        </p:spPr>
        <p:txBody>
          <a:bodyPr wrap="square">
            <a:spAutoFit/>
          </a:bodyPr>
          <a:lstStyle/>
          <a:p>
            <a:r>
              <a:rPr lang="en-US" sz="2800" b="1" dirty="0">
                <a:solidFill>
                  <a:srgbClr val="C00000"/>
                </a:solidFill>
                <a:latin typeface="Times" pitchFamily="18" charset="0"/>
                <a:cs typeface="Times" pitchFamily="18" charset="0"/>
              </a:rPr>
              <a:t>Advantages</a:t>
            </a:r>
          </a:p>
          <a:p>
            <a:pPr marL="342900" indent="-342900" algn="just">
              <a:buFont typeface="Wingdings" pitchFamily="2" charset="2"/>
              <a:buChar char="v"/>
            </a:pPr>
            <a:r>
              <a:rPr lang="en-US" sz="2400" dirty="0">
                <a:latin typeface="Times" pitchFamily="18" charset="0"/>
                <a:cs typeface="Times" pitchFamily="18" charset="0"/>
              </a:rPr>
              <a:t>Delay in delivery of packets is less, since packets are sent as soon as they are available.</a:t>
            </a:r>
          </a:p>
          <a:p>
            <a:pPr marL="342900" indent="-342900" algn="just">
              <a:buFont typeface="Wingdings" pitchFamily="2" charset="2"/>
              <a:buChar char="v"/>
            </a:pPr>
            <a:r>
              <a:rPr lang="en-US" sz="2400" dirty="0">
                <a:latin typeface="Times" pitchFamily="18" charset="0"/>
                <a:cs typeface="Times" pitchFamily="18" charset="0"/>
              </a:rPr>
              <a:t>Switching devices don’t require massive storage, since they don’t have to store the entire messages before forwarding them to the next node.</a:t>
            </a:r>
          </a:p>
          <a:p>
            <a:pPr marL="342900" indent="-342900" algn="just">
              <a:buFont typeface="Wingdings" pitchFamily="2" charset="2"/>
              <a:buChar char="v"/>
            </a:pPr>
            <a:r>
              <a:rPr lang="en-US" sz="2400" dirty="0">
                <a:latin typeface="Times" pitchFamily="18" charset="0"/>
                <a:cs typeface="Times" pitchFamily="18" charset="0"/>
              </a:rPr>
              <a:t>Data delivery can continue even if some parts of the network faces link failure. Packets can be routed via other paths.</a:t>
            </a:r>
          </a:p>
          <a:p>
            <a:pPr marL="342900" indent="-342900" algn="just">
              <a:buFont typeface="Wingdings" pitchFamily="2" charset="2"/>
              <a:buChar char="v"/>
            </a:pPr>
            <a:r>
              <a:rPr lang="en-US" sz="2400" dirty="0">
                <a:latin typeface="Times" pitchFamily="18" charset="0"/>
                <a:cs typeface="Times" pitchFamily="18" charset="0"/>
              </a:rPr>
              <a:t>It allows simultaneous usage of the same channel by multiple users.</a:t>
            </a:r>
          </a:p>
          <a:p>
            <a:pPr marL="342900" indent="-342900" algn="just">
              <a:buFont typeface="Wingdings" pitchFamily="2" charset="2"/>
              <a:buChar char="v"/>
            </a:pPr>
            <a:r>
              <a:rPr lang="en-US" sz="2400" dirty="0">
                <a:latin typeface="Times" pitchFamily="18" charset="0"/>
                <a:cs typeface="Times" pitchFamily="18" charset="0"/>
              </a:rPr>
              <a:t>It ensures better bandwidth usage as a number of packets from multiple sources can be transferred via the same link.</a:t>
            </a:r>
          </a:p>
        </p:txBody>
      </p:sp>
    </p:spTree>
    <p:extLst>
      <p:ext uri="{BB962C8B-B14F-4D97-AF65-F5344CB8AC3E}">
        <p14:creationId xmlns:p14="http://schemas.microsoft.com/office/powerpoint/2010/main" val="168488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382000" cy="4216539"/>
          </a:xfrm>
          <a:prstGeom prst="rect">
            <a:avLst/>
          </a:prstGeom>
        </p:spPr>
        <p:txBody>
          <a:bodyPr wrap="square">
            <a:spAutoFit/>
          </a:bodyPr>
          <a:lstStyle/>
          <a:p>
            <a:pPr algn="just"/>
            <a:r>
              <a:rPr lang="en-US" sz="2800" b="1" dirty="0">
                <a:solidFill>
                  <a:srgbClr val="C00000"/>
                </a:solidFill>
                <a:latin typeface="Times" pitchFamily="18" charset="0"/>
                <a:cs typeface="Times" pitchFamily="18" charset="0"/>
              </a:rPr>
              <a:t>Disadvantages</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a:latin typeface="Times" pitchFamily="18" charset="0"/>
                <a:cs typeface="Times" pitchFamily="18" charset="0"/>
              </a:rPr>
              <a:t>Packet switching high installation costs</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a:latin typeface="Times" pitchFamily="18" charset="0"/>
                <a:cs typeface="Times" pitchFamily="18" charset="0"/>
              </a:rPr>
              <a:t>They require complex protocols for delivery</a:t>
            </a:r>
            <a:r>
              <a:rPr lang="en-US" sz="2400" dirty="0" smtClean="0">
                <a:latin typeface="Times" pitchFamily="18" charset="0"/>
                <a:cs typeface="Times" pitchFamily="18" charset="0"/>
              </a:rPr>
              <a:t>.</a:t>
            </a:r>
          </a:p>
          <a:p>
            <a:pPr marL="342900" indent="-342900" algn="just">
              <a:buFont typeface="Wingdings" pitchFamily="2" charset="2"/>
              <a:buChar char="v"/>
            </a:pPr>
            <a:endParaRPr lang="en-US" sz="2400" dirty="0">
              <a:latin typeface="Times" pitchFamily="18" charset="0"/>
              <a:cs typeface="Times" pitchFamily="18" charset="0"/>
            </a:endParaRPr>
          </a:p>
          <a:p>
            <a:pPr marL="342900" indent="-342900" algn="just">
              <a:buFont typeface="Wingdings" pitchFamily="2" charset="2"/>
              <a:buChar char="v"/>
            </a:pPr>
            <a:r>
              <a:rPr lang="en-US" sz="2400" dirty="0">
                <a:latin typeface="Times" pitchFamily="18" charset="0"/>
                <a:cs typeface="Times" pitchFamily="18" charset="0"/>
              </a:rPr>
              <a:t>Network problems may introduce errors in packets, delay in delivery of packets or loss of packets. </a:t>
            </a:r>
            <a:endParaRPr lang="en-US" sz="2400" dirty="0" smtClean="0">
              <a:latin typeface="Times" pitchFamily="18" charset="0"/>
              <a:cs typeface="Times" pitchFamily="18" charset="0"/>
            </a:endParaRPr>
          </a:p>
          <a:p>
            <a:pPr marL="342900" indent="-342900" algn="just">
              <a:buFont typeface="Wingdings" pitchFamily="2" charset="2"/>
              <a:buChar char="v"/>
            </a:pPr>
            <a:endParaRPr lang="en-US" sz="2400" dirty="0" smtClean="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If </a:t>
            </a:r>
            <a:r>
              <a:rPr lang="en-US" sz="2400" dirty="0">
                <a:latin typeface="Times" pitchFamily="18" charset="0"/>
                <a:cs typeface="Times" pitchFamily="18" charset="0"/>
              </a:rPr>
              <a:t>not properly handled, this may lead to loss of critical information.</a:t>
            </a:r>
          </a:p>
        </p:txBody>
      </p:sp>
    </p:spTree>
    <p:extLst>
      <p:ext uri="{BB962C8B-B14F-4D97-AF65-F5344CB8AC3E}">
        <p14:creationId xmlns:p14="http://schemas.microsoft.com/office/powerpoint/2010/main" val="144192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206071" y="1600200"/>
            <a:ext cx="8229600" cy="3416320"/>
          </a:xfrm>
          <a:prstGeom prst="rect">
            <a:avLst/>
          </a:prstGeom>
          <a:noFill/>
          <a:ln w="9525">
            <a:noFill/>
            <a:miter lim="800000"/>
            <a:headEnd/>
            <a:tailEnd/>
          </a:ln>
          <a:effectLst/>
        </p:spPr>
        <p:txBody>
          <a:bodyPr anchor="ctr">
            <a:spAutoFit/>
          </a:bodyPr>
          <a:lstStyle/>
          <a:p>
            <a:pPr marL="342900" indent="-342900" algn="just">
              <a:buFont typeface="Wingdings" pitchFamily="2" charset="2"/>
              <a:buChar char="v"/>
            </a:pPr>
            <a:r>
              <a:rPr lang="en-US" sz="2400" dirty="0" smtClean="0">
                <a:latin typeface="Times New Roman" pitchFamily="18" charset="0"/>
              </a:rPr>
              <a:t>In data communications, we need to send messages from one end system to another. </a:t>
            </a:r>
          </a:p>
          <a:p>
            <a:pPr marL="342900" indent="-342900" algn="just">
              <a:buFont typeface="Wingdings" pitchFamily="2" charset="2"/>
              <a:buChar char="v"/>
            </a:pPr>
            <a:endParaRPr lang="en-US" sz="2400" dirty="0" smtClean="0">
              <a:latin typeface="Times New Roman" pitchFamily="18" charset="0"/>
            </a:endParaRPr>
          </a:p>
          <a:p>
            <a:pPr marL="342900" indent="-342900" algn="just">
              <a:buFont typeface="Wingdings" pitchFamily="2" charset="2"/>
              <a:buChar char="v"/>
            </a:pPr>
            <a:r>
              <a:rPr lang="en-US" sz="2400" dirty="0" smtClean="0">
                <a:latin typeface="Times New Roman" pitchFamily="18" charset="0"/>
              </a:rPr>
              <a:t>If the message is going to pass through a packet-switched network, it needs to be divided into packets of fixed or variable size. </a:t>
            </a:r>
          </a:p>
          <a:p>
            <a:pPr marL="342900" indent="-342900" algn="just">
              <a:buFont typeface="Wingdings" pitchFamily="2" charset="2"/>
              <a:buChar char="v"/>
            </a:pPr>
            <a:endParaRPr lang="en-US" sz="2400" dirty="0" smtClean="0">
              <a:latin typeface="Times New Roman" pitchFamily="18" charset="0"/>
            </a:endParaRPr>
          </a:p>
          <a:p>
            <a:pPr marL="342900" indent="-342900" algn="just">
              <a:buFont typeface="Wingdings" pitchFamily="2" charset="2"/>
              <a:buChar char="v"/>
            </a:pPr>
            <a:r>
              <a:rPr lang="en-US" sz="2400" dirty="0" smtClean="0">
                <a:latin typeface="Times New Roman" pitchFamily="18" charset="0"/>
              </a:rPr>
              <a:t>The size of the packet is determined by the network and the governing protocol.</a:t>
            </a:r>
            <a:endParaRPr lang="en-US" sz="2400" dirty="0">
              <a:latin typeface="Times New Roman" pitchFamily="18" charset="0"/>
            </a:endParaRPr>
          </a:p>
        </p:txBody>
      </p:sp>
      <p:sp>
        <p:nvSpPr>
          <p:cNvPr id="9" name="Text Box 3"/>
          <p:cNvSpPr txBox="1">
            <a:spLocks noChangeArrowheads="1"/>
          </p:cNvSpPr>
          <p:nvPr/>
        </p:nvSpPr>
        <p:spPr bwMode="auto">
          <a:xfrm>
            <a:off x="228600" y="152400"/>
            <a:ext cx="5774979" cy="1077218"/>
          </a:xfrm>
          <a:prstGeom prst="rect">
            <a:avLst/>
          </a:prstGeom>
          <a:noFill/>
          <a:ln w="9525">
            <a:noFill/>
            <a:miter lim="800000"/>
            <a:headEnd/>
            <a:tailEnd/>
          </a:ln>
          <a:effectLst/>
        </p:spPr>
        <p:txBody>
          <a:bodyPr wrap="none">
            <a:spAutoFit/>
          </a:bodyPr>
          <a:lstStyle/>
          <a:p>
            <a:r>
              <a:rPr lang="en-US" sz="3200" b="1" u="sng" dirty="0" smtClean="0">
                <a:solidFill>
                  <a:srgbClr val="FF0000"/>
                </a:solidFill>
              </a:rPr>
              <a:t>DATAGRAM NETWORKS</a:t>
            </a:r>
          </a:p>
          <a:p>
            <a:r>
              <a:rPr lang="en-US" sz="3200" b="1" u="sng" dirty="0" smtClean="0">
                <a:solidFill>
                  <a:srgbClr val="FF0000"/>
                </a:solidFill>
              </a:rPr>
              <a:t>An Approach of Packet Switching</a:t>
            </a:r>
            <a:endParaRPr lang="en-US" sz="3200" b="1" u="sng" dirty="0">
              <a:solidFill>
                <a:srgbClr val="FF0000"/>
              </a:solidFill>
            </a:endParaRPr>
          </a:p>
        </p:txBody>
      </p:sp>
    </p:spTree>
    <p:extLst>
      <p:ext uri="{BB962C8B-B14F-4D97-AF65-F5344CB8AC3E}">
        <p14:creationId xmlns:p14="http://schemas.microsoft.com/office/powerpoint/2010/main" val="3650455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76200"/>
            <a:ext cx="8229600" cy="762000"/>
          </a:xfrm>
        </p:spPr>
        <p:txBody>
          <a:bodyPr/>
          <a:lstStyle/>
          <a:p>
            <a:pPr algn="l"/>
            <a:r>
              <a:rPr lang="en-US" sz="2800" b="1" u="sng" dirty="0">
                <a:solidFill>
                  <a:srgbClr val="FF0000"/>
                </a:solidFill>
              </a:rPr>
              <a:t>Packet </a:t>
            </a:r>
            <a:r>
              <a:rPr lang="en-US" sz="2800" b="1" u="sng" dirty="0" smtClean="0">
                <a:solidFill>
                  <a:srgbClr val="FF0000"/>
                </a:solidFill>
              </a:rPr>
              <a:t>Switching Datagram Approach –Connectionless </a:t>
            </a:r>
            <a:endParaRPr lang="en-US" sz="2800" b="1" u="sng" dirty="0">
              <a:solidFill>
                <a:srgbClr val="FF0000"/>
              </a:solidFill>
            </a:endParaRPr>
          </a:p>
        </p:txBody>
      </p:sp>
      <p:pic>
        <p:nvPicPr>
          <p:cNvPr id="5122" name="Picture 2"/>
          <p:cNvPicPr>
            <a:picLocks noChangeAspect="1" noChangeArrowheads="1"/>
          </p:cNvPicPr>
          <p:nvPr/>
        </p:nvPicPr>
        <p:blipFill>
          <a:blip r:embed="rId2"/>
          <a:srcRect/>
          <a:stretch>
            <a:fillRect/>
          </a:stretch>
        </p:blipFill>
        <p:spPr bwMode="auto">
          <a:xfrm>
            <a:off x="304800" y="990600"/>
            <a:ext cx="8382000" cy="5648325"/>
          </a:xfrm>
          <a:prstGeom prst="rect">
            <a:avLst/>
          </a:prstGeom>
          <a:noFill/>
          <a:ln w="9525">
            <a:noFill/>
            <a:miter lim="800000"/>
            <a:headEnd/>
            <a:tailEnd/>
          </a:ln>
          <a:effectLst/>
        </p:spPr>
      </p:pic>
    </p:spTree>
    <p:extLst>
      <p:ext uri="{BB962C8B-B14F-4D97-AF65-F5344CB8AC3E}">
        <p14:creationId xmlns:p14="http://schemas.microsoft.com/office/powerpoint/2010/main" val="260159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2844462" y="304800"/>
            <a:ext cx="3378874" cy="523220"/>
          </a:xfrm>
          <a:prstGeom prst="rect">
            <a:avLst/>
          </a:prstGeom>
          <a:noFill/>
          <a:ln w="9525">
            <a:noFill/>
            <a:miter lim="800000"/>
            <a:headEnd/>
            <a:tailEnd/>
          </a:ln>
          <a:effectLst/>
        </p:spPr>
        <p:txBody>
          <a:bodyPr wrap="none">
            <a:spAutoFit/>
          </a:bodyPr>
          <a:lstStyle/>
          <a:p>
            <a:pPr algn="ctr"/>
            <a:r>
              <a:rPr lang="en-US" sz="2800" b="1" u="sng" dirty="0" smtClean="0">
                <a:latin typeface="Times New Roman" pitchFamily="18" charset="0"/>
              </a:rPr>
              <a:t>A </a:t>
            </a:r>
            <a:r>
              <a:rPr lang="en-US" sz="2800" b="1" u="sng" dirty="0">
                <a:latin typeface="Times New Roman" pitchFamily="18" charset="0"/>
              </a:rPr>
              <a:t>datagram </a:t>
            </a:r>
            <a:r>
              <a:rPr lang="en-US" sz="2800" b="1" u="sng" dirty="0" smtClean="0">
                <a:latin typeface="Times New Roman" pitchFamily="18" charset="0"/>
              </a:rPr>
              <a:t>network</a:t>
            </a:r>
            <a:endParaRPr lang="en-US" sz="2800" b="1" u="sng" dirty="0">
              <a:latin typeface="Times New Roman" pitchFamily="18" charset="0"/>
            </a:endParaRPr>
          </a:p>
        </p:txBody>
      </p:sp>
      <p:sp>
        <p:nvSpPr>
          <p:cNvPr id="86630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6310" name="Picture 6"/>
          <p:cNvPicPr>
            <a:picLocks noChangeAspect="1" noChangeArrowheads="1"/>
          </p:cNvPicPr>
          <p:nvPr/>
        </p:nvPicPr>
        <p:blipFill>
          <a:blip r:embed="rId3"/>
          <a:srcRect/>
          <a:stretch>
            <a:fillRect/>
          </a:stretch>
        </p:blipFill>
        <p:spPr bwMode="auto">
          <a:xfrm>
            <a:off x="288925" y="2020888"/>
            <a:ext cx="8474075" cy="3008312"/>
          </a:xfrm>
          <a:prstGeom prst="rect">
            <a:avLst/>
          </a:prstGeom>
          <a:noFill/>
          <a:ln w="9525">
            <a:noFill/>
            <a:miter lim="800000"/>
            <a:headEnd/>
            <a:tailEnd/>
          </a:ln>
          <a:effectLst/>
        </p:spPr>
      </p:pic>
    </p:spTree>
    <p:extLst>
      <p:ext uri="{BB962C8B-B14F-4D97-AF65-F5344CB8AC3E}">
        <p14:creationId xmlns:p14="http://schemas.microsoft.com/office/powerpoint/2010/main" val="3966263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dirty="0" smtClean="0">
                <a:solidFill>
                  <a:srgbClr val="FF0000"/>
                </a:solidFill>
              </a:rPr>
              <a:t>Previous discussed </a:t>
            </a:r>
            <a:r>
              <a:rPr lang="en-US" dirty="0">
                <a:solidFill>
                  <a:srgbClr val="FF0000"/>
                </a:solidFill>
              </a:rPr>
              <a:t>t</a:t>
            </a:r>
            <a:r>
              <a:rPr lang="en-US" dirty="0" smtClean="0">
                <a:solidFill>
                  <a:srgbClr val="FF0000"/>
                </a:solidFill>
              </a:rPr>
              <a:t>opics</a:t>
            </a:r>
            <a:r>
              <a:rPr lang="en-US" dirty="0" smtClean="0"/>
              <a:t>:</a:t>
            </a:r>
          </a:p>
          <a:p>
            <a:pPr marL="857250" lvl="1" indent="-457200">
              <a:buFont typeface="+mj-lt"/>
              <a:buAutoNum type="arabicPeriod"/>
            </a:pPr>
            <a:r>
              <a:rPr lang="en-US" sz="2600" b="1" u="sng" dirty="0" smtClean="0"/>
              <a:t>OSI Model</a:t>
            </a:r>
          </a:p>
          <a:p>
            <a:pPr marL="857250" lvl="1" indent="-457200">
              <a:buFont typeface="+mj-lt"/>
              <a:buAutoNum type="arabicPeriod"/>
            </a:pPr>
            <a:r>
              <a:rPr lang="en-US" sz="2600" b="1" u="sng" dirty="0" smtClean="0"/>
              <a:t>TCP/IP Model</a:t>
            </a:r>
          </a:p>
          <a:p>
            <a:pPr marL="857250" lvl="1" indent="-457200">
              <a:buFont typeface="+mj-lt"/>
              <a:buAutoNum type="arabicPeriod"/>
            </a:pPr>
            <a:r>
              <a:rPr lang="en-US" sz="2600" b="1" u="sng" dirty="0" smtClean="0"/>
              <a:t>Addressing</a:t>
            </a:r>
          </a:p>
          <a:p>
            <a:pPr marL="857250" lvl="1" indent="-457200">
              <a:buFont typeface="+mj-lt"/>
              <a:buAutoNum type="arabicPeriod"/>
            </a:pPr>
            <a:r>
              <a:rPr lang="en-US" sz="2600" b="1" u="sng" dirty="0" smtClean="0"/>
              <a:t>Data &amp; Signals</a:t>
            </a:r>
          </a:p>
          <a:p>
            <a:pPr marL="857250" lvl="1" indent="-457200">
              <a:buFont typeface="+mj-lt"/>
              <a:buAutoNum type="arabicPeriod"/>
            </a:pPr>
            <a:r>
              <a:rPr lang="en-US" sz="2600" b="1" u="sng" dirty="0" smtClean="0"/>
              <a:t>Transmission Media &amp; Line Encoding</a:t>
            </a:r>
          </a:p>
          <a:p>
            <a:pPr marL="857250" lvl="1" indent="-457200">
              <a:buFont typeface="+mj-lt"/>
              <a:buAutoNum type="arabicPeriod"/>
            </a:pPr>
            <a:endParaRPr lang="en-US" sz="2600" b="1" u="sng" dirty="0" smtClean="0"/>
          </a:p>
          <a:p>
            <a:pPr>
              <a:buNone/>
            </a:pPr>
            <a:r>
              <a:rPr lang="en-US" dirty="0" smtClean="0">
                <a:solidFill>
                  <a:srgbClr val="FF0000"/>
                </a:solidFill>
              </a:rPr>
              <a:t>Now we will discuss</a:t>
            </a:r>
            <a:r>
              <a:rPr lang="en-US" dirty="0" smtClean="0"/>
              <a:t>:</a:t>
            </a:r>
          </a:p>
          <a:p>
            <a:pPr marL="857250" lvl="1" indent="-457200">
              <a:buFont typeface="+mj-lt"/>
              <a:buAutoNum type="arabicPeriod"/>
            </a:pPr>
            <a:r>
              <a:rPr lang="en-US" sz="2600" b="1" u="sng" dirty="0" smtClean="0"/>
              <a:t>Concept of Switch</a:t>
            </a:r>
          </a:p>
          <a:p>
            <a:pPr marL="857250" lvl="1" indent="-457200">
              <a:buFont typeface="+mj-lt"/>
              <a:buAutoNum type="arabicPeriod"/>
            </a:pPr>
            <a:r>
              <a:rPr lang="en-US" sz="2600" b="1" u="sng" dirty="0" smtClean="0"/>
              <a:t>Circuit, Packet and Message Switching Techniques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73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381000"/>
            <a:ext cx="5067413" cy="461665"/>
          </a:xfrm>
          <a:prstGeom prst="rect">
            <a:avLst/>
          </a:prstGeom>
          <a:noFill/>
          <a:ln w="9525">
            <a:noFill/>
            <a:miter lim="800000"/>
            <a:headEnd/>
            <a:tailEnd/>
          </a:ln>
          <a:effectLst/>
        </p:spPr>
        <p:txBody>
          <a:bodyPr wrap="none">
            <a:spAutoFit/>
          </a:bodyPr>
          <a:lstStyle/>
          <a:p>
            <a:r>
              <a:rPr lang="en-US" sz="2400" b="1" u="sng" dirty="0" smtClean="0">
                <a:latin typeface="Times New Roman" pitchFamily="18" charset="0"/>
              </a:rPr>
              <a:t>Routing </a:t>
            </a:r>
            <a:r>
              <a:rPr lang="en-US" sz="2400" b="1" u="sng" dirty="0">
                <a:latin typeface="Times New Roman" pitchFamily="18" charset="0"/>
              </a:rPr>
              <a:t>table in a datagram network</a:t>
            </a:r>
          </a:p>
        </p:txBody>
      </p:sp>
      <p:sp>
        <p:nvSpPr>
          <p:cNvPr id="867333"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7334" name="Picture 6"/>
          <p:cNvPicPr>
            <a:picLocks noChangeAspect="1" noChangeArrowheads="1"/>
          </p:cNvPicPr>
          <p:nvPr/>
        </p:nvPicPr>
        <p:blipFill>
          <a:blip r:embed="rId3"/>
          <a:srcRect/>
          <a:stretch>
            <a:fillRect/>
          </a:stretch>
        </p:blipFill>
        <p:spPr bwMode="auto">
          <a:xfrm>
            <a:off x="3057525" y="1497013"/>
            <a:ext cx="2733675" cy="4446587"/>
          </a:xfrm>
          <a:prstGeom prst="rect">
            <a:avLst/>
          </a:prstGeom>
          <a:noFill/>
          <a:ln w="9525">
            <a:noFill/>
            <a:miter lim="800000"/>
            <a:headEnd/>
            <a:tailEnd/>
          </a:ln>
          <a:effectLst/>
        </p:spPr>
      </p:pic>
    </p:spTree>
    <p:extLst>
      <p:ext uri="{BB962C8B-B14F-4D97-AF65-F5344CB8AC3E}">
        <p14:creationId xmlns:p14="http://schemas.microsoft.com/office/powerpoint/2010/main" val="1841027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0889" name="Line 9"/>
          <p:cNvSpPr>
            <a:spLocks noChangeShapeType="1"/>
          </p:cNvSpPr>
          <p:nvPr/>
        </p:nvSpPr>
        <p:spPr bwMode="auto">
          <a:xfrm>
            <a:off x="457200" y="1752600"/>
            <a:ext cx="8153400" cy="0"/>
          </a:xfrm>
          <a:prstGeom prst="line">
            <a:avLst/>
          </a:prstGeom>
          <a:noFill/>
          <a:ln w="76200">
            <a:solidFill>
              <a:srgbClr val="009900"/>
            </a:solidFill>
            <a:round/>
            <a:headEnd/>
            <a:tailEnd/>
          </a:ln>
          <a:effectLst/>
        </p:spPr>
        <p:txBody>
          <a:bodyPr/>
          <a:lstStyle/>
          <a:p>
            <a:endParaRPr lang="en-US"/>
          </a:p>
        </p:txBody>
      </p:sp>
      <p:sp>
        <p:nvSpPr>
          <p:cNvPr id="890890" name="Line 10"/>
          <p:cNvSpPr>
            <a:spLocks noChangeShapeType="1"/>
          </p:cNvSpPr>
          <p:nvPr/>
        </p:nvSpPr>
        <p:spPr bwMode="auto">
          <a:xfrm>
            <a:off x="457200" y="6096000"/>
            <a:ext cx="8153400" cy="0"/>
          </a:xfrm>
          <a:prstGeom prst="line">
            <a:avLst/>
          </a:prstGeom>
          <a:noFill/>
          <a:ln w="76200">
            <a:solidFill>
              <a:srgbClr val="009900"/>
            </a:solidFill>
            <a:round/>
            <a:headEnd/>
            <a:tailEnd/>
          </a:ln>
          <a:effectLst/>
        </p:spPr>
        <p:txBody>
          <a:bodyPr/>
          <a:lstStyle/>
          <a:p>
            <a:endParaRPr lang="en-US"/>
          </a:p>
        </p:txBody>
      </p:sp>
      <p:sp>
        <p:nvSpPr>
          <p:cNvPr id="890891" name="Rectangle 11"/>
          <p:cNvSpPr>
            <a:spLocks noChangeArrowheads="1"/>
          </p:cNvSpPr>
          <p:nvPr/>
        </p:nvSpPr>
        <p:spPr bwMode="auto">
          <a:xfrm>
            <a:off x="457200" y="1905000"/>
            <a:ext cx="8077200" cy="830997"/>
          </a:xfrm>
          <a:prstGeom prst="rect">
            <a:avLst/>
          </a:prstGeom>
          <a:solidFill>
            <a:srgbClr val="99FF33"/>
          </a:solidFill>
          <a:ln w="76200" algn="ctr">
            <a:noFill/>
            <a:miter lim="800000"/>
            <a:headEnd/>
            <a:tailEnd/>
          </a:ln>
          <a:effectLst/>
        </p:spPr>
        <p:txBody>
          <a:bodyPr wrap="square">
            <a:spAutoFit/>
          </a:bodyPr>
          <a:lstStyle/>
          <a:p>
            <a:pPr algn="just"/>
            <a:r>
              <a:rPr lang="en-US" sz="2400" b="1" dirty="0"/>
              <a:t>In a packet-switched network, </a:t>
            </a:r>
            <a:r>
              <a:rPr lang="en-US" sz="2400" b="1" dirty="0" smtClean="0"/>
              <a:t>there is </a:t>
            </a:r>
            <a:r>
              <a:rPr lang="en-US" sz="2400" b="1" dirty="0"/>
              <a:t>no </a:t>
            </a:r>
            <a:r>
              <a:rPr lang="en-US" sz="2400" b="1" dirty="0" smtClean="0"/>
              <a:t>resource </a:t>
            </a:r>
            <a:r>
              <a:rPr lang="en-US" sz="2400" b="1" dirty="0"/>
              <a:t>reservation</a:t>
            </a:r>
            <a:r>
              <a:rPr lang="en-US" sz="2400" b="1" dirty="0" smtClean="0"/>
              <a:t>; resources </a:t>
            </a:r>
            <a:r>
              <a:rPr lang="en-US" sz="2400" b="1" dirty="0"/>
              <a:t>are allocated on demand.</a:t>
            </a:r>
          </a:p>
        </p:txBody>
      </p:sp>
      <p:grpSp>
        <p:nvGrpSpPr>
          <p:cNvPr id="2" name="Group 12"/>
          <p:cNvGrpSpPr>
            <a:grpSpLocks/>
          </p:cNvGrpSpPr>
          <p:nvPr/>
        </p:nvGrpSpPr>
        <p:grpSpPr bwMode="auto">
          <a:xfrm>
            <a:off x="457200" y="1066800"/>
            <a:ext cx="1143000" cy="566738"/>
            <a:chOff x="1200" y="1248"/>
            <a:chExt cx="720" cy="357"/>
          </a:xfrm>
        </p:grpSpPr>
        <p:pic>
          <p:nvPicPr>
            <p:cNvPr id="89089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9089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dirty="0">
                  <a:solidFill>
                    <a:schemeClr val="hlink"/>
                  </a:solidFill>
                  <a:latin typeface="Times New Roman" pitchFamily="18" charset="0"/>
                </a:rPr>
                <a:t>Note</a:t>
              </a:r>
            </a:p>
          </p:txBody>
        </p:sp>
      </p:grpSp>
      <p:sp>
        <p:nvSpPr>
          <p:cNvPr id="16" name="Rectangle 11"/>
          <p:cNvSpPr>
            <a:spLocks noChangeArrowheads="1"/>
          </p:cNvSpPr>
          <p:nvPr/>
        </p:nvSpPr>
        <p:spPr bwMode="auto">
          <a:xfrm>
            <a:off x="457200" y="2895600"/>
            <a:ext cx="8077200" cy="830997"/>
          </a:xfrm>
          <a:prstGeom prst="rect">
            <a:avLst/>
          </a:prstGeom>
          <a:solidFill>
            <a:srgbClr val="99FF33"/>
          </a:solidFill>
          <a:ln w="76200" algn="ctr">
            <a:noFill/>
            <a:miter lim="800000"/>
            <a:headEnd/>
            <a:tailEnd/>
          </a:ln>
          <a:effectLst/>
        </p:spPr>
        <p:txBody>
          <a:bodyPr>
            <a:spAutoFit/>
          </a:bodyPr>
          <a:lstStyle/>
          <a:p>
            <a:pPr algn="just"/>
            <a:r>
              <a:rPr lang="en-US" sz="2400" b="1" dirty="0"/>
              <a:t>A switch in a datagram network uses a routing table that is based on the destination address.</a:t>
            </a:r>
          </a:p>
        </p:txBody>
      </p:sp>
      <p:sp>
        <p:nvSpPr>
          <p:cNvPr id="17" name="Rectangle 11"/>
          <p:cNvSpPr>
            <a:spLocks noChangeArrowheads="1"/>
          </p:cNvSpPr>
          <p:nvPr/>
        </p:nvSpPr>
        <p:spPr bwMode="auto">
          <a:xfrm>
            <a:off x="457200" y="3905071"/>
            <a:ext cx="8077200" cy="1200329"/>
          </a:xfrm>
          <a:prstGeom prst="rect">
            <a:avLst/>
          </a:prstGeom>
          <a:solidFill>
            <a:srgbClr val="99FF33"/>
          </a:solidFill>
          <a:ln w="76200" algn="ctr">
            <a:noFill/>
            <a:miter lim="800000"/>
            <a:headEnd/>
            <a:tailEnd/>
          </a:ln>
          <a:effectLst/>
        </p:spPr>
        <p:txBody>
          <a:bodyPr>
            <a:spAutoFit/>
          </a:bodyPr>
          <a:lstStyle/>
          <a:p>
            <a:pPr algn="just"/>
            <a:r>
              <a:rPr lang="en-US" sz="2400" b="1" dirty="0"/>
              <a:t>The destination address in the header of a packet in a datagram </a:t>
            </a:r>
            <a:r>
              <a:rPr lang="en-US" sz="2400" b="1" dirty="0" smtClean="0"/>
              <a:t>network remains </a:t>
            </a:r>
            <a:r>
              <a:rPr lang="en-US" sz="2400" b="1" dirty="0"/>
              <a:t>the same during the entire journey of the packet.</a:t>
            </a:r>
          </a:p>
        </p:txBody>
      </p:sp>
      <p:sp>
        <p:nvSpPr>
          <p:cNvPr id="18" name="Rectangle 11"/>
          <p:cNvSpPr>
            <a:spLocks noChangeArrowheads="1"/>
          </p:cNvSpPr>
          <p:nvPr/>
        </p:nvSpPr>
        <p:spPr bwMode="auto">
          <a:xfrm>
            <a:off x="457200" y="5181600"/>
            <a:ext cx="8077200" cy="830997"/>
          </a:xfrm>
          <a:prstGeom prst="rect">
            <a:avLst/>
          </a:prstGeom>
          <a:solidFill>
            <a:srgbClr val="99FF33"/>
          </a:solidFill>
          <a:ln w="76200" algn="ctr">
            <a:noFill/>
            <a:miter lim="800000"/>
            <a:headEnd/>
            <a:tailEnd/>
          </a:ln>
          <a:effectLst/>
        </p:spPr>
        <p:txBody>
          <a:bodyPr>
            <a:spAutoFit/>
          </a:bodyPr>
          <a:lstStyle/>
          <a:p>
            <a:pPr algn="just"/>
            <a:r>
              <a:rPr lang="en-US" sz="2400" b="1" dirty="0"/>
              <a:t>Switching in the Internet is done by using the datagram </a:t>
            </a:r>
            <a:r>
              <a:rPr lang="en-US" sz="2400" b="1" dirty="0" smtClean="0"/>
              <a:t>approach to </a:t>
            </a:r>
            <a:r>
              <a:rPr lang="en-US" sz="2400" b="1" dirty="0"/>
              <a:t>packet switching at </a:t>
            </a:r>
            <a:r>
              <a:rPr lang="en-US" sz="2400" b="1" dirty="0" smtClean="0"/>
              <a:t>the </a:t>
            </a:r>
            <a:r>
              <a:rPr lang="en-US" sz="2400" b="1" dirty="0"/>
              <a:t>network layer.</a:t>
            </a:r>
          </a:p>
        </p:txBody>
      </p:sp>
    </p:spTree>
    <p:extLst>
      <p:ext uri="{BB962C8B-B14F-4D97-AF65-F5344CB8AC3E}">
        <p14:creationId xmlns:p14="http://schemas.microsoft.com/office/powerpoint/2010/main" val="3323116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83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8356" name="Text Box 4"/>
          <p:cNvSpPr txBox="1">
            <a:spLocks noChangeArrowheads="1"/>
          </p:cNvSpPr>
          <p:nvPr/>
        </p:nvSpPr>
        <p:spPr bwMode="auto">
          <a:xfrm>
            <a:off x="304800" y="381000"/>
            <a:ext cx="4031873" cy="461665"/>
          </a:xfrm>
          <a:prstGeom prst="rect">
            <a:avLst/>
          </a:prstGeom>
          <a:noFill/>
          <a:ln w="9525">
            <a:noFill/>
            <a:miter lim="800000"/>
            <a:headEnd/>
            <a:tailEnd/>
          </a:ln>
          <a:effectLst/>
        </p:spPr>
        <p:txBody>
          <a:bodyPr wrap="none">
            <a:spAutoFit/>
          </a:bodyPr>
          <a:lstStyle/>
          <a:p>
            <a:r>
              <a:rPr lang="en-US" sz="2400" b="1" u="sng" dirty="0" smtClean="0">
                <a:latin typeface="Times New Roman" pitchFamily="18" charset="0"/>
              </a:rPr>
              <a:t>Delay </a:t>
            </a:r>
            <a:r>
              <a:rPr lang="en-US" sz="2400" b="1" u="sng" dirty="0">
                <a:latin typeface="Times New Roman" pitchFamily="18" charset="0"/>
              </a:rPr>
              <a:t>in a datagram network</a:t>
            </a:r>
          </a:p>
        </p:txBody>
      </p:sp>
      <p:sp>
        <p:nvSpPr>
          <p:cNvPr id="86835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8358" name="Picture 6"/>
          <p:cNvPicPr>
            <a:picLocks noChangeAspect="1" noChangeArrowheads="1"/>
          </p:cNvPicPr>
          <p:nvPr/>
        </p:nvPicPr>
        <p:blipFill>
          <a:blip r:embed="rId3"/>
          <a:srcRect/>
          <a:stretch>
            <a:fillRect/>
          </a:stretch>
        </p:blipFill>
        <p:spPr bwMode="auto">
          <a:xfrm>
            <a:off x="457200" y="1219200"/>
            <a:ext cx="8172450" cy="3367087"/>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1066800" y="4648200"/>
            <a:ext cx="7467600" cy="1466850"/>
          </a:xfrm>
          <a:prstGeom prst="rect">
            <a:avLst/>
          </a:prstGeom>
          <a:noFill/>
          <a:ln w="9525">
            <a:noFill/>
            <a:miter lim="800000"/>
            <a:headEnd/>
            <a:tailEnd/>
          </a:ln>
          <a:effectLst/>
        </p:spPr>
      </p:pic>
    </p:spTree>
    <p:extLst>
      <p:ext uri="{BB962C8B-B14F-4D97-AF65-F5344CB8AC3E}">
        <p14:creationId xmlns:p14="http://schemas.microsoft.com/office/powerpoint/2010/main" val="3348601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972959"/>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152400" y="968544"/>
            <a:ext cx="8763000" cy="5601533"/>
          </a:xfrm>
          <a:prstGeom prst="rect">
            <a:avLst/>
          </a:prstGeom>
          <a:noFill/>
          <a:ln w="9525">
            <a:noFill/>
            <a:miter lim="800000"/>
            <a:headEnd/>
            <a:tailEnd/>
          </a:ln>
          <a:effectLst/>
        </p:spPr>
        <p:txBody>
          <a:bodyPr wrap="square" anchor="ctr">
            <a:spAutoFit/>
          </a:bodyPr>
          <a:lstStyle/>
          <a:p>
            <a:pPr marL="342900" indent="-342900" algn="just" eaLnBrk="1" hangingPunct="1">
              <a:buFont typeface="Wingdings" pitchFamily="2" charset="2"/>
              <a:buChar char="v"/>
            </a:pPr>
            <a:r>
              <a:rPr lang="en-US" sz="2400" dirty="0">
                <a:latin typeface="+mj-lt"/>
              </a:rPr>
              <a:t>A </a:t>
            </a:r>
            <a:r>
              <a:rPr lang="en-US" sz="2400" dirty="0" smtClean="0">
                <a:latin typeface="+mj-lt"/>
              </a:rPr>
              <a:t>virtual-circuit </a:t>
            </a:r>
            <a:r>
              <a:rPr lang="en-US" sz="2400" dirty="0">
                <a:latin typeface="+mj-lt"/>
              </a:rPr>
              <a:t>network is a cross between a circuit-switched network and a datagram network</a:t>
            </a:r>
            <a:r>
              <a:rPr lang="en-US" sz="2400" dirty="0" smtClean="0">
                <a:latin typeface="+mj-lt"/>
              </a:rPr>
              <a:t>.</a:t>
            </a:r>
          </a:p>
          <a:p>
            <a:pPr marL="342900" indent="-342900" algn="just" eaLnBrk="1" hangingPunct="1">
              <a:buFont typeface="Wingdings" pitchFamily="2" charset="2"/>
              <a:buChar char="v"/>
            </a:pPr>
            <a:r>
              <a:rPr lang="en-US" sz="2400" dirty="0" smtClean="0">
                <a:latin typeface="+mj-lt"/>
              </a:rPr>
              <a:t> </a:t>
            </a:r>
            <a:r>
              <a:rPr lang="en-US" sz="2400" dirty="0">
                <a:latin typeface="+mj-lt"/>
              </a:rPr>
              <a:t>It has some characteristics of both</a:t>
            </a:r>
            <a:r>
              <a:rPr lang="en-US" sz="2400" dirty="0" smtClean="0">
                <a:latin typeface="+mj-lt"/>
              </a:rPr>
              <a:t>.</a:t>
            </a:r>
          </a:p>
          <a:p>
            <a:pPr marL="342900" indent="-342900" algn="just">
              <a:buFont typeface="Wingdings" pitchFamily="2" charset="2"/>
              <a:buChar char="v"/>
            </a:pPr>
            <a:r>
              <a:rPr lang="en-US" sz="2400" dirty="0"/>
              <a:t>As in a circuit-switched network, there are setup and teardown phases in addition to the data transfer phase</a:t>
            </a:r>
            <a:r>
              <a:rPr lang="en-US" sz="2400" dirty="0" smtClean="0"/>
              <a:t>.</a:t>
            </a:r>
          </a:p>
          <a:p>
            <a:pPr marL="342900" indent="-342900" algn="just">
              <a:buFont typeface="Wingdings" pitchFamily="2" charset="2"/>
              <a:buChar char="v"/>
            </a:pPr>
            <a:r>
              <a:rPr lang="en-US" sz="2400" dirty="0"/>
              <a:t>Resources can be allocated during the setup phase, as in a circuit-switched network, or on demand, as in a datagram network</a:t>
            </a:r>
            <a:r>
              <a:rPr lang="en-US" sz="2400" dirty="0" smtClean="0"/>
              <a:t>.</a:t>
            </a:r>
          </a:p>
          <a:p>
            <a:pPr marL="342900" indent="-342900" algn="just">
              <a:buFont typeface="Wingdings" pitchFamily="2" charset="2"/>
              <a:buChar char="v"/>
            </a:pPr>
            <a:r>
              <a:rPr lang="en-US" sz="2400" dirty="0"/>
              <a:t>However, the address in the header </a:t>
            </a:r>
            <a:r>
              <a:rPr lang="en-US" sz="2400" dirty="0">
                <a:solidFill>
                  <a:srgbClr val="FF0000"/>
                </a:solidFill>
              </a:rPr>
              <a:t>has local jurisdiction (it defines what should be the next switch and the channel on which the packet is being carried), not end-to-end jurisdiction </a:t>
            </a:r>
            <a:endParaRPr lang="en-US" sz="2400" dirty="0" smtClean="0">
              <a:solidFill>
                <a:srgbClr val="FF0000"/>
              </a:solidFill>
            </a:endParaRPr>
          </a:p>
          <a:p>
            <a:pPr marL="342900" indent="-342900" algn="just">
              <a:buFont typeface="Wingdings" pitchFamily="2" charset="2"/>
              <a:buChar char="v"/>
            </a:pPr>
            <a:r>
              <a:rPr lang="en-US" sz="2400" dirty="0" smtClean="0"/>
              <a:t>As </a:t>
            </a:r>
            <a:r>
              <a:rPr lang="en-US" sz="2400" dirty="0"/>
              <a:t>in a circuit-switched network, all packets follow the same path established during the connection</a:t>
            </a:r>
            <a:r>
              <a:rPr lang="en-US" sz="2400" dirty="0" smtClean="0"/>
              <a:t>.</a:t>
            </a:r>
          </a:p>
          <a:p>
            <a:pPr marL="342900" indent="-342900" algn="just">
              <a:buFont typeface="Wingdings" pitchFamily="2" charset="2"/>
              <a:buChar char="v"/>
            </a:pPr>
            <a:r>
              <a:rPr lang="en-US" sz="2400" dirty="0">
                <a:solidFill>
                  <a:srgbClr val="FF0000"/>
                </a:solidFill>
              </a:rPr>
              <a:t>A virtual-circuit network</a:t>
            </a:r>
            <a:r>
              <a:rPr lang="en-US" sz="2400" dirty="0"/>
              <a:t> is normally implemented in the </a:t>
            </a:r>
            <a:r>
              <a:rPr lang="en-US" sz="2400" dirty="0">
                <a:solidFill>
                  <a:srgbClr val="FF0000"/>
                </a:solidFill>
              </a:rPr>
              <a:t>data link layer,</a:t>
            </a:r>
            <a:r>
              <a:rPr lang="en-US" sz="2400" dirty="0"/>
              <a:t> while a </a:t>
            </a:r>
            <a:r>
              <a:rPr lang="en-US" sz="2400" dirty="0">
                <a:solidFill>
                  <a:srgbClr val="FF0000"/>
                </a:solidFill>
              </a:rPr>
              <a:t>circuit-switched network </a:t>
            </a:r>
            <a:r>
              <a:rPr lang="en-US" sz="2400" dirty="0"/>
              <a:t>is implemented in the </a:t>
            </a:r>
            <a:r>
              <a:rPr lang="en-US" sz="2400" dirty="0">
                <a:solidFill>
                  <a:srgbClr val="FF0000"/>
                </a:solidFill>
              </a:rPr>
              <a:t>physical layer </a:t>
            </a:r>
            <a:r>
              <a:rPr lang="en-US" sz="2400" dirty="0"/>
              <a:t>and a </a:t>
            </a:r>
            <a:r>
              <a:rPr lang="en-US" sz="2400" dirty="0">
                <a:solidFill>
                  <a:srgbClr val="FF0000"/>
                </a:solidFill>
              </a:rPr>
              <a:t>datagram network </a:t>
            </a:r>
            <a:r>
              <a:rPr lang="en-US" sz="2400" dirty="0"/>
              <a:t>in the </a:t>
            </a:r>
            <a:r>
              <a:rPr lang="en-US" sz="2400" dirty="0">
                <a:solidFill>
                  <a:srgbClr val="FF0000"/>
                </a:solidFill>
              </a:rPr>
              <a:t>network layer</a:t>
            </a:r>
            <a:r>
              <a:rPr lang="en-US" sz="2400" dirty="0"/>
              <a:t>. </a:t>
            </a:r>
            <a:endParaRPr lang="en-US" sz="2400" dirty="0">
              <a:latin typeface="+mj-lt"/>
            </a:endParaRPr>
          </a:p>
        </p:txBody>
      </p:sp>
      <p:sp>
        <p:nvSpPr>
          <p:cNvPr id="9" name="Text Box 3"/>
          <p:cNvSpPr txBox="1">
            <a:spLocks noChangeArrowheads="1"/>
          </p:cNvSpPr>
          <p:nvPr/>
        </p:nvSpPr>
        <p:spPr bwMode="auto">
          <a:xfrm>
            <a:off x="152400" y="141962"/>
            <a:ext cx="8763000" cy="830997"/>
          </a:xfrm>
          <a:prstGeom prst="rect">
            <a:avLst/>
          </a:prstGeom>
          <a:noFill/>
          <a:ln w="9525">
            <a:noFill/>
            <a:miter lim="800000"/>
            <a:headEnd/>
            <a:tailEnd/>
          </a:ln>
          <a:effectLst/>
        </p:spPr>
        <p:txBody>
          <a:bodyPr wrap="square">
            <a:spAutoFit/>
          </a:bodyPr>
          <a:lstStyle/>
          <a:p>
            <a:pPr algn="ctr"/>
            <a:r>
              <a:rPr lang="en-US" sz="2400" b="1" u="sng" dirty="0" smtClean="0">
                <a:latin typeface="Times" pitchFamily="18" charset="0"/>
                <a:cs typeface="Times" pitchFamily="18" charset="0"/>
              </a:rPr>
              <a:t>VIRTUAL CIRCUIT-SWITCHED NETWORKS</a:t>
            </a:r>
          </a:p>
          <a:p>
            <a:pPr algn="ctr"/>
            <a:r>
              <a:rPr lang="en-US" sz="2400" b="1" u="sng" dirty="0" smtClean="0">
                <a:latin typeface="Times" pitchFamily="18" charset="0"/>
                <a:cs typeface="Times" pitchFamily="18" charset="0"/>
              </a:rPr>
              <a:t>(An Approach of Packet Switching)</a:t>
            </a:r>
            <a:endParaRPr lang="en-US" sz="2400" b="1" u="sng" dirty="0">
              <a:latin typeface="Times" pitchFamily="18" charset="0"/>
              <a:cs typeface="Times" pitchFamily="18" charset="0"/>
            </a:endParaRPr>
          </a:p>
        </p:txBody>
      </p:sp>
    </p:spTree>
    <p:extLst>
      <p:ext uri="{BB962C8B-B14F-4D97-AF65-F5344CB8AC3E}">
        <p14:creationId xmlns:p14="http://schemas.microsoft.com/office/powerpoint/2010/main" val="3093554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2"/>
          <a:srcRect/>
          <a:stretch>
            <a:fillRect/>
          </a:stretch>
        </p:blipFill>
        <p:spPr bwMode="auto">
          <a:xfrm>
            <a:off x="1295400" y="838200"/>
            <a:ext cx="5748337" cy="3581400"/>
          </a:xfrm>
          <a:prstGeom prst="rect">
            <a:avLst/>
          </a:prstGeom>
          <a:noFill/>
          <a:ln w="9525">
            <a:noFill/>
            <a:miter lim="800000"/>
            <a:headEnd/>
            <a:tailEnd/>
          </a:ln>
          <a:effectLst/>
        </p:spPr>
      </p:pic>
      <p:sp>
        <p:nvSpPr>
          <p:cNvPr id="4" name="TextBox 3"/>
          <p:cNvSpPr txBox="1"/>
          <p:nvPr/>
        </p:nvSpPr>
        <p:spPr>
          <a:xfrm>
            <a:off x="1447800" y="4800600"/>
            <a:ext cx="6858000" cy="369332"/>
          </a:xfrm>
          <a:prstGeom prst="rect">
            <a:avLst/>
          </a:prstGeom>
          <a:noFill/>
        </p:spPr>
        <p:txBody>
          <a:bodyPr wrap="square" rtlCol="0">
            <a:spAutoFit/>
          </a:bodyPr>
          <a:lstStyle/>
          <a:p>
            <a:pPr algn="ctr"/>
            <a:r>
              <a:rPr lang="en-US" b="1" dirty="0">
                <a:latin typeface="Times" pitchFamily="18" charset="0"/>
                <a:cs typeface="Times" pitchFamily="18" charset="0"/>
              </a:rPr>
              <a:t>VIRTUAL CIRCUIT-SWITCHED</a:t>
            </a:r>
            <a:endParaRPr lang="en-IN" dirty="0"/>
          </a:p>
        </p:txBody>
      </p:sp>
    </p:spTree>
    <p:extLst>
      <p:ext uri="{BB962C8B-B14F-4D97-AF65-F5344CB8AC3E}">
        <p14:creationId xmlns:p14="http://schemas.microsoft.com/office/powerpoint/2010/main" val="29745907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0" y="1066800"/>
            <a:ext cx="8001000" cy="5638800"/>
          </a:xfrm>
          <a:prstGeom prst="rect">
            <a:avLst/>
          </a:prstGeom>
          <a:noFill/>
          <a:ln w="9525">
            <a:noFill/>
            <a:miter lim="800000"/>
            <a:headEnd/>
            <a:tailEnd/>
          </a:ln>
          <a:effectLst/>
        </p:spPr>
      </p:pic>
      <p:sp>
        <p:nvSpPr>
          <p:cNvPr id="5" name="Rectangle 2"/>
          <p:cNvSpPr txBox="1">
            <a:spLocks noChangeArrowheads="1"/>
          </p:cNvSpPr>
          <p:nvPr/>
        </p:nvSpPr>
        <p:spPr>
          <a:xfrm>
            <a:off x="304800" y="76200"/>
            <a:ext cx="8229600" cy="9906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cap="none" spc="0" normalizeH="0" baseline="0" noProof="0" dirty="0" smtClean="0">
                <a:ln>
                  <a:noFill/>
                </a:ln>
                <a:solidFill>
                  <a:srgbClr val="FF0000"/>
                </a:solidFill>
                <a:effectLst/>
                <a:uLnTx/>
                <a:uFillTx/>
                <a:latin typeface="+mj-lt"/>
                <a:ea typeface="+mj-ea"/>
                <a:cs typeface="+mj-cs"/>
              </a:rPr>
              <a:t>Packet Switching Virtual Circuit Approach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cap="none" spc="0" normalizeH="0" baseline="0" noProof="0" dirty="0" smtClean="0">
                <a:ln>
                  <a:noFill/>
                </a:ln>
                <a:solidFill>
                  <a:srgbClr val="FF0000"/>
                </a:solidFill>
                <a:effectLst/>
                <a:uLnTx/>
                <a:uFillTx/>
                <a:latin typeface="+mj-lt"/>
                <a:ea typeface="+mj-ea"/>
                <a:cs typeface="+mj-cs"/>
              </a:rPr>
              <a:t>Connection Oriented </a:t>
            </a:r>
            <a:endParaRPr kumimoji="0" lang="en-US" sz="3200" b="1" i="0" u="sng"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456977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048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sng" strike="noStrike" kern="1200" cap="none" spc="0" normalizeH="0" baseline="0" noProof="0" dirty="0" smtClean="0">
                <a:ln>
                  <a:noFill/>
                </a:ln>
                <a:solidFill>
                  <a:srgbClr val="FF0000"/>
                </a:solidFill>
                <a:effectLst/>
                <a:uLnTx/>
                <a:uFillTx/>
                <a:latin typeface="Times" pitchFamily="18" charset="0"/>
                <a:ea typeface="+mj-ea"/>
                <a:cs typeface="Times" pitchFamily="18" charset="0"/>
              </a:rPr>
              <a:t>Packet Switching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sng" strike="noStrike" kern="1200" cap="none" spc="0" normalizeH="0" baseline="0" noProof="0" dirty="0" smtClean="0">
                <a:ln>
                  <a:noFill/>
                </a:ln>
                <a:solidFill>
                  <a:srgbClr val="FF0000"/>
                </a:solidFill>
                <a:effectLst/>
                <a:uLnTx/>
                <a:uFillTx/>
                <a:latin typeface="Times" pitchFamily="18" charset="0"/>
                <a:ea typeface="+mj-ea"/>
                <a:cs typeface="Times" pitchFamily="18" charset="0"/>
              </a:rPr>
              <a:t>Virtual Circuit Approach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sng" strike="noStrike" kern="1200" cap="none" spc="0" normalizeH="0" baseline="0" noProof="0" dirty="0" smtClean="0">
                <a:ln>
                  <a:noFill/>
                </a:ln>
                <a:solidFill>
                  <a:srgbClr val="FF0000"/>
                </a:solidFill>
                <a:effectLst/>
                <a:uLnTx/>
                <a:uFillTx/>
                <a:latin typeface="Times" pitchFamily="18" charset="0"/>
                <a:ea typeface="+mj-ea"/>
                <a:cs typeface="Times" pitchFamily="18" charset="0"/>
              </a:rPr>
              <a:t>How it is implemented</a:t>
            </a:r>
            <a:r>
              <a:rPr kumimoji="0" lang="en-US" sz="2400" b="1" i="0" strike="noStrike" kern="1200" cap="none" spc="0" normalizeH="0" noProof="0" dirty="0" smtClean="0">
                <a:ln>
                  <a:noFill/>
                </a:ln>
                <a:solidFill>
                  <a:srgbClr val="FF0000"/>
                </a:solidFill>
                <a:effectLst/>
                <a:uLnTx/>
                <a:uFillTx/>
                <a:latin typeface="Times" pitchFamily="18" charset="0"/>
                <a:ea typeface="+mj-ea"/>
                <a:cs typeface="Times" pitchFamily="18" charset="0"/>
              </a:rPr>
              <a:t> ?</a:t>
            </a:r>
            <a:endParaRPr kumimoji="0" lang="en-US" sz="2400" b="1" i="0" u="sng" strike="noStrike" kern="1200" cap="none" spc="0" normalizeH="0" baseline="0" noProof="0" dirty="0">
              <a:ln>
                <a:noFill/>
              </a:ln>
              <a:solidFill>
                <a:srgbClr val="FF0000"/>
              </a:solidFill>
              <a:effectLst/>
              <a:uLnTx/>
              <a:uFillTx/>
              <a:latin typeface="Times" pitchFamily="18" charset="0"/>
              <a:ea typeface="+mj-ea"/>
              <a:cs typeface="Times" pitchFamily="18" charset="0"/>
            </a:endParaRPr>
          </a:p>
        </p:txBody>
      </p:sp>
      <p:sp>
        <p:nvSpPr>
          <p:cNvPr id="4" name="Rectangle 3"/>
          <p:cNvSpPr/>
          <p:nvPr/>
        </p:nvSpPr>
        <p:spPr>
          <a:xfrm>
            <a:off x="152400" y="1447800"/>
            <a:ext cx="8915400" cy="4893647"/>
          </a:xfrm>
          <a:prstGeom prst="rect">
            <a:avLst/>
          </a:prstGeom>
        </p:spPr>
        <p:txBody>
          <a:bodyPr wrap="square">
            <a:spAutoFit/>
          </a:bodyPr>
          <a:lstStyle/>
          <a:p>
            <a:pPr algn="just"/>
            <a:r>
              <a:rPr lang="en-US" sz="2400" b="1" dirty="0" smtClean="0">
                <a:latin typeface="Times" pitchFamily="18" charset="0"/>
                <a:cs typeface="Times" pitchFamily="18" charset="0"/>
              </a:rPr>
              <a:t>Addressing: </a:t>
            </a:r>
            <a:r>
              <a:rPr lang="en-US" sz="2400" dirty="0" smtClean="0">
                <a:latin typeface="Times" pitchFamily="18" charset="0"/>
                <a:cs typeface="Times" pitchFamily="18" charset="0"/>
              </a:rPr>
              <a:t>In a virtual-circuit network, two types of addressing are involved: </a:t>
            </a:r>
          </a:p>
          <a:p>
            <a:pPr marL="342900" indent="-342900" algn="just">
              <a:buFont typeface="Wingdings" pitchFamily="2" charset="2"/>
              <a:buChar char="v"/>
            </a:pPr>
            <a:r>
              <a:rPr lang="en-US" sz="2400" dirty="0" smtClean="0">
                <a:solidFill>
                  <a:srgbClr val="FF0000"/>
                </a:solidFill>
                <a:latin typeface="Times" pitchFamily="18" charset="0"/>
                <a:cs typeface="Times" pitchFamily="18" charset="0"/>
              </a:rPr>
              <a:t>Global </a:t>
            </a:r>
          </a:p>
          <a:p>
            <a:pPr marL="342900" indent="-342900" algn="just">
              <a:buFont typeface="Wingdings" pitchFamily="2" charset="2"/>
              <a:buChar char="v"/>
            </a:pPr>
            <a:r>
              <a:rPr lang="en-US" sz="2400" dirty="0" smtClean="0">
                <a:solidFill>
                  <a:srgbClr val="FF0000"/>
                </a:solidFill>
                <a:latin typeface="Times" pitchFamily="18" charset="0"/>
                <a:cs typeface="Times" pitchFamily="18" charset="0"/>
              </a:rPr>
              <a:t>Local (VCI)</a:t>
            </a:r>
            <a:endParaRPr lang="en-US" sz="2400" dirty="0" smtClean="0">
              <a:latin typeface="Times" pitchFamily="18" charset="0"/>
              <a:cs typeface="Times" pitchFamily="18" charset="0"/>
            </a:endParaRPr>
          </a:p>
          <a:p>
            <a:pPr algn="just"/>
            <a:r>
              <a:rPr lang="en-US" sz="2400" b="1" dirty="0" smtClean="0">
                <a:latin typeface="Times" pitchFamily="18" charset="0"/>
                <a:cs typeface="Times" pitchFamily="18" charset="0"/>
              </a:rPr>
              <a:t>Global Addressing</a:t>
            </a:r>
            <a:r>
              <a:rPr lang="en-US" sz="2400" dirty="0" smtClean="0">
                <a:latin typeface="Times" pitchFamily="18" charset="0"/>
                <a:cs typeface="Times" pitchFamily="18" charset="0"/>
              </a:rPr>
              <a:t>: A </a:t>
            </a:r>
            <a:r>
              <a:rPr lang="en-US" sz="2400" dirty="0" smtClean="0">
                <a:solidFill>
                  <a:srgbClr val="FF0000"/>
                </a:solidFill>
                <a:latin typeface="Times" pitchFamily="18" charset="0"/>
                <a:cs typeface="Times" pitchFamily="18" charset="0"/>
              </a:rPr>
              <a:t>source or a destination IP address </a:t>
            </a:r>
            <a:r>
              <a:rPr lang="en-US" sz="2400" dirty="0" smtClean="0">
                <a:latin typeface="Times" pitchFamily="18" charset="0"/>
                <a:cs typeface="Times" pitchFamily="18" charset="0"/>
              </a:rPr>
              <a:t>is considered to be global address.</a:t>
            </a:r>
          </a:p>
          <a:p>
            <a:pPr algn="just"/>
            <a:endParaRPr lang="en-US" sz="2400" dirty="0" smtClean="0">
              <a:latin typeface="Times" pitchFamily="18" charset="0"/>
              <a:cs typeface="Times" pitchFamily="18" charset="0"/>
            </a:endParaRPr>
          </a:p>
          <a:p>
            <a:pPr algn="just"/>
            <a:r>
              <a:rPr lang="en-US" sz="2400" b="1" dirty="0" smtClean="0">
                <a:latin typeface="Times" pitchFamily="18" charset="0"/>
                <a:cs typeface="Times" pitchFamily="18" charset="0"/>
              </a:rPr>
              <a:t>Virtual-Circuit Identifier: </a:t>
            </a:r>
            <a:r>
              <a:rPr lang="en-US" sz="2400" u="sng" dirty="0" smtClean="0">
                <a:latin typeface="Times" pitchFamily="18" charset="0"/>
                <a:cs typeface="Times" pitchFamily="18" charset="0"/>
              </a:rPr>
              <a:t>The identifier that is actually used for data transfer is called the virtual-circuit identifier (VCI)</a:t>
            </a:r>
            <a:r>
              <a:rPr lang="en-US" sz="2400" dirty="0" smtClean="0">
                <a:latin typeface="Times" pitchFamily="18" charset="0"/>
                <a:cs typeface="Times" pitchFamily="18" charset="0"/>
              </a:rPr>
              <a:t>. </a:t>
            </a:r>
          </a:p>
          <a:p>
            <a:pPr algn="just"/>
            <a:r>
              <a:rPr lang="en-US" sz="2400" dirty="0" smtClean="0">
                <a:solidFill>
                  <a:srgbClr val="FF0000"/>
                </a:solidFill>
                <a:latin typeface="Times" pitchFamily="18" charset="0"/>
                <a:cs typeface="Times" pitchFamily="18" charset="0"/>
              </a:rPr>
              <a:t>A VCI, unlike a global address, is a small number that has only switch scope</a:t>
            </a:r>
            <a:r>
              <a:rPr lang="en-US" sz="2400" dirty="0" smtClean="0">
                <a:latin typeface="Times" pitchFamily="18" charset="0"/>
                <a:cs typeface="Times" pitchFamily="18" charset="0"/>
              </a:rPr>
              <a:t>. </a:t>
            </a:r>
          </a:p>
          <a:p>
            <a:pPr algn="just"/>
            <a:r>
              <a:rPr lang="en-US" sz="2400" dirty="0" smtClean="0">
                <a:latin typeface="Times" pitchFamily="18" charset="0"/>
                <a:cs typeface="Times" pitchFamily="18" charset="0"/>
              </a:rPr>
              <a:t>It is used by a frame between two switches. When a frame arrives at a switch, it has a VCI; when it leaves, it has a different VCI. </a:t>
            </a:r>
            <a:endParaRPr lang="en-US" sz="2400" dirty="0">
              <a:latin typeface="Times" pitchFamily="18" charset="0"/>
              <a:cs typeface="Times" pitchFamily="18" charset="0"/>
            </a:endParaRPr>
          </a:p>
        </p:txBody>
      </p:sp>
    </p:spTree>
    <p:extLst>
      <p:ext uri="{BB962C8B-B14F-4D97-AF65-F5344CB8AC3E}">
        <p14:creationId xmlns:p14="http://schemas.microsoft.com/office/powerpoint/2010/main" val="1944265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1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1428" name="Text Box 4"/>
          <p:cNvSpPr txBox="1">
            <a:spLocks noChangeArrowheads="1"/>
          </p:cNvSpPr>
          <p:nvPr/>
        </p:nvSpPr>
        <p:spPr bwMode="auto">
          <a:xfrm>
            <a:off x="304800" y="381000"/>
            <a:ext cx="6145465" cy="461665"/>
          </a:xfrm>
          <a:prstGeom prst="rect">
            <a:avLst/>
          </a:prstGeom>
          <a:noFill/>
          <a:ln w="9525">
            <a:noFill/>
            <a:miter lim="800000"/>
            <a:headEnd/>
            <a:tailEnd/>
          </a:ln>
          <a:effectLst/>
        </p:spPr>
        <p:txBody>
          <a:bodyPr wrap="none">
            <a:spAutoFit/>
          </a:bodyPr>
          <a:lstStyle/>
          <a:p>
            <a:r>
              <a:rPr lang="en-US" sz="2400" b="1" u="sng" dirty="0" smtClean="0">
                <a:latin typeface="Times New Roman" pitchFamily="18" charset="0"/>
              </a:rPr>
              <a:t>Switch </a:t>
            </a:r>
            <a:r>
              <a:rPr lang="en-US" sz="2400" b="1" u="sng" dirty="0">
                <a:latin typeface="Times New Roman" pitchFamily="18" charset="0"/>
              </a:rPr>
              <a:t>and tables in a virtual-circuit network</a:t>
            </a:r>
          </a:p>
        </p:txBody>
      </p:sp>
      <p:sp>
        <p:nvSpPr>
          <p:cNvPr id="87142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71430" name="Picture 6"/>
          <p:cNvPicPr>
            <a:picLocks noChangeAspect="1" noChangeArrowheads="1"/>
          </p:cNvPicPr>
          <p:nvPr/>
        </p:nvPicPr>
        <p:blipFill>
          <a:blip r:embed="rId3"/>
          <a:srcRect/>
          <a:stretch>
            <a:fillRect/>
          </a:stretch>
        </p:blipFill>
        <p:spPr bwMode="auto">
          <a:xfrm>
            <a:off x="609600" y="1196975"/>
            <a:ext cx="7404100" cy="5051425"/>
          </a:xfrm>
          <a:prstGeom prst="rect">
            <a:avLst/>
          </a:prstGeom>
          <a:noFill/>
          <a:ln w="9525">
            <a:noFill/>
            <a:miter lim="800000"/>
            <a:headEnd/>
            <a:tailEnd/>
          </a:ln>
          <a:effectLst/>
        </p:spPr>
      </p:pic>
    </p:spTree>
    <p:extLst>
      <p:ext uri="{BB962C8B-B14F-4D97-AF65-F5344CB8AC3E}">
        <p14:creationId xmlns:p14="http://schemas.microsoft.com/office/powerpoint/2010/main" val="3589748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381000"/>
            <a:ext cx="8441029" cy="461665"/>
          </a:xfrm>
          <a:prstGeom prst="rect">
            <a:avLst/>
          </a:prstGeom>
          <a:noFill/>
          <a:ln w="9525">
            <a:noFill/>
            <a:miter lim="800000"/>
            <a:headEnd/>
            <a:tailEnd/>
          </a:ln>
          <a:effectLst/>
        </p:spPr>
        <p:txBody>
          <a:bodyPr wrap="none">
            <a:spAutoFit/>
          </a:bodyPr>
          <a:lstStyle/>
          <a:p>
            <a:r>
              <a:rPr lang="en-US" sz="2400" b="1" u="sng" dirty="0" smtClean="0">
                <a:latin typeface="Times New Roman" pitchFamily="18" charset="0"/>
              </a:rPr>
              <a:t>Source-to-destination </a:t>
            </a:r>
            <a:r>
              <a:rPr lang="en-US" sz="2400" b="1" u="sng" dirty="0">
                <a:latin typeface="Times New Roman" pitchFamily="18" charset="0"/>
              </a:rPr>
              <a:t>data transfer in a virtual-circuit network</a:t>
            </a:r>
          </a:p>
        </p:txBody>
      </p:sp>
      <p:sp>
        <p:nvSpPr>
          <p:cNvPr id="87245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2457" name="Picture 9"/>
          <p:cNvPicPr>
            <a:picLocks noChangeAspect="1" noChangeArrowheads="1"/>
          </p:cNvPicPr>
          <p:nvPr/>
        </p:nvPicPr>
        <p:blipFill>
          <a:blip r:embed="rId3"/>
          <a:srcRect/>
          <a:stretch>
            <a:fillRect/>
          </a:stretch>
        </p:blipFill>
        <p:spPr bwMode="auto">
          <a:xfrm>
            <a:off x="868363" y="1211263"/>
            <a:ext cx="7513637" cy="4046537"/>
          </a:xfrm>
          <a:prstGeom prst="rect">
            <a:avLst/>
          </a:prstGeom>
          <a:noFill/>
          <a:ln w="9525">
            <a:noFill/>
            <a:miter lim="800000"/>
            <a:headEnd/>
            <a:tailEnd/>
          </a:ln>
          <a:effectLst/>
        </p:spPr>
      </p:pic>
    </p:spTree>
    <p:extLst>
      <p:ext uri="{BB962C8B-B14F-4D97-AF65-F5344CB8AC3E}">
        <p14:creationId xmlns:p14="http://schemas.microsoft.com/office/powerpoint/2010/main" val="37337898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04800" y="76200"/>
            <a:ext cx="8229600" cy="1219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cap="none" spc="0" normalizeH="0" baseline="0" noProof="0" dirty="0" smtClean="0">
                <a:ln>
                  <a:noFill/>
                </a:ln>
                <a:solidFill>
                  <a:srgbClr val="FF0000"/>
                </a:solidFill>
                <a:effectLst/>
                <a:uLnTx/>
                <a:uFillTx/>
                <a:latin typeface="Times" pitchFamily="18" charset="0"/>
                <a:ea typeface="+mj-ea"/>
                <a:cs typeface="Times" pitchFamily="18" charset="0"/>
              </a:rPr>
              <a:t>Packet Switching Virtual Circuit Approach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cap="none" spc="0" normalizeH="0" baseline="0" noProof="0" dirty="0" smtClean="0">
                <a:ln>
                  <a:noFill/>
                </a:ln>
                <a:solidFill>
                  <a:srgbClr val="FF0000"/>
                </a:solidFill>
                <a:effectLst/>
                <a:uLnTx/>
                <a:uFillTx/>
                <a:latin typeface="Times" pitchFamily="18" charset="0"/>
                <a:ea typeface="+mj-ea"/>
                <a:cs typeface="Times" pitchFamily="18" charset="0"/>
              </a:rPr>
              <a:t>How Virtual Circuit is Established</a:t>
            </a:r>
            <a:r>
              <a:rPr lang="en-US" sz="3200" b="1" dirty="0" smtClean="0">
                <a:solidFill>
                  <a:srgbClr val="FF0000"/>
                </a:solidFill>
                <a:latin typeface="Times" pitchFamily="18" charset="0"/>
                <a:ea typeface="+mj-ea"/>
                <a:cs typeface="Times" pitchFamily="18" charset="0"/>
              </a:rPr>
              <a:t> ?</a:t>
            </a:r>
            <a:endParaRPr kumimoji="0" lang="en-US" sz="3200" b="1" i="0" u="sng" strike="noStrike" kern="1200" cap="none" spc="0" normalizeH="0" baseline="0" noProof="0" dirty="0">
              <a:ln>
                <a:noFill/>
              </a:ln>
              <a:solidFill>
                <a:srgbClr val="FF0000"/>
              </a:solidFill>
              <a:effectLst/>
              <a:uLnTx/>
              <a:uFillTx/>
              <a:latin typeface="Times" pitchFamily="18" charset="0"/>
              <a:ea typeface="+mj-ea"/>
              <a:cs typeface="Times" pitchFamily="18" charset="0"/>
            </a:endParaRPr>
          </a:p>
        </p:txBody>
      </p:sp>
      <p:sp>
        <p:nvSpPr>
          <p:cNvPr id="4" name="Rectangle 3"/>
          <p:cNvSpPr/>
          <p:nvPr/>
        </p:nvSpPr>
        <p:spPr>
          <a:xfrm>
            <a:off x="381000" y="1295400"/>
            <a:ext cx="8382000" cy="4572000"/>
          </a:xfrm>
          <a:prstGeom prst="rect">
            <a:avLst/>
          </a:prstGeom>
        </p:spPr>
        <p:txBody>
          <a:bodyPr wrap="square">
            <a:spAutoFit/>
          </a:bodyPr>
          <a:lstStyle/>
          <a:p>
            <a:pPr algn="just"/>
            <a:r>
              <a:rPr lang="en-US" sz="2800" b="1" dirty="0" smtClean="0"/>
              <a:t>Three Phases:</a:t>
            </a:r>
          </a:p>
          <a:p>
            <a:pPr algn="just"/>
            <a:r>
              <a:rPr lang="en-US" sz="2800" dirty="0" smtClean="0"/>
              <a:t>As in a circuit-switched network, a source and destination need to go through three phases in a virtual-circuit network: </a:t>
            </a:r>
            <a:r>
              <a:rPr lang="en-US" sz="2800" dirty="0" smtClean="0">
                <a:solidFill>
                  <a:srgbClr val="FF0000"/>
                </a:solidFill>
              </a:rPr>
              <a:t>setup, data transfer, and teardown</a:t>
            </a:r>
            <a:r>
              <a:rPr lang="en-US" sz="2800" dirty="0" smtClean="0"/>
              <a:t>.</a:t>
            </a:r>
          </a:p>
          <a:p>
            <a:pPr algn="just"/>
            <a:r>
              <a:rPr lang="en-US" sz="2800" b="1" u="sng" dirty="0" smtClean="0"/>
              <a:t>Setup phase</a:t>
            </a:r>
            <a:r>
              <a:rPr lang="en-US" sz="2800" dirty="0" smtClean="0"/>
              <a:t>, the source and destination use their global addresses to help switches make table entries for the connection.</a:t>
            </a:r>
          </a:p>
          <a:p>
            <a:pPr algn="just"/>
            <a:r>
              <a:rPr lang="en-US" sz="2800" dirty="0" smtClean="0"/>
              <a:t>In the </a:t>
            </a:r>
            <a:r>
              <a:rPr lang="en-US" sz="2800" b="1" u="sng" dirty="0" smtClean="0"/>
              <a:t>teardown phase</a:t>
            </a:r>
            <a:r>
              <a:rPr lang="en-US" sz="2800" dirty="0" smtClean="0"/>
              <a:t>, the source and destination inform the switches to delete the corresponding entry.</a:t>
            </a:r>
          </a:p>
          <a:p>
            <a:pPr algn="just"/>
            <a:r>
              <a:rPr lang="en-US" sz="2800" b="1" u="sng" dirty="0" smtClean="0"/>
              <a:t>Data transfer</a:t>
            </a:r>
            <a:r>
              <a:rPr lang="en-US" sz="2800" dirty="0" smtClean="0"/>
              <a:t> occurs between these two phases.</a:t>
            </a:r>
            <a:endParaRPr lang="en-US" sz="2800" dirty="0"/>
          </a:p>
        </p:txBody>
      </p:sp>
    </p:spTree>
    <p:extLst>
      <p:ext uri="{BB962C8B-B14F-4D97-AF65-F5344CB8AC3E}">
        <p14:creationId xmlns:p14="http://schemas.microsoft.com/office/powerpoint/2010/main" val="1724903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49268"/>
            <a:ext cx="8686800" cy="6863417"/>
          </a:xfrm>
          <a:prstGeom prst="rect">
            <a:avLst/>
          </a:prstGeom>
          <a:noFill/>
        </p:spPr>
        <p:txBody>
          <a:bodyPr wrap="square" rtlCol="0">
            <a:spAutoFit/>
          </a:bodyPr>
          <a:lstStyle/>
          <a:p>
            <a:pPr algn="just"/>
            <a:r>
              <a:rPr lang="en-US" sz="2000" b="1" dirty="0">
                <a:solidFill>
                  <a:srgbClr val="FF0000"/>
                </a:solidFill>
                <a:latin typeface="Times" pitchFamily="18" charset="0"/>
                <a:cs typeface="Times" pitchFamily="18" charset="0"/>
              </a:rPr>
              <a:t>Q:A</a:t>
            </a:r>
            <a:r>
              <a:rPr lang="en-US" sz="2000" dirty="0">
                <a:latin typeface="Times" pitchFamily="18" charset="0"/>
                <a:cs typeface="Times" pitchFamily="18" charset="0"/>
              </a:rPr>
              <a:t> network is a set of connected devices. Whenever we have multiple devices, we have the problem of how to connect them to make one-to-one communication </a:t>
            </a:r>
            <a:r>
              <a:rPr lang="en-US" sz="2000" dirty="0" smtClean="0">
                <a:latin typeface="Times" pitchFamily="18" charset="0"/>
                <a:cs typeface="Times" pitchFamily="18" charset="0"/>
              </a:rPr>
              <a:t>possible. List Possible solutions.</a:t>
            </a:r>
          </a:p>
          <a:p>
            <a:pPr algn="just"/>
            <a:r>
              <a:rPr lang="en-US" sz="2000" b="1" dirty="0" smtClean="0">
                <a:solidFill>
                  <a:srgbClr val="FF0000"/>
                </a:solidFill>
                <a:latin typeface="Times" pitchFamily="18" charset="0"/>
                <a:cs typeface="Times" pitchFamily="18" charset="0"/>
              </a:rPr>
              <a:t>Sol:1-</a:t>
            </a:r>
            <a:r>
              <a:rPr lang="en-US" sz="2000" dirty="0" smtClean="0">
                <a:latin typeface="Times" pitchFamily="18" charset="0"/>
                <a:cs typeface="Times" pitchFamily="18" charset="0"/>
              </a:rPr>
              <a:t>One </a:t>
            </a:r>
            <a:r>
              <a:rPr lang="en-US" sz="2000" dirty="0">
                <a:latin typeface="Times" pitchFamily="18" charset="0"/>
                <a:cs typeface="Times" pitchFamily="18" charset="0"/>
              </a:rPr>
              <a:t>solution is to make a point-to-point connection between each pair of devices (a </a:t>
            </a:r>
            <a:r>
              <a:rPr lang="en-US" sz="2000" dirty="0" smtClean="0">
                <a:latin typeface="Times" pitchFamily="18" charset="0"/>
                <a:cs typeface="Times" pitchFamily="18" charset="0"/>
              </a:rPr>
              <a:t>mesh </a:t>
            </a:r>
            <a:r>
              <a:rPr lang="en-US" sz="2000" dirty="0">
                <a:latin typeface="Times" pitchFamily="18" charset="0"/>
                <a:cs typeface="Times" pitchFamily="18" charset="0"/>
              </a:rPr>
              <a:t>topology</a:t>
            </a:r>
            <a:r>
              <a:rPr lang="en-US" sz="2000" dirty="0" smtClean="0">
                <a:latin typeface="Times" pitchFamily="18" charset="0"/>
                <a:cs typeface="Times" pitchFamily="18" charset="0"/>
              </a:rPr>
              <a:t>).</a:t>
            </a:r>
          </a:p>
          <a:p>
            <a:pPr algn="just"/>
            <a:r>
              <a:rPr lang="en-US" sz="2000" b="1" dirty="0" smtClean="0">
                <a:solidFill>
                  <a:srgbClr val="FF0000"/>
                </a:solidFill>
                <a:latin typeface="Times" pitchFamily="18" charset="0"/>
                <a:cs typeface="Times" pitchFamily="18" charset="0"/>
              </a:rPr>
              <a:t>Sol:2-</a:t>
            </a:r>
            <a:r>
              <a:rPr lang="en-US" sz="2000" dirty="0" smtClean="0">
                <a:latin typeface="Times" pitchFamily="18" charset="0"/>
                <a:cs typeface="Times" pitchFamily="18" charset="0"/>
              </a:rPr>
              <a:t>Point-to-point </a:t>
            </a:r>
            <a:r>
              <a:rPr lang="en-US" sz="2000" dirty="0">
                <a:latin typeface="Times" pitchFamily="18" charset="0"/>
                <a:cs typeface="Times" pitchFamily="18" charset="0"/>
              </a:rPr>
              <a:t>connection between </a:t>
            </a:r>
            <a:r>
              <a:rPr lang="en-US" sz="2000" dirty="0" smtClean="0">
                <a:latin typeface="Times" pitchFamily="18" charset="0"/>
                <a:cs typeface="Times" pitchFamily="18" charset="0"/>
              </a:rPr>
              <a:t>a </a:t>
            </a:r>
            <a:r>
              <a:rPr lang="en-US" sz="2000" dirty="0">
                <a:latin typeface="Times" pitchFamily="18" charset="0"/>
                <a:cs typeface="Times" pitchFamily="18" charset="0"/>
              </a:rPr>
              <a:t>central device and every other device (a star topology</a:t>
            </a:r>
            <a:r>
              <a:rPr lang="en-US" sz="2000" dirty="0" smtClean="0">
                <a:latin typeface="Times" pitchFamily="18" charset="0"/>
                <a:cs typeface="Times" pitchFamily="18" charset="0"/>
              </a:rPr>
              <a:t>).</a:t>
            </a:r>
          </a:p>
          <a:p>
            <a:pPr algn="just"/>
            <a:r>
              <a:rPr lang="en-US" sz="2000" b="1" dirty="0" smtClean="0">
                <a:solidFill>
                  <a:srgbClr val="FF0000"/>
                </a:solidFill>
                <a:latin typeface="Times" pitchFamily="18" charset="0"/>
                <a:cs typeface="Times" pitchFamily="18" charset="0"/>
              </a:rPr>
              <a:t>Issues with these methods:</a:t>
            </a:r>
          </a:p>
          <a:p>
            <a:pPr marL="342900" indent="-342900" algn="just">
              <a:buFont typeface="Wingdings" pitchFamily="2" charset="2"/>
              <a:buChar char="v"/>
            </a:pPr>
            <a:r>
              <a:rPr lang="en-US" sz="2000" dirty="0" smtClean="0">
                <a:latin typeface="Times" pitchFamily="18" charset="0"/>
                <a:cs typeface="Times" pitchFamily="18" charset="0"/>
              </a:rPr>
              <a:t>These </a:t>
            </a:r>
            <a:r>
              <a:rPr lang="en-US" sz="2000" dirty="0">
                <a:latin typeface="Times" pitchFamily="18" charset="0"/>
                <a:cs typeface="Times" pitchFamily="18" charset="0"/>
              </a:rPr>
              <a:t>methods, however, are impractical and wasteful when applied to very large networks.</a:t>
            </a:r>
          </a:p>
          <a:p>
            <a:pPr marL="342900" indent="-342900" algn="just">
              <a:buFont typeface="Wingdings" pitchFamily="2" charset="2"/>
              <a:buChar char="v"/>
            </a:pPr>
            <a:r>
              <a:rPr lang="en-US" sz="2000" dirty="0">
                <a:latin typeface="Times" pitchFamily="18" charset="0"/>
                <a:cs typeface="Times" pitchFamily="18" charset="0"/>
              </a:rPr>
              <a:t>The number and length of the links require too much infrastructure to be </a:t>
            </a:r>
            <a:r>
              <a:rPr lang="en-US" sz="2000" dirty="0" smtClean="0">
                <a:latin typeface="Times" pitchFamily="18" charset="0"/>
                <a:cs typeface="Times" pitchFamily="18" charset="0"/>
              </a:rPr>
              <a:t>cost-efficient, and </a:t>
            </a:r>
            <a:r>
              <a:rPr lang="en-US" sz="2000" dirty="0">
                <a:latin typeface="Times" pitchFamily="18" charset="0"/>
                <a:cs typeface="Times" pitchFamily="18" charset="0"/>
              </a:rPr>
              <a:t>the majority of those links would be idle most of the </a:t>
            </a:r>
            <a:r>
              <a:rPr lang="en-US" sz="2000" dirty="0" smtClean="0">
                <a:latin typeface="Times" pitchFamily="18" charset="0"/>
                <a:cs typeface="Times" pitchFamily="18" charset="0"/>
              </a:rPr>
              <a:t>time</a:t>
            </a:r>
          </a:p>
          <a:p>
            <a:pPr algn="just"/>
            <a:r>
              <a:rPr lang="en-US" sz="2000" b="1" dirty="0">
                <a:latin typeface="Times" pitchFamily="18" charset="0"/>
                <a:cs typeface="Times" pitchFamily="18" charset="0"/>
              </a:rPr>
              <a:t>Sol:3-Other </a:t>
            </a:r>
            <a:r>
              <a:rPr lang="en-US" sz="2000" b="1" dirty="0" smtClean="0">
                <a:latin typeface="Times" pitchFamily="18" charset="0"/>
                <a:cs typeface="Times" pitchFamily="18" charset="0"/>
              </a:rPr>
              <a:t>topologies </a:t>
            </a:r>
            <a:r>
              <a:rPr lang="en-US" sz="2000" b="1" dirty="0">
                <a:latin typeface="Times" pitchFamily="18" charset="0"/>
                <a:cs typeface="Times" pitchFamily="18" charset="0"/>
              </a:rPr>
              <a:t>employing multipoint connections, such as a </a:t>
            </a:r>
            <a:r>
              <a:rPr lang="en-US" sz="2000" b="1" dirty="0" smtClean="0">
                <a:latin typeface="Times" pitchFamily="18" charset="0"/>
                <a:cs typeface="Times" pitchFamily="18" charset="0"/>
              </a:rPr>
              <a:t>bus</a:t>
            </a:r>
          </a:p>
          <a:p>
            <a:pPr algn="just"/>
            <a:r>
              <a:rPr lang="en-US" sz="2000" b="1" dirty="0">
                <a:solidFill>
                  <a:srgbClr val="FF0000"/>
                </a:solidFill>
                <a:latin typeface="Times" pitchFamily="18" charset="0"/>
                <a:cs typeface="Times" pitchFamily="18" charset="0"/>
              </a:rPr>
              <a:t>Issues with these methods:</a:t>
            </a:r>
          </a:p>
          <a:p>
            <a:pPr algn="just"/>
            <a:r>
              <a:rPr lang="en-US" sz="2000" dirty="0">
                <a:latin typeface="Times" pitchFamily="18" charset="0"/>
                <a:cs typeface="Times" pitchFamily="18" charset="0"/>
              </a:rPr>
              <a:t>the distances between devices and the total number of devices increase beyond the capacities of the media and </a:t>
            </a:r>
            <a:r>
              <a:rPr lang="en-US" sz="2000" dirty="0" smtClean="0">
                <a:latin typeface="Times" pitchFamily="18" charset="0"/>
                <a:cs typeface="Times" pitchFamily="18" charset="0"/>
              </a:rPr>
              <a:t>equipment</a:t>
            </a:r>
            <a:endParaRPr lang="en-US" sz="2000" b="1" dirty="0">
              <a:latin typeface="Times" pitchFamily="18" charset="0"/>
              <a:cs typeface="Times" pitchFamily="18" charset="0"/>
            </a:endParaRPr>
          </a:p>
          <a:p>
            <a:pPr algn="just"/>
            <a:r>
              <a:rPr lang="en-US" sz="2000" b="1" dirty="0" smtClean="0">
                <a:solidFill>
                  <a:srgbClr val="FF0000"/>
                </a:solidFill>
                <a:latin typeface="Times" pitchFamily="18" charset="0"/>
                <a:cs typeface="Times" pitchFamily="18" charset="0"/>
              </a:rPr>
              <a:t>Optimal Solution</a:t>
            </a:r>
            <a:endParaRPr lang="en-IN" sz="2000" b="1" dirty="0">
              <a:solidFill>
                <a:srgbClr val="FF0000"/>
              </a:solidFill>
              <a:latin typeface="Times" pitchFamily="18" charset="0"/>
              <a:cs typeface="Times" pitchFamily="18" charset="0"/>
            </a:endParaRPr>
          </a:p>
          <a:p>
            <a:pPr algn="just"/>
            <a:r>
              <a:rPr lang="en-IN" sz="2000" b="1" dirty="0" smtClean="0">
                <a:latin typeface="Times" pitchFamily="18" charset="0"/>
                <a:cs typeface="Times" pitchFamily="18" charset="0"/>
              </a:rPr>
              <a:t>Switching</a:t>
            </a:r>
            <a:r>
              <a:rPr lang="en-IN" sz="2000" dirty="0"/>
              <a:t>.</a:t>
            </a:r>
            <a:endParaRPr lang="en-US" sz="2000" b="1" dirty="0">
              <a:latin typeface="Times" pitchFamily="18" charset="0"/>
              <a:cs typeface="Times" pitchFamily="18" charset="0"/>
            </a:endParaRPr>
          </a:p>
          <a:p>
            <a:pPr marL="342900" indent="-342900" algn="just">
              <a:buFont typeface="Wingdings" pitchFamily="2" charset="2"/>
              <a:buChar char="v"/>
            </a:pPr>
            <a:endParaRPr lang="en-US" sz="2000" b="1" dirty="0">
              <a:solidFill>
                <a:srgbClr val="FF0000"/>
              </a:solidFill>
              <a:latin typeface="Times" pitchFamily="18" charset="0"/>
              <a:cs typeface="Times" pitchFamily="18" charset="0"/>
            </a:endParaRPr>
          </a:p>
          <a:p>
            <a:pPr marL="342900" indent="-342900" algn="just">
              <a:buFont typeface="Wingdings" pitchFamily="2" charset="2"/>
              <a:buChar char="v"/>
            </a:pPr>
            <a:endParaRPr lang="en-US" sz="2000" b="1" dirty="0">
              <a:solidFill>
                <a:srgbClr val="FF0000"/>
              </a:solidFill>
              <a:latin typeface="Times" pitchFamily="18" charset="0"/>
              <a:cs typeface="Times" pitchFamily="18" charset="0"/>
            </a:endParaRPr>
          </a:p>
          <a:p>
            <a:pPr algn="just"/>
            <a:endParaRPr lang="en-US" sz="2000" dirty="0">
              <a:latin typeface="Times" pitchFamily="18" charset="0"/>
              <a:cs typeface="Times" pitchFamily="18" charset="0"/>
            </a:endParaRPr>
          </a:p>
          <a:p>
            <a:pPr algn="just"/>
            <a:endParaRPr lang="en-US" sz="2000" dirty="0">
              <a:latin typeface="Times" pitchFamily="18" charset="0"/>
              <a:cs typeface="Times" pitchFamily="18" charset="0"/>
            </a:endParaRPr>
          </a:p>
        </p:txBody>
      </p:sp>
    </p:spTree>
    <p:extLst>
      <p:ext uri="{BB962C8B-B14F-4D97-AF65-F5344CB8AC3E}">
        <p14:creationId xmlns:p14="http://schemas.microsoft.com/office/powerpoint/2010/main" val="38496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fade">
                                      <p:cBhvr>
                                        <p:cTn id="44" dur="1000"/>
                                        <p:tgtEl>
                                          <p:spTgt spid="2">
                                            <p:txEl>
                                              <p:pRg st="7" end="7"/>
                                            </p:txEl>
                                          </p:spTgt>
                                        </p:tgtEl>
                                      </p:cBhvr>
                                    </p:animEffect>
                                    <p:anim calcmode="lin" valueType="num">
                                      <p:cBhvr>
                                        <p:cTn id="4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Effect transition="in" filter="fade">
                                      <p:cBhvr>
                                        <p:cTn id="63" dur="1000"/>
                                        <p:tgtEl>
                                          <p:spTgt spid="2">
                                            <p:txEl>
                                              <p:pRg st="10" end="10"/>
                                            </p:txEl>
                                          </p:spTgt>
                                        </p:tgtEl>
                                      </p:cBhvr>
                                    </p:animEffect>
                                    <p:anim calcmode="lin" valueType="num">
                                      <p:cBhvr>
                                        <p:cTn id="6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04800" y="76200"/>
            <a:ext cx="8229600" cy="990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sng" strike="noStrike" kern="1200" cap="none" spc="0" normalizeH="0" baseline="0" noProof="0" dirty="0" smtClean="0">
                <a:ln>
                  <a:noFill/>
                </a:ln>
                <a:effectLst/>
                <a:uLnTx/>
                <a:uFillTx/>
                <a:latin typeface="Times" pitchFamily="18" charset="0"/>
                <a:ea typeface="+mj-ea"/>
                <a:cs typeface="Times" pitchFamily="18" charset="0"/>
              </a:rPr>
              <a:t>Packet Switching Virtual Circuit Approach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sng" strike="noStrike" kern="1200" cap="none" spc="0" normalizeH="0" baseline="0" noProof="0" dirty="0" smtClean="0">
                <a:ln>
                  <a:noFill/>
                </a:ln>
                <a:effectLst/>
                <a:uLnTx/>
                <a:uFillTx/>
                <a:latin typeface="Times" pitchFamily="18" charset="0"/>
                <a:ea typeface="+mj-ea"/>
                <a:cs typeface="Times" pitchFamily="18" charset="0"/>
              </a:rPr>
              <a:t>How Virtual Circuit is Established</a:t>
            </a:r>
            <a:r>
              <a:rPr lang="en-US" sz="2800" b="1" dirty="0" smtClean="0">
                <a:latin typeface="Times" pitchFamily="18" charset="0"/>
                <a:ea typeface="+mj-ea"/>
                <a:cs typeface="Times" pitchFamily="18" charset="0"/>
              </a:rPr>
              <a:t> ?</a:t>
            </a:r>
            <a:endParaRPr kumimoji="0" lang="en-US" sz="2800" b="1" i="0" u="sng" strike="noStrike" kern="1200" cap="none" spc="0" normalizeH="0" baseline="0" noProof="0" dirty="0">
              <a:ln>
                <a:noFill/>
              </a:ln>
              <a:effectLst/>
              <a:uLnTx/>
              <a:uFillTx/>
              <a:latin typeface="Times" pitchFamily="18" charset="0"/>
              <a:ea typeface="+mj-ea"/>
              <a:cs typeface="Times" pitchFamily="18" charset="0"/>
            </a:endParaRPr>
          </a:p>
        </p:txBody>
      </p:sp>
      <p:sp>
        <p:nvSpPr>
          <p:cNvPr id="4" name="Rectangle 3"/>
          <p:cNvSpPr/>
          <p:nvPr/>
        </p:nvSpPr>
        <p:spPr>
          <a:xfrm>
            <a:off x="381000" y="1295400"/>
            <a:ext cx="8382000" cy="4832092"/>
          </a:xfrm>
          <a:prstGeom prst="rect">
            <a:avLst/>
          </a:prstGeom>
        </p:spPr>
        <p:txBody>
          <a:bodyPr wrap="square">
            <a:spAutoFit/>
          </a:bodyPr>
          <a:lstStyle/>
          <a:p>
            <a:pPr algn="just"/>
            <a:r>
              <a:rPr lang="en-US" sz="2800" b="1" dirty="0" smtClean="0"/>
              <a:t>Setup Phase: </a:t>
            </a:r>
          </a:p>
          <a:p>
            <a:pPr algn="just"/>
            <a:r>
              <a:rPr lang="en-US" sz="2800" dirty="0" smtClean="0"/>
              <a:t>In the setup phase, a switch creates an entry for a virtual circuit. For example, suppose source A needs to create a virtual circuit to B. </a:t>
            </a:r>
            <a:r>
              <a:rPr lang="en-US" sz="2800" dirty="0" smtClean="0">
                <a:solidFill>
                  <a:srgbClr val="FF0000"/>
                </a:solidFill>
              </a:rPr>
              <a:t>Two steps are required: the setup request and the acknowledgment</a:t>
            </a:r>
            <a:r>
              <a:rPr lang="en-US" sz="2800" dirty="0" smtClean="0"/>
              <a:t>.</a:t>
            </a:r>
          </a:p>
          <a:p>
            <a:pPr algn="just"/>
            <a:endParaRPr lang="en-US" sz="2800" b="1" dirty="0" smtClean="0"/>
          </a:p>
          <a:p>
            <a:pPr algn="just"/>
            <a:r>
              <a:rPr lang="en-US" sz="2800" b="1" u="sng" dirty="0" smtClean="0"/>
              <a:t>Setup Request</a:t>
            </a:r>
            <a:r>
              <a:rPr lang="en-US" sz="2800" b="1" dirty="0" smtClean="0"/>
              <a:t>:</a:t>
            </a:r>
            <a:r>
              <a:rPr lang="en-US" sz="2800" dirty="0" smtClean="0"/>
              <a:t>  A setup request frame is sent from the source to the destination. </a:t>
            </a:r>
          </a:p>
          <a:p>
            <a:pPr algn="just"/>
            <a:r>
              <a:rPr lang="en-US" sz="2800" b="1" u="sng" dirty="0" smtClean="0"/>
              <a:t>Acknowledgment</a:t>
            </a:r>
            <a:r>
              <a:rPr lang="en-US" sz="2800" b="1" dirty="0" smtClean="0"/>
              <a:t>:</a:t>
            </a:r>
            <a:r>
              <a:rPr lang="en-US" sz="2800" dirty="0" smtClean="0"/>
              <a:t> A special frame, called the acknowledgment frame, completes the entries in the switching tables. </a:t>
            </a:r>
            <a:endParaRPr lang="en-US" sz="2800" dirty="0"/>
          </a:p>
        </p:txBody>
      </p:sp>
    </p:spTree>
    <p:extLst>
      <p:ext uri="{BB962C8B-B14F-4D97-AF65-F5344CB8AC3E}">
        <p14:creationId xmlns:p14="http://schemas.microsoft.com/office/powerpoint/2010/main" val="26047255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srcRect/>
          <a:stretch>
            <a:fillRect/>
          </a:stretch>
        </p:blipFill>
        <p:spPr bwMode="auto">
          <a:xfrm>
            <a:off x="76200" y="838200"/>
            <a:ext cx="8915400" cy="2819400"/>
          </a:xfrm>
          <a:prstGeom prst="rect">
            <a:avLst/>
          </a:prstGeom>
          <a:noFill/>
          <a:ln w="9525">
            <a:noFill/>
            <a:miter lim="800000"/>
            <a:headEnd/>
            <a:tailEnd/>
          </a:ln>
          <a:effectLst/>
        </p:spPr>
      </p:pic>
      <p:sp>
        <p:nvSpPr>
          <p:cNvPr id="3" name="TextBox 2"/>
          <p:cNvSpPr txBox="1"/>
          <p:nvPr/>
        </p:nvSpPr>
        <p:spPr>
          <a:xfrm>
            <a:off x="290186" y="76200"/>
            <a:ext cx="86868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smtClean="0">
                <a:latin typeface="Times" pitchFamily="18" charset="0"/>
                <a:cs typeface="Times" pitchFamily="18" charset="0"/>
              </a:rPr>
              <a:t>How Virtual Circuit is established</a:t>
            </a:r>
            <a:endParaRPr lang="en-IN" sz="2400" dirty="0">
              <a:latin typeface="Times" pitchFamily="18" charset="0"/>
              <a:cs typeface="Times" pitchFamily="18" charset="0"/>
            </a:endParaRPr>
          </a:p>
        </p:txBody>
      </p:sp>
      <p:sp>
        <p:nvSpPr>
          <p:cNvPr id="4" name="Rectangle 3"/>
          <p:cNvSpPr/>
          <p:nvPr/>
        </p:nvSpPr>
        <p:spPr>
          <a:xfrm>
            <a:off x="290186" y="3886200"/>
            <a:ext cx="8686800" cy="2585323"/>
          </a:xfrm>
          <a:prstGeom prst="rect">
            <a:avLst/>
          </a:prstGeom>
        </p:spPr>
        <p:txBody>
          <a:bodyPr wrap="square">
            <a:spAutoFit/>
          </a:bodyPr>
          <a:lstStyle/>
          <a:p>
            <a:pPr algn="just"/>
            <a:r>
              <a:rPr lang="en-US" dirty="0"/>
              <a:t>Source A sends a setup frame to switch </a:t>
            </a:r>
            <a:r>
              <a:rPr lang="en-US" dirty="0" smtClean="0"/>
              <a:t>1</a:t>
            </a:r>
          </a:p>
          <a:p>
            <a:pPr algn="just"/>
            <a:r>
              <a:rPr lang="en-US" dirty="0"/>
              <a:t>Switch 1 receives the setup request </a:t>
            </a:r>
            <a:r>
              <a:rPr lang="en-US" dirty="0" smtClean="0"/>
              <a:t>frame</a:t>
            </a:r>
          </a:p>
          <a:p>
            <a:pPr algn="just"/>
            <a:r>
              <a:rPr lang="en-US" dirty="0"/>
              <a:t>It knows that a frame going from A to B goes out through port </a:t>
            </a:r>
            <a:r>
              <a:rPr lang="en-US" dirty="0" smtClean="0"/>
              <a:t>3</a:t>
            </a:r>
          </a:p>
          <a:p>
            <a:pPr algn="just"/>
            <a:r>
              <a:rPr lang="en-US" dirty="0"/>
              <a:t>The switch, in the setup phase, acts as a packet switch and it has a routing table which is different from the switching </a:t>
            </a:r>
            <a:r>
              <a:rPr lang="en-US" dirty="0" smtClean="0"/>
              <a:t>table</a:t>
            </a:r>
          </a:p>
          <a:p>
            <a:pPr algn="just"/>
            <a:r>
              <a:rPr lang="en-US" dirty="0"/>
              <a:t>The switch creates an entry in its table for this virtual circuit, but it is only able to fill three of the four columns. The switch assigns the incoming port (1) and chooses an available incoming VCI (14) and the outgoing port (3). It does not yet know the outgoing VCI, which will be found during the acknowledgment step.</a:t>
            </a:r>
          </a:p>
        </p:txBody>
      </p:sp>
    </p:spTree>
    <p:extLst>
      <p:ext uri="{BB962C8B-B14F-4D97-AF65-F5344CB8AC3E}">
        <p14:creationId xmlns:p14="http://schemas.microsoft.com/office/powerpoint/2010/main" val="31276024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914400"/>
            <a:ext cx="8382000" cy="5632311"/>
          </a:xfrm>
          <a:prstGeom prst="rect">
            <a:avLst/>
          </a:prstGeom>
        </p:spPr>
        <p:txBody>
          <a:bodyPr wrap="square">
            <a:spAutoFit/>
          </a:bodyPr>
          <a:lstStyle/>
          <a:p>
            <a:pPr algn="just"/>
            <a:r>
              <a:rPr lang="en-US" sz="2400" dirty="0" smtClean="0"/>
              <a:t>Switch 2 receives the setup request frame. The same events happen here as at switch 1 and three columns of the table are completed: in this case, incoming port (l), incoming VCI (66), and outgoing port (2).</a:t>
            </a:r>
          </a:p>
          <a:p>
            <a:pPr algn="just"/>
            <a:endParaRPr lang="en-US" sz="2400" dirty="0" smtClean="0"/>
          </a:p>
          <a:p>
            <a:pPr algn="just"/>
            <a:r>
              <a:rPr lang="en-US" sz="2400" dirty="0" smtClean="0"/>
              <a:t>Switch 3 receives the setup request frame. Again, three columns are completed: incoming port (2), incoming VCI (22), and outgoing port (3).</a:t>
            </a:r>
          </a:p>
          <a:p>
            <a:pPr algn="just"/>
            <a:endParaRPr lang="en-US" sz="2400" dirty="0" smtClean="0"/>
          </a:p>
          <a:p>
            <a:pPr algn="just"/>
            <a:r>
              <a:rPr lang="en-US" sz="2400" dirty="0" smtClean="0"/>
              <a:t>Destination B receives the setup frame, and if it is ready to receive frames from A, it assigns a VCI to the incoming frames that come from A, in this case 77. This VCI lets the destination know that the frames come from A, and no other sources.</a:t>
            </a:r>
          </a:p>
          <a:p>
            <a:pPr marL="457200" indent="-457200" algn="just">
              <a:buFont typeface="+mj-lt"/>
              <a:buAutoNum type="alphaUcPeriod" startAt="3"/>
            </a:pPr>
            <a:endParaRPr lang="en-US" sz="2400" dirty="0" smtClean="0"/>
          </a:p>
          <a:p>
            <a:pPr marL="457200" indent="-457200" algn="just"/>
            <a:endParaRPr lang="en-US" sz="2400" dirty="0"/>
          </a:p>
        </p:txBody>
      </p:sp>
    </p:spTree>
    <p:extLst>
      <p:ext uri="{BB962C8B-B14F-4D97-AF65-F5344CB8AC3E}">
        <p14:creationId xmlns:p14="http://schemas.microsoft.com/office/powerpoint/2010/main" val="2340925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4499" name="Line 3"/>
          <p:cNvSpPr>
            <a:spLocks noChangeShapeType="1"/>
          </p:cNvSpPr>
          <p:nvPr/>
        </p:nvSpPr>
        <p:spPr bwMode="auto">
          <a:xfrm>
            <a:off x="152400" y="630012"/>
            <a:ext cx="8763000" cy="0"/>
          </a:xfrm>
          <a:prstGeom prst="line">
            <a:avLst/>
          </a:prstGeom>
          <a:noFill/>
          <a:ln w="19050">
            <a:solidFill>
              <a:schemeClr val="hlink"/>
            </a:solidFill>
            <a:round/>
            <a:headEnd/>
            <a:tailEnd/>
          </a:ln>
          <a:effectLst/>
        </p:spPr>
        <p:txBody>
          <a:bodyPr/>
          <a:lstStyle/>
          <a:p>
            <a:endParaRPr lang="en-US"/>
          </a:p>
        </p:txBody>
      </p:sp>
      <p:sp>
        <p:nvSpPr>
          <p:cNvPr id="874500" name="Text Box 4"/>
          <p:cNvSpPr txBox="1">
            <a:spLocks noChangeArrowheads="1"/>
          </p:cNvSpPr>
          <p:nvPr/>
        </p:nvSpPr>
        <p:spPr bwMode="auto">
          <a:xfrm>
            <a:off x="1089271" y="168347"/>
            <a:ext cx="6889258" cy="461665"/>
          </a:xfrm>
          <a:prstGeom prst="rect">
            <a:avLst/>
          </a:prstGeom>
          <a:noFill/>
          <a:ln w="9525">
            <a:noFill/>
            <a:miter lim="800000"/>
            <a:headEnd/>
            <a:tailEnd/>
          </a:ln>
          <a:effectLst/>
        </p:spPr>
        <p:txBody>
          <a:bodyPr wrap="none">
            <a:spAutoFit/>
          </a:bodyPr>
          <a:lstStyle/>
          <a:p>
            <a:r>
              <a:rPr lang="en-US" sz="2400" b="1" u="sng" dirty="0" smtClean="0">
                <a:latin typeface="Times New Roman" pitchFamily="18" charset="0"/>
              </a:rPr>
              <a:t>Setup </a:t>
            </a:r>
            <a:r>
              <a:rPr lang="en-US" sz="2400" b="1" u="sng" dirty="0">
                <a:latin typeface="Times New Roman" pitchFamily="18" charset="0"/>
              </a:rPr>
              <a:t>acknowledgment in a virtual-circuit network</a:t>
            </a:r>
          </a:p>
        </p:txBody>
      </p:sp>
      <p:sp>
        <p:nvSpPr>
          <p:cNvPr id="874501" name="Line 5"/>
          <p:cNvSpPr>
            <a:spLocks noChangeShapeType="1"/>
          </p:cNvSpPr>
          <p:nvPr/>
        </p:nvSpPr>
        <p:spPr bwMode="auto">
          <a:xfrm>
            <a:off x="152400" y="6820422"/>
            <a:ext cx="8763000" cy="0"/>
          </a:xfrm>
          <a:prstGeom prst="line">
            <a:avLst/>
          </a:prstGeom>
          <a:noFill/>
          <a:ln w="76200">
            <a:solidFill>
              <a:schemeClr val="hlink"/>
            </a:solidFill>
            <a:round/>
            <a:headEnd/>
            <a:tailEnd/>
          </a:ln>
          <a:effectLst/>
        </p:spPr>
        <p:txBody>
          <a:bodyPr/>
          <a:lstStyle/>
          <a:p>
            <a:endParaRPr lang="en-US"/>
          </a:p>
        </p:txBody>
      </p:sp>
      <p:pic>
        <p:nvPicPr>
          <p:cNvPr id="874502" name="Picture 6"/>
          <p:cNvPicPr>
            <a:picLocks noChangeAspect="1" noChangeArrowheads="1"/>
          </p:cNvPicPr>
          <p:nvPr/>
        </p:nvPicPr>
        <p:blipFill>
          <a:blip r:embed="rId3"/>
          <a:srcRect/>
          <a:stretch>
            <a:fillRect/>
          </a:stretch>
        </p:blipFill>
        <p:spPr bwMode="auto">
          <a:xfrm>
            <a:off x="576262" y="838201"/>
            <a:ext cx="8034337" cy="2819400"/>
          </a:xfrm>
          <a:prstGeom prst="rect">
            <a:avLst/>
          </a:prstGeom>
          <a:noFill/>
          <a:ln w="9525">
            <a:noFill/>
            <a:miter lim="800000"/>
            <a:headEnd/>
            <a:tailEnd/>
          </a:ln>
          <a:effectLst/>
        </p:spPr>
      </p:pic>
    </p:spTree>
    <p:extLst>
      <p:ext uri="{BB962C8B-B14F-4D97-AF65-F5344CB8AC3E}">
        <p14:creationId xmlns:p14="http://schemas.microsoft.com/office/powerpoint/2010/main" val="29939491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304800"/>
            <a:ext cx="8382000" cy="6678751"/>
          </a:xfrm>
          <a:prstGeom prst="rect">
            <a:avLst/>
          </a:prstGeom>
        </p:spPr>
        <p:txBody>
          <a:bodyPr wrap="square">
            <a:spAutoFit/>
          </a:bodyPr>
          <a:lstStyle/>
          <a:p>
            <a:pPr marL="457200" indent="-457200" algn="just"/>
            <a:endParaRPr lang="en-US" sz="2400" dirty="0" smtClean="0"/>
          </a:p>
          <a:p>
            <a:pPr marL="457200" indent="-457200" algn="just">
              <a:buFont typeface="+mj-lt"/>
              <a:buAutoNum type="alphaUcPeriod"/>
            </a:pPr>
            <a:r>
              <a:rPr lang="en-US" sz="2000" dirty="0" smtClean="0">
                <a:latin typeface="Times" pitchFamily="18" charset="0"/>
                <a:cs typeface="Times" pitchFamily="18" charset="0"/>
              </a:rPr>
              <a:t>The destination sends an acknowledgment to switch 3. The acknowledgment carries the global source and destination addresses so the switch knows which entry in the table is to be completed. The frame also carries VCI 77, chosen by the destination as the incoming VCI for frames from A. Switch 3 uses this VCI to complete the outgoing VCI column for this entry. Note that 77 is the incoming VCI for destination B, but the outgoing VCI for switch</a:t>
            </a:r>
          </a:p>
          <a:p>
            <a:pPr marL="457200" indent="-457200" algn="just">
              <a:buFont typeface="+mj-lt"/>
              <a:buAutoNum type="alphaUcPeriod"/>
            </a:pPr>
            <a:endParaRPr lang="en-US" sz="2000" dirty="0" smtClean="0">
              <a:latin typeface="Times" pitchFamily="18" charset="0"/>
              <a:cs typeface="Times" pitchFamily="18" charset="0"/>
            </a:endParaRPr>
          </a:p>
          <a:p>
            <a:pPr marL="457200" indent="-457200" algn="just">
              <a:buFont typeface="+mj-lt"/>
              <a:buAutoNum type="alphaUcPeriod"/>
            </a:pPr>
            <a:r>
              <a:rPr lang="en-US" sz="2000" dirty="0" smtClean="0">
                <a:latin typeface="Times" pitchFamily="18" charset="0"/>
                <a:cs typeface="Times" pitchFamily="18" charset="0"/>
              </a:rPr>
              <a:t>Switch 3 sends an acknowledgment to switch 2 that contains its incoming VCI in the table, chosen in the previous step. Switch 2 uses this as the outgoing VCI in the table.</a:t>
            </a:r>
          </a:p>
          <a:p>
            <a:pPr marL="457200" indent="-457200" algn="just">
              <a:buFont typeface="+mj-lt"/>
              <a:buAutoNum type="alphaUcPeriod" startAt="3"/>
            </a:pPr>
            <a:r>
              <a:rPr lang="en-US" sz="2000" dirty="0"/>
              <a:t>Switch 2 sends an acknowledgment to switch 1 that contains its incoming VCI in the table, chosen in the previous step. Switch 1 uses this as the outgoing VCI in the table.</a:t>
            </a:r>
          </a:p>
          <a:p>
            <a:pPr marL="457200" indent="-457200" algn="just">
              <a:buFont typeface="+mj-lt"/>
              <a:buAutoNum type="alphaUcPeriod" startAt="3"/>
            </a:pPr>
            <a:r>
              <a:rPr lang="en-US" sz="2000" dirty="0"/>
              <a:t>Finally switch 1 sends an acknowledgment to source A that contains its incoming VCI in the table, chosen in the previous step.</a:t>
            </a:r>
          </a:p>
          <a:p>
            <a:pPr marL="457200" indent="-457200" algn="just">
              <a:buFont typeface="+mj-lt"/>
              <a:buAutoNum type="alphaUcPeriod" startAt="3"/>
            </a:pPr>
            <a:r>
              <a:rPr lang="en-US" sz="2000" dirty="0"/>
              <a:t>The source uses this as the outgoing VCI for the data frames to be sent to destination B.</a:t>
            </a:r>
          </a:p>
          <a:p>
            <a:pPr marL="457200" indent="-457200" algn="just">
              <a:buFont typeface="+mj-lt"/>
              <a:buAutoNum type="alphaUcPeriod"/>
            </a:pPr>
            <a:endParaRPr lang="en-US" sz="2000" dirty="0" smtClean="0">
              <a:latin typeface="Times" pitchFamily="18" charset="0"/>
              <a:cs typeface="Times" pitchFamily="18" charset="0"/>
            </a:endParaRPr>
          </a:p>
          <a:p>
            <a:pPr marL="457200" indent="-457200" algn="just">
              <a:buFont typeface="+mj-lt"/>
              <a:buAutoNum type="alphaUcPeriod"/>
            </a:pPr>
            <a:endParaRPr lang="en-US" sz="2400" dirty="0"/>
          </a:p>
        </p:txBody>
      </p:sp>
    </p:spTree>
    <p:extLst>
      <p:ext uri="{BB962C8B-B14F-4D97-AF65-F5344CB8AC3E}">
        <p14:creationId xmlns:p14="http://schemas.microsoft.com/office/powerpoint/2010/main" val="31390358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5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5524" name="Text Box 4"/>
          <p:cNvSpPr txBox="1">
            <a:spLocks noChangeArrowheads="1"/>
          </p:cNvSpPr>
          <p:nvPr/>
        </p:nvSpPr>
        <p:spPr bwMode="auto">
          <a:xfrm>
            <a:off x="304800" y="381000"/>
            <a:ext cx="4587346" cy="461665"/>
          </a:xfrm>
          <a:prstGeom prst="rect">
            <a:avLst/>
          </a:prstGeom>
          <a:noFill/>
          <a:ln w="9525">
            <a:noFill/>
            <a:miter lim="800000"/>
            <a:headEnd/>
            <a:tailEnd/>
          </a:ln>
          <a:effectLst/>
        </p:spPr>
        <p:txBody>
          <a:bodyPr wrap="none">
            <a:spAutoFit/>
          </a:bodyPr>
          <a:lstStyle/>
          <a:p>
            <a:r>
              <a:rPr lang="en-US" sz="2400" b="1" u="sng" dirty="0" smtClean="0">
                <a:latin typeface="Times New Roman" pitchFamily="18" charset="0"/>
              </a:rPr>
              <a:t>Delay </a:t>
            </a:r>
            <a:r>
              <a:rPr lang="en-US" sz="2400" b="1" u="sng" dirty="0">
                <a:latin typeface="Times New Roman" pitchFamily="18" charset="0"/>
              </a:rPr>
              <a:t>in a virtual-circuit network</a:t>
            </a:r>
          </a:p>
        </p:txBody>
      </p:sp>
      <p:sp>
        <p:nvSpPr>
          <p:cNvPr id="875525"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5526" name="Picture 6"/>
          <p:cNvPicPr>
            <a:picLocks noChangeAspect="1" noChangeArrowheads="1"/>
          </p:cNvPicPr>
          <p:nvPr/>
        </p:nvPicPr>
        <p:blipFill>
          <a:blip r:embed="rId3"/>
          <a:srcRect/>
          <a:stretch>
            <a:fillRect/>
          </a:stretch>
        </p:blipFill>
        <p:spPr bwMode="auto">
          <a:xfrm>
            <a:off x="185738" y="1473200"/>
            <a:ext cx="8729662" cy="4318000"/>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a:srcRect/>
          <a:stretch>
            <a:fillRect/>
          </a:stretch>
        </p:blipFill>
        <p:spPr bwMode="auto">
          <a:xfrm>
            <a:off x="3429000" y="5791200"/>
            <a:ext cx="4648200" cy="838200"/>
          </a:xfrm>
          <a:prstGeom prst="rect">
            <a:avLst/>
          </a:prstGeom>
          <a:noFill/>
          <a:ln w="9525">
            <a:noFill/>
            <a:miter lim="800000"/>
            <a:headEnd/>
            <a:tailEnd/>
          </a:ln>
          <a:effectLst/>
        </p:spPr>
      </p:pic>
    </p:spTree>
    <p:extLst>
      <p:ext uri="{BB962C8B-B14F-4D97-AF65-F5344CB8AC3E}">
        <p14:creationId xmlns:p14="http://schemas.microsoft.com/office/powerpoint/2010/main" val="11852273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990600" y="685800"/>
            <a:ext cx="6581775" cy="382905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1371600" y="4724400"/>
            <a:ext cx="3981450" cy="38100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4191000" y="5257800"/>
            <a:ext cx="1828800" cy="1247775"/>
          </a:xfrm>
          <a:prstGeom prst="rect">
            <a:avLst/>
          </a:prstGeom>
          <a:noFill/>
          <a:ln w="9525">
            <a:noFill/>
            <a:miter lim="800000"/>
            <a:headEnd/>
            <a:tailEnd/>
          </a:ln>
          <a:effectLst/>
        </p:spPr>
      </p:pic>
      <p:sp>
        <p:nvSpPr>
          <p:cNvPr id="6" name="Rectangle 2"/>
          <p:cNvSpPr txBox="1">
            <a:spLocks noChangeArrowheads="1"/>
          </p:cNvSpPr>
          <p:nvPr/>
        </p:nvSpPr>
        <p:spPr>
          <a:xfrm>
            <a:off x="152400" y="76200"/>
            <a:ext cx="60960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sng" strike="noStrike" kern="0" cap="none" spc="0" normalizeH="0" baseline="0" noProof="0" dirty="0" smtClean="0">
                <a:ln>
                  <a:noFill/>
                </a:ln>
                <a:solidFill>
                  <a:srgbClr val="FF0000"/>
                </a:solidFill>
                <a:effectLst/>
                <a:uLnTx/>
                <a:uFillTx/>
                <a:latin typeface="+mj-lt"/>
                <a:ea typeface="+mj-ea"/>
                <a:cs typeface="+mj-cs"/>
              </a:rPr>
              <a:t>Virtual Circuit switching-Question Solution</a:t>
            </a:r>
            <a:endParaRPr kumimoji="0" lang="en-US" sz="2400" b="1" i="0" u="sng" strike="noStrike" kern="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1166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smtClean="0"/>
              <a:t>8.</a:t>
            </a:r>
            <a:fld id="{510C7BCF-36F6-49A8-BA5A-2913360A64B1}" type="slidenum">
              <a:rPr lang="en-US" smtClean="0"/>
              <a:pPr/>
              <a:t>47</a:t>
            </a:fld>
            <a:endParaRPr lang="en-US"/>
          </a:p>
        </p:txBody>
      </p:sp>
      <p:sp>
        <p:nvSpPr>
          <p:cNvPr id="1025" name="Rectangle 1"/>
          <p:cNvSpPr>
            <a:spLocks noChangeArrowheads="1"/>
          </p:cNvSpPr>
          <p:nvPr/>
        </p:nvSpPr>
        <p:spPr bwMode="auto">
          <a:xfrm>
            <a:off x="0" y="0"/>
            <a:ext cx="9144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b="0" dirty="0" smtClean="0">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Five equal-size datagram belonging to the same message leave for the destination one after another. However, they travel through different paths as shown in Table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Datagram	 Path Length 		Visited Switches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 		3200Km			 1,3,5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11,700 Km		 1,2,5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 		12,200 Km 		1,2,3,5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4		 10,200 Km 		1,4,5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5 		10,700 Km 		1,4,3,5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We assume that the delay for each switch (including waiting and processing) is 3,10, 20, 7, and 20 ms respectively. Assuming that the propagation speed is 2 x 10</a:t>
            </a:r>
            <a:r>
              <a:rPr kumimoji="0" lang="en-US" sz="18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8</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find the order the datagram arrive at the destination and the delay for each. Ignore any other delays in transmission.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457200" y="3886200"/>
            <a:ext cx="7800975" cy="2800350"/>
          </a:xfrm>
          <a:prstGeom prst="rect">
            <a:avLst/>
          </a:prstGeom>
          <a:noFill/>
          <a:ln w="9525">
            <a:noFill/>
            <a:miter lim="800000"/>
            <a:headEnd/>
            <a:tailEnd/>
          </a:ln>
          <a:effectLst/>
        </p:spPr>
      </p:pic>
      <p:sp>
        <p:nvSpPr>
          <p:cNvPr id="5" name="Rectangle 2"/>
          <p:cNvSpPr txBox="1">
            <a:spLocks noChangeArrowheads="1"/>
          </p:cNvSpPr>
          <p:nvPr/>
        </p:nvSpPr>
        <p:spPr>
          <a:xfrm>
            <a:off x="152400" y="76200"/>
            <a:ext cx="52578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sng" strike="noStrike" kern="0" cap="none" spc="0" normalizeH="0" baseline="0" noProof="0" dirty="0" smtClean="0">
                <a:ln>
                  <a:noFill/>
                </a:ln>
                <a:solidFill>
                  <a:srgbClr val="FF0000"/>
                </a:solidFill>
                <a:effectLst/>
                <a:uLnTx/>
                <a:uFillTx/>
                <a:latin typeface="+mj-lt"/>
                <a:ea typeface="+mj-ea"/>
                <a:cs typeface="+mj-cs"/>
              </a:rPr>
              <a:t>Datagram switching-Question Solution</a:t>
            </a:r>
            <a:endParaRPr kumimoji="0" lang="en-US" sz="2400" b="1" i="0" u="sng" strike="noStrike" kern="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80709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838200" y="685800"/>
            <a:ext cx="6781800" cy="15240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1600200" y="2209800"/>
            <a:ext cx="4933950" cy="2171700"/>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a:srcRect/>
          <a:stretch>
            <a:fillRect/>
          </a:stretch>
        </p:blipFill>
        <p:spPr bwMode="auto">
          <a:xfrm>
            <a:off x="3429000" y="5029200"/>
            <a:ext cx="1400175" cy="1143000"/>
          </a:xfrm>
          <a:prstGeom prst="rect">
            <a:avLst/>
          </a:prstGeom>
          <a:noFill/>
          <a:ln w="9525">
            <a:noFill/>
            <a:miter lim="800000"/>
            <a:headEnd/>
            <a:tailEnd/>
          </a:ln>
          <a:effectLst/>
        </p:spPr>
      </p:pic>
      <p:sp>
        <p:nvSpPr>
          <p:cNvPr id="6" name="Rectangle 2"/>
          <p:cNvSpPr txBox="1">
            <a:spLocks noChangeArrowheads="1"/>
          </p:cNvSpPr>
          <p:nvPr/>
        </p:nvSpPr>
        <p:spPr>
          <a:xfrm>
            <a:off x="152400" y="76200"/>
            <a:ext cx="52578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sng" strike="noStrike" kern="0" cap="none" spc="0" normalizeH="0" baseline="0" noProof="0" dirty="0" smtClean="0">
                <a:ln>
                  <a:noFill/>
                </a:ln>
                <a:solidFill>
                  <a:srgbClr val="FF0000"/>
                </a:solidFill>
                <a:effectLst/>
                <a:uLnTx/>
                <a:uFillTx/>
                <a:latin typeface="+mj-lt"/>
                <a:ea typeface="+mj-ea"/>
                <a:cs typeface="+mj-cs"/>
              </a:rPr>
              <a:t>Datagram switching-Question Solution</a:t>
            </a:r>
            <a:endParaRPr kumimoji="0" lang="en-US" sz="2400" b="1" i="0" u="sng" strike="noStrike" kern="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228648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blinds(horizontal)">
                                      <p:cBhvr>
                                        <p:cTn id="7"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457200"/>
            <a:ext cx="7772400" cy="533400"/>
          </a:xfrm>
        </p:spPr>
        <p:txBody>
          <a:bodyPr>
            <a:normAutofit fontScale="90000"/>
          </a:bodyPr>
          <a:lstStyle/>
          <a:p>
            <a:pPr algn="l"/>
            <a:r>
              <a:rPr lang="en-US" b="1" u="sng" dirty="0">
                <a:solidFill>
                  <a:srgbClr val="FF0000"/>
                </a:solidFill>
              </a:rPr>
              <a:t>Advantages of packet switching</a:t>
            </a:r>
          </a:p>
        </p:txBody>
      </p:sp>
      <p:sp>
        <p:nvSpPr>
          <p:cNvPr id="14339" name="Rectangle 3"/>
          <p:cNvSpPr>
            <a:spLocks noChangeArrowheads="1"/>
          </p:cNvSpPr>
          <p:nvPr/>
        </p:nvSpPr>
        <p:spPr bwMode="auto">
          <a:xfrm>
            <a:off x="762000" y="1447801"/>
            <a:ext cx="7848600" cy="3816429"/>
          </a:xfrm>
          <a:prstGeom prst="rect">
            <a:avLst/>
          </a:prstGeom>
          <a:noFill/>
          <a:ln w="9525">
            <a:noFill/>
            <a:miter lim="800000"/>
            <a:headEnd/>
            <a:tailEnd/>
          </a:ln>
          <a:effectLst/>
        </p:spPr>
        <p:txBody>
          <a:bodyPr wrap="square">
            <a:spAutoFit/>
          </a:bodyPr>
          <a:lstStyle/>
          <a:p>
            <a:pPr marL="457200" indent="-457200" algn="just">
              <a:buFont typeface="+mj-lt"/>
              <a:buAutoNum type="arabicPeriod"/>
            </a:pPr>
            <a:r>
              <a:rPr lang="en-US" sz="2200" b="0" dirty="0" smtClean="0">
                <a:latin typeface="Calibri" pitchFamily="34" charset="0"/>
                <a:cs typeface="Calibri" pitchFamily="34" charset="0"/>
              </a:rPr>
              <a:t>Packet </a:t>
            </a:r>
            <a:r>
              <a:rPr lang="en-US" sz="2200" b="0" dirty="0">
                <a:latin typeface="Calibri" pitchFamily="34" charset="0"/>
                <a:cs typeface="Calibri" pitchFamily="34" charset="0"/>
              </a:rPr>
              <a:t>switching is cost effective, because </a:t>
            </a:r>
            <a:r>
              <a:rPr lang="en-US" sz="2200" b="0" dirty="0" smtClean="0">
                <a:latin typeface="Calibri" pitchFamily="34" charset="0"/>
                <a:cs typeface="Calibri" pitchFamily="34" charset="0"/>
              </a:rPr>
              <a:t>switching devices </a:t>
            </a:r>
            <a:r>
              <a:rPr lang="en-US" sz="2200" b="0" dirty="0">
                <a:latin typeface="Calibri" pitchFamily="34" charset="0"/>
                <a:cs typeface="Calibri" pitchFamily="34" charset="0"/>
              </a:rPr>
              <a:t>do not need massive amount of secondary </a:t>
            </a:r>
            <a:r>
              <a:rPr lang="en-US" sz="2200" b="0" dirty="0" smtClean="0">
                <a:latin typeface="Calibri" pitchFamily="34" charset="0"/>
                <a:cs typeface="Calibri" pitchFamily="34" charset="0"/>
              </a:rPr>
              <a:t>storage</a:t>
            </a:r>
            <a:r>
              <a:rPr lang="en-US" sz="2200" b="0" dirty="0">
                <a:latin typeface="Calibri" pitchFamily="34" charset="0"/>
                <a:cs typeface="Calibri" pitchFamily="34" charset="0"/>
              </a:rPr>
              <a:t>. </a:t>
            </a:r>
            <a:endParaRPr lang="en-US" sz="2200" b="0" dirty="0" smtClean="0">
              <a:latin typeface="Calibri" pitchFamily="34" charset="0"/>
              <a:cs typeface="Calibri" pitchFamily="34" charset="0"/>
            </a:endParaRPr>
          </a:p>
          <a:p>
            <a:pPr marL="457200" indent="-457200" algn="just">
              <a:buFont typeface="+mj-lt"/>
              <a:buAutoNum type="arabicPeriod"/>
            </a:pPr>
            <a:r>
              <a:rPr lang="en-US" sz="2200" b="0" dirty="0" smtClean="0">
                <a:latin typeface="Calibri" pitchFamily="34" charset="0"/>
                <a:cs typeface="Calibri" pitchFamily="34" charset="0"/>
              </a:rPr>
              <a:t>Packet </a:t>
            </a:r>
            <a:r>
              <a:rPr lang="en-US" sz="2200" b="0" dirty="0">
                <a:latin typeface="Calibri" pitchFamily="34" charset="0"/>
                <a:cs typeface="Calibri" pitchFamily="34" charset="0"/>
              </a:rPr>
              <a:t>switching offers improved delay characteristics</a:t>
            </a:r>
            <a:r>
              <a:rPr lang="en-US" sz="2200" b="0" dirty="0" smtClean="0">
                <a:latin typeface="Calibri" pitchFamily="34" charset="0"/>
                <a:cs typeface="Calibri" pitchFamily="34" charset="0"/>
              </a:rPr>
              <a:t>, because </a:t>
            </a:r>
            <a:r>
              <a:rPr lang="en-US" sz="2200" b="0" dirty="0">
                <a:latin typeface="Calibri" pitchFamily="34" charset="0"/>
                <a:cs typeface="Calibri" pitchFamily="34" charset="0"/>
              </a:rPr>
              <a:t>there are no long messages in the </a:t>
            </a:r>
            <a:r>
              <a:rPr lang="en-US" sz="2200" b="0" dirty="0" smtClean="0">
                <a:latin typeface="Calibri" pitchFamily="34" charset="0"/>
                <a:cs typeface="Calibri" pitchFamily="34" charset="0"/>
              </a:rPr>
              <a:t>queue (maximum </a:t>
            </a:r>
            <a:r>
              <a:rPr lang="en-US" sz="2200" b="0" dirty="0">
                <a:latin typeface="Calibri" pitchFamily="34" charset="0"/>
                <a:cs typeface="Calibri" pitchFamily="34" charset="0"/>
              </a:rPr>
              <a:t>packet size is fixed). </a:t>
            </a:r>
            <a:endParaRPr lang="en-US" sz="2200" b="0" dirty="0" smtClean="0">
              <a:latin typeface="Calibri" pitchFamily="34" charset="0"/>
              <a:cs typeface="Calibri" pitchFamily="34" charset="0"/>
            </a:endParaRPr>
          </a:p>
          <a:p>
            <a:pPr marL="457200" indent="-457200" algn="just">
              <a:buFont typeface="+mj-lt"/>
              <a:buAutoNum type="arabicPeriod"/>
            </a:pPr>
            <a:r>
              <a:rPr lang="en-US" sz="2200" b="0" dirty="0" smtClean="0">
                <a:latin typeface="Calibri" pitchFamily="34" charset="0"/>
                <a:cs typeface="Calibri" pitchFamily="34" charset="0"/>
              </a:rPr>
              <a:t>Packet </a:t>
            </a:r>
            <a:r>
              <a:rPr lang="en-US" sz="2200" b="0" dirty="0">
                <a:latin typeface="Calibri" pitchFamily="34" charset="0"/>
                <a:cs typeface="Calibri" pitchFamily="34" charset="0"/>
              </a:rPr>
              <a:t>can be rerouted if there is any problem, such as</a:t>
            </a:r>
            <a:r>
              <a:rPr lang="en-US" sz="2200" b="0" dirty="0" smtClean="0">
                <a:latin typeface="Calibri" pitchFamily="34" charset="0"/>
                <a:cs typeface="Calibri" pitchFamily="34" charset="0"/>
              </a:rPr>
              <a:t>, busy </a:t>
            </a:r>
            <a:r>
              <a:rPr lang="en-US" sz="2200" b="0" dirty="0">
                <a:latin typeface="Calibri" pitchFamily="34" charset="0"/>
                <a:cs typeface="Calibri" pitchFamily="34" charset="0"/>
              </a:rPr>
              <a:t>or  disabled links. </a:t>
            </a:r>
            <a:endParaRPr lang="en-US" sz="2200" b="0" dirty="0" smtClean="0">
              <a:latin typeface="Calibri" pitchFamily="34" charset="0"/>
              <a:cs typeface="Calibri" pitchFamily="34" charset="0"/>
            </a:endParaRPr>
          </a:p>
          <a:p>
            <a:pPr marL="457200" indent="-457200" algn="just">
              <a:buFont typeface="+mj-lt"/>
              <a:buAutoNum type="arabicPeriod"/>
            </a:pPr>
            <a:r>
              <a:rPr lang="en-US" sz="2200" b="0" dirty="0" smtClean="0">
                <a:latin typeface="Calibri" pitchFamily="34" charset="0"/>
                <a:cs typeface="Calibri" pitchFamily="34" charset="0"/>
              </a:rPr>
              <a:t>The </a:t>
            </a:r>
            <a:r>
              <a:rPr lang="en-US" sz="2200" b="0" dirty="0">
                <a:latin typeface="Calibri" pitchFamily="34" charset="0"/>
                <a:cs typeface="Calibri" pitchFamily="34" charset="0"/>
              </a:rPr>
              <a:t>advantage of packet switching is that </a:t>
            </a:r>
            <a:r>
              <a:rPr lang="en-US" sz="2200" b="0" dirty="0" smtClean="0">
                <a:latin typeface="Calibri" pitchFamily="34" charset="0"/>
                <a:cs typeface="Calibri" pitchFamily="34" charset="0"/>
              </a:rPr>
              <a:t>many network </a:t>
            </a:r>
            <a:r>
              <a:rPr lang="en-US" sz="2200" b="0" dirty="0">
                <a:latin typeface="Calibri" pitchFamily="34" charset="0"/>
                <a:cs typeface="Calibri" pitchFamily="34" charset="0"/>
              </a:rPr>
              <a:t>users can share the same channel at the </a:t>
            </a:r>
            <a:r>
              <a:rPr lang="en-US" sz="2200" b="0" dirty="0" smtClean="0">
                <a:latin typeface="Calibri" pitchFamily="34" charset="0"/>
                <a:cs typeface="Calibri" pitchFamily="34" charset="0"/>
              </a:rPr>
              <a:t>same time</a:t>
            </a:r>
            <a:r>
              <a:rPr lang="en-US" sz="2200" b="0" dirty="0">
                <a:latin typeface="Calibri" pitchFamily="34" charset="0"/>
                <a:cs typeface="Calibri" pitchFamily="34" charset="0"/>
              </a:rPr>
              <a:t>. Packet switching can maximize link efficiency by </a:t>
            </a:r>
            <a:r>
              <a:rPr lang="en-US" sz="2200" b="0" dirty="0" smtClean="0">
                <a:latin typeface="Calibri" pitchFamily="34" charset="0"/>
                <a:cs typeface="Calibri" pitchFamily="34" charset="0"/>
              </a:rPr>
              <a:t> making </a:t>
            </a:r>
            <a:r>
              <a:rPr lang="en-US" sz="2200" b="0" dirty="0">
                <a:latin typeface="Calibri" pitchFamily="34" charset="0"/>
                <a:cs typeface="Calibri" pitchFamily="34" charset="0"/>
              </a:rPr>
              <a:t>optimal use of link bandwidth. </a:t>
            </a:r>
          </a:p>
        </p:txBody>
      </p:sp>
    </p:spTree>
    <p:extLst>
      <p:ext uri="{BB962C8B-B14F-4D97-AF65-F5344CB8AC3E}">
        <p14:creationId xmlns:p14="http://schemas.microsoft.com/office/powerpoint/2010/main" val="1274181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9141" name="Rectangle 5"/>
          <p:cNvSpPr>
            <a:spLocks noChangeArrowheads="1"/>
          </p:cNvSpPr>
          <p:nvPr/>
        </p:nvSpPr>
        <p:spPr bwMode="auto">
          <a:xfrm>
            <a:off x="228600" y="2013466"/>
            <a:ext cx="8229600" cy="3416320"/>
          </a:xfrm>
          <a:prstGeom prst="rect">
            <a:avLst/>
          </a:prstGeom>
          <a:noFill/>
          <a:ln w="9525">
            <a:noFill/>
            <a:miter lim="800000"/>
            <a:headEnd/>
            <a:tailEnd/>
          </a:ln>
          <a:effectLst/>
        </p:spPr>
        <p:txBody>
          <a:bodyPr anchor="ctr">
            <a:spAutoFit/>
          </a:bodyPr>
          <a:lstStyle/>
          <a:p>
            <a:pPr marL="342900" indent="-342900" algn="just" eaLnBrk="1" hangingPunct="1">
              <a:buFont typeface="Wingdings" pitchFamily="2" charset="2"/>
              <a:buChar char="v"/>
            </a:pPr>
            <a:r>
              <a:rPr lang="en-US" sz="2400" dirty="0">
                <a:latin typeface="Times" pitchFamily="18" charset="0"/>
                <a:cs typeface="Times" pitchFamily="18" charset="0"/>
              </a:rPr>
              <a:t>We use switches in circuit-switched and packet-switched networks. </a:t>
            </a:r>
            <a:endParaRPr lang="en-US" sz="2400" dirty="0" smtClean="0">
              <a:latin typeface="Times" pitchFamily="18" charset="0"/>
              <a:cs typeface="Times" pitchFamily="18" charset="0"/>
            </a:endParaRPr>
          </a:p>
          <a:p>
            <a:pPr marL="342900" indent="-342900" algn="just">
              <a:buFont typeface="Wingdings" pitchFamily="2" charset="2"/>
              <a:buChar char="v"/>
            </a:pPr>
            <a:r>
              <a:rPr lang="en-US" sz="2400" dirty="0" smtClean="0">
                <a:latin typeface="Times" pitchFamily="18" charset="0"/>
                <a:cs typeface="Times" pitchFamily="18" charset="0"/>
              </a:rPr>
              <a:t>A </a:t>
            </a:r>
            <a:r>
              <a:rPr lang="en-US" sz="2400" b="1" dirty="0" smtClean="0">
                <a:latin typeface="Times" pitchFamily="18" charset="0"/>
                <a:cs typeface="Times" pitchFamily="18" charset="0"/>
              </a:rPr>
              <a:t>switch</a:t>
            </a:r>
            <a:r>
              <a:rPr lang="en-US" sz="2400" dirty="0" smtClean="0">
                <a:latin typeface="Times" pitchFamily="18" charset="0"/>
                <a:cs typeface="Times" pitchFamily="18" charset="0"/>
              </a:rPr>
              <a:t> is a </a:t>
            </a:r>
            <a:r>
              <a:rPr lang="en-US" sz="2400" b="1" dirty="0" smtClean="0">
                <a:latin typeface="Times" pitchFamily="18" charset="0"/>
                <a:cs typeface="Times" pitchFamily="18" charset="0"/>
              </a:rPr>
              <a:t>device</a:t>
            </a:r>
            <a:r>
              <a:rPr lang="en-US" sz="2400" dirty="0" smtClean="0">
                <a:latin typeface="Times" pitchFamily="18" charset="0"/>
                <a:cs typeface="Times" pitchFamily="18" charset="0"/>
              </a:rPr>
              <a:t> in a computer network that connects other </a:t>
            </a:r>
            <a:r>
              <a:rPr lang="en-US" sz="2400" b="1" dirty="0" smtClean="0">
                <a:latin typeface="Times" pitchFamily="18" charset="0"/>
                <a:cs typeface="Times" pitchFamily="18" charset="0"/>
              </a:rPr>
              <a:t>devices</a:t>
            </a:r>
            <a:r>
              <a:rPr lang="en-US" sz="2400" dirty="0" smtClean="0">
                <a:latin typeface="Times" pitchFamily="18" charset="0"/>
                <a:cs typeface="Times" pitchFamily="18" charset="0"/>
              </a:rPr>
              <a:t> together. Multiple data cables are plugged into a </a:t>
            </a:r>
            <a:r>
              <a:rPr lang="en-US" sz="2400" b="1" dirty="0" smtClean="0">
                <a:latin typeface="Times" pitchFamily="18" charset="0"/>
                <a:cs typeface="Times" pitchFamily="18" charset="0"/>
              </a:rPr>
              <a:t>switch</a:t>
            </a:r>
            <a:r>
              <a:rPr lang="en-US" sz="2400" dirty="0" smtClean="0">
                <a:latin typeface="Times" pitchFamily="18" charset="0"/>
                <a:cs typeface="Times" pitchFamily="18" charset="0"/>
              </a:rPr>
              <a:t> to enable communication between different networked </a:t>
            </a:r>
            <a:r>
              <a:rPr lang="en-US" sz="2400" b="1" dirty="0" smtClean="0">
                <a:latin typeface="Times" pitchFamily="18" charset="0"/>
                <a:cs typeface="Times" pitchFamily="18" charset="0"/>
              </a:rPr>
              <a:t>devices.</a:t>
            </a:r>
          </a:p>
          <a:p>
            <a:pPr marL="342900" indent="-342900" algn="just">
              <a:buFont typeface="Wingdings" pitchFamily="2" charset="2"/>
              <a:buChar char="v"/>
            </a:pPr>
            <a:r>
              <a:rPr lang="en-US" sz="2400" dirty="0" smtClean="0">
                <a:latin typeface="Times" pitchFamily="18" charset="0"/>
                <a:cs typeface="Times" pitchFamily="18" charset="0"/>
              </a:rPr>
              <a:t>A </a:t>
            </a:r>
            <a:r>
              <a:rPr lang="en-US" sz="2400" b="1" dirty="0" smtClean="0">
                <a:latin typeface="Times" pitchFamily="18" charset="0"/>
                <a:cs typeface="Times" pitchFamily="18" charset="0"/>
              </a:rPr>
              <a:t>switch</a:t>
            </a:r>
            <a:r>
              <a:rPr lang="en-US" sz="2400" dirty="0" smtClean="0">
                <a:latin typeface="Times" pitchFamily="18" charset="0"/>
                <a:cs typeface="Times" pitchFamily="18" charset="0"/>
              </a:rPr>
              <a:t> is a device that is used at the Access or OSI Layer 2; a </a:t>
            </a:r>
            <a:r>
              <a:rPr lang="en-US" sz="2400" b="1" dirty="0" smtClean="0">
                <a:latin typeface="Times" pitchFamily="18" charset="0"/>
                <a:cs typeface="Times" pitchFamily="18" charset="0"/>
              </a:rPr>
              <a:t>switch</a:t>
            </a:r>
            <a:r>
              <a:rPr lang="en-US" sz="2400" dirty="0" smtClean="0">
                <a:latin typeface="Times" pitchFamily="18" charset="0"/>
                <a:cs typeface="Times" pitchFamily="18" charset="0"/>
              </a:rPr>
              <a:t> can be used to connect multiple hosts (PCs) to the network. </a:t>
            </a:r>
            <a:endParaRPr lang="en-US" sz="2400" dirty="0">
              <a:latin typeface="Times" pitchFamily="18" charset="0"/>
              <a:cs typeface="Times" pitchFamily="18" charset="0"/>
            </a:endParaRPr>
          </a:p>
        </p:txBody>
      </p:sp>
      <p:sp>
        <p:nvSpPr>
          <p:cNvPr id="9" name="Text Box 3"/>
          <p:cNvSpPr txBox="1">
            <a:spLocks noChangeArrowheads="1"/>
          </p:cNvSpPr>
          <p:nvPr/>
        </p:nvSpPr>
        <p:spPr bwMode="auto">
          <a:xfrm>
            <a:off x="228600" y="152400"/>
            <a:ext cx="8763000" cy="584775"/>
          </a:xfrm>
          <a:prstGeom prst="rect">
            <a:avLst/>
          </a:prstGeom>
          <a:noFill/>
          <a:ln w="9525">
            <a:noFill/>
            <a:miter lim="800000"/>
            <a:headEnd/>
            <a:tailEnd/>
          </a:ln>
          <a:effectLst/>
        </p:spPr>
        <p:txBody>
          <a:bodyPr wrap="square">
            <a:spAutoFit/>
          </a:bodyPr>
          <a:lstStyle/>
          <a:p>
            <a:pPr algn="ctr"/>
            <a:r>
              <a:rPr lang="en-US" sz="3200" b="1" u="sng" dirty="0" smtClean="0">
                <a:solidFill>
                  <a:srgbClr val="FF0000"/>
                </a:solidFill>
                <a:latin typeface="Times" pitchFamily="18" charset="0"/>
                <a:cs typeface="Times" pitchFamily="18" charset="0"/>
              </a:rPr>
              <a:t>SWITCH</a:t>
            </a:r>
          </a:p>
        </p:txBody>
      </p:sp>
    </p:spTree>
    <p:extLst>
      <p:ext uri="{BB962C8B-B14F-4D97-AF65-F5344CB8AC3E}">
        <p14:creationId xmlns:p14="http://schemas.microsoft.com/office/powerpoint/2010/main" val="25905850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609600" y="1524000"/>
            <a:ext cx="8229600" cy="2462213"/>
          </a:xfrm>
          <a:prstGeom prst="rect">
            <a:avLst/>
          </a:prstGeom>
          <a:noFill/>
          <a:ln w="9525">
            <a:noFill/>
            <a:miter lim="800000"/>
            <a:headEnd/>
            <a:tailEnd/>
          </a:ln>
          <a:effectLst/>
        </p:spPr>
        <p:txBody>
          <a:bodyPr>
            <a:spAutoFit/>
          </a:bodyPr>
          <a:lstStyle/>
          <a:p>
            <a:pPr lvl="1" indent="-457200" algn="just" eaLnBrk="0" hangingPunct="0">
              <a:buFont typeface="+mj-lt"/>
              <a:buAutoNum type="arabicPeriod"/>
            </a:pPr>
            <a:r>
              <a:rPr lang="en-US" sz="2200" b="0" dirty="0" smtClean="0">
                <a:latin typeface="Calibri" pitchFamily="34" charset="0"/>
                <a:cs typeface="Calibri" pitchFamily="34" charset="0"/>
              </a:rPr>
              <a:t>Protocols </a:t>
            </a:r>
            <a:r>
              <a:rPr lang="en-US" sz="2200" b="0" dirty="0">
                <a:latin typeface="Calibri" pitchFamily="34" charset="0"/>
                <a:cs typeface="Calibri" pitchFamily="34" charset="0"/>
              </a:rPr>
              <a:t>for packet switching are typically more complex. </a:t>
            </a:r>
            <a:endParaRPr lang="en-US" sz="2200" b="0" dirty="0" smtClean="0">
              <a:latin typeface="Calibri" pitchFamily="34" charset="0"/>
              <a:cs typeface="Calibri" pitchFamily="34" charset="0"/>
            </a:endParaRPr>
          </a:p>
          <a:p>
            <a:pPr lvl="1" indent="-457200" algn="just" eaLnBrk="0" hangingPunct="0">
              <a:buFont typeface="+mj-lt"/>
              <a:buAutoNum type="arabicPeriod"/>
            </a:pPr>
            <a:r>
              <a:rPr lang="en-US" sz="2200" b="0" dirty="0" smtClean="0">
                <a:latin typeface="Calibri" pitchFamily="34" charset="0"/>
                <a:cs typeface="Calibri" pitchFamily="34" charset="0"/>
              </a:rPr>
              <a:t>It </a:t>
            </a:r>
            <a:r>
              <a:rPr lang="en-US" sz="2200" b="0" dirty="0">
                <a:latin typeface="Calibri" pitchFamily="34" charset="0"/>
                <a:cs typeface="Calibri" pitchFamily="34" charset="0"/>
              </a:rPr>
              <a:t>can add some initial costs in implementation. </a:t>
            </a:r>
          </a:p>
          <a:p>
            <a:pPr lvl="1" indent="-457200" algn="just" eaLnBrk="0" hangingPunct="0">
              <a:buFont typeface="+mj-lt"/>
              <a:buAutoNum type="arabicPeriod"/>
            </a:pPr>
            <a:r>
              <a:rPr lang="en-US" sz="2200" b="0" dirty="0" smtClean="0">
                <a:latin typeface="Calibri" pitchFamily="34" charset="0"/>
                <a:cs typeface="Calibri" pitchFamily="34" charset="0"/>
              </a:rPr>
              <a:t>If </a:t>
            </a:r>
            <a:r>
              <a:rPr lang="en-US" sz="2200" b="0" dirty="0">
                <a:latin typeface="Calibri" pitchFamily="34" charset="0"/>
                <a:cs typeface="Calibri" pitchFamily="34" charset="0"/>
              </a:rPr>
              <a:t>packet is lost, sender needs to retransmit the data.</a:t>
            </a:r>
          </a:p>
          <a:p>
            <a:pPr lvl="1" indent="-457200" algn="just" eaLnBrk="0" hangingPunct="0">
              <a:buFont typeface="+mj-lt"/>
              <a:buAutoNum type="arabicPeriod"/>
            </a:pPr>
            <a:r>
              <a:rPr lang="en-US" sz="2200" dirty="0">
                <a:latin typeface="Calibri" pitchFamily="34" charset="0"/>
                <a:cs typeface="Calibri" pitchFamily="34" charset="0"/>
              </a:rPr>
              <a:t>A</a:t>
            </a:r>
            <a:r>
              <a:rPr lang="en-US" sz="2200" b="0" dirty="0" smtClean="0">
                <a:latin typeface="Calibri" pitchFamily="34" charset="0"/>
                <a:cs typeface="Calibri" pitchFamily="34" charset="0"/>
              </a:rPr>
              <a:t>nother </a:t>
            </a:r>
            <a:r>
              <a:rPr lang="en-US" sz="2200" b="0" dirty="0">
                <a:latin typeface="Calibri" pitchFamily="34" charset="0"/>
                <a:cs typeface="Calibri" pitchFamily="34" charset="0"/>
              </a:rPr>
              <a:t>disadvantage is that packet-switched systems </a:t>
            </a:r>
            <a:r>
              <a:rPr lang="en-US" sz="2200" b="0" dirty="0" smtClean="0">
                <a:latin typeface="Calibri" pitchFamily="34" charset="0"/>
                <a:cs typeface="Calibri" pitchFamily="34" charset="0"/>
              </a:rPr>
              <a:t>still can’t </a:t>
            </a:r>
            <a:r>
              <a:rPr lang="en-US" sz="2200" b="0" dirty="0">
                <a:latin typeface="Calibri" pitchFamily="34" charset="0"/>
                <a:cs typeface="Calibri" pitchFamily="34" charset="0"/>
              </a:rPr>
              <a:t>deliver the same quality as dedicated circuits in </a:t>
            </a:r>
            <a:r>
              <a:rPr lang="en-US" sz="2200" b="0" dirty="0" smtClean="0">
                <a:latin typeface="Calibri" pitchFamily="34" charset="0"/>
                <a:cs typeface="Calibri" pitchFamily="34" charset="0"/>
              </a:rPr>
              <a:t>applications </a:t>
            </a:r>
            <a:r>
              <a:rPr lang="en-US" sz="2200" b="0" dirty="0">
                <a:latin typeface="Calibri" pitchFamily="34" charset="0"/>
                <a:cs typeface="Calibri" pitchFamily="34" charset="0"/>
              </a:rPr>
              <a:t>requiring very little delay - like voice </a:t>
            </a:r>
            <a:r>
              <a:rPr lang="en-US" sz="2200" b="0" dirty="0" smtClean="0">
                <a:latin typeface="Calibri" pitchFamily="34" charset="0"/>
                <a:cs typeface="Calibri" pitchFamily="34" charset="0"/>
              </a:rPr>
              <a:t>conversations </a:t>
            </a:r>
            <a:r>
              <a:rPr lang="en-US" sz="2200" b="0" dirty="0">
                <a:latin typeface="Calibri" pitchFamily="34" charset="0"/>
                <a:cs typeface="Calibri" pitchFamily="34" charset="0"/>
              </a:rPr>
              <a:t>or moving images</a:t>
            </a:r>
            <a:r>
              <a:rPr lang="en-US" sz="2200" b="0" dirty="0" smtClean="0">
                <a:latin typeface="Calibri" pitchFamily="34" charset="0"/>
                <a:cs typeface="Calibri" pitchFamily="34" charset="0"/>
              </a:rPr>
              <a:t>. </a:t>
            </a:r>
            <a:endParaRPr lang="en-US" sz="2200" b="0" dirty="0">
              <a:latin typeface="Calibri" pitchFamily="34" charset="0"/>
              <a:cs typeface="Calibri" pitchFamily="34" charset="0"/>
            </a:endParaRPr>
          </a:p>
        </p:txBody>
      </p:sp>
      <p:sp>
        <p:nvSpPr>
          <p:cNvPr id="5" name="Rectangle 2"/>
          <p:cNvSpPr>
            <a:spLocks noGrp="1" noChangeArrowheads="1"/>
          </p:cNvSpPr>
          <p:nvPr>
            <p:ph type="title"/>
          </p:nvPr>
        </p:nvSpPr>
        <p:spPr>
          <a:xfrm>
            <a:off x="685800" y="457200"/>
            <a:ext cx="7772400" cy="533400"/>
          </a:xfrm>
        </p:spPr>
        <p:txBody>
          <a:bodyPr>
            <a:normAutofit fontScale="90000"/>
          </a:bodyPr>
          <a:lstStyle/>
          <a:p>
            <a:pPr algn="l"/>
            <a:r>
              <a:rPr lang="en-US" b="1" u="sng" dirty="0" smtClean="0">
                <a:solidFill>
                  <a:srgbClr val="FF0000"/>
                </a:solidFill>
              </a:rPr>
              <a:t>Disadvantages </a:t>
            </a:r>
            <a:r>
              <a:rPr lang="en-US" b="1" u="sng" dirty="0">
                <a:solidFill>
                  <a:srgbClr val="FF0000"/>
                </a:solidFill>
              </a:rPr>
              <a:t>of packet switching</a:t>
            </a:r>
          </a:p>
        </p:txBody>
      </p:sp>
    </p:spTree>
    <p:extLst>
      <p:ext uri="{BB962C8B-B14F-4D97-AF65-F5344CB8AC3E}">
        <p14:creationId xmlns:p14="http://schemas.microsoft.com/office/powerpoint/2010/main" val="23337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762000" y="1905000"/>
            <a:ext cx="7772400" cy="4495800"/>
          </a:xfrm>
          <a:prstGeom prst="rect">
            <a:avLst/>
          </a:prstGeom>
          <a:noFill/>
          <a:ln w="9525">
            <a:noFill/>
            <a:miter lim="800000"/>
            <a:headEnd/>
            <a:tailEnd/>
          </a:ln>
          <a:effectLst/>
        </p:spPr>
      </p:pic>
      <p:sp>
        <p:nvSpPr>
          <p:cNvPr id="4" name="Rectangle 2"/>
          <p:cNvSpPr>
            <a:spLocks noGrp="1" noChangeArrowheads="1"/>
          </p:cNvSpPr>
          <p:nvPr>
            <p:ph type="title"/>
          </p:nvPr>
        </p:nvSpPr>
        <p:spPr>
          <a:xfrm>
            <a:off x="685800" y="457200"/>
            <a:ext cx="7772400" cy="533400"/>
          </a:xfrm>
        </p:spPr>
        <p:txBody>
          <a:bodyPr>
            <a:normAutofit fontScale="90000"/>
          </a:bodyPr>
          <a:lstStyle/>
          <a:p>
            <a:pPr algn="l"/>
            <a:r>
              <a:rPr lang="en-US" b="1" u="sng" dirty="0" smtClean="0">
                <a:solidFill>
                  <a:srgbClr val="FF0000"/>
                </a:solidFill>
              </a:rPr>
              <a:t>Comparative Analysis</a:t>
            </a:r>
            <a:endParaRPr lang="en-US" b="1" u="sng" dirty="0">
              <a:solidFill>
                <a:srgbClr val="FF0000"/>
              </a:solidFill>
            </a:endParaRPr>
          </a:p>
        </p:txBody>
      </p:sp>
      <p:sp>
        <p:nvSpPr>
          <p:cNvPr id="5" name="Rectangle 2"/>
          <p:cNvSpPr txBox="1">
            <a:spLocks noChangeArrowheads="1"/>
          </p:cNvSpPr>
          <p:nvPr/>
        </p:nvSpPr>
        <p:spPr>
          <a:xfrm>
            <a:off x="762000" y="1066800"/>
            <a:ext cx="7772400" cy="533400"/>
          </a:xfrm>
          <a:prstGeom prst="rect">
            <a:avLst/>
          </a:prstGeom>
        </p:spPr>
        <p:txBody>
          <a:bodyPr vert="horz" lIns="91440" tIns="45720" rIns="91440" bIns="45720" rtlCol="0" anchor="ct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i="0" kern="1200" cap="none" spc="0" normalizeH="0" baseline="0" noProof="0" dirty="0" smtClean="0">
                <a:ln>
                  <a:noFill/>
                </a:ln>
                <a:solidFill>
                  <a:srgbClr val="FF0000"/>
                </a:solidFill>
                <a:uLnTx/>
                <a:uFillTx/>
                <a:latin typeface="+mj-lt"/>
                <a:ea typeface="+mj-ea"/>
                <a:cs typeface="+mj-cs"/>
              </a:rPr>
              <a:t>Circuit, Datagram &amp; Virtual Circuit Switching</a:t>
            </a:r>
            <a:endParaRPr kumimoji="0" lang="en-US" sz="4400" i="0" kern="1200" cap="none" spc="0" normalizeH="0" baseline="0" noProof="0" dirty="0">
              <a:ln>
                <a:noFill/>
              </a:ln>
              <a:solidFill>
                <a:srgbClr val="FF0000"/>
              </a:solidFill>
              <a:uLnTx/>
              <a:uFillTx/>
              <a:latin typeface="+mj-lt"/>
              <a:ea typeface="+mj-ea"/>
              <a:cs typeface="+mj-cs"/>
            </a:endParaRPr>
          </a:p>
        </p:txBody>
      </p:sp>
    </p:spTree>
    <p:extLst>
      <p:ext uri="{BB962C8B-B14F-4D97-AF65-F5344CB8AC3E}">
        <p14:creationId xmlns:p14="http://schemas.microsoft.com/office/powerpoint/2010/main" val="2721419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200" y="1066800"/>
            <a:ext cx="8077200" cy="4800600"/>
          </a:xfrm>
        </p:spPr>
        <p:txBody>
          <a:bodyPr>
            <a:normAutofit/>
          </a:bodyPr>
          <a:lstStyle/>
          <a:p>
            <a:pPr algn="just">
              <a:spcBef>
                <a:spcPts val="0"/>
              </a:spcBef>
            </a:pPr>
            <a:r>
              <a:rPr lang="en-US" sz="2200" dirty="0"/>
              <a:t>With message switching there is </a:t>
            </a:r>
            <a:r>
              <a:rPr lang="en-US" sz="2200" b="1" dirty="0"/>
              <a:t>no need to establish a dedicated path</a:t>
            </a:r>
            <a:r>
              <a:rPr lang="en-US" sz="2200" dirty="0"/>
              <a:t> between two stations.</a:t>
            </a:r>
          </a:p>
          <a:p>
            <a:pPr algn="just">
              <a:spcBef>
                <a:spcPts val="0"/>
              </a:spcBef>
            </a:pPr>
            <a:r>
              <a:rPr lang="en-US" sz="2200" dirty="0"/>
              <a:t>When a station sends a message, the destination address is appended to the message.</a:t>
            </a:r>
          </a:p>
          <a:p>
            <a:pPr algn="just">
              <a:spcBef>
                <a:spcPts val="0"/>
              </a:spcBef>
            </a:pPr>
            <a:r>
              <a:rPr lang="en-US" sz="2200" dirty="0"/>
              <a:t>The message is then transmitted through the network, in its </a:t>
            </a:r>
            <a:r>
              <a:rPr lang="en-US" sz="2200" b="1" dirty="0"/>
              <a:t>entirety, from node to node</a:t>
            </a:r>
            <a:r>
              <a:rPr lang="en-US" sz="2200" dirty="0"/>
              <a:t>.</a:t>
            </a:r>
          </a:p>
          <a:p>
            <a:pPr algn="just">
              <a:spcBef>
                <a:spcPts val="0"/>
              </a:spcBef>
            </a:pPr>
            <a:r>
              <a:rPr lang="en-US" sz="2200" dirty="0"/>
              <a:t>Each node receives the entire message, </a:t>
            </a:r>
            <a:r>
              <a:rPr lang="en-US" sz="2200" b="1" dirty="0"/>
              <a:t>stores it in its entirety on disk</a:t>
            </a:r>
            <a:r>
              <a:rPr lang="en-US" sz="2200" dirty="0"/>
              <a:t>, and then transmits the message to the next node.</a:t>
            </a:r>
          </a:p>
          <a:p>
            <a:pPr algn="just">
              <a:spcBef>
                <a:spcPts val="0"/>
              </a:spcBef>
            </a:pPr>
            <a:r>
              <a:rPr lang="en-US" sz="2200" dirty="0"/>
              <a:t>This type of network is </a:t>
            </a:r>
            <a:r>
              <a:rPr lang="en-US" sz="2200" dirty="0" smtClean="0"/>
              <a:t>called </a:t>
            </a:r>
            <a:r>
              <a:rPr lang="en-US" sz="2200" b="1" dirty="0" smtClean="0"/>
              <a:t>a store-and-forward network</a:t>
            </a:r>
            <a:r>
              <a:rPr lang="en-US" sz="2200" dirty="0" smtClean="0"/>
              <a:t>.</a:t>
            </a:r>
          </a:p>
          <a:p>
            <a:pPr algn="just">
              <a:spcBef>
                <a:spcPts val="0"/>
              </a:spcBef>
            </a:pPr>
            <a:r>
              <a:rPr lang="en-US" sz="2000" b="1" dirty="0" smtClean="0">
                <a:solidFill>
                  <a:srgbClr val="FF0000"/>
                </a:solidFill>
              </a:rPr>
              <a:t>A message-switching node is typically a general-purpose computer. The device needs sufficient secondary-storage capacity to store the incoming messages, which could be long. A time delay is introduced using this type of scheme due to store- and-forward time, plus the time required to find the next node in the transmission path. </a:t>
            </a:r>
          </a:p>
          <a:p>
            <a:pPr algn="just">
              <a:spcBef>
                <a:spcPts val="0"/>
              </a:spcBef>
            </a:pPr>
            <a:endParaRPr lang="en-US" sz="2200" dirty="0"/>
          </a:p>
        </p:txBody>
      </p:sp>
      <p:sp>
        <p:nvSpPr>
          <p:cNvPr id="5" name="Rectangle 2"/>
          <p:cNvSpPr txBox="1">
            <a:spLocks noChangeArrowheads="1"/>
          </p:cNvSpPr>
          <p:nvPr/>
        </p:nvSpPr>
        <p:spPr>
          <a:xfrm>
            <a:off x="533400" y="304800"/>
            <a:ext cx="67818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smtClean="0">
                <a:ln>
                  <a:noFill/>
                </a:ln>
                <a:solidFill>
                  <a:srgbClr val="FF0000"/>
                </a:solidFill>
                <a:effectLst/>
                <a:uLnTx/>
                <a:uFillTx/>
                <a:latin typeface="+mj-lt"/>
                <a:ea typeface="+mj-ea"/>
                <a:cs typeface="+mj-cs"/>
              </a:rPr>
              <a:t>Message Switching</a:t>
            </a:r>
            <a:endParaRPr kumimoji="0" lang="en-US" sz="4000" b="1" i="0" u="sng"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4023541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Message Switching"/>
          <p:cNvPicPr>
            <a:picLocks noChangeAspect="1" noChangeArrowheads="1"/>
          </p:cNvPicPr>
          <p:nvPr/>
        </p:nvPicPr>
        <p:blipFill>
          <a:blip r:embed="rId2"/>
          <a:srcRect/>
          <a:stretch>
            <a:fillRect/>
          </a:stretch>
        </p:blipFill>
        <p:spPr bwMode="auto">
          <a:xfrm>
            <a:off x="1295400" y="1219200"/>
            <a:ext cx="6743700" cy="2892425"/>
          </a:xfrm>
          <a:prstGeom prst="rect">
            <a:avLst/>
          </a:prstGeom>
          <a:noFill/>
        </p:spPr>
      </p:pic>
      <p:sp>
        <p:nvSpPr>
          <p:cNvPr id="6" name="Rectangle 2"/>
          <p:cNvSpPr txBox="1">
            <a:spLocks noChangeArrowheads="1"/>
          </p:cNvSpPr>
          <p:nvPr/>
        </p:nvSpPr>
        <p:spPr>
          <a:xfrm>
            <a:off x="533400" y="304800"/>
            <a:ext cx="6781800" cy="53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smtClean="0">
                <a:ln>
                  <a:noFill/>
                </a:ln>
                <a:solidFill>
                  <a:srgbClr val="FF0000"/>
                </a:solidFill>
                <a:effectLst/>
                <a:uLnTx/>
                <a:uFillTx/>
                <a:latin typeface="+mj-lt"/>
                <a:ea typeface="+mj-ea"/>
                <a:cs typeface="+mj-cs"/>
              </a:rPr>
              <a:t>Message Switching</a:t>
            </a:r>
            <a:endParaRPr kumimoji="0" lang="en-US" sz="4000" b="1" i="0" u="sng"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24868098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52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304800" y="381000"/>
            <a:ext cx="4845429" cy="461665"/>
          </a:xfrm>
          <a:prstGeom prst="rect">
            <a:avLst/>
          </a:prstGeom>
          <a:noFill/>
          <a:ln w="9525">
            <a:noFill/>
            <a:miter lim="800000"/>
            <a:headEnd/>
            <a:tailEnd/>
          </a:ln>
          <a:effectLst/>
        </p:spPr>
        <p:txBody>
          <a:bodyPr wrap="none">
            <a:spAutoFit/>
          </a:bodyPr>
          <a:lstStyle/>
          <a:p>
            <a:r>
              <a:rPr lang="en-US" sz="2400" b="1" dirty="0" smtClean="0">
                <a:latin typeface="Times New Roman" pitchFamily="18" charset="0"/>
              </a:rPr>
              <a:t>Delay </a:t>
            </a:r>
            <a:r>
              <a:rPr lang="en-US" sz="2400" b="1" dirty="0">
                <a:latin typeface="Times New Roman" pitchFamily="18" charset="0"/>
              </a:rPr>
              <a:t>in a circuit-switched network</a:t>
            </a:r>
          </a:p>
        </p:txBody>
      </p:sp>
      <p:sp>
        <p:nvSpPr>
          <p:cNvPr id="86528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5286" name="Picture 6"/>
          <p:cNvPicPr>
            <a:picLocks noChangeAspect="1" noChangeArrowheads="1"/>
          </p:cNvPicPr>
          <p:nvPr/>
        </p:nvPicPr>
        <p:blipFill>
          <a:blip r:embed="rId3"/>
          <a:srcRect/>
          <a:stretch>
            <a:fillRect/>
          </a:stretch>
        </p:blipFill>
        <p:spPr bwMode="auto">
          <a:xfrm>
            <a:off x="228600" y="1143001"/>
            <a:ext cx="8729662" cy="3962400"/>
          </a:xfrm>
          <a:prstGeom prst="rect">
            <a:avLst/>
          </a:prstGeom>
          <a:noFill/>
          <a:ln w="9525">
            <a:noFill/>
            <a:miter lim="800000"/>
            <a:headEnd/>
            <a:tailEnd/>
          </a:ln>
          <a:effectLst/>
        </p:spPr>
      </p:pic>
      <p:sp>
        <p:nvSpPr>
          <p:cNvPr id="8" name="Text Box 4"/>
          <p:cNvSpPr txBox="1">
            <a:spLocks noChangeArrowheads="1"/>
          </p:cNvSpPr>
          <p:nvPr/>
        </p:nvSpPr>
        <p:spPr bwMode="auto">
          <a:xfrm>
            <a:off x="228600" y="5181600"/>
            <a:ext cx="9005479" cy="1015663"/>
          </a:xfrm>
          <a:prstGeom prst="rect">
            <a:avLst/>
          </a:prstGeom>
          <a:noFill/>
          <a:ln w="9525">
            <a:noFill/>
            <a:miter lim="800000"/>
            <a:headEnd/>
            <a:tailEnd/>
          </a:ln>
          <a:effectLst/>
        </p:spPr>
        <p:txBody>
          <a:bodyPr wrap="none">
            <a:spAutoFit/>
          </a:bodyPr>
          <a:lstStyle/>
          <a:p>
            <a:r>
              <a:rPr lang="en-US" sz="2000" b="1" dirty="0" smtClean="0">
                <a:latin typeface="Times New Roman" pitchFamily="18" charset="0"/>
              </a:rPr>
              <a:t>Total Delay </a:t>
            </a:r>
            <a:r>
              <a:rPr lang="en-US" sz="2000" b="1" dirty="0">
                <a:latin typeface="Times New Roman" pitchFamily="18" charset="0"/>
              </a:rPr>
              <a:t>in a circuit-switched </a:t>
            </a:r>
            <a:r>
              <a:rPr lang="en-US" sz="2000" b="1" dirty="0" smtClean="0">
                <a:latin typeface="Times New Roman" pitchFamily="18" charset="0"/>
              </a:rPr>
              <a:t>network will be </a:t>
            </a:r>
            <a:r>
              <a:rPr lang="en-US" sz="2000" b="1" dirty="0" smtClean="0">
                <a:solidFill>
                  <a:srgbClr val="FF0000"/>
                </a:solidFill>
                <a:latin typeface="Times New Roman" pitchFamily="18" charset="0"/>
              </a:rPr>
              <a:t>delay for setup and tear down +</a:t>
            </a:r>
          </a:p>
          <a:p>
            <a:r>
              <a:rPr lang="en-US" sz="2000" b="1" dirty="0" smtClean="0">
                <a:solidFill>
                  <a:srgbClr val="FF0000"/>
                </a:solidFill>
                <a:latin typeface="Times New Roman" pitchFamily="18" charset="0"/>
              </a:rPr>
              <a:t>Propagation delay + Transmission delay i.e.</a:t>
            </a:r>
          </a:p>
          <a:p>
            <a:r>
              <a:rPr lang="en-US" sz="2000" b="1" dirty="0" smtClean="0">
                <a:solidFill>
                  <a:srgbClr val="002060"/>
                </a:solidFill>
                <a:latin typeface="Times New Roman" pitchFamily="18" charset="0"/>
              </a:rPr>
              <a:t>Total Delay= 3 * Propagation time + 3 * Transmission time + Data Transfer time</a:t>
            </a:r>
            <a:endParaRPr lang="en-US" sz="2000" b="1" dirty="0">
              <a:solidFill>
                <a:srgbClr val="002060"/>
              </a:solidFill>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858033"/>
            <a:ext cx="8229600" cy="3048000"/>
          </a:xfrm>
        </p:spPr>
        <p:txBody>
          <a:bodyPr>
            <a:noAutofit/>
          </a:bodyPr>
          <a:lstStyle/>
          <a:p>
            <a:pPr algn="just">
              <a:spcBef>
                <a:spcPts val="0"/>
              </a:spcBef>
            </a:pPr>
            <a:r>
              <a:rPr lang="en-US" dirty="0" smtClean="0">
                <a:latin typeface="Times" pitchFamily="18" charset="0"/>
                <a:cs typeface="Times" pitchFamily="18" charset="0"/>
              </a:rPr>
              <a:t>How 2 devices communicate when there are many devices?</a:t>
            </a:r>
          </a:p>
          <a:p>
            <a:pPr algn="just">
              <a:spcBef>
                <a:spcPts val="0"/>
              </a:spcBef>
            </a:pPr>
            <a:r>
              <a:rPr lang="en-US" sz="2400" b="1" dirty="0" smtClean="0">
                <a:latin typeface="Times" pitchFamily="18" charset="0"/>
                <a:cs typeface="Times" pitchFamily="18" charset="0"/>
              </a:rPr>
              <a:t>One alternative</a:t>
            </a:r>
            <a:r>
              <a:rPr lang="en-US" sz="2400" dirty="0" smtClean="0">
                <a:latin typeface="Times" pitchFamily="18" charset="0"/>
                <a:cs typeface="Times" pitchFamily="18" charset="0"/>
              </a:rPr>
              <a:t> is to establish </a:t>
            </a:r>
            <a:r>
              <a:rPr lang="en-US" sz="2400" dirty="0" smtClean="0">
                <a:solidFill>
                  <a:srgbClr val="FF0000"/>
                </a:solidFill>
                <a:latin typeface="Times" pitchFamily="18" charset="0"/>
                <a:cs typeface="Times" pitchFamily="18" charset="0"/>
              </a:rPr>
              <a:t>Point to Point connection between each pair of devices </a:t>
            </a:r>
            <a:r>
              <a:rPr lang="en-US" sz="2400" dirty="0" smtClean="0">
                <a:latin typeface="Times" pitchFamily="18" charset="0"/>
                <a:cs typeface="Times" pitchFamily="18" charset="0"/>
              </a:rPr>
              <a:t>using mesh topology (which is highly complex)</a:t>
            </a:r>
          </a:p>
          <a:p>
            <a:pPr algn="just">
              <a:spcBef>
                <a:spcPts val="0"/>
              </a:spcBef>
            </a:pPr>
            <a:r>
              <a:rPr lang="en-US" sz="2400" b="1" dirty="0" smtClean="0">
                <a:latin typeface="Times" pitchFamily="18" charset="0"/>
                <a:cs typeface="Times" pitchFamily="18" charset="0"/>
              </a:rPr>
              <a:t>The other alternative </a:t>
            </a:r>
            <a:r>
              <a:rPr lang="en-US" sz="2400" dirty="0" smtClean="0">
                <a:latin typeface="Times" pitchFamily="18" charset="0"/>
                <a:cs typeface="Times" pitchFamily="18" charset="0"/>
              </a:rPr>
              <a:t>is to use </a:t>
            </a:r>
            <a:r>
              <a:rPr lang="en-US" sz="2400" dirty="0" smtClean="0">
                <a:solidFill>
                  <a:srgbClr val="FF0000"/>
                </a:solidFill>
                <a:latin typeface="Times" pitchFamily="18" charset="0"/>
                <a:cs typeface="Times" pitchFamily="18" charset="0"/>
              </a:rPr>
              <a:t>switching techniques</a:t>
            </a:r>
            <a:r>
              <a:rPr lang="en-US" sz="2400" dirty="0" smtClean="0">
                <a:latin typeface="Times" pitchFamily="18" charset="0"/>
                <a:cs typeface="Times" pitchFamily="18" charset="0"/>
              </a:rPr>
              <a:t> leading to switched connection network.</a:t>
            </a:r>
            <a:endParaRPr lang="en-US" dirty="0">
              <a:latin typeface="Times" pitchFamily="18" charset="0"/>
              <a:cs typeface="Times" pitchFamily="18" charset="0"/>
            </a:endParaRPr>
          </a:p>
        </p:txBody>
      </p:sp>
      <p:sp>
        <p:nvSpPr>
          <p:cNvPr id="4" name="Rectangle 2"/>
          <p:cNvSpPr txBox="1">
            <a:spLocks noChangeArrowheads="1"/>
          </p:cNvSpPr>
          <p:nvPr/>
        </p:nvSpPr>
        <p:spPr>
          <a:xfrm>
            <a:off x="533400" y="152400"/>
            <a:ext cx="7620000" cy="685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1" i="0" u="sng" strike="noStrike" kern="1200" cap="none" spc="0" normalizeH="0" baseline="0" noProof="0" dirty="0" smtClean="0">
                <a:ln>
                  <a:noFill/>
                </a:ln>
                <a:effectLst/>
                <a:uLnTx/>
                <a:uFillTx/>
                <a:latin typeface="Times" pitchFamily="18" charset="0"/>
                <a:cs typeface="Times" pitchFamily="18" charset="0"/>
              </a:rPr>
              <a:t>Switching Technique </a:t>
            </a:r>
            <a:endParaRPr kumimoji="0" lang="en-US" sz="3200" b="1" i="0" u="sng" strike="noStrike" kern="1200" cap="none" spc="0" normalizeH="0" baseline="0" noProof="0" dirty="0">
              <a:ln>
                <a:noFill/>
              </a:ln>
              <a:effectLst/>
              <a:uLnTx/>
              <a:uFillTx/>
              <a:latin typeface="Times" pitchFamily="18" charset="0"/>
              <a:cs typeface="Times" pitchFamily="18" charset="0"/>
            </a:endParaRPr>
          </a:p>
        </p:txBody>
      </p:sp>
      <p:pic>
        <p:nvPicPr>
          <p:cNvPr id="5" name="Picture 6"/>
          <p:cNvPicPr>
            <a:picLocks noChangeAspect="1" noChangeArrowheads="1"/>
          </p:cNvPicPr>
          <p:nvPr/>
        </p:nvPicPr>
        <p:blipFill>
          <a:blip r:embed="rId2"/>
          <a:srcRect/>
          <a:stretch>
            <a:fillRect/>
          </a:stretch>
        </p:blipFill>
        <p:spPr bwMode="auto">
          <a:xfrm>
            <a:off x="1524000" y="4342368"/>
            <a:ext cx="5029200" cy="2070100"/>
          </a:xfrm>
          <a:prstGeom prst="rect">
            <a:avLst/>
          </a:prstGeom>
          <a:noFill/>
          <a:ln w="9525">
            <a:noFill/>
            <a:miter lim="800000"/>
            <a:headEnd/>
            <a:tailEnd/>
          </a:ln>
          <a:effectLst/>
        </p:spPr>
      </p:pic>
      <p:sp>
        <p:nvSpPr>
          <p:cNvPr id="6" name="Rectangle 5"/>
          <p:cNvSpPr/>
          <p:nvPr/>
        </p:nvSpPr>
        <p:spPr>
          <a:xfrm>
            <a:off x="7086600" y="6412468"/>
            <a:ext cx="1763624" cy="338554"/>
          </a:xfrm>
          <a:prstGeom prst="rect">
            <a:avLst/>
          </a:prstGeom>
        </p:spPr>
        <p:txBody>
          <a:bodyPr wrap="none">
            <a:spAutoFit/>
          </a:bodyPr>
          <a:lstStyle/>
          <a:p>
            <a:r>
              <a:rPr lang="en-US" sz="1600" b="1" dirty="0" smtClean="0">
                <a:latin typeface="Times New Roman" pitchFamily="18" charset="0"/>
              </a:rPr>
              <a:t>Switched network</a:t>
            </a:r>
            <a:endParaRPr lang="en-US" sz="1600" b="1" dirty="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304800" y="1371600"/>
            <a:ext cx="8610600" cy="4154984"/>
          </a:xfrm>
          <a:prstGeom prst="rect">
            <a:avLst/>
          </a:prstGeom>
          <a:noFill/>
          <a:ln w="9525">
            <a:noFill/>
            <a:miter lim="800000"/>
            <a:headEnd/>
            <a:tailEnd/>
          </a:ln>
          <a:effectLst/>
        </p:spPr>
        <p:txBody>
          <a:bodyPr wrap="square">
            <a:spAutoFit/>
          </a:bodyPr>
          <a:lstStyle/>
          <a:p>
            <a:pPr marL="457200" indent="-457200" algn="just"/>
            <a:r>
              <a:rPr lang="en-US" sz="2400" b="1" u="sng" dirty="0" smtClean="0">
                <a:latin typeface="Times" pitchFamily="18" charset="0"/>
                <a:cs typeface="Times" pitchFamily="18" charset="0"/>
              </a:rPr>
              <a:t>Important Points:</a:t>
            </a:r>
          </a:p>
          <a:p>
            <a:pPr marL="457200" indent="-457200" algn="just"/>
            <a:endParaRPr lang="en-US" sz="2400" b="1" u="sng" dirty="0" smtClean="0">
              <a:latin typeface="Times" pitchFamily="18" charset="0"/>
              <a:cs typeface="Times" pitchFamily="18" charset="0"/>
            </a:endParaRPr>
          </a:p>
          <a:p>
            <a:pPr marL="457200" indent="-457200" algn="just">
              <a:buFont typeface="+mj-lt"/>
              <a:buAutoNum type="arabicPeriod"/>
            </a:pPr>
            <a:r>
              <a:rPr lang="en-US" sz="2400" b="0" dirty="0" smtClean="0">
                <a:latin typeface="Times" pitchFamily="18" charset="0"/>
                <a:cs typeface="Times" pitchFamily="18" charset="0"/>
              </a:rPr>
              <a:t>The end devices that wish to communicate are called </a:t>
            </a:r>
            <a:r>
              <a:rPr lang="en-US" sz="2400" b="1" dirty="0" smtClean="0">
                <a:latin typeface="Times" pitchFamily="18" charset="0"/>
                <a:cs typeface="Times" pitchFamily="18" charset="0"/>
              </a:rPr>
              <a:t>stations</a:t>
            </a:r>
            <a:r>
              <a:rPr lang="en-US" sz="2400" b="0" dirty="0" smtClean="0">
                <a:latin typeface="Times" pitchFamily="18" charset="0"/>
                <a:cs typeface="Times" pitchFamily="18" charset="0"/>
              </a:rPr>
              <a:t>.</a:t>
            </a:r>
          </a:p>
          <a:p>
            <a:pPr marL="457200" indent="-457200" algn="just">
              <a:buFont typeface="+mj-lt"/>
              <a:buAutoNum type="arabicPeriod"/>
            </a:pPr>
            <a:r>
              <a:rPr lang="en-US" sz="2400" b="0" dirty="0" smtClean="0">
                <a:latin typeface="Times" pitchFamily="18" charset="0"/>
                <a:cs typeface="Times" pitchFamily="18" charset="0"/>
              </a:rPr>
              <a:t>The switching devices are called as </a:t>
            </a:r>
            <a:r>
              <a:rPr lang="en-US" sz="2400" b="1" dirty="0" smtClean="0">
                <a:latin typeface="Times" pitchFamily="18" charset="0"/>
                <a:cs typeface="Times" pitchFamily="18" charset="0"/>
              </a:rPr>
              <a:t>nodes</a:t>
            </a:r>
            <a:r>
              <a:rPr lang="en-US" sz="2400" b="0" dirty="0" smtClean="0">
                <a:latin typeface="Times" pitchFamily="18" charset="0"/>
                <a:cs typeface="Times" pitchFamily="18" charset="0"/>
              </a:rPr>
              <a:t>.</a:t>
            </a:r>
          </a:p>
          <a:p>
            <a:pPr marL="457200" indent="-457200" algn="just">
              <a:buFont typeface="+mj-lt"/>
              <a:buAutoNum type="arabicPeriod"/>
            </a:pPr>
            <a:r>
              <a:rPr lang="en-US" sz="2400" b="0" dirty="0" smtClean="0">
                <a:latin typeface="Times" pitchFamily="18" charset="0"/>
                <a:cs typeface="Times" pitchFamily="18" charset="0"/>
              </a:rPr>
              <a:t>Some node connects to other nodes and other nodes are attached to stations.</a:t>
            </a:r>
          </a:p>
          <a:p>
            <a:pPr marL="457200" indent="-457200" algn="just">
              <a:buFont typeface="+mj-lt"/>
              <a:buAutoNum type="arabicPeriod"/>
            </a:pPr>
            <a:r>
              <a:rPr lang="en-US" sz="2400" b="0" dirty="0" smtClean="0">
                <a:latin typeface="Times" pitchFamily="18" charset="0"/>
                <a:cs typeface="Times" pitchFamily="18" charset="0"/>
              </a:rPr>
              <a:t>There exist </a:t>
            </a:r>
            <a:r>
              <a:rPr lang="en-US" sz="2400" b="1" dirty="0" smtClean="0">
                <a:latin typeface="Times" pitchFamily="18" charset="0"/>
                <a:cs typeface="Times" pitchFamily="18" charset="0"/>
              </a:rPr>
              <a:t>multiple paths</a:t>
            </a:r>
            <a:r>
              <a:rPr lang="en-US" sz="2400" b="0" dirty="0" smtClean="0">
                <a:latin typeface="Times" pitchFamily="18" charset="0"/>
                <a:cs typeface="Times" pitchFamily="18" charset="0"/>
              </a:rPr>
              <a:t> between source to destination pair for better network reliability.</a:t>
            </a:r>
          </a:p>
          <a:p>
            <a:pPr marL="457200" indent="-457200" algn="just">
              <a:buFont typeface="+mj-lt"/>
              <a:buAutoNum type="arabicPeriod"/>
            </a:pPr>
            <a:r>
              <a:rPr lang="en-US" sz="2400" b="0" dirty="0" smtClean="0">
                <a:latin typeface="Times" pitchFamily="18" charset="0"/>
                <a:cs typeface="Times" pitchFamily="18" charset="0"/>
              </a:rPr>
              <a:t>Switching nodes have </a:t>
            </a:r>
            <a:r>
              <a:rPr lang="en-US" sz="2400" b="1" dirty="0" smtClean="0">
                <a:latin typeface="Times" pitchFamily="18" charset="0"/>
                <a:cs typeface="Times" pitchFamily="18" charset="0"/>
              </a:rPr>
              <a:t>no concerned with content of data </a:t>
            </a:r>
            <a:r>
              <a:rPr lang="en-US" sz="2400" b="0" dirty="0" smtClean="0">
                <a:latin typeface="Times" pitchFamily="18" charset="0"/>
                <a:cs typeface="Times" pitchFamily="18" charset="0"/>
              </a:rPr>
              <a:t>and hence </a:t>
            </a:r>
            <a:r>
              <a:rPr lang="en-US" sz="2400" b="1" dirty="0" smtClean="0">
                <a:latin typeface="Times" pitchFamily="18" charset="0"/>
                <a:cs typeface="Times" pitchFamily="18" charset="0"/>
              </a:rPr>
              <a:t>provides routing facility </a:t>
            </a:r>
            <a:r>
              <a:rPr lang="en-US" sz="2400" b="0" dirty="0" smtClean="0">
                <a:latin typeface="Times" pitchFamily="18" charset="0"/>
                <a:cs typeface="Times" pitchFamily="18" charset="0"/>
              </a:rPr>
              <a:t>that will move data from node to node until they reach destination.</a:t>
            </a:r>
            <a:endParaRPr lang="en-US" sz="2400" b="0" dirty="0">
              <a:latin typeface="Times" pitchFamily="18" charset="0"/>
              <a:cs typeface="Times" pitchFamily="18" charset="0"/>
            </a:endParaRPr>
          </a:p>
        </p:txBody>
      </p:sp>
      <p:sp>
        <p:nvSpPr>
          <p:cNvPr id="4" name="Rectangle 2"/>
          <p:cNvSpPr txBox="1">
            <a:spLocks noChangeArrowheads="1"/>
          </p:cNvSpPr>
          <p:nvPr/>
        </p:nvSpPr>
        <p:spPr>
          <a:xfrm>
            <a:off x="76200" y="266700"/>
            <a:ext cx="9067800" cy="685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1" i="0" u="sng" strike="noStrike" kern="1200" cap="none" spc="0" normalizeH="0" baseline="0" noProof="0" dirty="0" smtClean="0">
                <a:ln>
                  <a:noFill/>
                </a:ln>
                <a:solidFill>
                  <a:srgbClr val="FF0000"/>
                </a:solidFill>
                <a:effectLst/>
                <a:uLnTx/>
                <a:uFillTx/>
                <a:latin typeface="Times" pitchFamily="18" charset="0"/>
                <a:cs typeface="Times" pitchFamily="18" charset="0"/>
              </a:rPr>
              <a:t>Switching Technique – Beyond</a:t>
            </a:r>
            <a:r>
              <a:rPr kumimoji="0" lang="en-US" sz="3200" b="1" i="0" u="sng" strike="noStrike" kern="1200" cap="none" spc="0" normalizeH="0" noProof="0" dirty="0" smtClean="0">
                <a:ln>
                  <a:noFill/>
                </a:ln>
                <a:solidFill>
                  <a:srgbClr val="FF0000"/>
                </a:solidFill>
                <a:effectLst/>
                <a:uLnTx/>
                <a:uFillTx/>
                <a:latin typeface="Times" pitchFamily="18" charset="0"/>
                <a:cs typeface="Times" pitchFamily="18" charset="0"/>
              </a:rPr>
              <a:t> Simple Topology</a:t>
            </a:r>
            <a:endParaRPr kumimoji="0" lang="en-US" sz="3200" b="1" i="0" u="sng" strike="noStrike" kern="1200" cap="none" spc="0" normalizeH="0" baseline="0" noProof="0" dirty="0">
              <a:ln>
                <a:noFill/>
              </a:ln>
              <a:solidFill>
                <a:srgbClr val="FF0000"/>
              </a:solidFill>
              <a:effectLst/>
              <a:uLnTx/>
              <a:uFillTx/>
              <a:latin typeface="Times" pitchFamily="18" charset="0"/>
              <a:cs typeface="Times"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609600" y="1905000"/>
            <a:ext cx="8001000" cy="2677656"/>
          </a:xfrm>
          <a:prstGeom prst="rect">
            <a:avLst/>
          </a:prstGeom>
          <a:noFill/>
          <a:ln w="9525">
            <a:noFill/>
            <a:miter lim="800000"/>
            <a:headEnd/>
            <a:tailEnd/>
          </a:ln>
          <a:effectLst/>
        </p:spPr>
        <p:txBody>
          <a:bodyPr>
            <a:spAutoFit/>
          </a:bodyPr>
          <a:lstStyle/>
          <a:p>
            <a:pPr algn="just"/>
            <a:r>
              <a:rPr lang="en-US" sz="2400" b="0" dirty="0" smtClean="0">
                <a:latin typeface="Times" pitchFamily="18" charset="0"/>
                <a:cs typeface="Times" pitchFamily="18" charset="0"/>
              </a:rPr>
              <a:t>There </a:t>
            </a:r>
            <a:r>
              <a:rPr lang="en-US" sz="2400" b="0" dirty="0">
                <a:latin typeface="Times" pitchFamily="18" charset="0"/>
                <a:cs typeface="Times" pitchFamily="18" charset="0"/>
              </a:rPr>
              <a:t>are three typical switching techniques available for digital traffic. </a:t>
            </a:r>
          </a:p>
          <a:p>
            <a:pPr algn="just"/>
            <a:endParaRPr lang="en-US" sz="2400" b="0" dirty="0">
              <a:latin typeface="Times" pitchFamily="18" charset="0"/>
              <a:cs typeface="Times" pitchFamily="18" charset="0"/>
            </a:endParaRPr>
          </a:p>
          <a:p>
            <a:pPr marL="800100" lvl="1" indent="-342900" algn="just" eaLnBrk="0" hangingPunct="0">
              <a:buFont typeface="Wingdings" pitchFamily="2" charset="2"/>
              <a:buChar char="v"/>
            </a:pPr>
            <a:r>
              <a:rPr lang="en-US" sz="2400" b="0" dirty="0">
                <a:latin typeface="Times" pitchFamily="18" charset="0"/>
                <a:cs typeface="Times" pitchFamily="18" charset="0"/>
              </a:rPr>
              <a:t> </a:t>
            </a:r>
            <a:r>
              <a:rPr lang="en-US" sz="2400" b="1" dirty="0">
                <a:latin typeface="Times" pitchFamily="18" charset="0"/>
                <a:cs typeface="Times" pitchFamily="18" charset="0"/>
              </a:rPr>
              <a:t>   Circuit Switching </a:t>
            </a:r>
            <a:r>
              <a:rPr lang="en-US" sz="2400" b="1" dirty="0" smtClean="0">
                <a:latin typeface="Times" pitchFamily="18" charset="0"/>
                <a:cs typeface="Times" pitchFamily="18" charset="0"/>
              </a:rPr>
              <a:t>(on physical layer)</a:t>
            </a:r>
            <a:endParaRPr lang="en-US" sz="2400" b="1" dirty="0">
              <a:latin typeface="Times" pitchFamily="18" charset="0"/>
              <a:cs typeface="Times" pitchFamily="18" charset="0"/>
            </a:endParaRPr>
          </a:p>
          <a:p>
            <a:pPr marL="800100" lvl="1" indent="-342900" algn="just" eaLnBrk="0" hangingPunct="0">
              <a:buFont typeface="Wingdings" pitchFamily="2" charset="2"/>
              <a:buChar char="v"/>
            </a:pPr>
            <a:r>
              <a:rPr lang="en-US" sz="2400" b="1" dirty="0">
                <a:latin typeface="Times" pitchFamily="18" charset="0"/>
                <a:cs typeface="Times" pitchFamily="18" charset="0"/>
              </a:rPr>
              <a:t>    Message Switching </a:t>
            </a:r>
            <a:r>
              <a:rPr lang="en-US" sz="2400" b="1" dirty="0" smtClean="0">
                <a:latin typeface="Times" pitchFamily="18" charset="0"/>
                <a:cs typeface="Times" pitchFamily="18" charset="0"/>
              </a:rPr>
              <a:t>(on network layer)</a:t>
            </a:r>
            <a:endParaRPr lang="en-US" sz="2400" b="1" dirty="0">
              <a:latin typeface="Times" pitchFamily="18" charset="0"/>
              <a:cs typeface="Times" pitchFamily="18" charset="0"/>
            </a:endParaRPr>
          </a:p>
          <a:p>
            <a:pPr marL="800100" lvl="1" indent="-342900" algn="just" eaLnBrk="0" hangingPunct="0">
              <a:buFont typeface="Wingdings" pitchFamily="2" charset="2"/>
              <a:buChar char="v"/>
            </a:pPr>
            <a:r>
              <a:rPr lang="en-US" sz="2400" b="1" dirty="0">
                <a:latin typeface="Times" pitchFamily="18" charset="0"/>
                <a:cs typeface="Times" pitchFamily="18" charset="0"/>
              </a:rPr>
              <a:t>    Packet Switching </a:t>
            </a:r>
          </a:p>
          <a:p>
            <a:pPr algn="just" eaLnBrk="0" hangingPunct="0"/>
            <a:endParaRPr lang="en-US" sz="2400" b="0" dirty="0">
              <a:latin typeface="Times" pitchFamily="18" charset="0"/>
              <a:cs typeface="Times" pitchFamily="18" charset="0"/>
            </a:endParaRPr>
          </a:p>
        </p:txBody>
      </p:sp>
      <p:sp>
        <p:nvSpPr>
          <p:cNvPr id="6" name="Rectangle 2"/>
          <p:cNvSpPr txBox="1">
            <a:spLocks noChangeArrowheads="1"/>
          </p:cNvSpPr>
          <p:nvPr/>
        </p:nvSpPr>
        <p:spPr>
          <a:xfrm>
            <a:off x="402921" y="266700"/>
            <a:ext cx="8229600" cy="685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1" i="0" u="sng" strike="noStrike" kern="1200" cap="none" spc="0" normalizeH="0" baseline="0" noProof="0" dirty="0" smtClean="0">
                <a:ln>
                  <a:noFill/>
                </a:ln>
                <a:solidFill>
                  <a:srgbClr val="FF0000"/>
                </a:solidFill>
                <a:effectLst/>
                <a:uLnTx/>
                <a:uFillTx/>
                <a:latin typeface="Times" pitchFamily="18" charset="0"/>
                <a:cs typeface="Times" pitchFamily="18" charset="0"/>
              </a:rPr>
              <a:t>Switching Technique – Beyond</a:t>
            </a:r>
            <a:r>
              <a:rPr kumimoji="0" lang="en-US" sz="2800" b="1" i="0" u="sng" strike="noStrike" kern="1200" cap="none" spc="0" normalizeH="0" noProof="0" dirty="0" smtClean="0">
                <a:ln>
                  <a:noFill/>
                </a:ln>
                <a:solidFill>
                  <a:srgbClr val="FF0000"/>
                </a:solidFill>
                <a:effectLst/>
                <a:uLnTx/>
                <a:uFillTx/>
                <a:latin typeface="Times" pitchFamily="18" charset="0"/>
                <a:cs typeface="Times" pitchFamily="18" charset="0"/>
              </a:rPr>
              <a:t> Simple Topology</a:t>
            </a:r>
            <a:endParaRPr kumimoji="0" lang="en-US" sz="2800" b="1" i="0" u="sng" strike="noStrike" kern="1200" cap="none" spc="0" normalizeH="0" baseline="0" noProof="0" dirty="0">
              <a:ln>
                <a:noFill/>
              </a:ln>
              <a:solidFill>
                <a:srgbClr val="FF0000"/>
              </a:solidFill>
              <a:effectLst/>
              <a:uLnTx/>
              <a:uFillTx/>
              <a:latin typeface="Times" pitchFamily="18" charset="0"/>
              <a:cs typeface="Times"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611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61188" name="Text Box 4"/>
          <p:cNvSpPr txBox="1">
            <a:spLocks noChangeArrowheads="1"/>
          </p:cNvSpPr>
          <p:nvPr/>
        </p:nvSpPr>
        <p:spPr bwMode="auto">
          <a:xfrm>
            <a:off x="304800" y="381000"/>
            <a:ext cx="4407553" cy="461665"/>
          </a:xfrm>
          <a:prstGeom prst="rect">
            <a:avLst/>
          </a:prstGeom>
          <a:noFill/>
          <a:ln w="9525">
            <a:noFill/>
            <a:miter lim="800000"/>
            <a:headEnd/>
            <a:tailEnd/>
          </a:ln>
          <a:effectLst/>
        </p:spPr>
        <p:txBody>
          <a:bodyPr wrap="none">
            <a:spAutoFit/>
          </a:bodyPr>
          <a:lstStyle/>
          <a:p>
            <a:r>
              <a:rPr lang="en-US" sz="2400" b="1" dirty="0" smtClean="0">
                <a:latin typeface="Times New Roman" pitchFamily="18" charset="0"/>
              </a:rPr>
              <a:t>Taxonomy </a:t>
            </a:r>
            <a:r>
              <a:rPr lang="en-US" sz="2400" b="1" dirty="0">
                <a:latin typeface="Times New Roman" pitchFamily="18" charset="0"/>
              </a:rPr>
              <a:t>of switched networks</a:t>
            </a:r>
          </a:p>
        </p:txBody>
      </p:sp>
      <p:sp>
        <p:nvSpPr>
          <p:cNvPr id="86118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61190" name="Picture 6"/>
          <p:cNvPicPr>
            <a:picLocks noChangeAspect="1" noChangeArrowheads="1"/>
          </p:cNvPicPr>
          <p:nvPr/>
        </p:nvPicPr>
        <p:blipFill>
          <a:blip r:embed="rId3"/>
          <a:srcRect/>
          <a:stretch>
            <a:fillRect/>
          </a:stretch>
        </p:blipFill>
        <p:spPr bwMode="auto">
          <a:xfrm>
            <a:off x="434975" y="1765300"/>
            <a:ext cx="8328025" cy="341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3019</Words>
  <Application>Microsoft Office PowerPoint</Application>
  <PresentationFormat>On-screen Show (4:3)</PresentationFormat>
  <Paragraphs>311</Paragraphs>
  <Slides>54</Slides>
  <Notes>15</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COMPUTER NETWORKS (BCSC 0008)</vt:lpstr>
      <vt:lpstr> Text and Reference Books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Circuit establishment or setup phase.</vt:lpstr>
      <vt:lpstr> Data transfer phase. </vt:lpstr>
      <vt:lpstr> Circuit disconnects or tears down phase. </vt:lpstr>
      <vt:lpstr>PowerPoint Presentation</vt:lpstr>
      <vt:lpstr>PowerPoint Presentation</vt:lpstr>
      <vt:lpstr>PowerPoint Presentation</vt:lpstr>
      <vt:lpstr> Packet Switched Networks </vt:lpstr>
      <vt:lpstr>PowerPoint Presentation</vt:lpstr>
      <vt:lpstr>PowerPoint Presentation</vt:lpstr>
      <vt:lpstr>PowerPoint Presentation</vt:lpstr>
      <vt:lpstr>PowerPoint Presentation</vt:lpstr>
      <vt:lpstr>PowerPoint Presentation</vt:lpstr>
      <vt:lpstr>Packet Switching Datagram Approach –Connectionless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packet switching</vt:lpstr>
      <vt:lpstr>Disadvantages of packet switching</vt:lpstr>
      <vt:lpstr>Comparative Analysis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(BCSC 0008)</dc:title>
  <dc:creator>Windows User</dc:creator>
  <cp:lastModifiedBy>Windows User</cp:lastModifiedBy>
  <cp:revision>102</cp:revision>
  <dcterms:created xsi:type="dcterms:W3CDTF">2020-06-29T04:13:42Z</dcterms:created>
  <dcterms:modified xsi:type="dcterms:W3CDTF">2021-02-11T04:50:40Z</dcterms:modified>
</cp:coreProperties>
</file>