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7" r:id="rId3"/>
    <p:sldId id="289" r:id="rId4"/>
    <p:sldId id="258" r:id="rId5"/>
    <p:sldId id="291" r:id="rId6"/>
    <p:sldId id="292" r:id="rId7"/>
    <p:sldId id="356" r:id="rId8"/>
    <p:sldId id="260" r:id="rId9"/>
    <p:sldId id="295" r:id="rId10"/>
    <p:sldId id="261" r:id="rId11"/>
    <p:sldId id="288" r:id="rId12"/>
    <p:sldId id="264" r:id="rId13"/>
    <p:sldId id="365" r:id="rId14"/>
    <p:sldId id="369" r:id="rId15"/>
    <p:sldId id="366" r:id="rId16"/>
    <p:sldId id="364" r:id="rId17"/>
    <p:sldId id="363" r:id="rId18"/>
    <p:sldId id="357" r:id="rId19"/>
    <p:sldId id="359" r:id="rId20"/>
    <p:sldId id="360" r:id="rId21"/>
    <p:sldId id="361" r:id="rId22"/>
    <p:sldId id="362" r:id="rId23"/>
    <p:sldId id="367" r:id="rId24"/>
    <p:sldId id="368" r:id="rId25"/>
    <p:sldId id="370" r:id="rId26"/>
    <p:sldId id="372" r:id="rId27"/>
    <p:sldId id="376" r:id="rId28"/>
    <p:sldId id="377" r:id="rId29"/>
    <p:sldId id="373" r:id="rId30"/>
    <p:sldId id="371" r:id="rId31"/>
    <p:sldId id="374" r:id="rId32"/>
    <p:sldId id="375" r:id="rId33"/>
    <p:sldId id="378" r:id="rId34"/>
    <p:sldId id="379" r:id="rId35"/>
    <p:sldId id="380" r:id="rId36"/>
    <p:sldId id="382" r:id="rId37"/>
    <p:sldId id="383" r:id="rId38"/>
    <p:sldId id="384" r:id="rId39"/>
    <p:sldId id="385" r:id="rId40"/>
    <p:sldId id="386" r:id="rId41"/>
    <p:sldId id="387"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9" r:id="rId59"/>
  </p:sldIdLst>
  <p:sldSz cx="12239625"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8" y="48"/>
      </p:cViewPr>
      <p:guideLst/>
    </p:cSldViewPr>
  </p:slideViewPr>
  <p:notesTextViewPr>
    <p:cViewPr>
      <p:scale>
        <a:sx n="1" d="1"/>
        <a:sy n="1" d="1"/>
      </p:scale>
      <p:origin x="0" y="0"/>
    </p:cViewPr>
  </p:notesTextViewPr>
  <p:notesViewPr>
    <p:cSldViewPr snapToGrid="0">
      <p:cViewPr varScale="1">
        <p:scale>
          <a:sx n="51" d="100"/>
          <a:sy n="51" d="100"/>
        </p:scale>
        <p:origin x="2692"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8BD5A58E-0A1B-4332-A710-E5A32A702ED8}" type="datetimeFigureOut">
              <a:rPr lang="en-IN" smtClean="0"/>
              <a:t>01-09-2021</a:t>
            </a:fld>
            <a:endParaRPr lang="en-IN"/>
          </a:p>
        </p:txBody>
      </p:sp>
      <p:sp>
        <p:nvSpPr>
          <p:cNvPr id="4" name="Slide Image Placeholder 3"/>
          <p:cNvSpPr>
            <a:spLocks noGrp="1" noRot="1" noChangeAspect="1"/>
          </p:cNvSpPr>
          <p:nvPr>
            <p:ph type="sldImg" idx="2"/>
          </p:nvPr>
        </p:nvSpPr>
        <p:spPr>
          <a:xfrm>
            <a:off x="2506663" y="857250"/>
            <a:ext cx="41306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67E87C3-685A-4D8F-BDA4-8B708CB47AFC}" type="slidenum">
              <a:rPr lang="en-IN" smtClean="0"/>
              <a:t>‹#›</a:t>
            </a:fld>
            <a:endParaRPr lang="en-IN"/>
          </a:p>
        </p:txBody>
      </p:sp>
    </p:spTree>
    <p:extLst>
      <p:ext uri="{BB962C8B-B14F-4D97-AF65-F5344CB8AC3E}">
        <p14:creationId xmlns:p14="http://schemas.microsoft.com/office/powerpoint/2010/main" val="284578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CD41B00-4157-4135-A153-B76E23DFE833}"/>
              </a:ext>
            </a:extLst>
          </p:cNvPr>
          <p:cNvSpPr>
            <a:spLocks noGrp="1" noRot="1" noChangeAspect="1" noChangeArrowheads="1" noTextEdit="1"/>
          </p:cNvSpPr>
          <p:nvPr>
            <p:ph type="sldImg"/>
          </p:nvPr>
        </p:nvSpPr>
        <p:spPr>
          <a:xfrm>
            <a:off x="2255838" y="522288"/>
            <a:ext cx="4664075" cy="2614612"/>
          </a:xfrm>
          <a:ln/>
        </p:spPr>
      </p:sp>
      <p:sp>
        <p:nvSpPr>
          <p:cNvPr id="25603" name="Rectangle 3">
            <a:extLst>
              <a:ext uri="{FF2B5EF4-FFF2-40B4-BE49-F238E27FC236}">
                <a16:creationId xmlns:a16="http://schemas.microsoft.com/office/drawing/2014/main" id="{3250F4B5-2598-428A-AFF4-2E905A2FFFAB}"/>
              </a:ext>
            </a:extLst>
          </p:cNvPr>
          <p:cNvSpPr>
            <a:spLocks noGrp="1" noChangeArrowheads="1"/>
          </p:cNvSpPr>
          <p:nvPr>
            <p:ph type="body" idx="1"/>
          </p:nvPr>
        </p:nvSpPr>
        <p:spPr>
          <a:xfrm>
            <a:off x="918633" y="3312320"/>
            <a:ext cx="7340600" cy="31372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7E87C3-685A-4D8F-BDA4-8B708CB47AFC}" type="slidenum">
              <a:rPr lang="en-IN" smtClean="0"/>
              <a:t>37</a:t>
            </a:fld>
            <a:endParaRPr lang="en-IN"/>
          </a:p>
        </p:txBody>
      </p:sp>
    </p:spTree>
    <p:extLst>
      <p:ext uri="{BB962C8B-B14F-4D97-AF65-F5344CB8AC3E}">
        <p14:creationId xmlns:p14="http://schemas.microsoft.com/office/powerpoint/2010/main" val="292954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9953" y="1122363"/>
            <a:ext cx="9179719"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9953" y="3602038"/>
            <a:ext cx="91797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2253C-E9C3-4FF6-8134-1F74EEC6271A}"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587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2253C-E9C3-4FF6-8134-1F74EEC6271A}"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1133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8982" y="365125"/>
            <a:ext cx="263916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41474" y="365125"/>
            <a:ext cx="77645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2253C-E9C3-4FF6-8134-1F74EEC6271A}"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41693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2253C-E9C3-4FF6-8134-1F74EEC6271A}"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3796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5099" y="1709739"/>
            <a:ext cx="10556677"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5099" y="4589464"/>
            <a:ext cx="1055667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2253C-E9C3-4FF6-8134-1F74EEC6271A}"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405412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1474" y="1825625"/>
            <a:ext cx="520184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6310" y="1825625"/>
            <a:ext cx="520184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2253C-E9C3-4FF6-8134-1F74EEC6271A}"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80635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3068" y="365126"/>
            <a:ext cx="10556677"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3069" y="1681163"/>
            <a:ext cx="51779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3069" y="2505075"/>
            <a:ext cx="517793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310" y="1681163"/>
            <a:ext cx="52034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6310" y="2505075"/>
            <a:ext cx="520343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2253C-E9C3-4FF6-8134-1F74EEC6271A}" type="datetimeFigureOut">
              <a:rPr lang="en-IN" smtClean="0"/>
              <a:t>01-09-2021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68433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2253C-E9C3-4FF6-8134-1F74EEC6271A}" type="datetimeFigureOut">
              <a:rPr lang="en-IN" smtClean="0"/>
              <a:t>01-09-2021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0360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2253C-E9C3-4FF6-8134-1F74EEC6271A}" type="datetimeFigureOut">
              <a:rPr lang="en-IN" smtClean="0"/>
              <a:t>01-09-2021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290675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069" y="457200"/>
            <a:ext cx="394759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03435" y="987426"/>
            <a:ext cx="61963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069" y="2057400"/>
            <a:ext cx="394759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2253C-E9C3-4FF6-8134-1F74EEC6271A}"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0629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069" y="457200"/>
            <a:ext cx="394759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03435" y="987426"/>
            <a:ext cx="61963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3069" y="2057400"/>
            <a:ext cx="394759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2253C-E9C3-4FF6-8134-1F74EEC6271A}"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72617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474" y="365126"/>
            <a:ext cx="1055667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1474" y="1825625"/>
            <a:ext cx="1055667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1474" y="6356351"/>
            <a:ext cx="275391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2253C-E9C3-4FF6-8134-1F74EEC6271A}" type="datetimeFigureOut">
              <a:rPr lang="en-IN" smtClean="0"/>
              <a:t>01-09-2021</a:t>
            </a:fld>
            <a:endParaRPr lang="en-IN"/>
          </a:p>
        </p:txBody>
      </p:sp>
      <p:sp>
        <p:nvSpPr>
          <p:cNvPr id="5" name="Footer Placeholder 4"/>
          <p:cNvSpPr>
            <a:spLocks noGrp="1"/>
          </p:cNvSpPr>
          <p:nvPr>
            <p:ph type="ftr" sz="quarter" idx="3"/>
          </p:nvPr>
        </p:nvSpPr>
        <p:spPr>
          <a:xfrm>
            <a:off x="4054376" y="6356351"/>
            <a:ext cx="41308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44235" y="6356351"/>
            <a:ext cx="275391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5DD3A-595D-4C27-A5A4-4F86A6FDA437}" type="slidenum">
              <a:rPr lang="en-IN" smtClean="0"/>
              <a:t>‹#›</a:t>
            </a:fld>
            <a:endParaRPr lang="en-IN"/>
          </a:p>
        </p:txBody>
      </p:sp>
    </p:spTree>
    <p:extLst>
      <p:ext uri="{BB962C8B-B14F-4D97-AF65-F5344CB8AC3E}">
        <p14:creationId xmlns:p14="http://schemas.microsoft.com/office/powerpoint/2010/main" val="3002206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alvin.info/" TargetMode="External"/><Relationship Id="rId2" Type="http://schemas.openxmlformats.org/officeDocument/2006/relationships/hyperlink" Target="http://www.cs.yale.edu/homes/avi" TargetMode="External"/><Relationship Id="rId1" Type="http://schemas.openxmlformats.org/officeDocument/2006/relationships/slideLayout" Target="../slideLayouts/slideLayout2.xml"/><Relationship Id="rId4" Type="http://schemas.openxmlformats.org/officeDocument/2006/relationships/hyperlink" Target="http://people.westminstercollege.edu/faculty/ggag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A638D-B6B4-4196-9F55-4B795BB1F796}"/>
              </a:ext>
            </a:extLst>
          </p:cNvPr>
          <p:cNvSpPr>
            <a:spLocks noGrp="1"/>
          </p:cNvSpPr>
          <p:nvPr>
            <p:ph type="ctrTitle"/>
          </p:nvPr>
        </p:nvSpPr>
        <p:spPr>
          <a:xfrm>
            <a:off x="1529953" y="843540"/>
            <a:ext cx="9179719" cy="1453774"/>
          </a:xfrm>
        </p:spPr>
        <p:txBody>
          <a:bodyPr>
            <a:normAutofit fontScale="90000"/>
          </a:bodyPr>
          <a:lstStyle/>
          <a:p>
            <a:r>
              <a:rPr lang="en-US" altLang="en-US" sz="4417" dirty="0">
                <a:latin typeface="Times New Roman" panose="02020603050405020304" pitchFamily="18" charset="0"/>
                <a:cs typeface="Times New Roman" panose="02020603050405020304" pitchFamily="18" charset="0"/>
              </a:rPr>
              <a:t>Operating Systems</a:t>
            </a:r>
            <a:br>
              <a:rPr lang="en-US" altLang="en-US" sz="4417" dirty="0">
                <a:latin typeface="Times New Roman" panose="02020603050405020304" pitchFamily="18" charset="0"/>
                <a:cs typeface="Times New Roman" panose="02020603050405020304" pitchFamily="18" charset="0"/>
              </a:rPr>
            </a:br>
            <a:r>
              <a:rPr lang="en-US" altLang="en-US" sz="4417" dirty="0">
                <a:latin typeface="Times New Roman" panose="02020603050405020304" pitchFamily="18" charset="0"/>
                <a:cs typeface="Times New Roman" panose="02020603050405020304" pitchFamily="18" charset="0"/>
              </a:rPr>
              <a:t>BCSC 0004</a:t>
            </a:r>
            <a:br>
              <a:rPr lang="en-US" altLang="en-US" sz="4417" dirty="0">
                <a:latin typeface="Times New Roman" panose="02020603050405020304" pitchFamily="18" charset="0"/>
                <a:cs typeface="Times New Roman" panose="02020603050405020304" pitchFamily="18" charset="0"/>
              </a:rPr>
            </a:br>
            <a:endParaRPr lang="en-US" altLang="en-US" sz="4417"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20B1248-DD4D-47C5-933B-57021854ED73}"/>
              </a:ext>
            </a:extLst>
          </p:cNvPr>
          <p:cNvSpPr>
            <a:spLocks noGrp="1"/>
          </p:cNvSpPr>
          <p:nvPr>
            <p:ph type="subTitle" idx="1"/>
          </p:nvPr>
        </p:nvSpPr>
        <p:spPr>
          <a:xfrm>
            <a:off x="1529953" y="3602714"/>
            <a:ext cx="9179719" cy="1662230"/>
          </a:xfrm>
        </p:spPr>
        <p:txBody>
          <a:bodyPr>
            <a:normAutofit/>
          </a:bodyPr>
          <a:lstStyle/>
          <a:p>
            <a:endParaRPr lang="en-US" altLang="en-US" sz="2811" dirty="0">
              <a:latin typeface="Times New Roman" panose="02020603050405020304" pitchFamily="18" charset="0"/>
              <a:cs typeface="Times New Roman" panose="02020603050405020304" pitchFamily="18" charset="0"/>
            </a:endParaRPr>
          </a:p>
          <a:p>
            <a:r>
              <a:rPr lang="en-US" altLang="en-US" sz="2811" dirty="0">
                <a:latin typeface="Times New Roman" panose="02020603050405020304" pitchFamily="18" charset="0"/>
                <a:cs typeface="Times New Roman" panose="02020603050405020304" pitchFamily="18" charset="0"/>
              </a:rPr>
              <a:t>Introduction to Operating Systems</a:t>
            </a:r>
          </a:p>
        </p:txBody>
      </p:sp>
      <p:pic>
        <p:nvPicPr>
          <p:cNvPr id="6" name="Picture 3">
            <a:extLst>
              <a:ext uri="{FF2B5EF4-FFF2-40B4-BE49-F238E27FC236}">
                <a16:creationId xmlns:a16="http://schemas.microsoft.com/office/drawing/2014/main" id="{3041B738-747A-46D4-A507-47878C5F870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0124" y="2098260"/>
            <a:ext cx="1979377" cy="115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57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432" y="185499"/>
            <a:ext cx="7802761" cy="1147465"/>
          </a:xfrm>
        </p:spPr>
        <p:txBody>
          <a:bodyPr>
            <a:normAutofit/>
          </a:bodyPr>
          <a:lstStyle/>
          <a:p>
            <a:pPr algn="ctr"/>
            <a:r>
              <a:rPr lang="en-US" sz="3614" dirty="0">
                <a:solidFill>
                  <a:schemeClr val="accent1"/>
                </a:solidFill>
                <a:latin typeface="Times New Roman" pitchFamily="18" charset="0"/>
                <a:cs typeface="Times New Roman" pitchFamily="18" charset="0"/>
              </a:rPr>
              <a:t>Definition of OS</a:t>
            </a:r>
          </a:p>
        </p:txBody>
      </p:sp>
      <p:sp>
        <p:nvSpPr>
          <p:cNvPr id="3" name="Content Placeholder 2"/>
          <p:cNvSpPr>
            <a:spLocks noGrp="1"/>
          </p:cNvSpPr>
          <p:nvPr>
            <p:ph idx="1"/>
          </p:nvPr>
        </p:nvSpPr>
        <p:spPr>
          <a:xfrm>
            <a:off x="1315759" y="1134070"/>
            <a:ext cx="10199688" cy="5201841"/>
          </a:xfrm>
        </p:spPr>
        <p:txBody>
          <a:bodyPr>
            <a:noAutofit/>
          </a:bodyPr>
          <a:lstStyle/>
          <a:p>
            <a:pPr algn="just">
              <a:lnSpc>
                <a:spcPct val="200000"/>
              </a:lnSpc>
              <a:buFont typeface="Wingdings" panose="05000000000000000000" pitchFamily="2" charset="2"/>
              <a:buChar char="Ø"/>
            </a:pPr>
            <a:r>
              <a:rPr lang="en-US" altLang="en-US" sz="2409" dirty="0">
                <a:latin typeface="Times New Roman" pitchFamily="18" charset="0"/>
                <a:cs typeface="Times New Roman" pitchFamily="18" charset="0"/>
              </a:rPr>
              <a:t>A program that acts as an intermediary between a user of a computer and the computer hardware.</a:t>
            </a:r>
          </a:p>
          <a:p>
            <a:pPr algn="just">
              <a:lnSpc>
                <a:spcPct val="200000"/>
              </a:lnSpc>
              <a:buFont typeface="Wingdings" panose="05000000000000000000" pitchFamily="2" charset="2"/>
              <a:buChar char="Ø"/>
            </a:pPr>
            <a:r>
              <a:rPr lang="en-US" sz="2409" dirty="0">
                <a:latin typeface="Times New Roman" pitchFamily="18" charset="0"/>
                <a:cs typeface="Times New Roman" pitchFamily="18" charset="0"/>
              </a:rPr>
              <a:t>Conveniently and efficiently used hardware .</a:t>
            </a:r>
          </a:p>
          <a:p>
            <a:pPr algn="just">
              <a:lnSpc>
                <a:spcPct val="200000"/>
              </a:lnSpc>
              <a:buFont typeface="Wingdings" panose="05000000000000000000" pitchFamily="2" charset="2"/>
              <a:buChar char="Ø"/>
            </a:pPr>
            <a:r>
              <a:rPr lang="en-US" sz="2409" dirty="0">
                <a:latin typeface="Times New Roman" pitchFamily="18" charset="0"/>
                <a:cs typeface="Times New Roman" pitchFamily="18" charset="0"/>
              </a:rPr>
              <a:t>Manage resources in an unbiased fashion both hardware and software.</a:t>
            </a:r>
          </a:p>
          <a:p>
            <a:pPr algn="just">
              <a:lnSpc>
                <a:spcPct val="200000"/>
              </a:lnSpc>
              <a:buFont typeface="Wingdings" panose="05000000000000000000" pitchFamily="2" charset="2"/>
              <a:buChar char="Ø"/>
            </a:pPr>
            <a:r>
              <a:rPr lang="en-US" sz="2409" dirty="0">
                <a:latin typeface="Times New Roman" pitchFamily="18" charset="0"/>
                <a:cs typeface="Times New Roman" pitchFamily="18" charset="0"/>
              </a:rPr>
              <a:t>Provide a platform on which other application programs run.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3279-4555-433C-BC09-DAAE6C963B97}"/>
              </a:ext>
            </a:extLst>
          </p:cNvPr>
          <p:cNvSpPr>
            <a:spLocks noGrp="1"/>
          </p:cNvSpPr>
          <p:nvPr>
            <p:ph type="title"/>
          </p:nvPr>
        </p:nvSpPr>
        <p:spPr>
          <a:xfrm>
            <a:off x="2419238" y="63103"/>
            <a:ext cx="7802761" cy="1147465"/>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Goal and Functions</a:t>
            </a:r>
          </a:p>
        </p:txBody>
      </p:sp>
      <p:sp>
        <p:nvSpPr>
          <p:cNvPr id="3" name="Content Placeholder 2">
            <a:extLst>
              <a:ext uri="{FF2B5EF4-FFF2-40B4-BE49-F238E27FC236}">
                <a16:creationId xmlns:a16="http://schemas.microsoft.com/office/drawing/2014/main" id="{371490C2-3BE6-4C60-BEED-B508DA40ECE5}"/>
              </a:ext>
            </a:extLst>
          </p:cNvPr>
          <p:cNvSpPr>
            <a:spLocks noGrp="1"/>
          </p:cNvSpPr>
          <p:nvPr>
            <p:ph idx="1"/>
          </p:nvPr>
        </p:nvSpPr>
        <p:spPr>
          <a:xfrm>
            <a:off x="1744146" y="1062672"/>
            <a:ext cx="9342914" cy="4972348"/>
          </a:xfrm>
        </p:spPr>
        <p:txBody>
          <a:bodyPr>
            <a:normAutofit fontScale="77500" lnSpcReduction="20000"/>
          </a:bodyPr>
          <a:lstStyle/>
          <a:p>
            <a:pPr lvl="1">
              <a:lnSpc>
                <a:spcPct val="160000"/>
              </a:lnSpc>
              <a:buFont typeface="Wingdings" panose="05000000000000000000" pitchFamily="2" charset="2"/>
              <a:buChar char="Ø"/>
            </a:pPr>
            <a:r>
              <a:rPr lang="en-US" altLang="en-US" dirty="0"/>
              <a:t>Execute user programs and make solving user problems easier</a:t>
            </a:r>
          </a:p>
          <a:p>
            <a:pPr lvl="1">
              <a:lnSpc>
                <a:spcPct val="160000"/>
              </a:lnSpc>
              <a:buFont typeface="Wingdings" panose="05000000000000000000" pitchFamily="2" charset="2"/>
              <a:buChar char="Ø"/>
            </a:pPr>
            <a:r>
              <a:rPr lang="en-US" altLang="en-US" dirty="0"/>
              <a:t>Make the computer system convenient to use</a:t>
            </a:r>
          </a:p>
          <a:p>
            <a:pPr lvl="1">
              <a:lnSpc>
                <a:spcPct val="160000"/>
              </a:lnSpc>
              <a:buFont typeface="Wingdings" panose="05000000000000000000" pitchFamily="2" charset="2"/>
              <a:buChar char="Ø"/>
            </a:pPr>
            <a:r>
              <a:rPr lang="en-US" altLang="en-US" dirty="0"/>
              <a:t>Use the computer hardware in an efficient manner</a:t>
            </a:r>
          </a:p>
          <a:p>
            <a:endParaRPr lang="en-IN" dirty="0"/>
          </a:p>
          <a:p>
            <a:pPr>
              <a:buFont typeface="Wingdings" panose="05000000000000000000" pitchFamily="2" charset="2"/>
              <a:buChar char="q"/>
            </a:pPr>
            <a:r>
              <a:rPr lang="en-IN" b="1" dirty="0">
                <a:solidFill>
                  <a:srgbClr val="7030A0"/>
                </a:solidFill>
              </a:rPr>
              <a:t>Function of OS</a:t>
            </a:r>
          </a:p>
          <a:p>
            <a:pPr lvl="3">
              <a:lnSpc>
                <a:spcPct val="160000"/>
              </a:lnSpc>
              <a:buFont typeface="Wingdings" panose="05000000000000000000" pitchFamily="2" charset="2"/>
              <a:buChar char="Ø"/>
            </a:pPr>
            <a:r>
              <a:rPr lang="en-IN" sz="2811" dirty="0">
                <a:latin typeface="Times New Roman" panose="02020603050405020304" pitchFamily="18" charset="0"/>
                <a:cs typeface="Times New Roman" panose="02020603050405020304" pitchFamily="18" charset="0"/>
              </a:rPr>
              <a:t>Process Management</a:t>
            </a:r>
          </a:p>
          <a:p>
            <a:pPr lvl="3">
              <a:lnSpc>
                <a:spcPct val="160000"/>
              </a:lnSpc>
              <a:buFont typeface="Wingdings" panose="05000000000000000000" pitchFamily="2" charset="2"/>
              <a:buChar char="Ø"/>
            </a:pPr>
            <a:r>
              <a:rPr lang="en-IN" sz="2811" dirty="0">
                <a:latin typeface="Times New Roman" panose="02020603050405020304" pitchFamily="18" charset="0"/>
                <a:cs typeface="Times New Roman" panose="02020603050405020304" pitchFamily="18" charset="0"/>
              </a:rPr>
              <a:t>Memory Management</a:t>
            </a:r>
          </a:p>
          <a:p>
            <a:pPr lvl="3">
              <a:lnSpc>
                <a:spcPct val="160000"/>
              </a:lnSpc>
              <a:buFont typeface="Wingdings" panose="05000000000000000000" pitchFamily="2" charset="2"/>
              <a:buChar char="Ø"/>
            </a:pPr>
            <a:r>
              <a:rPr lang="en-IN" sz="2811" dirty="0">
                <a:latin typeface="Times New Roman" panose="02020603050405020304" pitchFamily="18" charset="0"/>
                <a:cs typeface="Times New Roman" panose="02020603050405020304" pitchFamily="18" charset="0"/>
              </a:rPr>
              <a:t>I/O device Management</a:t>
            </a:r>
          </a:p>
          <a:p>
            <a:pPr lvl="3">
              <a:lnSpc>
                <a:spcPct val="160000"/>
              </a:lnSpc>
              <a:buFont typeface="Wingdings" panose="05000000000000000000" pitchFamily="2" charset="2"/>
              <a:buChar char="Ø"/>
            </a:pPr>
            <a:r>
              <a:rPr lang="en-IN" sz="2811" dirty="0">
                <a:latin typeface="Times New Roman" panose="02020603050405020304" pitchFamily="18" charset="0"/>
                <a:cs typeface="Times New Roman" panose="02020603050405020304" pitchFamily="18" charset="0"/>
              </a:rPr>
              <a:t>Network Management</a:t>
            </a:r>
          </a:p>
          <a:p>
            <a:pPr lvl="3">
              <a:lnSpc>
                <a:spcPct val="160000"/>
              </a:lnSpc>
              <a:buFont typeface="Wingdings" panose="05000000000000000000" pitchFamily="2" charset="2"/>
              <a:buChar char="Ø"/>
            </a:pPr>
            <a:r>
              <a:rPr lang="en-IN" sz="2811" dirty="0">
                <a:latin typeface="Times New Roman" panose="02020603050405020304" pitchFamily="18" charset="0"/>
                <a:cs typeface="Times New Roman" panose="02020603050405020304" pitchFamily="18" charset="0"/>
              </a:rPr>
              <a:t>Security and Protection</a:t>
            </a:r>
          </a:p>
        </p:txBody>
      </p:sp>
    </p:spTree>
    <p:extLst>
      <p:ext uri="{BB962C8B-B14F-4D97-AF65-F5344CB8AC3E}">
        <p14:creationId xmlns:p14="http://schemas.microsoft.com/office/powerpoint/2010/main" val="2541079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924" y="139601"/>
            <a:ext cx="7802761" cy="841474"/>
          </a:xfrm>
        </p:spPr>
        <p:txBody>
          <a:bodyPr>
            <a:normAutofit/>
          </a:bodyPr>
          <a:lstStyle/>
          <a:p>
            <a:pPr algn="ctr"/>
            <a:r>
              <a:rPr lang="en-US" sz="3614" dirty="0">
                <a:solidFill>
                  <a:schemeClr val="accent1"/>
                </a:solidFill>
                <a:latin typeface="Times New Roman" pitchFamily="18" charset="0"/>
                <a:cs typeface="Times New Roman" pitchFamily="18" charset="0"/>
              </a:rPr>
              <a:t>Function of OS</a:t>
            </a:r>
          </a:p>
        </p:txBody>
      </p:sp>
      <p:sp>
        <p:nvSpPr>
          <p:cNvPr id="3" name="Content Placeholder 2"/>
          <p:cNvSpPr>
            <a:spLocks noGrp="1"/>
          </p:cNvSpPr>
          <p:nvPr>
            <p:ph idx="1"/>
          </p:nvPr>
        </p:nvSpPr>
        <p:spPr>
          <a:xfrm>
            <a:off x="928171" y="1134070"/>
            <a:ext cx="10689273" cy="5354836"/>
          </a:xfrm>
        </p:spPr>
        <p:txBody>
          <a:bodyPr>
            <a:normAutofit/>
          </a:bodyPr>
          <a:lstStyle/>
          <a:p>
            <a:pPr algn="just">
              <a:buFont typeface="Wingdings" pitchFamily="2" charset="2"/>
              <a:buChar char="q"/>
            </a:pPr>
            <a:r>
              <a:rPr lang="en-US" sz="2409" dirty="0">
                <a:latin typeface="Times New Roman" pitchFamily="18" charset="0"/>
                <a:cs typeface="Times New Roman" pitchFamily="18" charset="0"/>
              </a:rPr>
              <a:t>Operating system are resource managers. The main resource in computer hardware in the form of</a:t>
            </a:r>
          </a:p>
          <a:p>
            <a:pPr algn="just">
              <a:buFont typeface="Wingdings" pitchFamily="2" charset="2"/>
              <a:buChar char="Ø"/>
            </a:pPr>
            <a:r>
              <a:rPr lang="en-US" sz="2409" dirty="0">
                <a:latin typeface="Times New Roman" pitchFamily="18" charset="0"/>
                <a:cs typeface="Times New Roman" pitchFamily="18" charset="0"/>
              </a:rPr>
              <a:t>Processor			Storage</a:t>
            </a:r>
          </a:p>
          <a:p>
            <a:pPr algn="just">
              <a:buFont typeface="Wingdings" pitchFamily="2" charset="2"/>
              <a:buChar char="Ø"/>
            </a:pPr>
            <a:r>
              <a:rPr lang="en-US" sz="2409" dirty="0">
                <a:latin typeface="Times New Roman" pitchFamily="18" charset="0"/>
                <a:cs typeface="Times New Roman" pitchFamily="18" charset="0"/>
              </a:rPr>
              <a:t>I/O device  			Communication device</a:t>
            </a:r>
          </a:p>
          <a:p>
            <a:pPr algn="just">
              <a:buFont typeface="Wingdings" pitchFamily="2" charset="2"/>
              <a:buChar char="Ø"/>
            </a:pPr>
            <a:endParaRPr lang="en-US" sz="2409" dirty="0">
              <a:latin typeface="Times New Roman" pitchFamily="18" charset="0"/>
              <a:cs typeface="Times New Roman" pitchFamily="18" charset="0"/>
            </a:endParaRPr>
          </a:p>
          <a:p>
            <a:pPr algn="just">
              <a:buFont typeface="Wingdings" pitchFamily="2" charset="2"/>
              <a:buChar char="q"/>
            </a:pPr>
            <a:r>
              <a:rPr lang="en-US" sz="2409" b="1" dirty="0">
                <a:highlight>
                  <a:srgbClr val="FFFF00"/>
                </a:highlight>
                <a:latin typeface="Times New Roman" pitchFamily="18" charset="0"/>
                <a:cs typeface="Times New Roman" pitchFamily="18" charset="0"/>
              </a:rPr>
              <a:t>Some imp. OS function are</a:t>
            </a:r>
          </a:p>
          <a:p>
            <a:pPr algn="just">
              <a:buFont typeface="Wingdings" pitchFamily="2" charset="2"/>
              <a:buChar char="Ø"/>
            </a:pPr>
            <a:r>
              <a:rPr lang="en-US" sz="2409" dirty="0">
                <a:latin typeface="Times New Roman" pitchFamily="18" charset="0"/>
                <a:cs typeface="Times New Roman" pitchFamily="18" charset="0"/>
              </a:rPr>
              <a:t>Implementing user interface</a:t>
            </a:r>
          </a:p>
          <a:p>
            <a:pPr algn="just">
              <a:buFont typeface="Wingdings" pitchFamily="2" charset="2"/>
              <a:buChar char="Ø"/>
            </a:pPr>
            <a:r>
              <a:rPr lang="en-US" sz="2409" dirty="0">
                <a:latin typeface="Times New Roman" pitchFamily="18" charset="0"/>
                <a:cs typeface="Times New Roman" pitchFamily="18" charset="0"/>
              </a:rPr>
              <a:t>Sharing hardware among users </a:t>
            </a:r>
          </a:p>
          <a:p>
            <a:pPr algn="just">
              <a:buFont typeface="Wingdings" pitchFamily="2" charset="2"/>
              <a:buChar char="Ø"/>
            </a:pPr>
            <a:r>
              <a:rPr lang="en-US" sz="2409" dirty="0">
                <a:latin typeface="Times New Roman" pitchFamily="18" charset="0"/>
                <a:cs typeface="Times New Roman" pitchFamily="18" charset="0"/>
              </a:rPr>
              <a:t>Allowing users to share data among themselves.</a:t>
            </a:r>
          </a:p>
          <a:p>
            <a:pPr algn="just">
              <a:buFont typeface="Wingdings" pitchFamily="2" charset="2"/>
              <a:buChar char="Ø"/>
            </a:pPr>
            <a:r>
              <a:rPr lang="en-US" sz="2409" dirty="0">
                <a:latin typeface="Times New Roman" pitchFamily="18" charset="0"/>
                <a:cs typeface="Times New Roman" pitchFamily="18" charset="0"/>
              </a:rPr>
              <a:t>Preventing users from interfering with one another.</a:t>
            </a:r>
          </a:p>
          <a:p>
            <a:pPr algn="just">
              <a:buFont typeface="Wingdings" pitchFamily="2" charset="2"/>
              <a:buChar char="Ø"/>
            </a:pPr>
            <a:r>
              <a:rPr lang="en-US" sz="2409" dirty="0">
                <a:latin typeface="Times New Roman" pitchFamily="18" charset="0"/>
                <a:cs typeface="Times New Roman" pitchFamily="18" charset="0"/>
              </a:rPr>
              <a:t>Scheduling resources among users.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B04E-9374-4B10-A9F5-F7C039DC7F39}"/>
              </a:ext>
            </a:extLst>
          </p:cNvPr>
          <p:cNvSpPr>
            <a:spLocks noGrp="1"/>
          </p:cNvSpPr>
          <p:nvPr>
            <p:ph type="title"/>
          </p:nvPr>
        </p:nvSpPr>
        <p:spPr>
          <a:xfrm>
            <a:off x="841474" y="353157"/>
            <a:ext cx="10556677" cy="816612"/>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Kernel in Operating System</a:t>
            </a:r>
            <a:endParaRPr lang="en-IN" sz="4016" dirty="0"/>
          </a:p>
        </p:txBody>
      </p:sp>
      <p:sp>
        <p:nvSpPr>
          <p:cNvPr id="3" name="Content Placeholder 2">
            <a:extLst>
              <a:ext uri="{FF2B5EF4-FFF2-40B4-BE49-F238E27FC236}">
                <a16:creationId xmlns:a16="http://schemas.microsoft.com/office/drawing/2014/main" id="{E6E198D2-0FBE-466B-8F26-348548EBA179}"/>
              </a:ext>
            </a:extLst>
          </p:cNvPr>
          <p:cNvSpPr>
            <a:spLocks noGrp="1"/>
          </p:cNvSpPr>
          <p:nvPr>
            <p:ph idx="1"/>
          </p:nvPr>
        </p:nvSpPr>
        <p:spPr>
          <a:xfrm>
            <a:off x="841474" y="1427607"/>
            <a:ext cx="10556677" cy="4760090"/>
          </a:xfrm>
        </p:spPr>
        <p:txBody>
          <a:bodyPr/>
          <a:lstStyle/>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Kernel is central component of an operating system that manages operations of computer and hardware. </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It basically manages operations of memory and CPU time. </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Kernel acts as a bridge between applications and data processing performed at hardware level using inter-process communication and system calls.</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It is responsible for various tasks such as disk management, task management, and memory management.</a:t>
            </a:r>
          </a:p>
          <a:p>
            <a:endParaRPr lang="en-IN" dirty="0"/>
          </a:p>
        </p:txBody>
      </p:sp>
    </p:spTree>
    <p:extLst>
      <p:ext uri="{BB962C8B-B14F-4D97-AF65-F5344CB8AC3E}">
        <p14:creationId xmlns:p14="http://schemas.microsoft.com/office/powerpoint/2010/main" val="239653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3315B8-342E-48B5-8E34-A3A484633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118" y="843379"/>
            <a:ext cx="7068383" cy="5053467"/>
          </a:xfrm>
        </p:spPr>
      </p:pic>
    </p:spTree>
    <p:extLst>
      <p:ext uri="{BB962C8B-B14F-4D97-AF65-F5344CB8AC3E}">
        <p14:creationId xmlns:p14="http://schemas.microsoft.com/office/powerpoint/2010/main" val="155985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BAA-3405-4CBF-AEFA-35BDDD51DDA6}"/>
              </a:ext>
            </a:extLst>
          </p:cNvPr>
          <p:cNvSpPr>
            <a:spLocks noGrp="1"/>
          </p:cNvSpPr>
          <p:nvPr>
            <p:ph type="title"/>
          </p:nvPr>
        </p:nvSpPr>
        <p:spPr>
          <a:xfrm>
            <a:off x="841474" y="246417"/>
            <a:ext cx="10556677" cy="647487"/>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Types of Kernel </a:t>
            </a:r>
          </a:p>
        </p:txBody>
      </p:sp>
      <p:sp>
        <p:nvSpPr>
          <p:cNvPr id="3" name="Content Placeholder 2">
            <a:extLst>
              <a:ext uri="{FF2B5EF4-FFF2-40B4-BE49-F238E27FC236}">
                <a16:creationId xmlns:a16="http://schemas.microsoft.com/office/drawing/2014/main" id="{0D10D695-0D7B-454F-888B-774F521874B2}"/>
              </a:ext>
            </a:extLst>
          </p:cNvPr>
          <p:cNvSpPr>
            <a:spLocks noGrp="1"/>
          </p:cNvSpPr>
          <p:nvPr>
            <p:ph idx="1"/>
          </p:nvPr>
        </p:nvSpPr>
        <p:spPr>
          <a:xfrm>
            <a:off x="841474" y="1150081"/>
            <a:ext cx="10556677" cy="5037616"/>
          </a:xfrm>
        </p:spPr>
        <p:txBody>
          <a:bodyPr>
            <a:normAutofit lnSpcReduction="10000"/>
          </a:bodyPr>
          <a:lstStyle/>
          <a:p>
            <a:pPr marL="0" indent="0" algn="just">
              <a:lnSpc>
                <a:spcPct val="150000"/>
              </a:lnSpc>
              <a:buNone/>
            </a:pPr>
            <a:r>
              <a:rPr lang="en-US" sz="2409" b="1" dirty="0">
                <a:latin typeface="Times New Roman" panose="02020603050405020304" pitchFamily="18" charset="0"/>
                <a:cs typeface="Times New Roman" panose="02020603050405020304" pitchFamily="18" charset="0"/>
              </a:rPr>
              <a:t>Monolithic kernel: </a:t>
            </a:r>
            <a:r>
              <a:rPr lang="en-US" sz="2409" dirty="0">
                <a:latin typeface="Times New Roman" panose="02020603050405020304" pitchFamily="18" charset="0"/>
                <a:cs typeface="Times New Roman" panose="02020603050405020304" pitchFamily="18" charset="0"/>
              </a:rPr>
              <a:t>It is one of types of kernel where all operating system services operate in kernel space. It has dependencies between systems components. It has huge lines of code which is complex. Ex. Unix, Linux</a:t>
            </a:r>
          </a:p>
          <a:p>
            <a:pPr marL="0" indent="0" algn="just">
              <a:lnSpc>
                <a:spcPct val="150000"/>
              </a:lnSpc>
              <a:buNone/>
            </a:pPr>
            <a:r>
              <a:rPr lang="en-US" sz="2409" b="1" dirty="0">
                <a:latin typeface="Times New Roman" panose="02020603050405020304" pitchFamily="18" charset="0"/>
                <a:cs typeface="Times New Roman" panose="02020603050405020304" pitchFamily="18" charset="0"/>
              </a:rPr>
              <a:t>Micro Kernel: </a:t>
            </a:r>
            <a:r>
              <a:rPr lang="en-US" sz="2409" dirty="0">
                <a:latin typeface="Times New Roman" panose="02020603050405020304" pitchFamily="18" charset="0"/>
                <a:cs typeface="Times New Roman" panose="02020603050405020304" pitchFamily="18" charset="0"/>
              </a:rPr>
              <a:t>It has minimalist approach. It has virtual memory and thread scheduling. It is more stable with less services in kernel space. It puts rest in user space. Ex. </a:t>
            </a:r>
            <a:r>
              <a:rPr lang="en-US" sz="2409" dirty="0" err="1">
                <a:latin typeface="Times New Roman" panose="02020603050405020304" pitchFamily="18" charset="0"/>
                <a:cs typeface="Times New Roman" panose="02020603050405020304" pitchFamily="18" charset="0"/>
              </a:rPr>
              <a:t>Minix</a:t>
            </a:r>
            <a:r>
              <a:rPr lang="en-US" sz="2409" dirty="0">
                <a:latin typeface="Times New Roman" panose="02020603050405020304" pitchFamily="18" charset="0"/>
                <a:cs typeface="Times New Roman" panose="02020603050405020304" pitchFamily="18" charset="0"/>
              </a:rPr>
              <a:t>, </a:t>
            </a:r>
            <a:r>
              <a:rPr lang="en-US" sz="2409" dirty="0" err="1">
                <a:latin typeface="Times New Roman" panose="02020603050405020304" pitchFamily="18" charset="0"/>
                <a:cs typeface="Times New Roman" panose="02020603050405020304" pitchFamily="18" charset="0"/>
              </a:rPr>
              <a:t>AmigaOS</a:t>
            </a:r>
            <a:endParaRPr lang="en-US" sz="2409"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9" b="1" dirty="0">
                <a:latin typeface="Times New Roman" panose="02020603050405020304" pitchFamily="18" charset="0"/>
                <a:cs typeface="Times New Roman" panose="02020603050405020304" pitchFamily="18" charset="0"/>
              </a:rPr>
              <a:t>Hybrid Kernel: </a:t>
            </a:r>
            <a:r>
              <a:rPr lang="en-US" sz="2409" dirty="0">
                <a:latin typeface="Times New Roman" panose="02020603050405020304" pitchFamily="18" charset="0"/>
                <a:cs typeface="Times New Roman" panose="02020603050405020304" pitchFamily="18" charset="0"/>
              </a:rPr>
              <a:t>It is the combination of both monolithic kernel and </a:t>
            </a:r>
            <a:r>
              <a:rPr lang="en-US" sz="2409" dirty="0" err="1">
                <a:latin typeface="Times New Roman" panose="02020603050405020304" pitchFamily="18" charset="0"/>
                <a:cs typeface="Times New Roman" panose="02020603050405020304" pitchFamily="18" charset="0"/>
              </a:rPr>
              <a:t>mircro</a:t>
            </a:r>
            <a:r>
              <a:rPr lang="en-US" sz="2409" dirty="0">
                <a:latin typeface="Times New Roman" panose="02020603050405020304" pitchFamily="18" charset="0"/>
                <a:cs typeface="Times New Roman" panose="02020603050405020304" pitchFamily="18" charset="0"/>
              </a:rPr>
              <a:t>-kernel. It has speed and design of monolithic kernel and modularity and stability of microkernel. Ex Windows OS</a:t>
            </a:r>
            <a:endParaRPr lang="en-IN" sz="240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77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A7CF-03C0-41D5-B4B8-D56E64A5D56B}"/>
              </a:ext>
            </a:extLst>
          </p:cNvPr>
          <p:cNvSpPr>
            <a:spLocks noGrp="1"/>
          </p:cNvSpPr>
          <p:nvPr>
            <p:ph type="title"/>
          </p:nvPr>
        </p:nvSpPr>
        <p:spPr>
          <a:xfrm>
            <a:off x="841474" y="353157"/>
            <a:ext cx="10556677" cy="969608"/>
          </a:xfrm>
        </p:spPr>
        <p:txBody>
          <a:bodyPr>
            <a:normAutofit/>
          </a:bodyPr>
          <a:lstStyle/>
          <a:p>
            <a:pPr algn="ctr"/>
            <a:r>
              <a:rPr lang="en-US" sz="3614" dirty="0">
                <a:solidFill>
                  <a:schemeClr val="accent1"/>
                </a:solidFill>
                <a:latin typeface="Times New Roman" panose="02020603050405020304" pitchFamily="18" charset="0"/>
                <a:cs typeface="Times New Roman" panose="02020603050405020304" pitchFamily="18" charset="0"/>
              </a:rPr>
              <a:t>Operating System with Market Share</a:t>
            </a:r>
            <a:endParaRPr lang="en-IN" sz="3614"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descr="Chart, pie chart&#10;&#10;Description automatically generated">
            <a:extLst>
              <a:ext uri="{FF2B5EF4-FFF2-40B4-BE49-F238E27FC236}">
                <a16:creationId xmlns:a16="http://schemas.microsoft.com/office/drawing/2014/main" id="{D5BF605A-A949-4830-80A6-357573DC7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541" y="1683898"/>
            <a:ext cx="8139351" cy="4626514"/>
          </a:xfrm>
        </p:spPr>
      </p:pic>
    </p:spTree>
    <p:extLst>
      <p:ext uri="{BB962C8B-B14F-4D97-AF65-F5344CB8AC3E}">
        <p14:creationId xmlns:p14="http://schemas.microsoft.com/office/powerpoint/2010/main" val="129790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2F06-1F0B-4249-90A7-A0F743D37EF8}"/>
              </a:ext>
            </a:extLst>
          </p:cNvPr>
          <p:cNvSpPr>
            <a:spLocks noGrp="1"/>
          </p:cNvSpPr>
          <p:nvPr>
            <p:ph type="title"/>
          </p:nvPr>
        </p:nvSpPr>
        <p:spPr>
          <a:xfrm>
            <a:off x="841474" y="231399"/>
            <a:ext cx="10556677" cy="877173"/>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Classification of Operating System</a:t>
            </a:r>
          </a:p>
        </p:txBody>
      </p:sp>
      <p:sp>
        <p:nvSpPr>
          <p:cNvPr id="3" name="Content Placeholder 2">
            <a:extLst>
              <a:ext uri="{FF2B5EF4-FFF2-40B4-BE49-F238E27FC236}">
                <a16:creationId xmlns:a16="http://schemas.microsoft.com/office/drawing/2014/main" id="{69B830AC-E104-40E7-B986-AECCA8DB56EC}"/>
              </a:ext>
            </a:extLst>
          </p:cNvPr>
          <p:cNvSpPr>
            <a:spLocks noGrp="1"/>
          </p:cNvSpPr>
          <p:nvPr>
            <p:ph idx="1"/>
          </p:nvPr>
        </p:nvSpPr>
        <p:spPr>
          <a:xfrm>
            <a:off x="1203562" y="1424762"/>
            <a:ext cx="10194588" cy="4762936"/>
          </a:xfrm>
        </p:spPr>
        <p:txBody>
          <a:bodyPr>
            <a:normAutofit fontScale="92500" lnSpcReduction="10000"/>
          </a:bodyPr>
          <a:lstStyle/>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Batch Operating System </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Multiprogramming Operating System</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Multitasking/Time Sharing OS</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Multiprocessing OS</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Real Time OS</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Distributed OS</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Network OS</a:t>
            </a:r>
          </a:p>
          <a:p>
            <a:pPr>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Mobile OS</a:t>
            </a:r>
          </a:p>
          <a:p>
            <a:endParaRPr lang="en-IN" dirty="0"/>
          </a:p>
        </p:txBody>
      </p:sp>
    </p:spTree>
    <p:extLst>
      <p:ext uri="{BB962C8B-B14F-4D97-AF65-F5344CB8AC3E}">
        <p14:creationId xmlns:p14="http://schemas.microsoft.com/office/powerpoint/2010/main" val="3311777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5E57-2930-4DCC-876E-2E465BCA7290}"/>
              </a:ext>
            </a:extLst>
          </p:cNvPr>
          <p:cNvSpPr>
            <a:spLocks noGrp="1"/>
          </p:cNvSpPr>
          <p:nvPr>
            <p:ph type="title"/>
          </p:nvPr>
        </p:nvSpPr>
        <p:spPr>
          <a:xfrm>
            <a:off x="841474" y="353157"/>
            <a:ext cx="10556677" cy="837012"/>
          </a:xfrm>
        </p:spPr>
        <p:txBody>
          <a:bodyPr anchor="ctr">
            <a:normAutofit/>
          </a:bodyPr>
          <a:lstStyle/>
          <a:p>
            <a:pPr algn="ctr"/>
            <a:r>
              <a:rPr lang="en-IN" sz="3212" dirty="0">
                <a:solidFill>
                  <a:schemeClr val="accent1"/>
                </a:solidFill>
                <a:latin typeface="Times New Roman" panose="02020603050405020304" pitchFamily="18" charset="0"/>
                <a:cs typeface="Times New Roman" panose="02020603050405020304" pitchFamily="18" charset="0"/>
              </a:rPr>
              <a:t>Batch Processing OS</a:t>
            </a:r>
          </a:p>
        </p:txBody>
      </p:sp>
      <p:sp>
        <p:nvSpPr>
          <p:cNvPr id="3" name="Content Placeholder 2">
            <a:extLst>
              <a:ext uri="{FF2B5EF4-FFF2-40B4-BE49-F238E27FC236}">
                <a16:creationId xmlns:a16="http://schemas.microsoft.com/office/drawing/2014/main" id="{FADF7AA7-8961-4921-821D-77DC4AF69C87}"/>
              </a:ext>
            </a:extLst>
          </p:cNvPr>
          <p:cNvSpPr>
            <a:spLocks noGrp="1"/>
          </p:cNvSpPr>
          <p:nvPr>
            <p:ph idx="1"/>
          </p:nvPr>
        </p:nvSpPr>
        <p:spPr>
          <a:xfrm>
            <a:off x="928171" y="1440061"/>
            <a:ext cx="7557968" cy="4972348"/>
          </a:xfrm>
        </p:spPr>
        <p:txBody>
          <a:bodyPr>
            <a:normAutofit fontScale="92500"/>
          </a:bodyPr>
          <a:lstStyle/>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In starting mainframe computers</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Common I/P and O/P devices were card reader and tape drive.</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User prepare a job which consisted of the program I/P data and control instruction.</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I/P job given in the form of punch cards and result also appear in form of punch card after processing.</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So, OS was very simple, always present in memory major task is to transfer control from one job to another job.</a:t>
            </a:r>
          </a:p>
        </p:txBody>
      </p:sp>
      <p:grpSp>
        <p:nvGrpSpPr>
          <p:cNvPr id="19" name="Group 18">
            <a:extLst>
              <a:ext uri="{FF2B5EF4-FFF2-40B4-BE49-F238E27FC236}">
                <a16:creationId xmlns:a16="http://schemas.microsoft.com/office/drawing/2014/main" id="{FD9A7FC5-74D8-41B7-9D89-3E7DB66595B7}"/>
              </a:ext>
            </a:extLst>
          </p:cNvPr>
          <p:cNvGrpSpPr/>
          <p:nvPr/>
        </p:nvGrpSpPr>
        <p:grpSpPr>
          <a:xfrm>
            <a:off x="8486140" y="1791313"/>
            <a:ext cx="3478093" cy="3626626"/>
            <a:chOff x="8890000" y="116205"/>
            <a:chExt cx="3464560" cy="3612515"/>
          </a:xfrm>
        </p:grpSpPr>
        <p:sp>
          <p:nvSpPr>
            <p:cNvPr id="4" name="Rectangle 3">
              <a:extLst>
                <a:ext uri="{FF2B5EF4-FFF2-40B4-BE49-F238E27FC236}">
                  <a16:creationId xmlns:a16="http://schemas.microsoft.com/office/drawing/2014/main" id="{DF76242B-A7FE-470D-8B0C-06359E3B965E}"/>
                </a:ext>
              </a:extLst>
            </p:cNvPr>
            <p:cNvSpPr/>
            <p:nvPr/>
          </p:nvSpPr>
          <p:spPr>
            <a:xfrm>
              <a:off x="9601200" y="751840"/>
              <a:ext cx="2113280" cy="2976880"/>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7" dirty="0"/>
            </a:p>
          </p:txBody>
        </p:sp>
        <p:sp>
          <p:nvSpPr>
            <p:cNvPr id="6" name="Rectangle 5">
              <a:extLst>
                <a:ext uri="{FF2B5EF4-FFF2-40B4-BE49-F238E27FC236}">
                  <a16:creationId xmlns:a16="http://schemas.microsoft.com/office/drawing/2014/main" id="{8F31425A-4106-4181-90CA-333B49895896}"/>
                </a:ext>
              </a:extLst>
            </p:cNvPr>
            <p:cNvSpPr/>
            <p:nvPr/>
          </p:nvSpPr>
          <p:spPr>
            <a:xfrm>
              <a:off x="9906000" y="1111945"/>
              <a:ext cx="1503680" cy="473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8" dirty="0">
                  <a:solidFill>
                    <a:schemeClr val="tx1"/>
                  </a:solidFill>
                  <a:latin typeface="Times New Roman" panose="02020603050405020304" pitchFamily="18" charset="0"/>
                  <a:cs typeface="Times New Roman" panose="02020603050405020304" pitchFamily="18" charset="0"/>
                </a:rPr>
                <a:t>CPU</a:t>
              </a:r>
            </a:p>
          </p:txBody>
        </p:sp>
        <p:sp>
          <p:nvSpPr>
            <p:cNvPr id="7" name="Rectangle 6">
              <a:extLst>
                <a:ext uri="{FF2B5EF4-FFF2-40B4-BE49-F238E27FC236}">
                  <a16:creationId xmlns:a16="http://schemas.microsoft.com/office/drawing/2014/main" id="{01832818-DC7D-4E16-902C-A0A34055588F}"/>
                </a:ext>
              </a:extLst>
            </p:cNvPr>
            <p:cNvSpPr/>
            <p:nvPr/>
          </p:nvSpPr>
          <p:spPr>
            <a:xfrm>
              <a:off x="9906000" y="1930400"/>
              <a:ext cx="1503680" cy="55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rPr>
                <a:t>OS</a:t>
              </a:r>
            </a:p>
          </p:txBody>
        </p:sp>
        <p:sp>
          <p:nvSpPr>
            <p:cNvPr id="8" name="Rectangle 7">
              <a:extLst>
                <a:ext uri="{FF2B5EF4-FFF2-40B4-BE49-F238E27FC236}">
                  <a16:creationId xmlns:a16="http://schemas.microsoft.com/office/drawing/2014/main" id="{FED6D219-9EA6-4291-97CA-6BB32660ADD0}"/>
                </a:ext>
              </a:extLst>
            </p:cNvPr>
            <p:cNvSpPr/>
            <p:nvPr/>
          </p:nvSpPr>
          <p:spPr>
            <a:xfrm>
              <a:off x="9906000" y="2489200"/>
              <a:ext cx="1503680" cy="85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User Program</a:t>
              </a:r>
            </a:p>
          </p:txBody>
        </p:sp>
        <p:sp>
          <p:nvSpPr>
            <p:cNvPr id="9" name="TextBox 8">
              <a:extLst>
                <a:ext uri="{FF2B5EF4-FFF2-40B4-BE49-F238E27FC236}">
                  <a16:creationId xmlns:a16="http://schemas.microsoft.com/office/drawing/2014/main" id="{84027111-53D2-4E94-81BE-B642AE626BD5}"/>
                </a:ext>
              </a:extLst>
            </p:cNvPr>
            <p:cNvSpPr txBox="1"/>
            <p:nvPr/>
          </p:nvSpPr>
          <p:spPr>
            <a:xfrm>
              <a:off x="9906000" y="116205"/>
              <a:ext cx="1635760" cy="461665"/>
            </a:xfrm>
            <a:prstGeom prst="rect">
              <a:avLst/>
            </a:prstGeom>
            <a:noFill/>
          </p:spPr>
          <p:txBody>
            <a:bodyPr wrap="square" rtlCol="0">
              <a:spAutoFit/>
            </a:bodyPr>
            <a:lstStyle/>
            <a:p>
              <a:pPr algn="ctr"/>
              <a:r>
                <a:rPr lang="en-IN" sz="2409" b="1" dirty="0">
                  <a:latin typeface="Times New Roman" panose="02020603050405020304" pitchFamily="18" charset="0"/>
                  <a:cs typeface="Times New Roman" panose="02020603050405020304" pitchFamily="18" charset="0"/>
                </a:rPr>
                <a:t>Computer</a:t>
              </a:r>
            </a:p>
          </p:txBody>
        </p:sp>
        <p:cxnSp>
          <p:nvCxnSpPr>
            <p:cNvPr id="11" name="Straight Arrow Connector 10">
              <a:extLst>
                <a:ext uri="{FF2B5EF4-FFF2-40B4-BE49-F238E27FC236}">
                  <a16:creationId xmlns:a16="http://schemas.microsoft.com/office/drawing/2014/main" id="{8996C727-E5D2-4484-A3F3-750ED0F26710}"/>
                </a:ext>
              </a:extLst>
            </p:cNvPr>
            <p:cNvCxnSpPr>
              <a:cxnSpLocks/>
            </p:cNvCxnSpPr>
            <p:nvPr/>
          </p:nvCxnSpPr>
          <p:spPr>
            <a:xfrm>
              <a:off x="9194800" y="2214880"/>
              <a:ext cx="406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3755D8-0ABD-47BE-82EA-0FCC0B4F88D5}"/>
                </a:ext>
              </a:extLst>
            </p:cNvPr>
            <p:cNvCxnSpPr>
              <a:cxnSpLocks/>
            </p:cNvCxnSpPr>
            <p:nvPr/>
          </p:nvCxnSpPr>
          <p:spPr>
            <a:xfrm>
              <a:off x="11719560" y="2184400"/>
              <a:ext cx="4724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7260D5-9C2E-451D-B86F-9764B6FD90F7}"/>
                </a:ext>
              </a:extLst>
            </p:cNvPr>
            <p:cNvSpPr txBox="1"/>
            <p:nvPr/>
          </p:nvSpPr>
          <p:spPr>
            <a:xfrm>
              <a:off x="8890000" y="1808480"/>
              <a:ext cx="568960" cy="400110"/>
            </a:xfrm>
            <a:prstGeom prst="rect">
              <a:avLst/>
            </a:prstGeom>
            <a:noFill/>
          </p:spPr>
          <p:txBody>
            <a:bodyPr wrap="square" rtlCol="0">
              <a:spAutoFit/>
            </a:bodyPr>
            <a:lstStyle/>
            <a:p>
              <a:r>
                <a:rPr lang="en-IN" sz="2008" dirty="0">
                  <a:latin typeface="Times New Roman" panose="02020603050405020304" pitchFamily="18" charset="0"/>
                  <a:cs typeface="Times New Roman" panose="02020603050405020304" pitchFamily="18" charset="0"/>
                </a:rPr>
                <a:t>I/P</a:t>
              </a:r>
            </a:p>
          </p:txBody>
        </p:sp>
        <p:sp>
          <p:nvSpPr>
            <p:cNvPr id="16" name="TextBox 15">
              <a:extLst>
                <a:ext uri="{FF2B5EF4-FFF2-40B4-BE49-F238E27FC236}">
                  <a16:creationId xmlns:a16="http://schemas.microsoft.com/office/drawing/2014/main" id="{DB20D15C-2C0E-4428-BF3A-EF1B8E577F63}"/>
                </a:ext>
              </a:extLst>
            </p:cNvPr>
            <p:cNvSpPr txBox="1"/>
            <p:nvPr/>
          </p:nvSpPr>
          <p:spPr>
            <a:xfrm>
              <a:off x="11770360" y="1730345"/>
              <a:ext cx="584200" cy="400110"/>
            </a:xfrm>
            <a:prstGeom prst="rect">
              <a:avLst/>
            </a:prstGeom>
            <a:noFill/>
          </p:spPr>
          <p:txBody>
            <a:bodyPr wrap="square" rtlCol="0">
              <a:spAutoFit/>
            </a:bodyPr>
            <a:lstStyle/>
            <a:p>
              <a:r>
                <a:rPr lang="en-IN" sz="2008" dirty="0">
                  <a:latin typeface="Times New Roman" panose="02020603050405020304" pitchFamily="18" charset="0"/>
                  <a:cs typeface="Times New Roman" panose="02020603050405020304" pitchFamily="18" charset="0"/>
                </a:rPr>
                <a:t>O/P</a:t>
              </a:r>
            </a:p>
          </p:txBody>
        </p:sp>
        <p:sp>
          <p:nvSpPr>
            <p:cNvPr id="17" name="TextBox 16">
              <a:extLst>
                <a:ext uri="{FF2B5EF4-FFF2-40B4-BE49-F238E27FC236}">
                  <a16:creationId xmlns:a16="http://schemas.microsoft.com/office/drawing/2014/main" id="{4548FFEB-AB35-480B-8F8E-DCED4A5530D7}"/>
                </a:ext>
              </a:extLst>
            </p:cNvPr>
            <p:cNvSpPr txBox="1"/>
            <p:nvPr/>
          </p:nvSpPr>
          <p:spPr>
            <a:xfrm>
              <a:off x="10495280" y="1522680"/>
              <a:ext cx="782320" cy="461665"/>
            </a:xfrm>
            <a:prstGeom prst="rect">
              <a:avLst/>
            </a:prstGeom>
            <a:noFill/>
          </p:spPr>
          <p:txBody>
            <a:bodyPr wrap="square" rtlCol="0">
              <a:spAutoFit/>
            </a:bodyPr>
            <a:lstStyle/>
            <a:p>
              <a:r>
                <a:rPr lang="en-IN" sz="2409" dirty="0"/>
                <a:t>+</a:t>
              </a:r>
            </a:p>
          </p:txBody>
        </p:sp>
      </p:grpSp>
    </p:spTree>
    <p:extLst>
      <p:ext uri="{BB962C8B-B14F-4D97-AF65-F5344CB8AC3E}">
        <p14:creationId xmlns:p14="http://schemas.microsoft.com/office/powerpoint/2010/main" val="3349671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57A8-6F36-4A1A-9427-3B20A783F9F7}"/>
              </a:ext>
            </a:extLst>
          </p:cNvPr>
          <p:cNvSpPr>
            <a:spLocks noGrp="1"/>
          </p:cNvSpPr>
          <p:nvPr>
            <p:ph type="title"/>
          </p:nvPr>
        </p:nvSpPr>
        <p:spPr>
          <a:xfrm>
            <a:off x="2447924" y="262316"/>
            <a:ext cx="7802761" cy="948252"/>
          </a:xfrm>
        </p:spPr>
        <p:txBody>
          <a:bodyPr anchor="ct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Batch Operating System</a:t>
            </a:r>
          </a:p>
        </p:txBody>
      </p:sp>
      <p:pic>
        <p:nvPicPr>
          <p:cNvPr id="5" name="Picture 4">
            <a:extLst>
              <a:ext uri="{FF2B5EF4-FFF2-40B4-BE49-F238E27FC236}">
                <a16:creationId xmlns:a16="http://schemas.microsoft.com/office/drawing/2014/main" id="{EAD1BC3C-C3C5-44F9-8418-DE517E50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441" y="1822551"/>
            <a:ext cx="8338245" cy="3904867"/>
          </a:xfrm>
          <a:prstGeom prst="rect">
            <a:avLst/>
          </a:prstGeom>
        </p:spPr>
      </p:pic>
    </p:spTree>
    <p:extLst>
      <p:ext uri="{BB962C8B-B14F-4D97-AF65-F5344CB8AC3E}">
        <p14:creationId xmlns:p14="http://schemas.microsoft.com/office/powerpoint/2010/main" val="214479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F39C-7FE5-49F2-8C47-49896C2F8C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Books</a:t>
            </a:r>
          </a:p>
        </p:txBody>
      </p:sp>
      <p:sp>
        <p:nvSpPr>
          <p:cNvPr id="4" name="Rectangle 1">
            <a:extLst>
              <a:ext uri="{FF2B5EF4-FFF2-40B4-BE49-F238E27FC236}">
                <a16:creationId xmlns:a16="http://schemas.microsoft.com/office/drawing/2014/main" id="{22FA4E96-EC0F-4417-A7C3-A1E6C8EB45CF}"/>
              </a:ext>
            </a:extLst>
          </p:cNvPr>
          <p:cNvSpPr>
            <a:spLocks noGrp="1" noChangeArrowheads="1"/>
          </p:cNvSpPr>
          <p:nvPr>
            <p:ph idx="1"/>
          </p:nvPr>
        </p:nvSpPr>
        <p:spPr bwMode="auto">
          <a:xfrm>
            <a:off x="3442396" y="1716550"/>
            <a:ext cx="5975329" cy="135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797" tIns="45899" rIns="91797" bIns="45899"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008" b="1" dirty="0">
                <a:latin typeface="Times New Roman" panose="02020603050405020304" pitchFamily="18" charset="0"/>
                <a:cs typeface="Times New Roman" panose="02020603050405020304" pitchFamily="18" charset="0"/>
              </a:rPr>
              <a:t>Operating System Concepts</a:t>
            </a:r>
            <a:r>
              <a:rPr lang="en-US" altLang="en-US" sz="2008" dirty="0">
                <a:latin typeface="Times New Roman" panose="02020603050405020304" pitchFamily="18" charset="0"/>
                <a:cs typeface="Times New Roman" panose="02020603050405020304" pitchFamily="18" charset="0"/>
              </a:rPr>
              <a:t/>
            </a:r>
            <a:br>
              <a:rPr lang="en-US" altLang="en-US" sz="2008" dirty="0">
                <a:latin typeface="Times New Roman" panose="02020603050405020304" pitchFamily="18" charset="0"/>
                <a:cs typeface="Times New Roman" panose="02020603050405020304" pitchFamily="18" charset="0"/>
              </a:rPr>
            </a:br>
            <a:r>
              <a:rPr lang="en-US" altLang="en-US" sz="2008" b="1" i="1" dirty="0">
                <a:latin typeface="Times New Roman" panose="02020603050405020304" pitchFamily="18" charset="0"/>
                <a:cs typeface="Times New Roman" panose="02020603050405020304" pitchFamily="18" charset="0"/>
              </a:rPr>
              <a:t>Ninth Edition</a:t>
            </a:r>
            <a:r>
              <a:rPr lang="en-US" altLang="en-US" sz="2008" dirty="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2409" dirty="0" err="1">
                <a:hlinkClick r:id="rId2">
                  <a:extLst>
                    <a:ext uri="{A12FA001-AC4F-418D-AE19-62706E023703}">
                      <ahyp:hlinkClr xmlns="" xmlns:ahyp="http://schemas.microsoft.com/office/drawing/2018/hyperlinkcolor" val="tx"/>
                    </a:ext>
                  </a:extLst>
                </a:hlinkClick>
              </a:rPr>
              <a:t>Avi</a:t>
            </a:r>
            <a:r>
              <a:rPr lang="en-US" altLang="en-US" sz="2409" dirty="0">
                <a:hlinkClick r:id="rId2">
                  <a:extLst>
                    <a:ext uri="{A12FA001-AC4F-418D-AE19-62706E023703}">
                      <ahyp:hlinkClr xmlns="" xmlns:ahyp="http://schemas.microsoft.com/office/drawing/2018/hyperlinkcolor" val="tx"/>
                    </a:ext>
                  </a:extLst>
                </a:hlinkClick>
              </a:rPr>
              <a:t> </a:t>
            </a:r>
            <a:r>
              <a:rPr lang="en-US" altLang="en-US" sz="2409" dirty="0" err="1">
                <a:hlinkClick r:id="rId2">
                  <a:extLst>
                    <a:ext uri="{A12FA001-AC4F-418D-AE19-62706E023703}">
                      <ahyp:hlinkClr xmlns="" xmlns:ahyp="http://schemas.microsoft.com/office/drawing/2018/hyperlinkcolor" val="tx"/>
                    </a:ext>
                  </a:extLst>
                </a:hlinkClick>
              </a:rPr>
              <a:t>Silberschatz</a:t>
            </a:r>
            <a:r>
              <a:rPr lang="en-US" altLang="en-US" sz="2409" dirty="0"/>
              <a:t> </a:t>
            </a:r>
            <a:r>
              <a:rPr lang="en-US" altLang="en-US" sz="2409" dirty="0">
                <a:hlinkClick r:id="rId3">
                  <a:extLst>
                    <a:ext uri="{A12FA001-AC4F-418D-AE19-62706E023703}">
                      <ahyp:hlinkClr xmlns="" xmlns:ahyp="http://schemas.microsoft.com/office/drawing/2018/hyperlinkcolor" val="tx"/>
                    </a:ext>
                  </a:extLst>
                </a:hlinkClick>
              </a:rPr>
              <a:t>Peter Baer Galvin</a:t>
            </a:r>
            <a:r>
              <a:rPr lang="en-US" altLang="en-US" sz="2409" dirty="0"/>
              <a:t> </a:t>
            </a:r>
            <a:r>
              <a:rPr lang="en-US" altLang="en-US" sz="2409" dirty="0">
                <a:hlinkClick r:id="rId4">
                  <a:extLst>
                    <a:ext uri="{A12FA001-AC4F-418D-AE19-62706E023703}">
                      <ahyp:hlinkClr xmlns="" xmlns:ahyp="http://schemas.microsoft.com/office/drawing/2018/hyperlinkcolor" val="tx"/>
                    </a:ext>
                  </a:extLst>
                </a:hlinkClick>
              </a:rPr>
              <a:t>Greg Gagne</a:t>
            </a:r>
            <a:r>
              <a:rPr lang="en-US" altLang="en-US" sz="2409" dirty="0"/>
              <a:t> </a:t>
            </a:r>
          </a:p>
          <a:p>
            <a:pPr marL="0" indent="0" eaLnBrk="0" fontAlgn="base" hangingPunct="0">
              <a:lnSpc>
                <a:spcPct val="100000"/>
              </a:lnSpc>
              <a:spcBef>
                <a:spcPct val="0"/>
              </a:spcBef>
              <a:spcAft>
                <a:spcPct val="0"/>
              </a:spcAft>
              <a:buNone/>
            </a:pPr>
            <a:endParaRPr lang="en-US" altLang="en-US" sz="1807" dirty="0">
              <a:latin typeface="Arial" panose="020B0604020202020204" pitchFamily="34" charset="0"/>
            </a:endParaRPr>
          </a:p>
        </p:txBody>
      </p:sp>
      <p:sp>
        <p:nvSpPr>
          <p:cNvPr id="5" name="TextBox 4">
            <a:extLst>
              <a:ext uri="{FF2B5EF4-FFF2-40B4-BE49-F238E27FC236}">
                <a16:creationId xmlns:a16="http://schemas.microsoft.com/office/drawing/2014/main" id="{94F57DB6-10E0-4F53-A4B4-77C1BEC17067}"/>
              </a:ext>
            </a:extLst>
          </p:cNvPr>
          <p:cNvSpPr txBox="1"/>
          <p:nvPr/>
        </p:nvSpPr>
        <p:spPr>
          <a:xfrm>
            <a:off x="3442394" y="2965533"/>
            <a:ext cx="6119813" cy="1205018"/>
          </a:xfrm>
          <a:prstGeom prst="rect">
            <a:avLst/>
          </a:prstGeom>
          <a:noFill/>
        </p:spPr>
        <p:txBody>
          <a:bodyPr wrap="square">
            <a:spAutoFit/>
          </a:bodyPr>
          <a:lstStyle/>
          <a:p>
            <a:r>
              <a:rPr lang="en-US" sz="2409" b="1" dirty="0"/>
              <a:t>Operating Systems: Internals and Design Principles</a:t>
            </a:r>
          </a:p>
          <a:p>
            <a:r>
              <a:rPr lang="en-US" sz="1807" dirty="0"/>
              <a:t> </a:t>
            </a:r>
            <a:r>
              <a:rPr lang="en-US" sz="2409" dirty="0"/>
              <a:t>William Stallings</a:t>
            </a:r>
            <a:endParaRPr lang="en-US" sz="1807" dirty="0"/>
          </a:p>
        </p:txBody>
      </p:sp>
    </p:spTree>
    <p:extLst>
      <p:ext uri="{BB962C8B-B14F-4D97-AF65-F5344CB8AC3E}">
        <p14:creationId xmlns:p14="http://schemas.microsoft.com/office/powerpoint/2010/main" val="11421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4D83-2369-42B0-A199-8FD78A40570D}"/>
              </a:ext>
            </a:extLst>
          </p:cNvPr>
          <p:cNvSpPr>
            <a:spLocks noGrp="1"/>
          </p:cNvSpPr>
          <p:nvPr>
            <p:ph type="title"/>
          </p:nvPr>
        </p:nvSpPr>
        <p:spPr>
          <a:xfrm>
            <a:off x="2218432" y="139601"/>
            <a:ext cx="7802761" cy="1147465"/>
          </a:xfrm>
        </p:spPr>
        <p:txBody>
          <a:bodyPr anchor="ctr">
            <a:normAutofit/>
          </a:bodyPr>
          <a:lstStyle/>
          <a:p>
            <a:pPr algn="ctr"/>
            <a:r>
              <a:rPr lang="en-IN" sz="3212" dirty="0">
                <a:solidFill>
                  <a:schemeClr val="accent1"/>
                </a:solidFill>
                <a:latin typeface="Times New Roman" panose="02020603050405020304" pitchFamily="18" charset="0"/>
                <a:cs typeface="Times New Roman" panose="02020603050405020304" pitchFamily="18" charset="0"/>
              </a:rPr>
              <a:t>Batch Operating System</a:t>
            </a:r>
            <a:endParaRPr lang="en-IN" sz="3212" dirty="0">
              <a:solidFill>
                <a:schemeClr val="accent1"/>
              </a:solidFill>
            </a:endParaRPr>
          </a:p>
        </p:txBody>
      </p:sp>
      <p:sp>
        <p:nvSpPr>
          <p:cNvPr id="3" name="Content Placeholder 2">
            <a:extLst>
              <a:ext uri="{FF2B5EF4-FFF2-40B4-BE49-F238E27FC236}">
                <a16:creationId xmlns:a16="http://schemas.microsoft.com/office/drawing/2014/main" id="{3DB76225-1F53-405B-BA9F-EFC4C97EE111}"/>
              </a:ext>
            </a:extLst>
          </p:cNvPr>
          <p:cNvSpPr>
            <a:spLocks noGrp="1"/>
          </p:cNvSpPr>
          <p:nvPr>
            <p:ph idx="1"/>
          </p:nvPr>
        </p:nvSpPr>
        <p:spPr>
          <a:xfrm>
            <a:off x="785375" y="1440061"/>
            <a:ext cx="10770870" cy="4839752"/>
          </a:xfrm>
        </p:spPr>
        <p:txBody>
          <a:bodyPr>
            <a:normAutofit/>
          </a:bodyPr>
          <a:lstStyle/>
          <a:p>
            <a:pPr algn="just">
              <a:lnSpc>
                <a:spcPct val="150000"/>
              </a:lnSpc>
              <a:buFont typeface="Wingdings" panose="05000000000000000000" pitchFamily="2" charset="2"/>
              <a:buChar char="Ø"/>
            </a:pPr>
            <a:r>
              <a:rPr lang="en-IN" sz="2008" dirty="0">
                <a:latin typeface="Times New Roman" panose="02020603050405020304" pitchFamily="18" charset="0"/>
                <a:cs typeface="Times New Roman" panose="02020603050405020304" pitchFamily="18" charset="0"/>
              </a:rPr>
              <a:t>Jobs with similar needs are batched together and execute through the processor as a group.</a:t>
            </a:r>
          </a:p>
          <a:p>
            <a:pPr algn="just">
              <a:lnSpc>
                <a:spcPct val="150000"/>
              </a:lnSpc>
              <a:buFont typeface="Wingdings" panose="05000000000000000000" pitchFamily="2" charset="2"/>
              <a:buChar char="Ø"/>
            </a:pPr>
            <a:r>
              <a:rPr lang="en-IN" sz="2008" dirty="0">
                <a:latin typeface="Times New Roman" panose="02020603050405020304" pitchFamily="18" charset="0"/>
                <a:cs typeface="Times New Roman" panose="02020603050405020304" pitchFamily="18" charset="0"/>
              </a:rPr>
              <a:t>Operator sort jobs as a deck of punch cards into batch with similar needs. Ex. FORTRAN batch, COBOL batch etc.</a:t>
            </a:r>
          </a:p>
          <a:p>
            <a:pPr algn="just">
              <a:lnSpc>
                <a:spcPct val="150000"/>
              </a:lnSpc>
              <a:buFont typeface="Wingdings" panose="05000000000000000000" pitchFamily="2" charset="2"/>
              <a:buChar char="Ø"/>
            </a:pPr>
            <a:r>
              <a:rPr lang="en-IN" sz="2008" b="1" dirty="0">
                <a:latin typeface="Times New Roman" panose="02020603050405020304" pitchFamily="18" charset="0"/>
                <a:cs typeface="Times New Roman" panose="02020603050405020304" pitchFamily="18" charset="0"/>
              </a:rPr>
              <a:t>Advantage: </a:t>
            </a:r>
            <a:r>
              <a:rPr lang="en-US" sz="2008" dirty="0">
                <a:latin typeface="Times New Roman" panose="02020603050405020304" pitchFamily="18" charset="0"/>
                <a:cs typeface="Times New Roman" panose="02020603050405020304" pitchFamily="18" charset="0"/>
              </a:rPr>
              <a:t>In batch operating, job execute one after another, saving time from activities like loading and unloading the compiler.</a:t>
            </a:r>
          </a:p>
          <a:p>
            <a:pPr algn="just">
              <a:lnSpc>
                <a:spcPct val="150000"/>
              </a:lnSpc>
              <a:buFont typeface="Wingdings" panose="05000000000000000000" pitchFamily="2" charset="2"/>
              <a:buChar char="Ø"/>
            </a:pPr>
            <a:r>
              <a:rPr lang="en-IN" sz="2008" b="1" dirty="0">
                <a:latin typeface="Times New Roman" panose="02020603050405020304" pitchFamily="18" charset="0"/>
                <a:cs typeface="Times New Roman" panose="02020603050405020304" pitchFamily="18" charset="0"/>
              </a:rPr>
              <a:t>Disadvantage:        </a:t>
            </a:r>
            <a:r>
              <a:rPr lang="en-US" sz="2008" dirty="0">
                <a:latin typeface="Times New Roman" panose="02020603050405020304" pitchFamily="18" charset="0"/>
                <a:cs typeface="Times New Roman" panose="02020603050405020304" pitchFamily="18" charset="0"/>
              </a:rPr>
              <a:t>Priority can not be set for the jobs</a:t>
            </a:r>
          </a:p>
          <a:p>
            <a:pPr lvl="7" algn="just">
              <a:lnSpc>
                <a:spcPct val="150000"/>
              </a:lnSpc>
              <a:buFont typeface="Courier New" panose="02070309020205020404" pitchFamily="49" charset="0"/>
              <a:buChar char="o"/>
            </a:pPr>
            <a:r>
              <a:rPr lang="en-US" sz="2008" dirty="0">
                <a:latin typeface="Times New Roman" panose="02020603050405020304" pitchFamily="18" charset="0"/>
                <a:cs typeface="Times New Roman" panose="02020603050405020304" pitchFamily="18" charset="0"/>
              </a:rPr>
              <a:t>CPU may remain idle for a long time</a:t>
            </a:r>
          </a:p>
          <a:p>
            <a:pPr lvl="7" algn="just">
              <a:lnSpc>
                <a:spcPct val="150000"/>
              </a:lnSpc>
              <a:buFont typeface="Courier New" panose="02070309020205020404" pitchFamily="49" charset="0"/>
              <a:buChar char="o"/>
            </a:pPr>
            <a:r>
              <a:rPr lang="en-US" sz="2008" dirty="0">
                <a:latin typeface="Times New Roman" panose="02020603050405020304" pitchFamily="18" charset="0"/>
                <a:cs typeface="Times New Roman" panose="02020603050405020304" pitchFamily="18" charset="0"/>
              </a:rPr>
              <a:t>Lack of interaction between user and his job</a:t>
            </a:r>
            <a:endParaRPr lang="en-IN" sz="200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719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A872-671E-4201-93DF-5491740228C9}"/>
              </a:ext>
            </a:extLst>
          </p:cNvPr>
          <p:cNvSpPr>
            <a:spLocks noGrp="1"/>
          </p:cNvSpPr>
          <p:nvPr>
            <p:ph type="title"/>
          </p:nvPr>
        </p:nvSpPr>
        <p:spPr>
          <a:xfrm>
            <a:off x="1874192" y="63103"/>
            <a:ext cx="8491240" cy="1147465"/>
          </a:xfrm>
        </p:spPr>
        <p:txBody>
          <a:bodyPr anchor="ctr">
            <a:noAutofit/>
          </a:bodyPr>
          <a:lstStyle/>
          <a:p>
            <a:pPr algn="just"/>
            <a:r>
              <a:rPr lang="en-US" altLang="en-US" sz="2811" dirty="0">
                <a:solidFill>
                  <a:srgbClr val="002060"/>
                </a:solidFill>
                <a:latin typeface="Times New Roman" panose="02020603050405020304" pitchFamily="18" charset="0"/>
                <a:cs typeface="Times New Roman" panose="02020603050405020304" pitchFamily="18" charset="0"/>
              </a:rPr>
              <a:t>Spooling ( Simultaneous Peripheral Operation On-Line)</a:t>
            </a:r>
            <a:endParaRPr lang="en-IN" sz="2811" dirty="0">
              <a:solidFill>
                <a:srgbClr val="002060"/>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47A12A9D-31B7-41E4-BEC9-EEE084308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0437" y="2887057"/>
            <a:ext cx="4629150" cy="2726035"/>
          </a:xfrm>
        </p:spPr>
      </p:pic>
      <p:sp>
        <p:nvSpPr>
          <p:cNvPr id="12" name="TextBox 11">
            <a:extLst>
              <a:ext uri="{FF2B5EF4-FFF2-40B4-BE49-F238E27FC236}">
                <a16:creationId xmlns:a16="http://schemas.microsoft.com/office/drawing/2014/main" id="{6F5A711C-424C-4795-B2F0-A42237F4B4E1}"/>
              </a:ext>
            </a:extLst>
          </p:cNvPr>
          <p:cNvSpPr txBox="1"/>
          <p:nvPr/>
        </p:nvSpPr>
        <p:spPr>
          <a:xfrm>
            <a:off x="775175" y="1553563"/>
            <a:ext cx="6415602" cy="3750874"/>
          </a:xfrm>
          <a:prstGeom prst="rect">
            <a:avLst/>
          </a:prstGeom>
          <a:noFill/>
        </p:spPr>
        <p:txBody>
          <a:bodyPr wrap="square">
            <a:spAutoFit/>
          </a:bodyPr>
          <a:lstStyle/>
          <a:p>
            <a:pPr marL="286864" indent="-286864" algn="just">
              <a:lnSpc>
                <a:spcPct val="15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I/P and O/P devices are relatively slow compare to CPU (Digital)</a:t>
            </a:r>
          </a:p>
          <a:p>
            <a:pPr marL="286864" indent="-286864" algn="just">
              <a:lnSpc>
                <a:spcPct val="15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In spooling data is stored first and the disk and then CPU interacts with disk (digital) via main memory </a:t>
            </a:r>
          </a:p>
          <a:p>
            <a:pPr marL="286864" indent="-286864" algn="just">
              <a:lnSpc>
                <a:spcPct val="15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Spooling is capable of overlapping I/O operations for one job with CPU operations of other jobs.</a:t>
            </a:r>
          </a:p>
          <a:p>
            <a:pPr marL="286864" indent="-286864" algn="just">
              <a:lnSpc>
                <a:spcPct val="15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Maintains parallel computation because of spooling process as a computer can perform I/O in parallel fashion. </a:t>
            </a:r>
            <a:endParaRPr lang="en-IN" sz="2008" dirty="0"/>
          </a:p>
        </p:txBody>
      </p:sp>
      <p:cxnSp>
        <p:nvCxnSpPr>
          <p:cNvPr id="4" name="Straight Arrow Connector 3">
            <a:extLst>
              <a:ext uri="{FF2B5EF4-FFF2-40B4-BE49-F238E27FC236}">
                <a16:creationId xmlns:a16="http://schemas.microsoft.com/office/drawing/2014/main" id="{77E2C909-7084-4599-874C-8EB07B832E96}"/>
              </a:ext>
            </a:extLst>
          </p:cNvPr>
          <p:cNvCxnSpPr>
            <a:cxnSpLocks/>
          </p:cNvCxnSpPr>
          <p:nvPr/>
        </p:nvCxnSpPr>
        <p:spPr>
          <a:xfrm>
            <a:off x="9985494" y="4250075"/>
            <a:ext cx="0" cy="64258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148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9DE764-E809-4F4D-95F5-9B7470961D51}"/>
              </a:ext>
            </a:extLst>
          </p:cNvPr>
          <p:cNvSpPr>
            <a:spLocks noGrp="1"/>
          </p:cNvSpPr>
          <p:nvPr>
            <p:ph type="title"/>
          </p:nvPr>
        </p:nvSpPr>
        <p:spPr>
          <a:xfrm>
            <a:off x="1912441" y="262316"/>
            <a:ext cx="8338245" cy="1147465"/>
          </a:xfrm>
        </p:spPr>
        <p:txBody>
          <a:bodyPr anchor="ctr">
            <a:noAutofit/>
          </a:bodyPr>
          <a:lstStyle/>
          <a:p>
            <a:pPr algn="just"/>
            <a:r>
              <a:rPr lang="en-US" altLang="en-US" sz="2811" dirty="0">
                <a:solidFill>
                  <a:srgbClr val="002060"/>
                </a:solidFill>
                <a:latin typeface="Times New Roman" panose="02020603050405020304" pitchFamily="18" charset="0"/>
                <a:cs typeface="Times New Roman" panose="02020603050405020304" pitchFamily="18" charset="0"/>
              </a:rPr>
              <a:t>Spooling ( Simultaneous Peripheral Operation On-Line)</a:t>
            </a:r>
            <a:endParaRPr lang="en-IN" sz="281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926130-5ADE-426D-8DEB-692A74CD2319}"/>
              </a:ext>
            </a:extLst>
          </p:cNvPr>
          <p:cNvSpPr>
            <a:spLocks noGrp="1"/>
          </p:cNvSpPr>
          <p:nvPr>
            <p:ph idx="1"/>
          </p:nvPr>
        </p:nvSpPr>
        <p:spPr>
          <a:xfrm>
            <a:off x="1759446" y="1440061"/>
            <a:ext cx="8491240" cy="4589859"/>
          </a:xfrm>
        </p:spPr>
        <p:txBody>
          <a:bodyPr>
            <a:normAutofit fontScale="62500" lnSpcReduction="20000"/>
          </a:bodyPr>
          <a:lstStyle/>
          <a:p>
            <a:pPr algn="just">
              <a:lnSpc>
                <a:spcPct val="170000"/>
              </a:lnSpc>
            </a:pPr>
            <a:r>
              <a:rPr lang="en-US" b="1" dirty="0">
                <a:solidFill>
                  <a:srgbClr val="0000FF"/>
                </a:solidFill>
                <a:effectLst/>
                <a:latin typeface="Times New Roman" panose="02020603050405020304" pitchFamily="18" charset="0"/>
                <a:cs typeface="Times New Roman" panose="02020603050405020304" pitchFamily="18" charset="0"/>
              </a:rPr>
              <a:t>Advantages of Spooling:-</a:t>
            </a:r>
            <a:endParaRPr lang="en-US" b="1" dirty="0">
              <a:effectLst/>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spooling operation uses a disk in which data is stored first and then the CPU interact with main memory for fetching the data.</a:t>
            </a:r>
          </a:p>
          <a:p>
            <a:pPr algn="just">
              <a:lnSpc>
                <a:spcPct val="17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Spooling is capable of overlapping input/output operation for one job with CPU operation of other jobs.</a:t>
            </a:r>
          </a:p>
          <a:p>
            <a:pPr algn="just">
              <a:lnSpc>
                <a:spcPct val="17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In this OS CPU utilization is more as CPU is busy most of the time.</a:t>
            </a:r>
          </a:p>
          <a:p>
            <a:pPr algn="just">
              <a:lnSpc>
                <a:spcPct val="170000"/>
              </a:lnSpc>
            </a:pPr>
            <a:r>
              <a:rPr lang="en-US" b="1" dirty="0">
                <a:solidFill>
                  <a:srgbClr val="0000FF"/>
                </a:solidFill>
                <a:effectLst/>
                <a:latin typeface="Times New Roman" panose="02020603050405020304" pitchFamily="18" charset="0"/>
                <a:cs typeface="Times New Roman" panose="02020603050405020304" pitchFamily="18" charset="0"/>
              </a:rPr>
              <a:t>Disadvantage of Spooling:-</a:t>
            </a:r>
            <a:endParaRPr lang="en-US" b="1" dirty="0">
              <a:effectLst/>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main disadvantage of Spooling is that it is very difficult to debug.</a:t>
            </a:r>
          </a:p>
          <a:p>
            <a:pPr algn="just">
              <a:lnSpc>
                <a:spcPct val="17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Due to lack of protection scheme, one batch job can affect the pending jobs</a:t>
            </a:r>
          </a:p>
        </p:txBody>
      </p:sp>
    </p:spTree>
    <p:extLst>
      <p:ext uri="{BB962C8B-B14F-4D97-AF65-F5344CB8AC3E}">
        <p14:creationId xmlns:p14="http://schemas.microsoft.com/office/powerpoint/2010/main" val="1307409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1C14-4704-44B9-A810-474E3DD9C8F0}"/>
              </a:ext>
            </a:extLst>
          </p:cNvPr>
          <p:cNvSpPr>
            <a:spLocks noGrp="1"/>
          </p:cNvSpPr>
          <p:nvPr>
            <p:ph type="title"/>
          </p:nvPr>
        </p:nvSpPr>
        <p:spPr>
          <a:xfrm>
            <a:off x="841474" y="353157"/>
            <a:ext cx="10556677" cy="837012"/>
          </a:xfrm>
        </p:spPr>
        <p:txBody>
          <a:bodyPr>
            <a:noAutofit/>
          </a:bodyPr>
          <a:lstStyle/>
          <a:p>
            <a:pPr algn="ctr"/>
            <a:r>
              <a:rPr lang="en-US" sz="3212" dirty="0">
                <a:solidFill>
                  <a:schemeClr val="accent1"/>
                </a:solidFill>
                <a:latin typeface="Times New Roman" panose="02020603050405020304" pitchFamily="18" charset="0"/>
                <a:cs typeface="Times New Roman" panose="02020603050405020304" pitchFamily="18" charset="0"/>
              </a:rPr>
              <a:t>Multiprogramming Operating System</a:t>
            </a:r>
            <a:endParaRPr lang="en-IN" sz="3212" dirty="0">
              <a:solidFill>
                <a:schemeClr val="accent1"/>
              </a:solidFill>
            </a:endParaRPr>
          </a:p>
        </p:txBody>
      </p:sp>
      <p:sp>
        <p:nvSpPr>
          <p:cNvPr id="3" name="Content Placeholder 2">
            <a:extLst>
              <a:ext uri="{FF2B5EF4-FFF2-40B4-BE49-F238E27FC236}">
                <a16:creationId xmlns:a16="http://schemas.microsoft.com/office/drawing/2014/main" id="{6D04EC45-AE5C-4AB9-A8E2-D4E12A4AF146}"/>
              </a:ext>
            </a:extLst>
          </p:cNvPr>
          <p:cNvSpPr>
            <a:spLocks noGrp="1"/>
          </p:cNvSpPr>
          <p:nvPr>
            <p:ph idx="1"/>
          </p:nvPr>
        </p:nvSpPr>
        <p:spPr>
          <a:xfrm>
            <a:off x="530383" y="1281967"/>
            <a:ext cx="7241778" cy="4905731"/>
          </a:xfrm>
        </p:spPr>
        <p:txBody>
          <a:bodyPr>
            <a:normAutofit fontScale="92500" lnSpcReduction="20000"/>
          </a:bodyPr>
          <a:lstStyle/>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Maximize CPU utilization</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Multiprogramming means more than one process in main memory which are ready to execute.</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Process generally requires CPU time and I/O time so if running process perform I/O or some other event which do not require CPU then instead of sitting idle CPU make a context switch and execute some other process and this idea will continue.</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CPU never idle unless that is not process ready to execute or at time of context switch.</a:t>
            </a:r>
          </a:p>
        </p:txBody>
      </p:sp>
      <p:grpSp>
        <p:nvGrpSpPr>
          <p:cNvPr id="14" name="Group 13">
            <a:extLst>
              <a:ext uri="{FF2B5EF4-FFF2-40B4-BE49-F238E27FC236}">
                <a16:creationId xmlns:a16="http://schemas.microsoft.com/office/drawing/2014/main" id="{938D2082-72CA-43FF-BAA0-D73929603754}"/>
              </a:ext>
            </a:extLst>
          </p:cNvPr>
          <p:cNvGrpSpPr/>
          <p:nvPr/>
        </p:nvGrpSpPr>
        <p:grpSpPr>
          <a:xfrm>
            <a:off x="8098552" y="1521180"/>
            <a:ext cx="3967678" cy="4427302"/>
            <a:chOff x="6096000" y="1411605"/>
            <a:chExt cx="4185920" cy="4410075"/>
          </a:xfrm>
        </p:grpSpPr>
        <p:grpSp>
          <p:nvGrpSpPr>
            <p:cNvPr id="10" name="Group 9">
              <a:extLst>
                <a:ext uri="{FF2B5EF4-FFF2-40B4-BE49-F238E27FC236}">
                  <a16:creationId xmlns:a16="http://schemas.microsoft.com/office/drawing/2014/main" id="{E8080A25-B39F-42D1-90DC-82C7981B0FF0}"/>
                </a:ext>
              </a:extLst>
            </p:cNvPr>
            <p:cNvGrpSpPr/>
            <p:nvPr/>
          </p:nvGrpSpPr>
          <p:grpSpPr>
            <a:xfrm>
              <a:off x="6096000" y="1411605"/>
              <a:ext cx="2753360" cy="4410075"/>
              <a:chOff x="9093200" y="365125"/>
              <a:chExt cx="2753360" cy="4410075"/>
            </a:xfrm>
          </p:grpSpPr>
          <p:sp>
            <p:nvSpPr>
              <p:cNvPr id="4" name="Rectangle 3">
                <a:extLst>
                  <a:ext uri="{FF2B5EF4-FFF2-40B4-BE49-F238E27FC236}">
                    <a16:creationId xmlns:a16="http://schemas.microsoft.com/office/drawing/2014/main" id="{6D9913D7-DDA9-44C3-99C3-D75A60590864}"/>
                  </a:ext>
                </a:extLst>
              </p:cNvPr>
              <p:cNvSpPr/>
              <p:nvPr/>
            </p:nvSpPr>
            <p:spPr>
              <a:xfrm>
                <a:off x="9093200" y="365125"/>
                <a:ext cx="2753360" cy="4410075"/>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7"/>
              </a:p>
            </p:txBody>
          </p:sp>
          <p:sp>
            <p:nvSpPr>
              <p:cNvPr id="5" name="Rectangle: Rounded Corners 4">
                <a:extLst>
                  <a:ext uri="{FF2B5EF4-FFF2-40B4-BE49-F238E27FC236}">
                    <a16:creationId xmlns:a16="http://schemas.microsoft.com/office/drawing/2014/main" id="{7CF4CFB8-95D6-4AB6-9E44-AF8C561AE7EF}"/>
                  </a:ext>
                </a:extLst>
              </p:cNvPr>
              <p:cNvSpPr/>
              <p:nvPr/>
            </p:nvSpPr>
            <p:spPr>
              <a:xfrm>
                <a:off x="9265920" y="2377440"/>
                <a:ext cx="853440"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b="1" dirty="0">
                    <a:solidFill>
                      <a:schemeClr val="tx1"/>
                    </a:solidFill>
                  </a:rPr>
                  <a:t>CPU</a:t>
                </a:r>
              </a:p>
            </p:txBody>
          </p:sp>
          <p:sp>
            <p:nvSpPr>
              <p:cNvPr id="6" name="Rectangle 5">
                <a:extLst>
                  <a:ext uri="{FF2B5EF4-FFF2-40B4-BE49-F238E27FC236}">
                    <a16:creationId xmlns:a16="http://schemas.microsoft.com/office/drawing/2014/main" id="{2327F476-EF69-4B5B-94D2-4460CAD8472F}"/>
                  </a:ext>
                </a:extLst>
              </p:cNvPr>
              <p:cNvSpPr/>
              <p:nvPr/>
            </p:nvSpPr>
            <p:spPr>
              <a:xfrm>
                <a:off x="10292080" y="1371600"/>
                <a:ext cx="1371600" cy="3108960"/>
              </a:xfrm>
              <a:prstGeom prst="rect">
                <a:avLst/>
              </a:prstGeom>
              <a:solidFill>
                <a:schemeClr val="bg1"/>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OS</a:t>
                </a:r>
              </a:p>
              <a:p>
                <a:pPr algn="ctr">
                  <a:lnSpc>
                    <a:spcPct val="150000"/>
                  </a:lnSpc>
                </a:pPr>
                <a:endParaRPr lang="en-IN" sz="1405" dirty="0">
                  <a:solidFill>
                    <a:schemeClr val="accent1"/>
                  </a:solidFill>
                  <a:latin typeface="Times New Roman" panose="02020603050405020304" pitchFamily="18" charset="0"/>
                  <a:cs typeface="Times New Roman" panose="02020603050405020304" pitchFamily="18" charset="0"/>
                </a:endParaRPr>
              </a:p>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P1</a:t>
                </a:r>
              </a:p>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P2</a:t>
                </a:r>
              </a:p>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P3</a:t>
                </a:r>
              </a:p>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a:t>
                </a:r>
              </a:p>
              <a:p>
                <a:pPr algn="ctr">
                  <a:lnSpc>
                    <a:spcPct val="150000"/>
                  </a:lnSpc>
                </a:pPr>
                <a:r>
                  <a:rPr lang="en-IN" sz="1405" dirty="0">
                    <a:solidFill>
                      <a:schemeClr val="accent1"/>
                    </a:solidFill>
                    <a:latin typeface="Times New Roman" panose="02020603050405020304" pitchFamily="18" charset="0"/>
                    <a:cs typeface="Times New Roman" panose="02020603050405020304" pitchFamily="18" charset="0"/>
                  </a:rPr>
                  <a:t>.</a:t>
                </a:r>
              </a:p>
              <a:p>
                <a:pPr algn="ctr">
                  <a:lnSpc>
                    <a:spcPct val="150000"/>
                  </a:lnSpc>
                </a:pPr>
                <a:r>
                  <a:rPr lang="en-IN" sz="1405" dirty="0" err="1">
                    <a:solidFill>
                      <a:schemeClr val="accent1"/>
                    </a:solidFill>
                    <a:latin typeface="Times New Roman" panose="02020603050405020304" pitchFamily="18" charset="0"/>
                    <a:cs typeface="Times New Roman" panose="02020603050405020304" pitchFamily="18" charset="0"/>
                  </a:rPr>
                  <a:t>Pn</a:t>
                </a:r>
                <a:endParaRPr lang="en-IN" sz="1405" dirty="0">
                  <a:solidFill>
                    <a:schemeClr val="accent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ACC13404-F1DE-41F3-98A5-BE554784513B}"/>
                  </a:ext>
                </a:extLst>
              </p:cNvPr>
              <p:cNvCxnSpPr/>
              <p:nvPr/>
            </p:nvCxnSpPr>
            <p:spPr>
              <a:xfrm>
                <a:off x="10292080" y="22352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A74AD8-D701-4D99-ABC8-91F3E8B61A3E}"/>
                  </a:ext>
                </a:extLst>
              </p:cNvPr>
              <p:cNvSpPr txBox="1"/>
              <p:nvPr/>
            </p:nvSpPr>
            <p:spPr>
              <a:xfrm>
                <a:off x="10205720" y="1007646"/>
                <a:ext cx="1544320" cy="338554"/>
              </a:xfrm>
              <a:prstGeom prst="rect">
                <a:avLst/>
              </a:prstGeom>
              <a:noFill/>
            </p:spPr>
            <p:txBody>
              <a:bodyPr wrap="square" rtlCol="0">
                <a:spAutoFit/>
              </a:bodyPr>
              <a:lstStyle/>
              <a:p>
                <a:r>
                  <a:rPr lang="en-IN" sz="1606" b="1" dirty="0">
                    <a:latin typeface="Times New Roman" panose="02020603050405020304" pitchFamily="18" charset="0"/>
                    <a:cs typeface="Times New Roman" panose="02020603050405020304" pitchFamily="18" charset="0"/>
                  </a:rPr>
                  <a:t>Main Memory</a:t>
                </a:r>
              </a:p>
            </p:txBody>
          </p:sp>
        </p:grpSp>
        <p:sp>
          <p:nvSpPr>
            <p:cNvPr id="11" name="Rectangle: Rounded Corners 10">
              <a:extLst>
                <a:ext uri="{FF2B5EF4-FFF2-40B4-BE49-F238E27FC236}">
                  <a16:creationId xmlns:a16="http://schemas.microsoft.com/office/drawing/2014/main" id="{A54E0077-B4D0-4571-A2AF-7BCCD4ABCF3E}"/>
                </a:ext>
              </a:extLst>
            </p:cNvPr>
            <p:cNvSpPr/>
            <p:nvPr/>
          </p:nvSpPr>
          <p:spPr>
            <a:xfrm>
              <a:off x="9174480" y="3009582"/>
              <a:ext cx="1107440" cy="121412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5" dirty="0">
                  <a:solidFill>
                    <a:schemeClr val="tx1"/>
                  </a:solidFill>
                </a:rPr>
                <a:t>Secondary Memory</a:t>
              </a:r>
            </a:p>
          </p:txBody>
        </p:sp>
        <p:cxnSp>
          <p:nvCxnSpPr>
            <p:cNvPr id="13" name="Straight Arrow Connector 12">
              <a:extLst>
                <a:ext uri="{FF2B5EF4-FFF2-40B4-BE49-F238E27FC236}">
                  <a16:creationId xmlns:a16="http://schemas.microsoft.com/office/drawing/2014/main" id="{CD5D0A91-2C8C-493A-AAF8-0D22862CD8F1}"/>
                </a:ext>
              </a:extLst>
            </p:cNvPr>
            <p:cNvCxnSpPr>
              <a:stCxn id="4" idx="3"/>
            </p:cNvCxnSpPr>
            <p:nvPr/>
          </p:nvCxnSpPr>
          <p:spPr>
            <a:xfrm flipV="1">
              <a:off x="8849360" y="3616642"/>
              <a:ext cx="325120" cy="1"/>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585342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4E3721-F477-4A85-8AD7-9F3274A32BB4}"/>
              </a:ext>
            </a:extLst>
          </p:cNvPr>
          <p:cNvSpPr>
            <a:spLocks noGrp="1"/>
          </p:cNvSpPr>
          <p:nvPr>
            <p:ph type="title"/>
          </p:nvPr>
        </p:nvSpPr>
        <p:spPr>
          <a:xfrm>
            <a:off x="841474" y="353157"/>
            <a:ext cx="10556677" cy="877811"/>
          </a:xfrm>
        </p:spPr>
        <p:txBody>
          <a:bodyPr>
            <a:noAutofit/>
          </a:bodyPr>
          <a:lstStyle/>
          <a:p>
            <a:pPr algn="ctr"/>
            <a:r>
              <a:rPr lang="en-US" sz="3212" dirty="0">
                <a:solidFill>
                  <a:schemeClr val="accent1"/>
                </a:solidFill>
                <a:latin typeface="Times New Roman" panose="02020603050405020304" pitchFamily="18" charset="0"/>
                <a:cs typeface="Times New Roman" panose="02020603050405020304" pitchFamily="18" charset="0"/>
              </a:rPr>
              <a:t>Multiprogramming Operating System</a:t>
            </a:r>
            <a:endParaRPr lang="en-IN" sz="3212" dirty="0">
              <a:solidFill>
                <a:schemeClr val="accent1"/>
              </a:solidFill>
            </a:endParaRPr>
          </a:p>
        </p:txBody>
      </p:sp>
      <p:sp>
        <p:nvSpPr>
          <p:cNvPr id="3" name="Content Placeholder 2">
            <a:extLst>
              <a:ext uri="{FF2B5EF4-FFF2-40B4-BE49-F238E27FC236}">
                <a16:creationId xmlns:a16="http://schemas.microsoft.com/office/drawing/2014/main" id="{1EF1B5D3-39A1-4ED7-A7CE-9320B33D128C}"/>
              </a:ext>
            </a:extLst>
          </p:cNvPr>
          <p:cNvSpPr>
            <a:spLocks noGrp="1"/>
          </p:cNvSpPr>
          <p:nvPr>
            <p:ph idx="1"/>
          </p:nvPr>
        </p:nvSpPr>
        <p:spPr>
          <a:xfrm>
            <a:off x="841474" y="1414562"/>
            <a:ext cx="10556677" cy="5090282"/>
          </a:xfrm>
        </p:spPr>
        <p:txBody>
          <a:bodyPr>
            <a:normAutofit fontScale="92500" lnSpcReduction="10000"/>
          </a:bodyPr>
          <a:lstStyle/>
          <a:p>
            <a:pPr algn="just">
              <a:buFont typeface="Wingdings" panose="05000000000000000000" pitchFamily="2" charset="2"/>
              <a:buChar char="q"/>
            </a:pPr>
            <a:r>
              <a:rPr lang="en-IN" sz="2409" b="1" dirty="0">
                <a:latin typeface="Times New Roman" panose="02020603050405020304" pitchFamily="18" charset="0"/>
                <a:cs typeface="Times New Roman" panose="02020603050405020304" pitchFamily="18" charset="0"/>
              </a:rPr>
              <a:t>Advantage:</a:t>
            </a:r>
          </a:p>
          <a:p>
            <a:pPr lvl="2"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High CPU utilization</a:t>
            </a:r>
          </a:p>
          <a:p>
            <a:pPr lvl="2"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Less waiting time, response time</a:t>
            </a:r>
          </a:p>
          <a:p>
            <a:pPr lvl="2"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May be executed to multiple users</a:t>
            </a:r>
          </a:p>
          <a:p>
            <a:pPr lvl="2"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Now a days useful then load is more</a:t>
            </a:r>
          </a:p>
          <a:p>
            <a:pPr algn="just">
              <a:buFont typeface="Wingdings" panose="05000000000000000000" pitchFamily="2" charset="2"/>
              <a:buChar char="q"/>
            </a:pPr>
            <a:r>
              <a:rPr lang="en-IN" sz="2409" b="1" dirty="0">
                <a:latin typeface="Times New Roman" panose="02020603050405020304" pitchFamily="18" charset="0"/>
                <a:cs typeface="Times New Roman" panose="02020603050405020304" pitchFamily="18" charset="0"/>
              </a:rPr>
              <a:t>Disadvantage:</a:t>
            </a:r>
          </a:p>
          <a:p>
            <a:pPr lvl="2"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Difficult scheduling</a:t>
            </a:r>
          </a:p>
          <a:p>
            <a:pPr lvl="2"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Main memory management is required.</a:t>
            </a:r>
          </a:p>
          <a:p>
            <a:pPr lvl="2"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Memory fragmentation</a:t>
            </a:r>
          </a:p>
          <a:p>
            <a:pPr lvl="2"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Paging (Non contiguous memory allocation)</a:t>
            </a:r>
          </a:p>
        </p:txBody>
      </p:sp>
    </p:spTree>
    <p:extLst>
      <p:ext uri="{BB962C8B-B14F-4D97-AF65-F5344CB8AC3E}">
        <p14:creationId xmlns:p14="http://schemas.microsoft.com/office/powerpoint/2010/main" val="3334787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8AB1-0A60-4EA0-93BD-BF2B5C758007}"/>
              </a:ext>
            </a:extLst>
          </p:cNvPr>
          <p:cNvSpPr>
            <a:spLocks noGrp="1"/>
          </p:cNvSpPr>
          <p:nvPr>
            <p:ph type="title"/>
          </p:nvPr>
        </p:nvSpPr>
        <p:spPr>
          <a:xfrm>
            <a:off x="397787" y="261360"/>
            <a:ext cx="11729641" cy="918609"/>
          </a:xfrm>
        </p:spPr>
        <p:txBody>
          <a:bodyPr>
            <a:normAutofit fontScale="90000"/>
          </a:bodyPr>
          <a:lstStyle/>
          <a:p>
            <a:pPr algn="ctr"/>
            <a:r>
              <a:rPr lang="en-IN" sz="3212" dirty="0">
                <a:solidFill>
                  <a:schemeClr val="accent1"/>
                </a:solidFill>
                <a:latin typeface="Times New Roman" panose="02020603050405020304" pitchFamily="18" charset="0"/>
                <a:cs typeface="Times New Roman" panose="02020603050405020304" pitchFamily="18" charset="0"/>
              </a:rPr>
              <a:t>Multitasking / Time-sharing / Multiprogramming with RR Operating System</a:t>
            </a:r>
          </a:p>
        </p:txBody>
      </p:sp>
      <p:sp>
        <p:nvSpPr>
          <p:cNvPr id="3" name="Content Placeholder 2">
            <a:extLst>
              <a:ext uri="{FF2B5EF4-FFF2-40B4-BE49-F238E27FC236}">
                <a16:creationId xmlns:a16="http://schemas.microsoft.com/office/drawing/2014/main" id="{5D937A65-F06D-4917-8C63-DF1E0B9D4D1F}"/>
              </a:ext>
            </a:extLst>
          </p:cNvPr>
          <p:cNvSpPr>
            <a:spLocks noGrp="1"/>
          </p:cNvSpPr>
          <p:nvPr>
            <p:ph idx="1"/>
          </p:nvPr>
        </p:nvSpPr>
        <p:spPr>
          <a:xfrm>
            <a:off x="841474" y="1343164"/>
            <a:ext cx="7206079" cy="5038646"/>
          </a:xfrm>
        </p:spPr>
        <p:txBody>
          <a:bodyPr>
            <a:normAutofit/>
          </a:bodyPr>
          <a:lstStyle/>
          <a:p>
            <a:pPr algn="just">
              <a:lnSpc>
                <a:spcPct val="150000"/>
              </a:lnSpc>
              <a:buFont typeface="Wingdings" panose="05000000000000000000" pitchFamily="2" charset="2"/>
              <a:buChar char="Ø"/>
            </a:pPr>
            <a:r>
              <a:rPr lang="en-US" sz="2209" dirty="0">
                <a:latin typeface="Times New Roman" pitchFamily="18" charset="0"/>
                <a:cs typeface="Times New Roman" pitchFamily="18" charset="0"/>
              </a:rPr>
              <a:t>Time sharing (Multitasking) is a logical extension of multiprogramming.</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Only one CPU but switches between process quickly that is given an illusion that all executing at same time.</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The task in multitasking may refer to multiple threads of the same program.</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Main idea is better response time and executing multiple process together.</a:t>
            </a:r>
          </a:p>
        </p:txBody>
      </p:sp>
      <p:grpSp>
        <p:nvGrpSpPr>
          <p:cNvPr id="16" name="Group 15">
            <a:extLst>
              <a:ext uri="{FF2B5EF4-FFF2-40B4-BE49-F238E27FC236}">
                <a16:creationId xmlns:a16="http://schemas.microsoft.com/office/drawing/2014/main" id="{A7F6A02E-8782-46B3-AE51-F4CBC205CD9A}"/>
              </a:ext>
            </a:extLst>
          </p:cNvPr>
          <p:cNvGrpSpPr/>
          <p:nvPr/>
        </p:nvGrpSpPr>
        <p:grpSpPr>
          <a:xfrm>
            <a:off x="8532038" y="2199938"/>
            <a:ext cx="3523992" cy="2458125"/>
            <a:chOff x="8498840" y="2204720"/>
            <a:chExt cx="3510280" cy="2448560"/>
          </a:xfrm>
        </p:grpSpPr>
        <p:sp>
          <p:nvSpPr>
            <p:cNvPr id="4" name="Rectangle 3">
              <a:extLst>
                <a:ext uri="{FF2B5EF4-FFF2-40B4-BE49-F238E27FC236}">
                  <a16:creationId xmlns:a16="http://schemas.microsoft.com/office/drawing/2014/main" id="{28C2572A-5F4E-40A6-AB9C-B41D733A9188}"/>
                </a:ext>
              </a:extLst>
            </p:cNvPr>
            <p:cNvSpPr/>
            <p:nvPr/>
          </p:nvSpPr>
          <p:spPr>
            <a:xfrm>
              <a:off x="9794240" y="2204720"/>
              <a:ext cx="914400" cy="244856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8" dirty="0">
                  <a:solidFill>
                    <a:sysClr val="windowText" lastClr="000000"/>
                  </a:solidFill>
                  <a:latin typeface="Times New Roman" panose="02020603050405020304" pitchFamily="18" charset="0"/>
                  <a:cs typeface="Times New Roman" panose="02020603050405020304" pitchFamily="18" charset="0"/>
                </a:rPr>
                <a:t>OS</a:t>
              </a:r>
            </a:p>
          </p:txBody>
        </p:sp>
        <p:sp>
          <p:nvSpPr>
            <p:cNvPr id="5" name="Rectangle 4">
              <a:extLst>
                <a:ext uri="{FF2B5EF4-FFF2-40B4-BE49-F238E27FC236}">
                  <a16:creationId xmlns:a16="http://schemas.microsoft.com/office/drawing/2014/main" id="{DE8063F9-50BE-44DA-B101-1E46327CE599}"/>
                </a:ext>
              </a:extLst>
            </p:cNvPr>
            <p:cNvSpPr/>
            <p:nvPr/>
          </p:nvSpPr>
          <p:spPr>
            <a:xfrm>
              <a:off x="11094720" y="2204720"/>
              <a:ext cx="914400" cy="244856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8" dirty="0">
                  <a:solidFill>
                    <a:sysClr val="windowText" lastClr="000000"/>
                  </a:solidFill>
                  <a:latin typeface="Times New Roman" panose="02020603050405020304" pitchFamily="18" charset="0"/>
                  <a:cs typeface="Times New Roman" panose="02020603050405020304" pitchFamily="18" charset="0"/>
                </a:rPr>
                <a:t>CPU</a:t>
              </a:r>
            </a:p>
          </p:txBody>
        </p:sp>
        <p:cxnSp>
          <p:nvCxnSpPr>
            <p:cNvPr id="7" name="Straight Arrow Connector 6">
              <a:extLst>
                <a:ext uri="{FF2B5EF4-FFF2-40B4-BE49-F238E27FC236}">
                  <a16:creationId xmlns:a16="http://schemas.microsoft.com/office/drawing/2014/main" id="{3B756485-DE08-4A0A-8C3E-468502E470A5}"/>
                </a:ext>
              </a:extLst>
            </p:cNvPr>
            <p:cNvCxnSpPr>
              <a:stCxn id="4" idx="3"/>
              <a:endCxn id="5" idx="1"/>
            </p:cNvCxnSpPr>
            <p:nvPr/>
          </p:nvCxnSpPr>
          <p:spPr>
            <a:xfrm>
              <a:off x="10708640" y="3429000"/>
              <a:ext cx="386080"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5C937926-5EB4-4B05-8D43-B59560DBA7E2}"/>
                </a:ext>
              </a:extLst>
            </p:cNvPr>
            <p:cNvSpPr/>
            <p:nvPr/>
          </p:nvSpPr>
          <p:spPr>
            <a:xfrm>
              <a:off x="8498840" y="2291080"/>
              <a:ext cx="1056640" cy="68072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Word</a:t>
              </a:r>
            </a:p>
          </p:txBody>
        </p:sp>
        <p:sp>
          <p:nvSpPr>
            <p:cNvPr id="9" name="Oval 8">
              <a:extLst>
                <a:ext uri="{FF2B5EF4-FFF2-40B4-BE49-F238E27FC236}">
                  <a16:creationId xmlns:a16="http://schemas.microsoft.com/office/drawing/2014/main" id="{DF40D907-BEA3-4A29-B7A3-37550D33B0E9}"/>
                </a:ext>
              </a:extLst>
            </p:cNvPr>
            <p:cNvSpPr/>
            <p:nvPr/>
          </p:nvSpPr>
          <p:spPr>
            <a:xfrm>
              <a:off x="8524240" y="3131820"/>
              <a:ext cx="1056640" cy="68072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PDF</a:t>
              </a:r>
            </a:p>
          </p:txBody>
        </p:sp>
        <p:sp>
          <p:nvSpPr>
            <p:cNvPr id="10" name="Oval 9">
              <a:extLst>
                <a:ext uri="{FF2B5EF4-FFF2-40B4-BE49-F238E27FC236}">
                  <a16:creationId xmlns:a16="http://schemas.microsoft.com/office/drawing/2014/main" id="{2348B7B6-5A40-4AB7-ABB1-0D725973163C}"/>
                </a:ext>
              </a:extLst>
            </p:cNvPr>
            <p:cNvSpPr/>
            <p:nvPr/>
          </p:nvSpPr>
          <p:spPr>
            <a:xfrm>
              <a:off x="8524240" y="3972560"/>
              <a:ext cx="1056640" cy="68072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Browser</a:t>
              </a:r>
            </a:p>
          </p:txBody>
        </p:sp>
        <p:cxnSp>
          <p:nvCxnSpPr>
            <p:cNvPr id="12" name="Straight Arrow Connector 11">
              <a:extLst>
                <a:ext uri="{FF2B5EF4-FFF2-40B4-BE49-F238E27FC236}">
                  <a16:creationId xmlns:a16="http://schemas.microsoft.com/office/drawing/2014/main" id="{4DCCF0E7-BCCA-4E9A-8657-F8CB1C0F19C2}"/>
                </a:ext>
              </a:extLst>
            </p:cNvPr>
            <p:cNvCxnSpPr>
              <a:stCxn id="8" idx="6"/>
            </p:cNvCxnSpPr>
            <p:nvPr/>
          </p:nvCxnSpPr>
          <p:spPr>
            <a:xfrm>
              <a:off x="9555480" y="2631440"/>
              <a:ext cx="23876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056CE4-ABFD-42B9-92C2-912E514CFAD1}"/>
                </a:ext>
              </a:extLst>
            </p:cNvPr>
            <p:cNvCxnSpPr>
              <a:cxnSpLocks/>
            </p:cNvCxnSpPr>
            <p:nvPr/>
          </p:nvCxnSpPr>
          <p:spPr>
            <a:xfrm>
              <a:off x="9555480" y="3472180"/>
              <a:ext cx="23876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D90D29-6FE2-4B7B-9025-2B1962AD0DA2}"/>
                </a:ext>
              </a:extLst>
            </p:cNvPr>
            <p:cNvCxnSpPr/>
            <p:nvPr/>
          </p:nvCxnSpPr>
          <p:spPr>
            <a:xfrm>
              <a:off x="9547860" y="4333240"/>
              <a:ext cx="23876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7345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138E-3223-417E-B1EF-8F0984A6744B}"/>
              </a:ext>
            </a:extLst>
          </p:cNvPr>
          <p:cNvSpPr>
            <a:spLocks noGrp="1"/>
          </p:cNvSpPr>
          <p:nvPr>
            <p:ph type="title"/>
          </p:nvPr>
        </p:nvSpPr>
        <p:spPr>
          <a:xfrm>
            <a:off x="841474" y="240961"/>
            <a:ext cx="10556677" cy="643218"/>
          </a:xfrm>
        </p:spPr>
        <p:txBody>
          <a:bodyPr/>
          <a:lstStyle/>
          <a:p>
            <a:pPr algn="ctr"/>
            <a:r>
              <a:rPr lang="en-US" sz="3212" dirty="0">
                <a:solidFill>
                  <a:schemeClr val="accent1"/>
                </a:solidFill>
                <a:latin typeface="Times New Roman" panose="02020603050405020304" pitchFamily="18" charset="0"/>
                <a:cs typeface="Times New Roman" panose="02020603050405020304" pitchFamily="18" charset="0"/>
              </a:rPr>
              <a:t>Multiprocessing Operating System</a:t>
            </a:r>
            <a:endParaRPr lang="en-IN" sz="3212"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37D059-9C4E-4B12-BA66-69AD0D2FC1B7}"/>
              </a:ext>
            </a:extLst>
          </p:cNvPr>
          <p:cNvSpPr>
            <a:spLocks noGrp="1"/>
          </p:cNvSpPr>
          <p:nvPr>
            <p:ph idx="1"/>
          </p:nvPr>
        </p:nvSpPr>
        <p:spPr>
          <a:xfrm>
            <a:off x="448786" y="1669555"/>
            <a:ext cx="7384574" cy="4610259"/>
          </a:xfrm>
        </p:spPr>
        <p:txBody>
          <a:bodyPr>
            <a:normAutofit fontScale="92500"/>
          </a:bodyPr>
          <a:lstStyle/>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Two or more CPU with in a single computer, in close communication sharing the system bus, memory and other I/O devices.</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Different process may run on different CPU, true parallel execution.</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Symmetric:- One OS control all CPU, each CPU has equal rights.</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Asymmetric:- A master slave architecture, system task on one processor and application on other as one CPU will handle all H/W interrupts as I/O devices, they are easy to design but less efficient.</a:t>
            </a:r>
          </a:p>
          <a:p>
            <a:pPr algn="just">
              <a:lnSpc>
                <a:spcPct val="150000"/>
              </a:lnSpc>
              <a:buFont typeface="Wingdings" panose="05000000000000000000" pitchFamily="2" charset="2"/>
              <a:buChar char="Ø"/>
            </a:pPr>
            <a:endParaRPr lang="en-IN" sz="2209"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209"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12520689-790F-4F56-B1AC-ECEC8630032F}"/>
              </a:ext>
            </a:extLst>
          </p:cNvPr>
          <p:cNvGrpSpPr/>
          <p:nvPr/>
        </p:nvGrpSpPr>
        <p:grpSpPr>
          <a:xfrm>
            <a:off x="7833359" y="2792429"/>
            <a:ext cx="4054376" cy="2364511"/>
            <a:chOff x="7802880" y="2826288"/>
            <a:chExt cx="4038600" cy="2355311"/>
          </a:xfrm>
        </p:grpSpPr>
        <p:cxnSp>
          <p:nvCxnSpPr>
            <p:cNvPr id="11" name="Connector: Elbow 10">
              <a:extLst>
                <a:ext uri="{FF2B5EF4-FFF2-40B4-BE49-F238E27FC236}">
                  <a16:creationId xmlns:a16="http://schemas.microsoft.com/office/drawing/2014/main" id="{5BB41F6D-DB12-4FDA-A005-5C64D4E76463}"/>
                </a:ext>
              </a:extLst>
            </p:cNvPr>
            <p:cNvCxnSpPr>
              <a:stCxn id="4" idx="2"/>
              <a:endCxn id="9" idx="0"/>
            </p:cNvCxnSpPr>
            <p:nvPr/>
          </p:nvCxnSpPr>
          <p:spPr>
            <a:xfrm rot="16200000" flipH="1">
              <a:off x="8661035" y="2984133"/>
              <a:ext cx="882111" cy="162306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75FEE9D-CD7D-4EC6-82E5-7C5D3DE969F9}"/>
                </a:ext>
              </a:extLst>
            </p:cNvPr>
            <p:cNvGrpSpPr/>
            <p:nvPr/>
          </p:nvGrpSpPr>
          <p:grpSpPr>
            <a:xfrm>
              <a:off x="7802880" y="2826288"/>
              <a:ext cx="4038600" cy="2355311"/>
              <a:chOff x="7802880" y="2875280"/>
              <a:chExt cx="4038600" cy="2355311"/>
            </a:xfrm>
          </p:grpSpPr>
          <p:sp>
            <p:nvSpPr>
              <p:cNvPr id="4" name="Rectangle: Rounded Corners 3">
                <a:extLst>
                  <a:ext uri="{FF2B5EF4-FFF2-40B4-BE49-F238E27FC236}">
                    <a16:creationId xmlns:a16="http://schemas.microsoft.com/office/drawing/2014/main" id="{953F29D5-C563-4D5D-B1E5-BD13A9794892}"/>
                  </a:ext>
                </a:extLst>
              </p:cNvPr>
              <p:cNvSpPr/>
              <p:nvPr/>
            </p:nvSpPr>
            <p:spPr>
              <a:xfrm>
                <a:off x="7802880" y="2875280"/>
                <a:ext cx="975360" cy="52832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CPU1</a:t>
                </a:r>
              </a:p>
            </p:txBody>
          </p:sp>
          <p:sp>
            <p:nvSpPr>
              <p:cNvPr id="5" name="Rectangle: Rounded Corners 4">
                <a:extLst>
                  <a:ext uri="{FF2B5EF4-FFF2-40B4-BE49-F238E27FC236}">
                    <a16:creationId xmlns:a16="http://schemas.microsoft.com/office/drawing/2014/main" id="{BA1749F5-2126-4E9C-9FB4-BE8CD79D50B7}"/>
                  </a:ext>
                </a:extLst>
              </p:cNvPr>
              <p:cNvSpPr/>
              <p:nvPr/>
            </p:nvSpPr>
            <p:spPr>
              <a:xfrm>
                <a:off x="8938260" y="2875280"/>
                <a:ext cx="975360" cy="52832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CPU2</a:t>
                </a:r>
              </a:p>
            </p:txBody>
          </p:sp>
          <p:sp>
            <p:nvSpPr>
              <p:cNvPr id="7" name="Rectangle: Rounded Corners 6">
                <a:extLst>
                  <a:ext uri="{FF2B5EF4-FFF2-40B4-BE49-F238E27FC236}">
                    <a16:creationId xmlns:a16="http://schemas.microsoft.com/office/drawing/2014/main" id="{C16DE01B-881D-4F9E-8F39-88648F037484}"/>
                  </a:ext>
                </a:extLst>
              </p:cNvPr>
              <p:cNvSpPr/>
              <p:nvPr/>
            </p:nvSpPr>
            <p:spPr>
              <a:xfrm>
                <a:off x="10866120" y="2875280"/>
                <a:ext cx="975360" cy="52832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latin typeface="Times New Roman" panose="02020603050405020304" pitchFamily="18" charset="0"/>
                    <a:cs typeface="Times New Roman" panose="02020603050405020304" pitchFamily="18" charset="0"/>
                  </a:rPr>
                  <a:t>CPU n</a:t>
                </a:r>
              </a:p>
            </p:txBody>
          </p:sp>
          <p:sp>
            <p:nvSpPr>
              <p:cNvPr id="8" name="TextBox 7">
                <a:extLst>
                  <a:ext uri="{FF2B5EF4-FFF2-40B4-BE49-F238E27FC236}">
                    <a16:creationId xmlns:a16="http://schemas.microsoft.com/office/drawing/2014/main" id="{848A657F-14B3-4C95-9CFE-DF66FADA3BDC}"/>
                  </a:ext>
                </a:extLst>
              </p:cNvPr>
              <p:cNvSpPr txBox="1"/>
              <p:nvPr/>
            </p:nvSpPr>
            <p:spPr>
              <a:xfrm>
                <a:off x="10073640" y="2875280"/>
                <a:ext cx="807720" cy="423449"/>
              </a:xfrm>
              <a:prstGeom prst="rect">
                <a:avLst/>
              </a:prstGeom>
              <a:noFill/>
            </p:spPr>
            <p:txBody>
              <a:bodyPr wrap="square" rtlCol="0">
                <a:spAutoFit/>
              </a:bodyPr>
              <a:lstStyle/>
              <a:p>
                <a:pPr>
                  <a:lnSpc>
                    <a:spcPct val="150000"/>
                  </a:lnSpc>
                </a:pPr>
                <a:r>
                  <a:rPr lang="en-IN" sz="1606" dirty="0"/>
                  <a:t>………</a:t>
                </a:r>
              </a:p>
            </p:txBody>
          </p:sp>
          <p:sp>
            <p:nvSpPr>
              <p:cNvPr id="9" name="Rectangle 8">
                <a:extLst>
                  <a:ext uri="{FF2B5EF4-FFF2-40B4-BE49-F238E27FC236}">
                    <a16:creationId xmlns:a16="http://schemas.microsoft.com/office/drawing/2014/main" id="{B5FD5942-BEA7-46A9-86BF-68050D1FE4B2}"/>
                  </a:ext>
                </a:extLst>
              </p:cNvPr>
              <p:cNvSpPr/>
              <p:nvPr/>
            </p:nvSpPr>
            <p:spPr>
              <a:xfrm>
                <a:off x="8774430" y="4285711"/>
                <a:ext cx="2278380" cy="94488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chemeClr val="tx1"/>
                    </a:solidFill>
                  </a:rPr>
                  <a:t>Memory</a:t>
                </a:r>
              </a:p>
            </p:txBody>
          </p:sp>
          <p:cxnSp>
            <p:nvCxnSpPr>
              <p:cNvPr id="13" name="Connector: Elbow 12">
                <a:extLst>
                  <a:ext uri="{FF2B5EF4-FFF2-40B4-BE49-F238E27FC236}">
                    <a16:creationId xmlns:a16="http://schemas.microsoft.com/office/drawing/2014/main" id="{2CBAA5A0-3B33-4A43-B260-3FC29033510B}"/>
                  </a:ext>
                </a:extLst>
              </p:cNvPr>
              <p:cNvCxnSpPr>
                <a:stCxn id="5" idx="2"/>
                <a:endCxn id="9" idx="0"/>
              </p:cNvCxnSpPr>
              <p:nvPr/>
            </p:nvCxnSpPr>
            <p:spPr>
              <a:xfrm rot="16200000" flipH="1">
                <a:off x="9228725" y="3600815"/>
                <a:ext cx="882111" cy="48768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008B9D9-05C2-487B-945A-AC04EE4A1736}"/>
                  </a:ext>
                </a:extLst>
              </p:cNvPr>
              <p:cNvCxnSpPr>
                <a:stCxn id="7" idx="2"/>
                <a:endCxn id="9" idx="0"/>
              </p:cNvCxnSpPr>
              <p:nvPr/>
            </p:nvCxnSpPr>
            <p:spPr>
              <a:xfrm rot="5400000">
                <a:off x="10192655" y="3124565"/>
                <a:ext cx="882111" cy="144018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3671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A581973-38E6-4980-8678-CAE390803FB9}"/>
              </a:ext>
            </a:extLst>
          </p:cNvPr>
          <p:cNvSpPr>
            <a:spLocks noGrp="1"/>
          </p:cNvSpPr>
          <p:nvPr>
            <p:ph idx="1"/>
          </p:nvPr>
        </p:nvSpPr>
        <p:spPr>
          <a:xfrm>
            <a:off x="841474" y="422005"/>
            <a:ext cx="10556677" cy="4368335"/>
          </a:xfrm>
        </p:spPr>
        <p:txBody>
          <a:bodyPr/>
          <a:lstStyle/>
          <a:p>
            <a:pPr marL="0" indent="0" algn="just">
              <a:buNone/>
              <a:defRPr/>
            </a:pPr>
            <a:r>
              <a:rPr lang="en-US" b="1" dirty="0">
                <a:solidFill>
                  <a:srgbClr val="C00000"/>
                </a:solidFill>
                <a:latin typeface="Times New Roman" pitchFamily="18" charset="0"/>
                <a:cs typeface="Times New Roman" pitchFamily="18" charset="0"/>
              </a:rPr>
              <a:t>1. Symmetric Multiprocessing : </a:t>
            </a:r>
            <a:endParaRPr lang="en-US" dirty="0">
              <a:solidFill>
                <a:srgbClr val="C00000"/>
              </a:solidFill>
              <a:latin typeface="Times New Roman" pitchFamily="18" charset="0"/>
              <a:cs typeface="Times New Roman" pitchFamily="18" charset="0"/>
            </a:endParaRPr>
          </a:p>
          <a:p>
            <a:pPr algn="just">
              <a:buFont typeface="Wingdings" panose="05000000000000000000" pitchFamily="2" charset="2"/>
              <a:buChar char="Ø"/>
              <a:defRPr/>
            </a:pPr>
            <a:r>
              <a:rPr lang="en-US" sz="2409" dirty="0">
                <a:latin typeface="Times New Roman" pitchFamily="18" charset="0"/>
                <a:cs typeface="Times New Roman" pitchFamily="18" charset="0"/>
              </a:rPr>
              <a:t>Each processor runs an identical copy of the OS and copies communicate with one another as needed.</a:t>
            </a:r>
          </a:p>
          <a:p>
            <a:pPr algn="just">
              <a:buFont typeface="Wingdings" panose="05000000000000000000" pitchFamily="2" charset="2"/>
              <a:buChar char="Ø"/>
              <a:defRPr/>
            </a:pPr>
            <a:r>
              <a:rPr lang="en-US" sz="2409" dirty="0">
                <a:latin typeface="Times New Roman" pitchFamily="18" charset="0"/>
                <a:cs typeface="Times New Roman" pitchFamily="18" charset="0"/>
              </a:rPr>
              <a:t>Each processor performs all tasks within OS. </a:t>
            </a:r>
          </a:p>
          <a:p>
            <a:pPr algn="just">
              <a:buFont typeface="Wingdings" panose="05000000000000000000" pitchFamily="2" charset="2"/>
              <a:buChar char="Ø"/>
              <a:defRPr/>
            </a:pPr>
            <a:r>
              <a:rPr lang="en-US" sz="2409" dirty="0">
                <a:latin typeface="Times New Roman" pitchFamily="18" charset="0"/>
                <a:cs typeface="Times New Roman" pitchFamily="18" charset="0"/>
              </a:rPr>
              <a:t>All Processor are Peer and no Master Slave relationship exists.</a:t>
            </a:r>
          </a:p>
          <a:p>
            <a:pPr algn="just">
              <a:buFont typeface="Wingdings" panose="05000000000000000000" pitchFamily="2" charset="2"/>
              <a:buChar char="Ø"/>
              <a:defRPr/>
            </a:pPr>
            <a:r>
              <a:rPr lang="en-US" sz="2409" dirty="0">
                <a:latin typeface="Times New Roman" pitchFamily="18" charset="0"/>
                <a:cs typeface="Times New Roman" pitchFamily="18" charset="0"/>
              </a:rPr>
              <a:t>In Symmetric Multiprocessing treats all processors as equals and no I/O can be processed on any CPU.</a:t>
            </a:r>
          </a:p>
          <a:p>
            <a:pPr marL="0" indent="0" algn="just">
              <a:buNone/>
              <a:defRPr/>
            </a:pPr>
            <a:endParaRPr lang="en-US" dirty="0">
              <a:latin typeface="Times New Roman" pitchFamily="18" charset="0"/>
              <a:cs typeface="Times New Roman" pitchFamily="18" charset="0"/>
            </a:endParaRPr>
          </a:p>
        </p:txBody>
      </p:sp>
      <p:pic>
        <p:nvPicPr>
          <p:cNvPr id="5" name="Picture 4" descr="G:\N O T E S\OS\Images\download.png">
            <a:extLst>
              <a:ext uri="{FF2B5EF4-FFF2-40B4-BE49-F238E27FC236}">
                <a16:creationId xmlns:a16="http://schemas.microsoft.com/office/drawing/2014/main" id="{CE37300F-D9AB-429E-80C9-6CF834231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670" y="3619287"/>
            <a:ext cx="7012285" cy="260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938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AE6303-5E04-472D-BCC7-045635B9EC01}"/>
              </a:ext>
            </a:extLst>
          </p:cNvPr>
          <p:cNvSpPr txBox="1">
            <a:spLocks/>
          </p:cNvSpPr>
          <p:nvPr/>
        </p:nvSpPr>
        <p:spPr>
          <a:xfrm>
            <a:off x="479385" y="440492"/>
            <a:ext cx="11280854" cy="5507831"/>
          </a:xfrm>
          <a:prstGeom prst="rect">
            <a:avLst/>
          </a:prstGeom>
        </p:spPr>
        <p:txBody>
          <a:bodyPr vert="horz" lIns="91797" tIns="45899" rIns="91797" bIns="4589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en-US" sz="2811" b="1" dirty="0">
                <a:solidFill>
                  <a:srgbClr val="C00000"/>
                </a:solidFill>
                <a:latin typeface="Times New Roman" pitchFamily="18" charset="0"/>
                <a:cs typeface="Times New Roman" pitchFamily="18" charset="0"/>
              </a:rPr>
              <a:t>Asymmetric Multiprocessing : </a:t>
            </a:r>
            <a:endParaRPr lang="en-US" sz="2811" dirty="0">
              <a:solidFill>
                <a:srgbClr val="C00000"/>
              </a:solidFill>
              <a:latin typeface="Times New Roman" pitchFamily="18" charset="0"/>
              <a:cs typeface="Times New Roman" pitchFamily="18" charset="0"/>
            </a:endParaRPr>
          </a:p>
          <a:p>
            <a:pPr algn="just">
              <a:buFont typeface="Wingdings" panose="05000000000000000000" pitchFamily="2" charset="2"/>
              <a:buChar char="Ø"/>
              <a:defRPr/>
            </a:pPr>
            <a:r>
              <a:rPr lang="en-US" sz="2409" dirty="0">
                <a:latin typeface="Times New Roman" pitchFamily="18" charset="0"/>
                <a:cs typeface="Times New Roman" pitchFamily="18" charset="0"/>
              </a:rPr>
              <a:t>Each processor is assigned a specific task.</a:t>
            </a:r>
          </a:p>
          <a:p>
            <a:pPr algn="just">
              <a:lnSpc>
                <a:spcPct val="150000"/>
              </a:lnSpc>
              <a:buFont typeface="Wingdings" panose="05000000000000000000" pitchFamily="2" charset="2"/>
              <a:buChar char="Ø"/>
              <a:defRPr/>
            </a:pPr>
            <a:r>
              <a:rPr lang="en-US" sz="2409" dirty="0">
                <a:latin typeface="Times New Roman" pitchFamily="18" charset="0"/>
                <a:cs typeface="Times New Roman" pitchFamily="18" charset="0"/>
              </a:rPr>
              <a:t>A master processor controls the system. The other processors look to the master for instructions or predefined task. Thus, this defines master-slave relationship.</a:t>
            </a:r>
          </a:p>
          <a:p>
            <a:pPr algn="just">
              <a:buFont typeface="Wingdings" panose="05000000000000000000" pitchFamily="2" charset="2"/>
              <a:buChar char="Ø"/>
              <a:defRPr/>
            </a:pPr>
            <a:r>
              <a:rPr lang="en-US" sz="2409" dirty="0">
                <a:latin typeface="Times New Roman" pitchFamily="18" charset="0"/>
                <a:cs typeface="Times New Roman" pitchFamily="18" charset="0"/>
              </a:rPr>
              <a:t>Master Processor schedules and allocates the work to the slave processor.</a:t>
            </a:r>
          </a:p>
          <a:p>
            <a:pPr algn="just">
              <a:buFont typeface="Wingdings" panose="05000000000000000000" pitchFamily="2" charset="2"/>
              <a:buChar char="Ø"/>
              <a:defRPr/>
            </a:pPr>
            <a:r>
              <a:rPr lang="en-US" sz="2409" dirty="0">
                <a:latin typeface="Times New Roman" pitchFamily="18" charset="0"/>
                <a:cs typeface="Times New Roman" pitchFamily="18" charset="0"/>
              </a:rPr>
              <a:t>Each processor has its own address space.</a:t>
            </a:r>
          </a:p>
          <a:p>
            <a:pPr marL="0" indent="0" algn="just">
              <a:buNone/>
              <a:defRPr/>
            </a:pPr>
            <a:endParaRPr lang="en-US" sz="2811" dirty="0">
              <a:latin typeface="Times New Roman" pitchFamily="18" charset="0"/>
              <a:cs typeface="Times New Roman" pitchFamily="18" charset="0"/>
            </a:endParaRPr>
          </a:p>
        </p:txBody>
      </p:sp>
      <p:pic>
        <p:nvPicPr>
          <p:cNvPr id="5" name="Picture 4" descr="G:\N O T E S\OS\Images\download.png">
            <a:extLst>
              <a:ext uri="{FF2B5EF4-FFF2-40B4-BE49-F238E27FC236}">
                <a16:creationId xmlns:a16="http://schemas.microsoft.com/office/drawing/2014/main" id="{04CADB18-9428-407E-8CC1-74B25C7F7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670" y="3814994"/>
            <a:ext cx="7012285" cy="260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696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266FE4-D691-45A4-8F45-DB77C2F543B6}"/>
              </a:ext>
            </a:extLst>
          </p:cNvPr>
          <p:cNvSpPr>
            <a:spLocks noGrp="1"/>
          </p:cNvSpPr>
          <p:nvPr>
            <p:ph type="title"/>
          </p:nvPr>
        </p:nvSpPr>
        <p:spPr>
          <a:xfrm>
            <a:off x="841474" y="149164"/>
            <a:ext cx="10556677" cy="796213"/>
          </a:xfrm>
        </p:spPr>
        <p:txBody>
          <a:bodyPr/>
          <a:lstStyle/>
          <a:p>
            <a:pPr algn="ctr"/>
            <a:r>
              <a:rPr lang="en-US" sz="3212" dirty="0">
                <a:solidFill>
                  <a:schemeClr val="accent1"/>
                </a:solidFill>
                <a:latin typeface="Times New Roman" panose="02020603050405020304" pitchFamily="18" charset="0"/>
                <a:cs typeface="Times New Roman" panose="02020603050405020304" pitchFamily="18" charset="0"/>
              </a:rPr>
              <a:t>Multiprocessing Operating System</a:t>
            </a:r>
            <a:endParaRPr lang="en-IN" sz="3212"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A53A3-2085-4518-A5F1-8F3A3A6686D8}"/>
              </a:ext>
            </a:extLst>
          </p:cNvPr>
          <p:cNvSpPr>
            <a:spLocks noGrp="1"/>
          </p:cNvSpPr>
          <p:nvPr>
            <p:ph idx="1"/>
          </p:nvPr>
        </p:nvSpPr>
        <p:spPr>
          <a:xfrm>
            <a:off x="841474" y="2046944"/>
            <a:ext cx="4931549" cy="3804483"/>
          </a:xfrm>
        </p:spPr>
        <p:txBody>
          <a:bodyPr>
            <a:normAutofit lnSpcReduction="10000"/>
          </a:bodyPr>
          <a:lstStyle/>
          <a:p>
            <a:pPr>
              <a:buFont typeface="Wingdings" panose="05000000000000000000" pitchFamily="2" charset="2"/>
              <a:buChar char="q"/>
            </a:pPr>
            <a:r>
              <a:rPr lang="en-IN" sz="2409" b="1" dirty="0">
                <a:latin typeface="Times New Roman" panose="02020603050405020304" pitchFamily="18" charset="0"/>
                <a:cs typeface="Times New Roman" panose="02020603050405020304" pitchFamily="18" charset="0"/>
              </a:rPr>
              <a:t>Advantage:</a:t>
            </a:r>
          </a:p>
          <a:p>
            <a:pPr>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Increase throughput</a:t>
            </a:r>
          </a:p>
          <a:p>
            <a:pPr>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Increase Reliability</a:t>
            </a:r>
          </a:p>
          <a:p>
            <a:pPr>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Cost saving</a:t>
            </a:r>
          </a:p>
          <a:p>
            <a:pPr>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Battery efficient</a:t>
            </a:r>
          </a:p>
          <a:p>
            <a:pPr>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True parallel processing</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0F1869-B035-4360-8EA7-8C03B394768B}"/>
              </a:ext>
            </a:extLst>
          </p:cNvPr>
          <p:cNvSpPr txBox="1"/>
          <p:nvPr/>
        </p:nvSpPr>
        <p:spPr>
          <a:xfrm>
            <a:off x="6119812" y="2257882"/>
            <a:ext cx="5028446" cy="2760533"/>
          </a:xfrm>
          <a:prstGeom prst="rect">
            <a:avLst/>
          </a:prstGeom>
          <a:noFill/>
        </p:spPr>
        <p:txBody>
          <a:bodyPr wrap="square">
            <a:spAutoFit/>
          </a:bodyPr>
          <a:lstStyle/>
          <a:p>
            <a:pPr>
              <a:buFont typeface="Wingdings" panose="05000000000000000000" pitchFamily="2" charset="2"/>
              <a:buChar char="q"/>
            </a:pPr>
            <a:r>
              <a:rPr lang="en-IN" sz="2409" b="1" dirty="0">
                <a:latin typeface="Times New Roman" panose="02020603050405020304" pitchFamily="18" charset="0"/>
                <a:cs typeface="Times New Roman" panose="02020603050405020304" pitchFamily="18" charset="0"/>
              </a:rPr>
              <a:t>Disadvantage:</a:t>
            </a:r>
          </a:p>
          <a:p>
            <a:pPr>
              <a:lnSpc>
                <a:spcPct val="16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More complex</a:t>
            </a:r>
          </a:p>
          <a:p>
            <a:pPr>
              <a:lnSpc>
                <a:spcPct val="16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Overhead or coupling reduce throughput</a:t>
            </a:r>
          </a:p>
          <a:p>
            <a:pPr>
              <a:lnSpc>
                <a:spcPct val="16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Large main memory</a:t>
            </a:r>
          </a:p>
        </p:txBody>
      </p:sp>
    </p:spTree>
    <p:extLst>
      <p:ext uri="{BB962C8B-B14F-4D97-AF65-F5344CB8AC3E}">
        <p14:creationId xmlns:p14="http://schemas.microsoft.com/office/powerpoint/2010/main" val="1196652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ble&#10;&#10;Description automatically generated">
            <a:extLst>
              <a:ext uri="{FF2B5EF4-FFF2-40B4-BE49-F238E27FC236}">
                <a16:creationId xmlns:a16="http://schemas.microsoft.com/office/drawing/2014/main" id="{A1433C8C-1EE4-4F92-B59A-24E0713F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901" y="254348"/>
            <a:ext cx="6272808" cy="6349305"/>
          </a:xfrm>
          <a:prstGeom prst="rect">
            <a:avLst/>
          </a:prstGeom>
        </p:spPr>
      </p:pic>
    </p:spTree>
    <p:extLst>
      <p:ext uri="{BB962C8B-B14F-4D97-AF65-F5344CB8AC3E}">
        <p14:creationId xmlns:p14="http://schemas.microsoft.com/office/powerpoint/2010/main" val="183178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8A3D-2199-47A0-A434-870AB31E22A5}"/>
              </a:ext>
            </a:extLst>
          </p:cNvPr>
          <p:cNvSpPr>
            <a:spLocks noGrp="1"/>
          </p:cNvSpPr>
          <p:nvPr>
            <p:ph type="title"/>
          </p:nvPr>
        </p:nvSpPr>
        <p:spPr>
          <a:xfrm>
            <a:off x="841474" y="353157"/>
            <a:ext cx="10556677" cy="786013"/>
          </a:xfrm>
        </p:spPr>
        <p:txBody>
          <a:bodyPr/>
          <a:lstStyle/>
          <a:p>
            <a:pPr algn="ctr"/>
            <a:r>
              <a:rPr lang="en-US" altLang="en-US" sz="3212" dirty="0">
                <a:solidFill>
                  <a:schemeClr val="accent1"/>
                </a:solidFill>
                <a:latin typeface="Times New Roman" panose="02020603050405020304" pitchFamily="18" charset="0"/>
                <a:cs typeface="Times New Roman" panose="02020603050405020304" pitchFamily="18" charset="0"/>
              </a:rPr>
              <a:t>Distributed System</a:t>
            </a:r>
            <a:endParaRPr lang="en-IN" sz="3212"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976EE4F-CE85-4F0A-9717-24E97BECA44A}"/>
              </a:ext>
            </a:extLst>
          </p:cNvPr>
          <p:cNvSpPr>
            <a:spLocks noGrp="1"/>
          </p:cNvSpPr>
          <p:nvPr>
            <p:ph idx="1"/>
          </p:nvPr>
        </p:nvSpPr>
        <p:spPr>
          <a:xfrm>
            <a:off x="841474" y="1302365"/>
            <a:ext cx="10556677" cy="5344636"/>
          </a:xfrm>
        </p:spPr>
        <p:txBody>
          <a:bodyPr>
            <a:normAutofit fontScale="85000" lnSpcReduction="10000"/>
          </a:bodyPr>
          <a:lstStyle/>
          <a:p>
            <a:pPr algn="just">
              <a:lnSpc>
                <a:spcPct val="150000"/>
              </a:lnSpc>
              <a:buFont typeface="Wingdings" panose="05000000000000000000" pitchFamily="2" charset="2"/>
              <a:buChar char="Ø"/>
              <a:defRPr/>
            </a:pPr>
            <a:r>
              <a:rPr lang="en-US" sz="2409" dirty="0">
                <a:latin typeface="Times New Roman" pitchFamily="18" charset="0"/>
                <a:cs typeface="Times New Roman" pitchFamily="18" charset="0"/>
              </a:rPr>
              <a:t>Distribute computation among several processors.</a:t>
            </a:r>
          </a:p>
          <a:p>
            <a:pPr algn="just">
              <a:lnSpc>
                <a:spcPct val="150000"/>
              </a:lnSpc>
              <a:buFont typeface="Wingdings" panose="05000000000000000000" pitchFamily="2" charset="2"/>
              <a:buChar char="Ø"/>
              <a:defRPr/>
            </a:pPr>
            <a:r>
              <a:rPr lang="en-US" sz="2409" dirty="0">
                <a:latin typeface="Times New Roman" pitchFamily="18" charset="0"/>
                <a:cs typeface="Times New Roman" pitchFamily="18" charset="0"/>
              </a:rPr>
              <a:t>The processor does not share memory or a clock. Instead each processor has its own local memory</a:t>
            </a:r>
          </a:p>
          <a:p>
            <a:pPr algn="just">
              <a:lnSpc>
                <a:spcPct val="150000"/>
              </a:lnSpc>
              <a:buFont typeface="Wingdings" panose="05000000000000000000" pitchFamily="2" charset="2"/>
              <a:buChar char="Ø"/>
              <a:defRPr/>
            </a:pPr>
            <a:r>
              <a:rPr lang="en-US" sz="2409" dirty="0">
                <a:solidFill>
                  <a:schemeClr val="accent1">
                    <a:lumMod val="50000"/>
                  </a:schemeClr>
                </a:solidFill>
                <a:latin typeface="Times New Roman" pitchFamily="18" charset="0"/>
                <a:cs typeface="Times New Roman" pitchFamily="18" charset="0"/>
              </a:rPr>
              <a:t>The Processor communicates with one another through various communications line such as high speed buses and telephone lines.</a:t>
            </a:r>
          </a:p>
          <a:p>
            <a:pPr algn="just">
              <a:lnSpc>
                <a:spcPct val="150000"/>
              </a:lnSpc>
              <a:buFont typeface="Wingdings" panose="05000000000000000000" pitchFamily="2" charset="2"/>
              <a:buChar char="Ø"/>
              <a:defRPr/>
            </a:pPr>
            <a:r>
              <a:rPr lang="en-US" sz="2409" dirty="0">
                <a:latin typeface="Times New Roman" pitchFamily="18" charset="0"/>
                <a:cs typeface="Times New Roman" pitchFamily="18" charset="0"/>
              </a:rPr>
              <a:t>These systems are usually referred as </a:t>
            </a:r>
            <a:r>
              <a:rPr lang="en-US" sz="2409" b="1" dirty="0">
                <a:solidFill>
                  <a:srgbClr val="C00000"/>
                </a:solidFill>
                <a:latin typeface="Times New Roman" pitchFamily="18" charset="0"/>
                <a:cs typeface="Times New Roman" pitchFamily="18" charset="0"/>
              </a:rPr>
              <a:t>Loosely Coupled Systems.</a:t>
            </a:r>
            <a:endParaRPr lang="en-US" sz="2409" dirty="0">
              <a:solidFill>
                <a:srgbClr val="C00000"/>
              </a:solidFill>
              <a:latin typeface="Times New Roman" pitchFamily="18" charset="0"/>
              <a:cs typeface="Times New Roman" pitchFamily="18" charset="0"/>
            </a:endParaRPr>
          </a:p>
          <a:p>
            <a:pPr algn="just">
              <a:lnSpc>
                <a:spcPct val="150000"/>
              </a:lnSpc>
              <a:buFont typeface="Wingdings" panose="05000000000000000000" pitchFamily="2" charset="2"/>
              <a:buChar char="Ø"/>
              <a:defRPr/>
            </a:pPr>
            <a:r>
              <a:rPr lang="en-US" sz="2409" dirty="0">
                <a:latin typeface="Times New Roman" pitchFamily="18" charset="0"/>
                <a:cs typeface="Times New Roman" pitchFamily="18" charset="0"/>
              </a:rPr>
              <a:t>The processors may vary in size and functionality. These processors are referred as sites, nodes and computers. </a:t>
            </a:r>
          </a:p>
          <a:p>
            <a:pPr marL="0" indent="0" algn="ctr">
              <a:buNone/>
              <a:defRPr/>
            </a:pPr>
            <a:r>
              <a:rPr lang="en-US" sz="2409" dirty="0">
                <a:solidFill>
                  <a:srgbClr val="FF0000"/>
                </a:solidFill>
                <a:latin typeface="Times New Roman" pitchFamily="18" charset="0"/>
                <a:cs typeface="Times New Roman" pitchFamily="18" charset="0"/>
              </a:rPr>
              <a:t>Advantages :</a:t>
            </a:r>
          </a:p>
          <a:p>
            <a:pPr lvl="4">
              <a:defRPr/>
            </a:pPr>
            <a:r>
              <a:rPr lang="en-US" sz="2409" dirty="0">
                <a:solidFill>
                  <a:schemeClr val="tx2">
                    <a:lumMod val="60000"/>
                    <a:lumOff val="40000"/>
                  </a:schemeClr>
                </a:solidFill>
                <a:latin typeface="Times New Roman" pitchFamily="18" charset="0"/>
                <a:cs typeface="Times New Roman" pitchFamily="18" charset="0"/>
              </a:rPr>
              <a:t>Resources Sharing: </a:t>
            </a:r>
          </a:p>
          <a:p>
            <a:pPr lvl="4">
              <a:defRPr/>
            </a:pPr>
            <a:r>
              <a:rPr lang="en-US" sz="2409" dirty="0">
                <a:solidFill>
                  <a:schemeClr val="tx2">
                    <a:lumMod val="60000"/>
                    <a:lumOff val="40000"/>
                  </a:schemeClr>
                </a:solidFill>
                <a:latin typeface="Times New Roman" pitchFamily="18" charset="0"/>
                <a:cs typeface="Times New Roman" pitchFamily="18" charset="0"/>
              </a:rPr>
              <a:t>Computational Speed-up</a:t>
            </a:r>
          </a:p>
          <a:p>
            <a:pPr lvl="4">
              <a:defRPr/>
            </a:pPr>
            <a:r>
              <a:rPr lang="en-US" sz="2409" dirty="0">
                <a:solidFill>
                  <a:schemeClr val="tx2">
                    <a:lumMod val="60000"/>
                    <a:lumOff val="40000"/>
                  </a:schemeClr>
                </a:solidFill>
                <a:latin typeface="Times New Roman" pitchFamily="18" charset="0"/>
                <a:cs typeface="Times New Roman" pitchFamily="18" charset="0"/>
              </a:rPr>
              <a:t>Reliability</a:t>
            </a:r>
          </a:p>
          <a:p>
            <a:pPr lvl="4">
              <a:defRPr/>
            </a:pPr>
            <a:r>
              <a:rPr lang="en-US" sz="2409" dirty="0">
                <a:solidFill>
                  <a:schemeClr val="tx2">
                    <a:lumMod val="60000"/>
                    <a:lumOff val="40000"/>
                  </a:schemeClr>
                </a:solidFill>
                <a:latin typeface="Times New Roman" pitchFamily="18" charset="0"/>
                <a:cs typeface="Times New Roman" pitchFamily="18" charset="0"/>
              </a:rPr>
              <a:t>Communication</a:t>
            </a:r>
          </a:p>
          <a:p>
            <a:pPr marL="0" indent="0">
              <a:buNone/>
              <a:defRPr/>
            </a:pPr>
            <a:endParaRPr lang="en-US" dirty="0"/>
          </a:p>
        </p:txBody>
      </p:sp>
    </p:spTree>
    <p:extLst>
      <p:ext uri="{BB962C8B-B14F-4D97-AF65-F5344CB8AC3E}">
        <p14:creationId xmlns:p14="http://schemas.microsoft.com/office/powerpoint/2010/main" val="2549718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BCDE-43D7-44E6-B204-1B8DFAF34AA6}"/>
              </a:ext>
            </a:extLst>
          </p:cNvPr>
          <p:cNvSpPr>
            <a:spLocks noGrp="1"/>
          </p:cNvSpPr>
          <p:nvPr>
            <p:ph type="title"/>
          </p:nvPr>
        </p:nvSpPr>
        <p:spPr>
          <a:xfrm>
            <a:off x="841474" y="353157"/>
            <a:ext cx="10556677" cy="786013"/>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Real Time Operating System</a:t>
            </a:r>
          </a:p>
        </p:txBody>
      </p:sp>
      <p:sp>
        <p:nvSpPr>
          <p:cNvPr id="3" name="Content Placeholder 2">
            <a:extLst>
              <a:ext uri="{FF2B5EF4-FFF2-40B4-BE49-F238E27FC236}">
                <a16:creationId xmlns:a16="http://schemas.microsoft.com/office/drawing/2014/main" id="{D27E07A3-BB05-4DC1-986D-585E5E263DF9}"/>
              </a:ext>
            </a:extLst>
          </p:cNvPr>
          <p:cNvSpPr>
            <a:spLocks noGrp="1"/>
          </p:cNvSpPr>
          <p:nvPr>
            <p:ph idx="1"/>
          </p:nvPr>
        </p:nvSpPr>
        <p:spPr>
          <a:xfrm>
            <a:off x="611981" y="1343165"/>
            <a:ext cx="11240056" cy="4844533"/>
          </a:xfrm>
        </p:spPr>
        <p:txBody>
          <a:bodyPr>
            <a:normAutofit/>
          </a:bodyPr>
          <a:lstStyle/>
          <a:p>
            <a:pPr algn="just">
              <a:lnSpc>
                <a:spcPct val="20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A real time system is defined as a data processing system in which the time interval required to process and response to I/P is </a:t>
            </a:r>
            <a:r>
              <a:rPr lang="en-IN" sz="2209" dirty="0">
                <a:solidFill>
                  <a:srgbClr val="C00000"/>
                </a:solidFill>
                <a:latin typeface="Times New Roman" panose="02020603050405020304" pitchFamily="18" charset="0"/>
                <a:cs typeface="Times New Roman" panose="02020603050405020304" pitchFamily="18" charset="0"/>
              </a:rPr>
              <a:t>so small </a:t>
            </a:r>
            <a:r>
              <a:rPr lang="en-IN" sz="2209" dirty="0">
                <a:latin typeface="Times New Roman" panose="02020603050405020304" pitchFamily="18" charset="0"/>
                <a:cs typeface="Times New Roman" panose="02020603050405020304" pitchFamily="18" charset="0"/>
              </a:rPr>
              <a:t>that it controls the environment.</a:t>
            </a:r>
          </a:p>
          <a:p>
            <a:pPr algn="just">
              <a:lnSpc>
                <a:spcPct val="20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RTOS responds to I/P immediately i.e., task is completed with in specific time.</a:t>
            </a:r>
          </a:p>
          <a:p>
            <a:pPr algn="just">
              <a:lnSpc>
                <a:spcPct val="20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A system is said to be real time if it is required to complete its work &amp; </a:t>
            </a:r>
            <a:r>
              <a:rPr lang="en-IN" sz="2209" dirty="0">
                <a:solidFill>
                  <a:srgbClr val="C00000"/>
                </a:solidFill>
                <a:latin typeface="Times New Roman" panose="02020603050405020304" pitchFamily="18" charset="0"/>
                <a:cs typeface="Times New Roman" panose="02020603050405020304" pitchFamily="18" charset="0"/>
              </a:rPr>
              <a:t>deliver its service on time.</a:t>
            </a:r>
          </a:p>
          <a:p>
            <a:pPr algn="just">
              <a:lnSpc>
                <a:spcPct val="20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Ex. Flight control system, nuclear reaction, controlling traffic signal </a:t>
            </a:r>
          </a:p>
        </p:txBody>
      </p:sp>
    </p:spTree>
    <p:extLst>
      <p:ext uri="{BB962C8B-B14F-4D97-AF65-F5344CB8AC3E}">
        <p14:creationId xmlns:p14="http://schemas.microsoft.com/office/powerpoint/2010/main" val="1243031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DF26-60C0-459E-8A98-B78ADE5B01DF}"/>
              </a:ext>
            </a:extLst>
          </p:cNvPr>
          <p:cNvSpPr>
            <a:spLocks noGrp="1"/>
          </p:cNvSpPr>
          <p:nvPr>
            <p:ph type="title"/>
          </p:nvPr>
        </p:nvSpPr>
        <p:spPr>
          <a:xfrm>
            <a:off x="841474" y="353157"/>
            <a:ext cx="10556677" cy="765614"/>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Types of RTOS</a:t>
            </a:r>
          </a:p>
        </p:txBody>
      </p:sp>
      <p:sp>
        <p:nvSpPr>
          <p:cNvPr id="3" name="Content Placeholder 2">
            <a:extLst>
              <a:ext uri="{FF2B5EF4-FFF2-40B4-BE49-F238E27FC236}">
                <a16:creationId xmlns:a16="http://schemas.microsoft.com/office/drawing/2014/main" id="{F9D6942F-E488-4A33-A8D7-20303B9DF197}"/>
              </a:ext>
            </a:extLst>
          </p:cNvPr>
          <p:cNvSpPr>
            <a:spLocks noGrp="1"/>
          </p:cNvSpPr>
          <p:nvPr>
            <p:ph idx="1"/>
          </p:nvPr>
        </p:nvSpPr>
        <p:spPr>
          <a:xfrm>
            <a:off x="841474" y="1210569"/>
            <a:ext cx="10556677" cy="4977129"/>
          </a:xfrm>
        </p:spPr>
        <p:txBody>
          <a:bodyPr>
            <a:normAutofit/>
          </a:bodyPr>
          <a:lstStyle/>
          <a:p>
            <a:pPr algn="just">
              <a:buFont typeface="Wingdings" panose="05000000000000000000" pitchFamily="2" charset="2"/>
              <a:buChar char="q"/>
            </a:pPr>
            <a:r>
              <a:rPr lang="en-IN" sz="2409" dirty="0">
                <a:solidFill>
                  <a:schemeClr val="accent1">
                    <a:lumMod val="50000"/>
                  </a:schemeClr>
                </a:solidFill>
                <a:latin typeface="Times New Roman" panose="02020603050405020304" pitchFamily="18" charset="0"/>
                <a:cs typeface="Times New Roman" panose="02020603050405020304" pitchFamily="18" charset="0"/>
              </a:rPr>
              <a:t>Hard RTOS:</a:t>
            </a:r>
          </a:p>
          <a:p>
            <a:pPr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Hard RTOS is purely deterministic and time constraint system.</a:t>
            </a:r>
          </a:p>
          <a:p>
            <a:pPr algn="just">
              <a:lnSpc>
                <a:spcPct val="16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Ex- Missile Launching System, Satellite System, Airbag control in cars</a:t>
            </a:r>
          </a:p>
          <a:p>
            <a:pPr algn="just">
              <a:lnSpc>
                <a:spcPct val="160000"/>
              </a:lnSpc>
              <a:buFont typeface="Wingdings" panose="05000000000000000000" pitchFamily="2" charset="2"/>
              <a:buChar char="Ø"/>
            </a:pPr>
            <a:endParaRPr lang="en-IN" sz="2209"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409" dirty="0">
                <a:solidFill>
                  <a:schemeClr val="accent1">
                    <a:lumMod val="50000"/>
                  </a:schemeClr>
                </a:solidFill>
                <a:latin typeface="Times New Roman" panose="02020603050405020304" pitchFamily="18" charset="0"/>
                <a:cs typeface="Times New Roman" panose="02020603050405020304" pitchFamily="18" charset="0"/>
              </a:rPr>
              <a:t>Soft RTOS:</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In soft real time system the meeting of deadline is not compulsory for every time for every task but process should get processed and give the result.</a:t>
            </a:r>
          </a:p>
          <a:p>
            <a:pPr algn="just">
              <a:lnSpc>
                <a:spcPct val="150000"/>
              </a:lnSpc>
              <a:buFont typeface="Wingdings" panose="05000000000000000000" pitchFamily="2" charset="2"/>
              <a:buChar char="Ø"/>
            </a:pPr>
            <a:r>
              <a:rPr lang="en-IN" sz="2209" dirty="0">
                <a:latin typeface="Times New Roman" panose="02020603050405020304" pitchFamily="18" charset="0"/>
                <a:cs typeface="Times New Roman" panose="02020603050405020304" pitchFamily="18" charset="0"/>
              </a:rPr>
              <a:t>Ex. Personal </a:t>
            </a:r>
            <a:r>
              <a:rPr lang="en-IN" sz="2209">
                <a:latin typeface="Times New Roman" panose="02020603050405020304" pitchFamily="18" charset="0"/>
                <a:cs typeface="Times New Roman" panose="02020603050405020304" pitchFamily="18" charset="0"/>
              </a:rPr>
              <a:t>Computer, Audio </a:t>
            </a:r>
            <a:r>
              <a:rPr lang="en-IN" sz="2209" dirty="0">
                <a:latin typeface="Times New Roman" panose="02020603050405020304" pitchFamily="18" charset="0"/>
                <a:cs typeface="Times New Roman" panose="02020603050405020304" pitchFamily="18" charset="0"/>
              </a:rPr>
              <a:t>&amp; video system</a:t>
            </a:r>
          </a:p>
          <a:p>
            <a:pPr algn="just"/>
            <a:endParaRPr lang="en-IN" sz="240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603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B670-1F8E-4354-BA1B-8D01770BBF35}"/>
              </a:ext>
            </a:extLst>
          </p:cNvPr>
          <p:cNvSpPr>
            <a:spLocks noGrp="1"/>
          </p:cNvSpPr>
          <p:nvPr>
            <p:ph type="title"/>
          </p:nvPr>
        </p:nvSpPr>
        <p:spPr>
          <a:xfrm>
            <a:off x="841474" y="353157"/>
            <a:ext cx="10556677" cy="857411"/>
          </a:xfrm>
        </p:spPr>
        <p:txBody>
          <a:bodyPr>
            <a:normAutofit/>
          </a:bodyPr>
          <a:lstStyle/>
          <a:p>
            <a:pPr algn="ctr"/>
            <a:r>
              <a:rPr lang="en-US" sz="3212" dirty="0">
                <a:solidFill>
                  <a:schemeClr val="accent1"/>
                </a:solidFill>
                <a:latin typeface="Times New Roman" panose="02020603050405020304" pitchFamily="18" charset="0"/>
                <a:cs typeface="Times New Roman" panose="02020603050405020304" pitchFamily="18" charset="0"/>
              </a:rPr>
              <a:t>Networks Operating Systems</a:t>
            </a:r>
            <a:endParaRPr lang="en-IN" sz="3212"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D441C9-4BEF-476F-9680-BD14011FEC94}"/>
              </a:ext>
            </a:extLst>
          </p:cNvPr>
          <p:cNvSpPr>
            <a:spLocks noGrp="1"/>
          </p:cNvSpPr>
          <p:nvPr>
            <p:ph idx="1"/>
          </p:nvPr>
        </p:nvSpPr>
        <p:spPr>
          <a:xfrm>
            <a:off x="336589" y="1448826"/>
            <a:ext cx="7863959" cy="5259373"/>
          </a:xfrm>
        </p:spPr>
        <p:txBody>
          <a:bodyPr>
            <a:normAutofit fontScale="85000" lnSpcReduction="20000"/>
          </a:bodyPr>
          <a:lstStyle/>
          <a:p>
            <a:pPr algn="just">
              <a:lnSpc>
                <a:spcPct val="150000"/>
              </a:lnSpc>
              <a:buFont typeface="Wingdings" panose="05000000000000000000" pitchFamily="2" charset="2"/>
              <a:buChar char="Ø"/>
            </a:pPr>
            <a:r>
              <a:rPr lang="en-US" dirty="0"/>
              <a:t> </a:t>
            </a:r>
            <a:r>
              <a:rPr lang="en-US" sz="2409" dirty="0">
                <a:latin typeface="Times New Roman" panose="02020603050405020304" pitchFamily="18" charset="0"/>
                <a:cs typeface="Times New Roman" panose="02020603050405020304" pitchFamily="18" charset="0"/>
              </a:rPr>
              <a:t>Network operating system refers to software that implements an operating system of some kind that is oriented to computer networking.</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Network operating system is like as software that is installed on the server side on the network infrastructure.</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For example, one that runs on a server and enables the server to manage data, users, groups, security, applications, and other networking functions. </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 The network operating system is designed to allow shared file and printer access among multiple computers in a network, </a:t>
            </a:r>
          </a:p>
          <a:p>
            <a:pPr algn="just">
              <a:lnSpc>
                <a:spcPct val="150000"/>
              </a:lnSpc>
              <a:buFont typeface="Wingdings" panose="05000000000000000000" pitchFamily="2" charset="2"/>
              <a:buChar char="Ø"/>
            </a:pPr>
            <a:r>
              <a:rPr lang="en-US" sz="2409" dirty="0">
                <a:latin typeface="Times New Roman" panose="02020603050405020304" pitchFamily="18" charset="0"/>
                <a:cs typeface="Times New Roman" panose="02020603050405020304" pitchFamily="18" charset="0"/>
              </a:rPr>
              <a:t>Typically a local area network (LAN), a private network or to other networks. </a:t>
            </a:r>
            <a:endParaRPr lang="en-IN" sz="2409"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68E22F-2DA5-40AB-9171-9953BAC59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548" y="2091405"/>
            <a:ext cx="3939629" cy="2964445"/>
          </a:xfrm>
          <a:prstGeom prst="rect">
            <a:avLst/>
          </a:prstGeom>
        </p:spPr>
      </p:pic>
    </p:spTree>
    <p:extLst>
      <p:ext uri="{BB962C8B-B14F-4D97-AF65-F5344CB8AC3E}">
        <p14:creationId xmlns:p14="http://schemas.microsoft.com/office/powerpoint/2010/main" val="1900618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D7A0-E98F-47D2-B3E2-58007ABAFD24}"/>
              </a:ext>
            </a:extLst>
          </p:cNvPr>
          <p:cNvSpPr>
            <a:spLocks noGrp="1"/>
          </p:cNvSpPr>
          <p:nvPr>
            <p:ph type="title"/>
          </p:nvPr>
        </p:nvSpPr>
        <p:spPr>
          <a:xfrm>
            <a:off x="841474" y="220561"/>
            <a:ext cx="10556677" cy="735015"/>
          </a:xfrm>
        </p:spPr>
        <p:txBody>
          <a:bodyPr>
            <a:normAutofit/>
          </a:bodyPr>
          <a:lstStyle/>
          <a:p>
            <a:pPr algn="ctr"/>
            <a:r>
              <a:rPr lang="en-IN" sz="3614" dirty="0">
                <a:solidFill>
                  <a:schemeClr val="accent1"/>
                </a:solidFill>
                <a:latin typeface="Times New Roman" panose="02020603050405020304" pitchFamily="18" charset="0"/>
                <a:cs typeface="Times New Roman" panose="02020603050405020304" pitchFamily="18" charset="0"/>
              </a:rPr>
              <a:t>Multithreaded System                                               (1)</a:t>
            </a:r>
          </a:p>
        </p:txBody>
      </p:sp>
      <p:sp>
        <p:nvSpPr>
          <p:cNvPr id="3" name="Content Placeholder 2">
            <a:extLst>
              <a:ext uri="{FF2B5EF4-FFF2-40B4-BE49-F238E27FC236}">
                <a16:creationId xmlns:a16="http://schemas.microsoft.com/office/drawing/2014/main" id="{7A4C64FC-A1B0-43F7-9A41-B8E8C5080BAF}"/>
              </a:ext>
            </a:extLst>
          </p:cNvPr>
          <p:cNvSpPr>
            <a:spLocks noGrp="1"/>
          </p:cNvSpPr>
          <p:nvPr>
            <p:ph idx="1"/>
          </p:nvPr>
        </p:nvSpPr>
        <p:spPr>
          <a:xfrm>
            <a:off x="356989" y="1128971"/>
            <a:ext cx="11780639" cy="5058727"/>
          </a:xfrm>
        </p:spPr>
        <p:txBody>
          <a:bodyPr/>
          <a:lstStyle/>
          <a:p>
            <a:pPr algn="just">
              <a:lnSpc>
                <a:spcPct val="150000"/>
              </a:lnSpc>
              <a:buFont typeface="Wingdings" panose="05000000000000000000" pitchFamily="2" charset="2"/>
              <a:buChar char="q"/>
            </a:pPr>
            <a:r>
              <a:rPr lang="en-IN" dirty="0">
                <a:solidFill>
                  <a:srgbClr val="002060"/>
                </a:solidFill>
                <a:latin typeface="Times New Roman" panose="02020603050405020304" pitchFamily="18" charset="0"/>
                <a:cs typeface="Times New Roman" panose="02020603050405020304" pitchFamily="18" charset="0"/>
              </a:rPr>
              <a:t>Process: </a:t>
            </a:r>
            <a:r>
              <a:rPr lang="en-IN" sz="2409" dirty="0">
                <a:latin typeface="Times New Roman" panose="02020603050405020304" pitchFamily="18" charset="0"/>
                <a:cs typeface="Times New Roman" panose="02020603050405020304" pitchFamily="18" charset="0"/>
              </a:rPr>
              <a:t>A process is a program in execution.</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A process can further divided into sub-processes known as threads or light weight processes.</a:t>
            </a: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A thread is a basic unit of CPU utilization that reside in a process. It Comprises </a:t>
            </a:r>
          </a:p>
          <a:p>
            <a:pPr algn="just">
              <a:lnSpc>
                <a:spcPct val="150000"/>
              </a:lnSpc>
              <a:buFont typeface="Wingdings" panose="05000000000000000000" pitchFamily="2" charset="2"/>
              <a:buChar char="Ø"/>
            </a:pPr>
            <a:endParaRPr lang="en-IN" sz="2409"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409"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409" dirty="0">
                <a:latin typeface="Times New Roman" panose="02020603050405020304" pitchFamily="18" charset="0"/>
                <a:cs typeface="Times New Roman" panose="02020603050405020304" pitchFamily="18" charset="0"/>
              </a:rPr>
              <a:t>It shares with other threads belonging to the same process its code section, data section, and other operating system resources. Such as open files and signals.</a:t>
            </a:r>
          </a:p>
        </p:txBody>
      </p:sp>
      <p:grpSp>
        <p:nvGrpSpPr>
          <p:cNvPr id="8" name="Group 7">
            <a:extLst>
              <a:ext uri="{FF2B5EF4-FFF2-40B4-BE49-F238E27FC236}">
                <a16:creationId xmlns:a16="http://schemas.microsoft.com/office/drawing/2014/main" id="{B5D7119D-F4B6-46CC-BBAE-5EFA344CD17D}"/>
              </a:ext>
            </a:extLst>
          </p:cNvPr>
          <p:cNvGrpSpPr/>
          <p:nvPr/>
        </p:nvGrpSpPr>
        <p:grpSpPr>
          <a:xfrm>
            <a:off x="2626419" y="3574186"/>
            <a:ext cx="6424530" cy="657880"/>
            <a:chOff x="838200" y="3429000"/>
            <a:chExt cx="6399532" cy="655320"/>
          </a:xfrm>
        </p:grpSpPr>
        <p:sp>
          <p:nvSpPr>
            <p:cNvPr id="4" name="Rectangle: Rounded Corners 3">
              <a:extLst>
                <a:ext uri="{FF2B5EF4-FFF2-40B4-BE49-F238E27FC236}">
                  <a16:creationId xmlns:a16="http://schemas.microsoft.com/office/drawing/2014/main" id="{44DC088A-B148-493F-ABC8-8E9722934840}"/>
                </a:ext>
              </a:extLst>
            </p:cNvPr>
            <p:cNvSpPr/>
            <p:nvPr/>
          </p:nvSpPr>
          <p:spPr>
            <a:xfrm>
              <a:off x="838200" y="3429000"/>
              <a:ext cx="1356360" cy="65532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ysClr val="windowText" lastClr="000000"/>
                  </a:solidFill>
                  <a:latin typeface="Times New Roman" panose="02020603050405020304" pitchFamily="18" charset="0"/>
                  <a:cs typeface="Times New Roman" panose="02020603050405020304" pitchFamily="18" charset="0"/>
                </a:rPr>
                <a:t>Thread ID</a:t>
              </a:r>
            </a:p>
          </p:txBody>
        </p:sp>
        <p:sp>
          <p:nvSpPr>
            <p:cNvPr id="5" name="Rectangle: Rounded Corners 4">
              <a:extLst>
                <a:ext uri="{FF2B5EF4-FFF2-40B4-BE49-F238E27FC236}">
                  <a16:creationId xmlns:a16="http://schemas.microsoft.com/office/drawing/2014/main" id="{42CB9639-7535-4F24-B7B3-EE8C59161B2F}"/>
                </a:ext>
              </a:extLst>
            </p:cNvPr>
            <p:cNvSpPr/>
            <p:nvPr/>
          </p:nvSpPr>
          <p:spPr>
            <a:xfrm>
              <a:off x="2501900" y="3429000"/>
              <a:ext cx="1356360" cy="65532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ysClr val="windowText" lastClr="000000"/>
                  </a:solidFill>
                  <a:latin typeface="Times New Roman" panose="02020603050405020304" pitchFamily="18" charset="0"/>
                  <a:cs typeface="Times New Roman" panose="02020603050405020304" pitchFamily="18" charset="0"/>
                </a:rPr>
                <a:t>A program Counter</a:t>
              </a:r>
            </a:p>
          </p:txBody>
        </p:sp>
        <p:sp>
          <p:nvSpPr>
            <p:cNvPr id="6" name="Rectangle: Rounded Corners 5">
              <a:extLst>
                <a:ext uri="{FF2B5EF4-FFF2-40B4-BE49-F238E27FC236}">
                  <a16:creationId xmlns:a16="http://schemas.microsoft.com/office/drawing/2014/main" id="{1D860494-7B7A-470E-96BA-5BDAC3386FA1}"/>
                </a:ext>
              </a:extLst>
            </p:cNvPr>
            <p:cNvSpPr/>
            <p:nvPr/>
          </p:nvSpPr>
          <p:spPr>
            <a:xfrm>
              <a:off x="4276090" y="3429000"/>
              <a:ext cx="1356360" cy="65532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ysClr val="windowText" lastClr="000000"/>
                  </a:solidFill>
                  <a:latin typeface="Times New Roman" panose="02020603050405020304" pitchFamily="18" charset="0"/>
                  <a:cs typeface="Times New Roman" panose="02020603050405020304" pitchFamily="18" charset="0"/>
                </a:rPr>
                <a:t>A register set</a:t>
              </a:r>
            </a:p>
          </p:txBody>
        </p:sp>
        <p:sp>
          <p:nvSpPr>
            <p:cNvPr id="7" name="Rectangle: Rounded Corners 6">
              <a:extLst>
                <a:ext uri="{FF2B5EF4-FFF2-40B4-BE49-F238E27FC236}">
                  <a16:creationId xmlns:a16="http://schemas.microsoft.com/office/drawing/2014/main" id="{2A19DD0C-B450-435F-B898-A723C32241A4}"/>
                </a:ext>
              </a:extLst>
            </p:cNvPr>
            <p:cNvSpPr/>
            <p:nvPr/>
          </p:nvSpPr>
          <p:spPr>
            <a:xfrm>
              <a:off x="5881372" y="3429000"/>
              <a:ext cx="1356360" cy="65532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7" dirty="0">
                  <a:solidFill>
                    <a:sysClr val="windowText" lastClr="000000"/>
                  </a:solidFill>
                  <a:latin typeface="Times New Roman" panose="02020603050405020304" pitchFamily="18" charset="0"/>
                  <a:cs typeface="Times New Roman" panose="02020603050405020304" pitchFamily="18" charset="0"/>
                </a:rPr>
                <a:t>A Stack</a:t>
              </a:r>
            </a:p>
          </p:txBody>
        </p:sp>
      </p:grpSp>
    </p:spTree>
    <p:extLst>
      <p:ext uri="{BB962C8B-B14F-4D97-AF65-F5344CB8AC3E}">
        <p14:creationId xmlns:p14="http://schemas.microsoft.com/office/powerpoint/2010/main" val="2035709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396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6DC6040-7969-422C-B14D-A639DA6B2EE1}"/>
              </a:ext>
            </a:extLst>
          </p:cNvPr>
          <p:cNvSpPr>
            <a:spLocks noGrp="1"/>
          </p:cNvSpPr>
          <p:nvPr>
            <p:ph type="title"/>
          </p:nvPr>
        </p:nvSpPr>
        <p:spPr>
          <a:xfrm>
            <a:off x="645980" y="97751"/>
            <a:ext cx="10947664" cy="1135737"/>
          </a:xfrm>
        </p:spPr>
        <p:txBody>
          <a:bodyPr>
            <a:normAutofit/>
          </a:bodyPr>
          <a:lstStyle/>
          <a:p>
            <a:r>
              <a:rPr lang="en-IN" sz="3600" dirty="0">
                <a:solidFill>
                  <a:schemeClr val="accent1"/>
                </a:solidFill>
                <a:latin typeface="Times New Roman" panose="02020603050405020304" pitchFamily="18" charset="0"/>
                <a:cs typeface="Times New Roman" panose="02020603050405020304" pitchFamily="18" charset="0"/>
              </a:rPr>
              <a:t>Multithreaded System                                              (2)</a:t>
            </a:r>
          </a:p>
        </p:txBody>
      </p:sp>
      <p:sp>
        <p:nvSpPr>
          <p:cNvPr id="3" name="Content Placeholder 2">
            <a:extLst>
              <a:ext uri="{FF2B5EF4-FFF2-40B4-BE49-F238E27FC236}">
                <a16:creationId xmlns:a16="http://schemas.microsoft.com/office/drawing/2014/main" id="{2D46E952-4C82-403F-A3DB-C7CA1D5E7ECB}"/>
              </a:ext>
            </a:extLst>
          </p:cNvPr>
          <p:cNvSpPr>
            <a:spLocks noGrp="1"/>
          </p:cNvSpPr>
          <p:nvPr>
            <p:ph idx="1"/>
          </p:nvPr>
        </p:nvSpPr>
        <p:spPr>
          <a:xfrm>
            <a:off x="645980" y="1577515"/>
            <a:ext cx="4809938" cy="4393982"/>
          </a:xfrm>
        </p:spPr>
        <p:txBody>
          <a:bodyPr>
            <a:normAutofit fontScale="92500"/>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Traditionally / heavy weight process has a single thread of control.</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a process has multiple threads of controls, it can perform more than one task at a time.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Threads are popularly used to improve the application through parallelism. </a:t>
            </a:r>
            <a:endParaRPr lang="en-IN" sz="2400"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8021"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A9465835-DE95-4181-888B-4F0F50C2F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364" y="1935308"/>
            <a:ext cx="6277639" cy="3280066"/>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63115" y="1"/>
            <a:ext cx="976508"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7284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AC8D8C-E78F-4C47-BC43-99A9B2CCF1DD}"/>
              </a:ext>
            </a:extLst>
          </p:cNvPr>
          <p:cNvSpPr>
            <a:spLocks noGrp="1"/>
          </p:cNvSpPr>
          <p:nvPr>
            <p:ph type="title"/>
          </p:nvPr>
        </p:nvSpPr>
        <p:spPr>
          <a:xfrm>
            <a:off x="321290" y="87966"/>
            <a:ext cx="11291054" cy="724815"/>
          </a:xfrm>
        </p:spPr>
        <p:txBody>
          <a:bodyPr anchor="ctr">
            <a:normAutofit fontScale="90000"/>
          </a:bodyPr>
          <a:lstStyle/>
          <a:p>
            <a:r>
              <a:rPr lang="en-IN" sz="3212" dirty="0">
                <a:solidFill>
                  <a:schemeClr val="accent1"/>
                </a:solidFill>
                <a:latin typeface="Times New Roman" panose="02020603050405020304" pitchFamily="18" charset="0"/>
                <a:cs typeface="Times New Roman" panose="02020603050405020304" pitchFamily="18" charset="0"/>
              </a:rPr>
              <a:t>Multithreaded System                                                                               (2)</a:t>
            </a:r>
          </a:p>
        </p:txBody>
      </p:sp>
      <p:sp>
        <p:nvSpPr>
          <p:cNvPr id="3" name="Content Placeholder 2">
            <a:extLst>
              <a:ext uri="{FF2B5EF4-FFF2-40B4-BE49-F238E27FC236}">
                <a16:creationId xmlns:a16="http://schemas.microsoft.com/office/drawing/2014/main" id="{41CE540B-2E77-4F3C-B37D-9D1BFCED0042}"/>
              </a:ext>
            </a:extLst>
          </p:cNvPr>
          <p:cNvSpPr>
            <a:spLocks noGrp="1"/>
          </p:cNvSpPr>
          <p:nvPr>
            <p:ph idx="1"/>
          </p:nvPr>
        </p:nvSpPr>
        <p:spPr>
          <a:xfrm>
            <a:off x="474285" y="812780"/>
            <a:ext cx="11291054" cy="5711825"/>
          </a:xfrm>
        </p:spPr>
        <p:txBody>
          <a:bodyPr>
            <a:normAutofit lnSpcReduction="10000"/>
          </a:bodyPr>
          <a:lstStyle/>
          <a:p>
            <a:pPr marL="0" indent="0" algn="ctr">
              <a:buNone/>
            </a:pPr>
            <a:r>
              <a:rPr lang="en-US" b="1" dirty="0">
                <a:solidFill>
                  <a:schemeClr val="accent6">
                    <a:lumMod val="75000"/>
                  </a:schemeClr>
                </a:solidFill>
                <a:latin typeface="Times New Roman" panose="02020603050405020304" pitchFamily="18" charset="0"/>
                <a:cs typeface="Times New Roman" panose="02020603050405020304" pitchFamily="18" charset="0"/>
              </a:rPr>
              <a:t>Types of Thread</a:t>
            </a:r>
          </a:p>
          <a:p>
            <a:pPr algn="just">
              <a:lnSpc>
                <a:spcPct val="100000"/>
              </a:lnSpc>
              <a:buFont typeface="Wingdings" panose="05000000000000000000" pitchFamily="2" charset="2"/>
              <a:buChar char="q"/>
            </a:pPr>
            <a:r>
              <a:rPr lang="en-US" sz="2409" b="1" dirty="0">
                <a:solidFill>
                  <a:schemeClr val="accent6">
                    <a:lumMod val="75000"/>
                  </a:schemeClr>
                </a:solidFill>
                <a:latin typeface="Times New Roman" panose="02020603050405020304" pitchFamily="18" charset="0"/>
                <a:cs typeface="Times New Roman" panose="02020603050405020304" pitchFamily="18" charset="0"/>
              </a:rPr>
              <a:t>User-Level Thread</a:t>
            </a:r>
            <a:endParaRPr lang="en-US" sz="2409" dirty="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The user-level threads are managed by users and the kernel is not aware of it. </a:t>
            </a:r>
          </a:p>
          <a:p>
            <a:pPr algn="just">
              <a:lnSpc>
                <a:spcPct val="10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These threads are faster to create and manage.</a:t>
            </a:r>
          </a:p>
          <a:p>
            <a:pPr algn="just">
              <a:lnSpc>
                <a:spcPct val="10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The kernel manages them as if it was a single-threaded process. </a:t>
            </a:r>
          </a:p>
          <a:p>
            <a:pPr algn="just">
              <a:lnSpc>
                <a:spcPct val="10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It is implemented using user-level libraries and not by system calls. So, no call to the operating system is made when a thread switches the context.</a:t>
            </a:r>
          </a:p>
          <a:p>
            <a:pPr algn="just">
              <a:lnSpc>
                <a:spcPct val="100000"/>
              </a:lnSpc>
              <a:buFont typeface="Wingdings" panose="05000000000000000000" pitchFamily="2" charset="2"/>
              <a:buChar char="Ø"/>
            </a:pPr>
            <a:r>
              <a:rPr lang="en-US" sz="2008" dirty="0">
                <a:latin typeface="Times New Roman" panose="02020603050405020304" pitchFamily="18" charset="0"/>
                <a:cs typeface="Times New Roman" panose="02020603050405020304" pitchFamily="18" charset="0"/>
              </a:rPr>
              <a:t>Each process has its own private thread table to keep the track of the threads.</a:t>
            </a:r>
          </a:p>
          <a:p>
            <a:pPr algn="just">
              <a:lnSpc>
                <a:spcPct val="100000"/>
              </a:lnSpc>
              <a:buFont typeface="Wingdings" panose="05000000000000000000" pitchFamily="2" charset="2"/>
              <a:buChar char="q"/>
            </a:pPr>
            <a:r>
              <a:rPr lang="en-US" sz="2409" b="1" dirty="0">
                <a:solidFill>
                  <a:schemeClr val="accent6">
                    <a:lumMod val="75000"/>
                  </a:schemeClr>
                </a:solidFill>
                <a:latin typeface="Times New Roman" panose="02020603050405020304" pitchFamily="18" charset="0"/>
                <a:cs typeface="Times New Roman" panose="02020603050405020304" pitchFamily="18" charset="0"/>
              </a:rPr>
              <a:t>Kernel-Level Thread</a:t>
            </a:r>
          </a:p>
          <a:p>
            <a:pPr algn="just">
              <a:lnSpc>
                <a:spcPct val="100000"/>
              </a:lnSpc>
              <a:buFont typeface="Wingdings" panose="05000000000000000000" pitchFamily="2" charset="2"/>
              <a:buChar char="Ø"/>
            </a:pPr>
            <a:r>
              <a:rPr lang="en-US" sz="2209" dirty="0">
                <a:latin typeface="Times New Roman" panose="02020603050405020304" pitchFamily="18" charset="0"/>
                <a:cs typeface="Times New Roman" panose="02020603050405020304" pitchFamily="18" charset="0"/>
              </a:rPr>
              <a:t>The kernel knows about the thread and is supported by the OS. </a:t>
            </a:r>
          </a:p>
          <a:p>
            <a:pPr algn="just">
              <a:lnSpc>
                <a:spcPct val="100000"/>
              </a:lnSpc>
              <a:buFont typeface="Wingdings" panose="05000000000000000000" pitchFamily="2" charset="2"/>
              <a:buChar char="Ø"/>
            </a:pPr>
            <a:r>
              <a:rPr lang="en-US" sz="2209" dirty="0">
                <a:latin typeface="Times New Roman" panose="02020603050405020304" pitchFamily="18" charset="0"/>
                <a:cs typeface="Times New Roman" panose="02020603050405020304" pitchFamily="18" charset="0"/>
              </a:rPr>
              <a:t>The threads are created and implemented using system calls.</a:t>
            </a:r>
          </a:p>
          <a:p>
            <a:pPr algn="just">
              <a:lnSpc>
                <a:spcPct val="100000"/>
              </a:lnSpc>
              <a:buFont typeface="Wingdings" panose="05000000000000000000" pitchFamily="2" charset="2"/>
              <a:buChar char="Ø"/>
            </a:pPr>
            <a:r>
              <a:rPr lang="en-US" sz="2209" dirty="0">
                <a:latin typeface="Times New Roman" panose="02020603050405020304" pitchFamily="18" charset="0"/>
                <a:cs typeface="Times New Roman" panose="02020603050405020304" pitchFamily="18" charset="0"/>
              </a:rPr>
              <a:t>The thread table is not present here for each process. The kernel has a thread table to keep the track of all the threads present in the system.</a:t>
            </a:r>
          </a:p>
          <a:p>
            <a:pPr algn="just">
              <a:lnSpc>
                <a:spcPct val="100000"/>
              </a:lnSpc>
              <a:buFont typeface="Wingdings" panose="05000000000000000000" pitchFamily="2" charset="2"/>
              <a:buChar char="Ø"/>
            </a:pPr>
            <a:r>
              <a:rPr lang="en-US" sz="2209" dirty="0">
                <a:latin typeface="Times New Roman" panose="02020603050405020304" pitchFamily="18" charset="0"/>
                <a:cs typeface="Times New Roman" panose="02020603050405020304" pitchFamily="18" charset="0"/>
              </a:rPr>
              <a:t>Kernel-level threads are slower to create and manage as compared to user-level threads.</a:t>
            </a:r>
          </a:p>
          <a:p>
            <a:endParaRPr lang="en-IN" dirty="0"/>
          </a:p>
        </p:txBody>
      </p:sp>
    </p:spTree>
    <p:extLst>
      <p:ext uri="{BB962C8B-B14F-4D97-AF65-F5344CB8AC3E}">
        <p14:creationId xmlns:p14="http://schemas.microsoft.com/office/powerpoint/2010/main" val="331786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p:cTn id="8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8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C89D-F68E-4BDA-BC9B-F4D18A5E9A9C}"/>
              </a:ext>
            </a:extLst>
          </p:cNvPr>
          <p:cNvSpPr>
            <a:spLocks noGrp="1"/>
          </p:cNvSpPr>
          <p:nvPr>
            <p:ph type="title"/>
          </p:nvPr>
        </p:nvSpPr>
        <p:spPr>
          <a:xfrm>
            <a:off x="841474" y="172087"/>
            <a:ext cx="10556677" cy="782954"/>
          </a:xfrm>
        </p:spPr>
        <p:txBody>
          <a:bodyPr>
            <a:normAutofit/>
          </a:bodyPr>
          <a:lstStyle/>
          <a:p>
            <a:pPr algn="ctr"/>
            <a:r>
              <a:rPr lang="en-IN" sz="3600" dirty="0">
                <a:solidFill>
                  <a:schemeClr val="accent1"/>
                </a:solidFill>
                <a:latin typeface="Times New Roman" panose="02020603050405020304" pitchFamily="18" charset="0"/>
                <a:cs typeface="Times New Roman" panose="02020603050405020304" pitchFamily="18" charset="0"/>
              </a:rPr>
              <a:t>Advantages of threads</a:t>
            </a:r>
          </a:p>
        </p:txBody>
      </p:sp>
      <p:sp>
        <p:nvSpPr>
          <p:cNvPr id="4" name="Rectangle 1">
            <a:extLst>
              <a:ext uri="{FF2B5EF4-FFF2-40B4-BE49-F238E27FC236}">
                <a16:creationId xmlns:a16="http://schemas.microsoft.com/office/drawing/2014/main" id="{E082B19E-35BB-43EC-8146-D7FABE6C0FD8}"/>
              </a:ext>
            </a:extLst>
          </p:cNvPr>
          <p:cNvSpPr>
            <a:spLocks noGrp="1" noChangeArrowheads="1"/>
          </p:cNvSpPr>
          <p:nvPr>
            <p:ph idx="1"/>
          </p:nvPr>
        </p:nvSpPr>
        <p:spPr bwMode="auto">
          <a:xfrm>
            <a:off x="380231" y="955041"/>
            <a:ext cx="11255642"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Threads improve the overall performance(throughput, computational speed, responsiveness) of a program.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sharing: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the threads can share the memory and resources of any process it allows any application to perform multiple activities inside the same address space.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Utilization of Multiple Processor Architecture: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different threads can run parallel on the multiple processors hence, this enables the utilization of the processor to a large extent and efficiency.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Context Switching 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threads minimize the context switching time as in Thread Switching, the virtual memory space remains the same.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Concurrency: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Thread provides concurrency within a process. </a:t>
            </a:r>
          </a:p>
        </p:txBody>
      </p:sp>
    </p:spTree>
    <p:extLst>
      <p:ext uri="{BB962C8B-B14F-4D97-AF65-F5344CB8AC3E}">
        <p14:creationId xmlns:p14="http://schemas.microsoft.com/office/powerpoint/2010/main" val="14922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9F5E-B737-409F-8300-D6D536FC0E9B}"/>
              </a:ext>
            </a:extLst>
          </p:cNvPr>
          <p:cNvSpPr>
            <a:spLocks noGrp="1"/>
          </p:cNvSpPr>
          <p:nvPr>
            <p:ph type="title"/>
          </p:nvPr>
        </p:nvSpPr>
        <p:spPr>
          <a:xfrm>
            <a:off x="841473" y="182247"/>
            <a:ext cx="10556677" cy="843914"/>
          </a:xfrm>
        </p:spPr>
        <p:txBody>
          <a:bodyPr>
            <a:normAutofit/>
          </a:bodyPr>
          <a:lstStyle/>
          <a:p>
            <a:pPr algn="ctr"/>
            <a:r>
              <a:rPr lang="en-IN" sz="3600" dirty="0">
                <a:solidFill>
                  <a:schemeClr val="accent1"/>
                </a:solidFill>
                <a:latin typeface="Times New Roman" panose="02020603050405020304" pitchFamily="18" charset="0"/>
                <a:cs typeface="Times New Roman" panose="02020603050405020304" pitchFamily="18" charset="0"/>
              </a:rPr>
              <a:t>System Calls (1)</a:t>
            </a:r>
          </a:p>
        </p:txBody>
      </p:sp>
      <p:sp>
        <p:nvSpPr>
          <p:cNvPr id="3" name="Content Placeholder 2">
            <a:extLst>
              <a:ext uri="{FF2B5EF4-FFF2-40B4-BE49-F238E27FC236}">
                <a16:creationId xmlns:a16="http://schemas.microsoft.com/office/drawing/2014/main" id="{E327CD1F-AF69-4EA7-8F9F-4E1BEEEB9141}"/>
              </a:ext>
            </a:extLst>
          </p:cNvPr>
          <p:cNvSpPr>
            <a:spLocks noGrp="1"/>
          </p:cNvSpPr>
          <p:nvPr>
            <p:ph idx="1"/>
          </p:nvPr>
        </p:nvSpPr>
        <p:spPr>
          <a:xfrm>
            <a:off x="436880" y="1371600"/>
            <a:ext cx="6217920" cy="4805363"/>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interface between a process and an operating system is provided by system calls.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calls are usually made when a process in user mode requires access to a resource.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key difference between </a:t>
            </a:r>
            <a:r>
              <a:rPr lang="en-US" sz="2000" b="1" dirty="0">
                <a:solidFill>
                  <a:schemeClr val="accent2">
                    <a:lumMod val="50000"/>
                  </a:schemeClr>
                </a:solidFill>
                <a:latin typeface="Times New Roman" panose="02020603050405020304" pitchFamily="18" charset="0"/>
                <a:cs typeface="Times New Roman" panose="02020603050405020304" pitchFamily="18" charset="0"/>
              </a:rPr>
              <a:t>User Mode </a:t>
            </a:r>
            <a:r>
              <a:rPr lang="en-US" sz="2000" dirty="0">
                <a:latin typeface="Times New Roman" panose="02020603050405020304" pitchFamily="18" charset="0"/>
                <a:cs typeface="Times New Roman" panose="02020603050405020304" pitchFamily="18" charset="0"/>
              </a:rPr>
              <a:t>and Kernel Mode is that user mode is the mode in which the applications are running and </a:t>
            </a:r>
            <a:r>
              <a:rPr lang="en-US" sz="2000" b="1" dirty="0">
                <a:solidFill>
                  <a:schemeClr val="accent2">
                    <a:lumMod val="50000"/>
                  </a:schemeClr>
                </a:solidFill>
                <a:latin typeface="Times New Roman" panose="02020603050405020304" pitchFamily="18" charset="0"/>
                <a:cs typeface="Times New Roman" panose="02020603050405020304" pitchFamily="18" charset="0"/>
              </a:rPr>
              <a:t>kernel mode </a:t>
            </a:r>
            <a:r>
              <a:rPr lang="en-US" sz="2000" dirty="0">
                <a:latin typeface="Times New Roman" panose="02020603050405020304" pitchFamily="18" charset="0"/>
                <a:cs typeface="Times New Roman" panose="02020603050405020304" pitchFamily="18" charset="0"/>
              </a:rPr>
              <a:t>is the privileged mode to which the computer enters when accessing hardware resources.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E502E7-5BF6-4FB7-B11A-E3A2455F2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2120265"/>
            <a:ext cx="5666415" cy="2901569"/>
          </a:xfrm>
          <a:prstGeom prst="rect">
            <a:avLst/>
          </a:prstGeom>
        </p:spPr>
      </p:pic>
    </p:spTree>
    <p:extLst>
      <p:ext uri="{BB962C8B-B14F-4D97-AF65-F5344CB8AC3E}">
        <p14:creationId xmlns:p14="http://schemas.microsoft.com/office/powerpoint/2010/main" val="2700918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6A87B-409F-44CF-A331-FC7B04132B37}"/>
              </a:ext>
            </a:extLst>
          </p:cNvPr>
          <p:cNvSpPr>
            <a:spLocks noGrp="1"/>
          </p:cNvSpPr>
          <p:nvPr>
            <p:ph idx="1"/>
          </p:nvPr>
        </p:nvSpPr>
        <p:spPr>
          <a:xfrm>
            <a:off x="841474" y="1320800"/>
            <a:ext cx="10556677" cy="4856163"/>
          </a:xfrm>
        </p:spPr>
        <p:txBody>
          <a:bodyPr>
            <a:normAutofit/>
          </a:bodyPr>
          <a:lstStyle/>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In general, system calls are required in the following situations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 file system requires the creation or deletion of files. Reading and writing from files also require a system call.</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Creation and management of new processes.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Network connections also require system calls. This includes sending and receiving packets.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Access to a hardware devices such as a printer, scanner etc. requires a system call.</a:t>
            </a:r>
          </a:p>
          <a:p>
            <a:endParaRPr lang="en-IN" dirty="0"/>
          </a:p>
        </p:txBody>
      </p:sp>
      <p:sp>
        <p:nvSpPr>
          <p:cNvPr id="4" name="Title 1">
            <a:extLst>
              <a:ext uri="{FF2B5EF4-FFF2-40B4-BE49-F238E27FC236}">
                <a16:creationId xmlns:a16="http://schemas.microsoft.com/office/drawing/2014/main" id="{7AE0B1CC-ED78-4295-B98A-F74453F8A7C5}"/>
              </a:ext>
            </a:extLst>
          </p:cNvPr>
          <p:cNvSpPr>
            <a:spLocks noGrp="1"/>
          </p:cNvSpPr>
          <p:nvPr>
            <p:ph type="title"/>
          </p:nvPr>
        </p:nvSpPr>
        <p:spPr>
          <a:xfrm>
            <a:off x="841374" y="243205"/>
            <a:ext cx="10556875" cy="559435"/>
          </a:xfrm>
        </p:spPr>
        <p:txBody>
          <a:bodyPr>
            <a:normAutofit fontScale="90000"/>
          </a:bodyPr>
          <a:lstStyle/>
          <a:p>
            <a:pPr algn="ctr"/>
            <a:r>
              <a:rPr lang="en-IN" sz="3600" dirty="0">
                <a:solidFill>
                  <a:schemeClr val="accent1"/>
                </a:solidFill>
                <a:latin typeface="Times New Roman" panose="02020603050405020304" pitchFamily="18" charset="0"/>
                <a:cs typeface="Times New Roman" panose="02020603050405020304" pitchFamily="18" charset="0"/>
              </a:rPr>
              <a:t>System Calls (2)</a:t>
            </a:r>
          </a:p>
        </p:txBody>
      </p:sp>
    </p:spTree>
    <p:extLst>
      <p:ext uri="{BB962C8B-B14F-4D97-AF65-F5344CB8AC3E}">
        <p14:creationId xmlns:p14="http://schemas.microsoft.com/office/powerpoint/2010/main" val="1250089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432" y="467242"/>
            <a:ext cx="7802761" cy="912872"/>
          </a:xfrm>
        </p:spPr>
        <p:txBody>
          <a:bodyPr>
            <a:normAutofit/>
          </a:bodyPr>
          <a:lstStyle/>
          <a:p>
            <a:pPr algn="ctr"/>
            <a:r>
              <a:rPr lang="en-US" altLang="zh-TW" sz="3614" dirty="0">
                <a:solidFill>
                  <a:schemeClr val="accent1"/>
                </a:solidFill>
                <a:latin typeface="Times New Roman" pitchFamily="18" charset="0"/>
                <a:cs typeface="Times New Roman" pitchFamily="18" charset="0"/>
              </a:rPr>
              <a:t>Architecture of Computer System</a:t>
            </a:r>
            <a:endParaRPr lang="en-US" sz="3614" dirty="0">
              <a:solidFill>
                <a:schemeClr val="accent1"/>
              </a:solidFill>
            </a:endParaRPr>
          </a:p>
        </p:txBody>
      </p:sp>
      <p:grpSp>
        <p:nvGrpSpPr>
          <p:cNvPr id="4" name="Group 12"/>
          <p:cNvGrpSpPr>
            <a:grpSpLocks noGrp="1"/>
          </p:cNvGrpSpPr>
          <p:nvPr/>
        </p:nvGrpSpPr>
        <p:grpSpPr bwMode="auto">
          <a:xfrm>
            <a:off x="2294929" y="1593056"/>
            <a:ext cx="7802761" cy="4589859"/>
            <a:chOff x="672" y="1440"/>
            <a:chExt cx="4560" cy="2544"/>
          </a:xfrm>
        </p:grpSpPr>
        <p:sp>
          <p:nvSpPr>
            <p:cNvPr id="5" name="AutoShape 4"/>
            <p:cNvSpPr>
              <a:spLocks noChangeArrowheads="1"/>
            </p:cNvSpPr>
            <p:nvPr/>
          </p:nvSpPr>
          <p:spPr bwMode="auto">
            <a:xfrm rot="10800000" flipH="1">
              <a:off x="672" y="1440"/>
              <a:ext cx="4560" cy="25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9525">
              <a:solidFill>
                <a:schemeClr val="tx1"/>
              </a:solidFill>
              <a:miter lim="800000"/>
              <a:headEnd/>
              <a:tailEnd/>
            </a:ln>
            <a:effectLst/>
          </p:spPr>
          <p:txBody>
            <a:bodyPr wrap="none" anchor="ctr"/>
            <a:lstStyle/>
            <a:p>
              <a:endParaRPr lang="en-US" sz="1807"/>
            </a:p>
          </p:txBody>
        </p:sp>
        <p:sp>
          <p:nvSpPr>
            <p:cNvPr id="6" name="Line 5"/>
            <p:cNvSpPr>
              <a:spLocks noChangeShapeType="1"/>
            </p:cNvSpPr>
            <p:nvPr/>
          </p:nvSpPr>
          <p:spPr bwMode="auto">
            <a:xfrm>
              <a:off x="1536" y="2016"/>
              <a:ext cx="2824" cy="0"/>
            </a:xfrm>
            <a:prstGeom prst="line">
              <a:avLst/>
            </a:prstGeom>
            <a:noFill/>
            <a:ln w="9525">
              <a:solidFill>
                <a:schemeClr val="tx1"/>
              </a:solidFill>
              <a:round/>
              <a:headEnd/>
              <a:tailEnd/>
            </a:ln>
            <a:effectLst/>
          </p:spPr>
          <p:txBody>
            <a:bodyPr wrap="none" anchor="ctr"/>
            <a:lstStyle/>
            <a:p>
              <a:endParaRPr lang="en-US" sz="1807"/>
            </a:p>
          </p:txBody>
        </p:sp>
        <p:sp>
          <p:nvSpPr>
            <p:cNvPr id="7" name="Line 6"/>
            <p:cNvSpPr>
              <a:spLocks noChangeShapeType="1"/>
            </p:cNvSpPr>
            <p:nvPr/>
          </p:nvSpPr>
          <p:spPr bwMode="auto">
            <a:xfrm>
              <a:off x="1272" y="2640"/>
              <a:ext cx="3360" cy="0"/>
            </a:xfrm>
            <a:prstGeom prst="line">
              <a:avLst/>
            </a:prstGeom>
            <a:noFill/>
            <a:ln w="9525">
              <a:solidFill>
                <a:schemeClr val="tx1"/>
              </a:solidFill>
              <a:round/>
              <a:headEnd/>
              <a:tailEnd/>
            </a:ln>
            <a:effectLst/>
          </p:spPr>
          <p:txBody>
            <a:bodyPr wrap="none" anchor="ctr"/>
            <a:lstStyle/>
            <a:p>
              <a:endParaRPr lang="en-US" sz="1807"/>
            </a:p>
          </p:txBody>
        </p:sp>
        <p:sp>
          <p:nvSpPr>
            <p:cNvPr id="8" name="Line 7"/>
            <p:cNvSpPr>
              <a:spLocks noChangeShapeType="1"/>
            </p:cNvSpPr>
            <p:nvPr/>
          </p:nvSpPr>
          <p:spPr bwMode="auto">
            <a:xfrm>
              <a:off x="984" y="3264"/>
              <a:ext cx="3936" cy="0"/>
            </a:xfrm>
            <a:prstGeom prst="line">
              <a:avLst/>
            </a:prstGeom>
            <a:noFill/>
            <a:ln w="9525">
              <a:solidFill>
                <a:schemeClr val="tx1"/>
              </a:solidFill>
              <a:round/>
              <a:headEnd/>
              <a:tailEnd/>
            </a:ln>
            <a:effectLst/>
          </p:spPr>
          <p:txBody>
            <a:bodyPr wrap="none" anchor="ctr"/>
            <a:lstStyle/>
            <a:p>
              <a:endParaRPr lang="en-US" sz="1807"/>
            </a:p>
          </p:txBody>
        </p:sp>
        <p:sp>
          <p:nvSpPr>
            <p:cNvPr id="9" name="Text Box 8"/>
            <p:cNvSpPr txBox="1">
              <a:spLocks noChangeArrowheads="1"/>
            </p:cNvSpPr>
            <p:nvPr/>
          </p:nvSpPr>
          <p:spPr bwMode="auto">
            <a:xfrm>
              <a:off x="2496" y="1584"/>
              <a:ext cx="1104" cy="291"/>
            </a:xfrm>
            <a:prstGeom prst="rect">
              <a:avLst/>
            </a:prstGeom>
            <a:noFill/>
            <a:ln w="9525">
              <a:noFill/>
              <a:miter lim="800000"/>
              <a:headEnd/>
              <a:tailEnd/>
            </a:ln>
            <a:effectLst/>
          </p:spPr>
          <p:txBody>
            <a:bodyPr>
              <a:spAutoFit/>
            </a:bodyPr>
            <a:lstStyle/>
            <a:p>
              <a:pPr algn="ctr">
                <a:spcBef>
                  <a:spcPct val="50000"/>
                </a:spcBef>
              </a:pPr>
              <a:r>
                <a:rPr lang="en-US" altLang="zh-TW" sz="2811" dirty="0">
                  <a:latin typeface="Times New Roman" pitchFamily="18" charset="0"/>
                  <a:cs typeface="Times New Roman" pitchFamily="18" charset="0"/>
                </a:rPr>
                <a:t>Hardware</a:t>
              </a:r>
            </a:p>
          </p:txBody>
        </p:sp>
        <p:sp>
          <p:nvSpPr>
            <p:cNvPr id="10" name="Text Box 9"/>
            <p:cNvSpPr txBox="1">
              <a:spLocks noChangeArrowheads="1"/>
            </p:cNvSpPr>
            <p:nvPr/>
          </p:nvSpPr>
          <p:spPr bwMode="auto">
            <a:xfrm>
              <a:off x="2160" y="2208"/>
              <a:ext cx="2112" cy="291"/>
            </a:xfrm>
            <a:prstGeom prst="rect">
              <a:avLst/>
            </a:prstGeom>
            <a:noFill/>
            <a:ln w="9525">
              <a:noFill/>
              <a:miter lim="800000"/>
              <a:headEnd/>
              <a:tailEnd/>
            </a:ln>
            <a:effectLst/>
          </p:spPr>
          <p:txBody>
            <a:bodyPr>
              <a:spAutoFit/>
            </a:bodyPr>
            <a:lstStyle/>
            <a:p>
              <a:pPr>
                <a:spcBef>
                  <a:spcPct val="50000"/>
                </a:spcBef>
              </a:pPr>
              <a:r>
                <a:rPr lang="en-US" altLang="zh-TW" sz="2811" dirty="0">
                  <a:latin typeface="Times New Roman" pitchFamily="18" charset="0"/>
                  <a:cs typeface="Times New Roman" pitchFamily="18" charset="0"/>
                </a:rPr>
                <a:t>Operating System (OS)</a:t>
              </a:r>
            </a:p>
          </p:txBody>
        </p:sp>
        <p:sp>
          <p:nvSpPr>
            <p:cNvPr id="11" name="Text Box 10"/>
            <p:cNvSpPr txBox="1">
              <a:spLocks noChangeArrowheads="1"/>
            </p:cNvSpPr>
            <p:nvPr/>
          </p:nvSpPr>
          <p:spPr bwMode="auto">
            <a:xfrm>
              <a:off x="1208" y="2784"/>
              <a:ext cx="3400" cy="531"/>
            </a:xfrm>
            <a:prstGeom prst="rect">
              <a:avLst/>
            </a:prstGeom>
            <a:noFill/>
            <a:ln w="9525">
              <a:noFill/>
              <a:miter lim="800000"/>
              <a:headEnd/>
              <a:tailEnd/>
            </a:ln>
            <a:effectLst/>
          </p:spPr>
          <p:txBody>
            <a:bodyPr wrap="square">
              <a:spAutoFit/>
            </a:bodyPr>
            <a:lstStyle/>
            <a:p>
              <a:pPr>
                <a:spcBef>
                  <a:spcPct val="50000"/>
                </a:spcBef>
              </a:pPr>
              <a:r>
                <a:rPr lang="en-US" altLang="zh-TW" sz="2811" dirty="0">
                  <a:latin typeface="Times New Roman" pitchFamily="18" charset="0"/>
                  <a:cs typeface="Times New Roman" pitchFamily="18" charset="0"/>
                </a:rPr>
                <a:t>Programming Language (e.g., PASCAL)</a:t>
              </a:r>
            </a:p>
          </p:txBody>
        </p:sp>
        <p:sp>
          <p:nvSpPr>
            <p:cNvPr id="12" name="Text Box 11"/>
            <p:cNvSpPr txBox="1">
              <a:spLocks noChangeArrowheads="1"/>
            </p:cNvSpPr>
            <p:nvPr/>
          </p:nvSpPr>
          <p:spPr bwMode="auto">
            <a:xfrm>
              <a:off x="1152" y="3408"/>
              <a:ext cx="3840" cy="531"/>
            </a:xfrm>
            <a:prstGeom prst="rect">
              <a:avLst/>
            </a:prstGeom>
            <a:noFill/>
            <a:ln w="9525">
              <a:noFill/>
              <a:miter lim="800000"/>
              <a:headEnd/>
              <a:tailEnd/>
            </a:ln>
            <a:effectLst/>
          </p:spPr>
          <p:txBody>
            <a:bodyPr>
              <a:spAutoFit/>
            </a:bodyPr>
            <a:lstStyle/>
            <a:p>
              <a:pPr>
                <a:spcBef>
                  <a:spcPct val="50000"/>
                </a:spcBef>
              </a:pPr>
              <a:r>
                <a:rPr lang="en-US" altLang="zh-TW" sz="2811" dirty="0">
                  <a:latin typeface="Times New Roman" pitchFamily="18" charset="0"/>
                  <a:cs typeface="Times New Roman" pitchFamily="18" charset="0"/>
                </a:rPr>
                <a:t>Application Programs (e.g., WORD, EXCEL)</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35786B-3301-495B-9E20-C5DE371DD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972" y="1381760"/>
            <a:ext cx="9123680" cy="4287361"/>
          </a:xfrm>
        </p:spPr>
      </p:pic>
      <p:sp>
        <p:nvSpPr>
          <p:cNvPr id="4" name="Title 1">
            <a:extLst>
              <a:ext uri="{FF2B5EF4-FFF2-40B4-BE49-F238E27FC236}">
                <a16:creationId xmlns:a16="http://schemas.microsoft.com/office/drawing/2014/main" id="{018DA8DC-16EC-435F-AC6D-B174A389FBD3}"/>
              </a:ext>
            </a:extLst>
          </p:cNvPr>
          <p:cNvSpPr>
            <a:spLocks noGrp="1"/>
          </p:cNvSpPr>
          <p:nvPr>
            <p:ph type="title"/>
          </p:nvPr>
        </p:nvSpPr>
        <p:spPr>
          <a:xfrm>
            <a:off x="841375" y="365125"/>
            <a:ext cx="10556875" cy="671195"/>
          </a:xfrm>
        </p:spPr>
        <p:txBody>
          <a:bodyPr>
            <a:normAutofit/>
          </a:bodyPr>
          <a:lstStyle/>
          <a:p>
            <a:pPr algn="ctr"/>
            <a:r>
              <a:rPr lang="en-IN" sz="3600" dirty="0">
                <a:solidFill>
                  <a:schemeClr val="accent1"/>
                </a:solidFill>
                <a:latin typeface="Times New Roman" panose="02020603050405020304" pitchFamily="18" charset="0"/>
                <a:cs typeface="Times New Roman" panose="02020603050405020304" pitchFamily="18" charset="0"/>
              </a:rPr>
              <a:t>Types of System Calls</a:t>
            </a:r>
          </a:p>
        </p:txBody>
      </p:sp>
    </p:spTree>
    <p:extLst>
      <p:ext uri="{BB962C8B-B14F-4D97-AF65-F5344CB8AC3E}">
        <p14:creationId xmlns:p14="http://schemas.microsoft.com/office/powerpoint/2010/main" val="1372233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1E8C5D-B277-41C7-8418-CBD17881C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612" y="1554480"/>
            <a:ext cx="8534400" cy="4551680"/>
          </a:xfrm>
        </p:spPr>
      </p:pic>
      <p:sp>
        <p:nvSpPr>
          <p:cNvPr id="4" name="Title 1">
            <a:extLst>
              <a:ext uri="{FF2B5EF4-FFF2-40B4-BE49-F238E27FC236}">
                <a16:creationId xmlns:a16="http://schemas.microsoft.com/office/drawing/2014/main" id="{8271C953-BCA9-4F2F-8072-9631009D91EC}"/>
              </a:ext>
            </a:extLst>
          </p:cNvPr>
          <p:cNvSpPr>
            <a:spLocks noGrp="1"/>
          </p:cNvSpPr>
          <p:nvPr>
            <p:ph type="title"/>
          </p:nvPr>
        </p:nvSpPr>
        <p:spPr>
          <a:xfrm>
            <a:off x="841375" y="365125"/>
            <a:ext cx="10556875" cy="874395"/>
          </a:xfrm>
        </p:spPr>
        <p:txBody>
          <a:bodyPr>
            <a:normAutofit/>
          </a:bodyPr>
          <a:lstStyle/>
          <a:p>
            <a:pPr algn="ctr"/>
            <a:r>
              <a:rPr lang="en-US" sz="3600" dirty="0">
                <a:latin typeface="Times New Roman" pitchFamily="18" charset="0"/>
                <a:cs typeface="Times New Roman" pitchFamily="18" charset="0"/>
              </a:rPr>
              <a:t>Operating System Services </a:t>
            </a:r>
          </a:p>
        </p:txBody>
      </p:sp>
      <p:sp>
        <p:nvSpPr>
          <p:cNvPr id="8" name="Title 1">
            <a:extLst>
              <a:ext uri="{FF2B5EF4-FFF2-40B4-BE49-F238E27FC236}">
                <a16:creationId xmlns:a16="http://schemas.microsoft.com/office/drawing/2014/main" id="{C2CC8B1A-DF51-4D38-B07C-2518DF910554}"/>
              </a:ext>
            </a:extLst>
          </p:cNvPr>
          <p:cNvSpPr txBox="1">
            <a:spLocks/>
          </p:cNvSpPr>
          <p:nvPr/>
        </p:nvSpPr>
        <p:spPr>
          <a:xfrm>
            <a:off x="394335" y="5983605"/>
            <a:ext cx="10556875" cy="87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Times New Roman" pitchFamily="18" charset="0"/>
                <a:cs typeface="Times New Roman" pitchFamily="18" charset="0"/>
              </a:rPr>
              <a:t>A view of Operating System Services </a:t>
            </a:r>
          </a:p>
        </p:txBody>
      </p:sp>
    </p:spTree>
    <p:extLst>
      <p:ext uri="{BB962C8B-B14F-4D97-AF65-F5344CB8AC3E}">
        <p14:creationId xmlns:p14="http://schemas.microsoft.com/office/powerpoint/2010/main" val="2677348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Objective of operating system</a:t>
            </a:r>
          </a:p>
        </p:txBody>
      </p:sp>
      <p:sp>
        <p:nvSpPr>
          <p:cNvPr id="3" name="Content Placeholder 2"/>
          <p:cNvSpPr>
            <a:spLocks noGrp="1"/>
          </p:cNvSpPr>
          <p:nvPr>
            <p:ph sz="quarter" idx="1"/>
          </p:nvPr>
        </p:nvSpPr>
        <p:spPr>
          <a:xfrm>
            <a:off x="2005012" y="1219200"/>
            <a:ext cx="8229600" cy="5334000"/>
          </a:xfrm>
        </p:spPr>
        <p:txBody>
          <a:bodyPr>
            <a:normAutofit fontScale="92500"/>
          </a:bodyPr>
          <a:lstStyle/>
          <a:p>
            <a:pPr algn="just">
              <a:lnSpc>
                <a:spcPct val="150000"/>
              </a:lnSpc>
              <a:buFont typeface="Wingdings" pitchFamily="2" charset="2"/>
              <a:buChar char="q"/>
            </a:pPr>
            <a:r>
              <a:rPr lang="en-US" sz="2400" dirty="0">
                <a:latin typeface="Times New Roman" pitchFamily="18" charset="0"/>
                <a:cs typeface="Times New Roman" pitchFamily="18" charset="0"/>
              </a:rPr>
              <a:t>Today’s operating system has three major roles.</a:t>
            </a:r>
          </a:p>
          <a:p>
            <a:pPr algn="just">
              <a:lnSpc>
                <a:spcPct val="150000"/>
              </a:lnSpc>
              <a:buFont typeface="Wingdings" pitchFamily="2" charset="2"/>
              <a:buChar char="Ø"/>
            </a:pPr>
            <a:r>
              <a:rPr lang="en-US" sz="2400" dirty="0">
                <a:latin typeface="Times New Roman" pitchFamily="18" charset="0"/>
                <a:cs typeface="Times New Roman" pitchFamily="18" charset="0"/>
              </a:rPr>
              <a:t>To hides details of hardware by creating abstraction.</a:t>
            </a:r>
          </a:p>
          <a:p>
            <a:pPr algn="just">
              <a:lnSpc>
                <a:spcPct val="150000"/>
              </a:lnSpc>
              <a:buFont typeface="Wingdings" pitchFamily="2" charset="2"/>
              <a:buChar char="Ø"/>
            </a:pPr>
            <a:r>
              <a:rPr lang="en-US" sz="2400" dirty="0">
                <a:latin typeface="Times New Roman" pitchFamily="18" charset="0"/>
                <a:cs typeface="Times New Roman" pitchFamily="18" charset="0"/>
              </a:rPr>
              <a:t>To allocate resources for process that is to manage resources.</a:t>
            </a:r>
          </a:p>
          <a:p>
            <a:pPr algn="just">
              <a:lnSpc>
                <a:spcPct val="150000"/>
              </a:lnSpc>
              <a:buFont typeface="Wingdings" pitchFamily="2" charset="2"/>
              <a:buChar char="Ø"/>
            </a:pPr>
            <a:r>
              <a:rPr lang="en-US" sz="2400" dirty="0">
                <a:latin typeface="Times New Roman" pitchFamily="18" charset="0"/>
                <a:cs typeface="Times New Roman" pitchFamily="18" charset="0"/>
              </a:rPr>
              <a:t>To provide a pleasant effective and efficient user interface.</a:t>
            </a:r>
          </a:p>
          <a:p>
            <a:pPr algn="just">
              <a:lnSpc>
                <a:spcPct val="150000"/>
              </a:lnSpc>
              <a:buFont typeface="Courier New" pitchFamily="49" charset="0"/>
              <a:buChar char="o"/>
            </a:pPr>
            <a:r>
              <a:rPr lang="en-US" sz="2400" dirty="0">
                <a:latin typeface="Times New Roman" pitchFamily="18" charset="0"/>
                <a:cs typeface="Times New Roman" pitchFamily="18" charset="0"/>
              </a:rPr>
              <a:t>An abstraction is a software that hides lower level details and provides a set of high level function.</a:t>
            </a:r>
          </a:p>
          <a:p>
            <a:pPr algn="just">
              <a:lnSpc>
                <a:spcPct val="150000"/>
              </a:lnSpc>
              <a:buFont typeface="Courier New" pitchFamily="49" charset="0"/>
              <a:buChar char="o"/>
            </a:pPr>
            <a:r>
              <a:rPr lang="en-US" sz="2400" dirty="0">
                <a:latin typeface="Times New Roman" pitchFamily="18" charset="0"/>
                <a:cs typeface="Times New Roman" pitchFamily="18" charset="0"/>
              </a:rPr>
              <a:t>An O.S. transform the physical words of device, instruction memory, time into virtual word that is result of abstraction build by O.S.</a:t>
            </a:r>
          </a:p>
        </p:txBody>
      </p:sp>
    </p:spTree>
    <p:extLst>
      <p:ext uri="{BB962C8B-B14F-4D97-AF65-F5344CB8AC3E}">
        <p14:creationId xmlns:p14="http://schemas.microsoft.com/office/powerpoint/2010/main" val="1897810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nchor="ctr">
            <a:normAutofit/>
          </a:bodyPr>
          <a:lstStyle/>
          <a:p>
            <a:pPr algn="ctr"/>
            <a:r>
              <a:rPr lang="en-US" sz="3200" dirty="0">
                <a:latin typeface="Times New Roman" pitchFamily="18" charset="0"/>
                <a:cs typeface="Times New Roman" pitchFamily="18" charset="0"/>
              </a:rPr>
              <a:t>Process Management</a:t>
            </a:r>
          </a:p>
        </p:txBody>
      </p:sp>
      <p:sp>
        <p:nvSpPr>
          <p:cNvPr id="3" name="Content Placeholder 2"/>
          <p:cNvSpPr>
            <a:spLocks noGrp="1"/>
          </p:cNvSpPr>
          <p:nvPr>
            <p:ph sz="quarter" idx="1"/>
          </p:nvPr>
        </p:nvSpPr>
        <p:spPr>
          <a:xfrm>
            <a:off x="2005012" y="990600"/>
            <a:ext cx="8534400" cy="5867400"/>
          </a:xfrm>
        </p:spPr>
        <p:txBody>
          <a:bodyPr>
            <a:normAutofit fontScale="62500" lnSpcReduction="20000"/>
          </a:bodyPr>
          <a:lstStyle/>
          <a:p>
            <a:pPr algn="just">
              <a:lnSpc>
                <a:spcPct val="160000"/>
              </a:lnSpc>
              <a:buFont typeface="Wingdings" pitchFamily="2" charset="2"/>
              <a:buChar char="q"/>
            </a:pPr>
            <a:r>
              <a:rPr lang="en-US" dirty="0">
                <a:latin typeface="Times New Roman" pitchFamily="18" charset="0"/>
                <a:cs typeface="Times New Roman" pitchFamily="18" charset="0"/>
              </a:rPr>
              <a:t>The O.S. manage many kind of activity ranging from user programs to system programs like printer-spooler, name servers, file servers etc. A process includes the complete execution context (code, data PC, registers OS resources in use etc.);</a:t>
            </a:r>
          </a:p>
          <a:p>
            <a:pPr algn="just">
              <a:lnSpc>
                <a:spcPct val="160000"/>
              </a:lnSpc>
              <a:buFont typeface="Wingdings" pitchFamily="2" charset="2"/>
              <a:buChar char="q"/>
            </a:pPr>
            <a:r>
              <a:rPr lang="en-US" dirty="0">
                <a:latin typeface="Times New Roman" pitchFamily="18" charset="0"/>
                <a:cs typeface="Times New Roman" pitchFamily="18" charset="0"/>
              </a:rPr>
              <a:t>It is the important to note that a process is only one instance of a program in execution.</a:t>
            </a:r>
          </a:p>
          <a:p>
            <a:pPr algn="just">
              <a:lnSpc>
                <a:spcPct val="160000"/>
              </a:lnSpc>
              <a:buFont typeface="Wingdings" pitchFamily="2" charset="2"/>
              <a:buChar char="q"/>
            </a:pPr>
            <a:r>
              <a:rPr lang="en-US" dirty="0">
                <a:latin typeface="Times New Roman" pitchFamily="18" charset="0"/>
                <a:cs typeface="Times New Roman" pitchFamily="18" charset="0"/>
              </a:rPr>
              <a:t>There are many process that can be running the same program</a:t>
            </a:r>
          </a:p>
          <a:p>
            <a:pPr algn="just">
              <a:lnSpc>
                <a:spcPct val="160000"/>
              </a:lnSpc>
              <a:buFont typeface="Wingdings" pitchFamily="2" charset="2"/>
              <a:buChar char="q"/>
            </a:pPr>
            <a:endParaRPr lang="en-US" dirty="0">
              <a:latin typeface="Times New Roman" pitchFamily="18" charset="0"/>
              <a:cs typeface="Times New Roman" pitchFamily="18" charset="0"/>
            </a:endParaRPr>
          </a:p>
          <a:p>
            <a:pPr algn="just">
              <a:lnSpc>
                <a:spcPct val="160000"/>
              </a:lnSpc>
              <a:buFont typeface="Wingdings" pitchFamily="2" charset="2"/>
              <a:buChar char="q"/>
            </a:pPr>
            <a:r>
              <a:rPr lang="en-US" dirty="0">
                <a:latin typeface="Times New Roman" pitchFamily="18" charset="0"/>
                <a:cs typeface="Times New Roman" pitchFamily="18" charset="0"/>
              </a:rPr>
              <a:t>The 5 component of an O.S. with regards to process management are</a:t>
            </a:r>
          </a:p>
          <a:p>
            <a:pPr algn="just">
              <a:lnSpc>
                <a:spcPct val="160000"/>
              </a:lnSpc>
              <a:buFont typeface="Wingdings" pitchFamily="2" charset="2"/>
              <a:buChar char="Ø"/>
            </a:pPr>
            <a:r>
              <a:rPr lang="en-US" dirty="0">
                <a:latin typeface="Times New Roman" pitchFamily="18" charset="0"/>
                <a:cs typeface="Times New Roman" pitchFamily="18" charset="0"/>
              </a:rPr>
              <a:t>Creation and deletion of user and system process</a:t>
            </a:r>
          </a:p>
          <a:p>
            <a:pPr algn="just">
              <a:lnSpc>
                <a:spcPct val="160000"/>
              </a:lnSpc>
              <a:buFont typeface="Wingdings" pitchFamily="2" charset="2"/>
              <a:buChar char="Ø"/>
            </a:pPr>
            <a:r>
              <a:rPr lang="en-US" dirty="0">
                <a:latin typeface="Times New Roman" pitchFamily="18" charset="0"/>
                <a:cs typeface="Times New Roman" pitchFamily="18" charset="0"/>
              </a:rPr>
              <a:t>Suspension and resumption of process</a:t>
            </a:r>
          </a:p>
          <a:p>
            <a:pPr algn="just">
              <a:lnSpc>
                <a:spcPct val="160000"/>
              </a:lnSpc>
              <a:buFont typeface="Wingdings" pitchFamily="2" charset="2"/>
              <a:buChar char="Ø"/>
            </a:pPr>
            <a:r>
              <a:rPr lang="en-US" dirty="0">
                <a:latin typeface="Times New Roman" pitchFamily="18" charset="0"/>
                <a:cs typeface="Times New Roman" pitchFamily="18" charset="0"/>
              </a:rPr>
              <a:t>A mechanism for process synchronization</a:t>
            </a:r>
          </a:p>
          <a:p>
            <a:pPr algn="just">
              <a:lnSpc>
                <a:spcPct val="160000"/>
              </a:lnSpc>
              <a:buFont typeface="Wingdings" pitchFamily="2" charset="2"/>
              <a:buChar char="Ø"/>
            </a:pPr>
            <a:r>
              <a:rPr lang="en-US" dirty="0">
                <a:latin typeface="Times New Roman" pitchFamily="18" charset="0"/>
                <a:cs typeface="Times New Roman" pitchFamily="18" charset="0"/>
              </a:rPr>
              <a:t>A mechanism for process communication</a:t>
            </a:r>
          </a:p>
          <a:p>
            <a:pPr algn="just">
              <a:lnSpc>
                <a:spcPct val="160000"/>
              </a:lnSpc>
              <a:buFont typeface="Wingdings" pitchFamily="2" charset="2"/>
              <a:buChar char="Ø"/>
            </a:pPr>
            <a:r>
              <a:rPr lang="en-US" dirty="0">
                <a:latin typeface="Times New Roman" pitchFamily="18" charset="0"/>
                <a:cs typeface="Times New Roman" pitchFamily="18" charset="0"/>
              </a:rPr>
              <a:t>A mechanism for deadlock handling</a:t>
            </a:r>
          </a:p>
        </p:txBody>
      </p:sp>
    </p:spTree>
    <p:extLst>
      <p:ext uri="{BB962C8B-B14F-4D97-AF65-F5344CB8AC3E}">
        <p14:creationId xmlns:p14="http://schemas.microsoft.com/office/powerpoint/2010/main" val="541712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228600"/>
            <a:ext cx="7772400" cy="1143000"/>
          </a:xfrm>
        </p:spPr>
        <p:txBody>
          <a:bodyPr/>
          <a:lstStyle/>
          <a:p>
            <a:pPr algn="ctr"/>
            <a:r>
              <a:rPr lang="en-US" dirty="0">
                <a:latin typeface="Times New Roman" pitchFamily="18" charset="0"/>
                <a:cs typeface="Times New Roman" pitchFamily="18" charset="0"/>
              </a:rPr>
              <a:t>Main memory management</a:t>
            </a:r>
          </a:p>
        </p:txBody>
      </p:sp>
      <p:sp>
        <p:nvSpPr>
          <p:cNvPr id="3" name="Content Placeholder 2"/>
          <p:cNvSpPr>
            <a:spLocks noGrp="1"/>
          </p:cNvSpPr>
          <p:nvPr>
            <p:ph sz="quarter" idx="1"/>
          </p:nvPr>
        </p:nvSpPr>
        <p:spPr>
          <a:xfrm>
            <a:off x="1928812" y="990600"/>
            <a:ext cx="8305800" cy="5410200"/>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Primary memory or main memory is a large array of words or bytes. Each word or byte has its own address.</a:t>
            </a:r>
          </a:p>
          <a:p>
            <a:pPr algn="just">
              <a:buFont typeface="Wingdings" pitchFamily="2" charset="2"/>
              <a:buChar char="q"/>
            </a:pPr>
            <a:r>
              <a:rPr lang="en-US" dirty="0">
                <a:latin typeface="Times New Roman" pitchFamily="18" charset="0"/>
                <a:cs typeface="Times New Roman" pitchFamily="18" charset="0"/>
              </a:rPr>
              <a:t>Main memory provides storage that can be accessed directly by the CPU. That is to say for a program to be executed it must be in the main memory.</a:t>
            </a:r>
          </a:p>
          <a:p>
            <a:pPr algn="just">
              <a:buFont typeface="Wingdings" pitchFamily="2" charset="2"/>
              <a:buChar char="q"/>
            </a:pPr>
            <a:r>
              <a:rPr lang="en-US" dirty="0">
                <a:latin typeface="Times New Roman" pitchFamily="18" charset="0"/>
                <a:cs typeface="Times New Roman" pitchFamily="18" charset="0"/>
              </a:rPr>
              <a:t>The major activity of an OS with regards to memory management are</a:t>
            </a:r>
          </a:p>
          <a:p>
            <a:pPr algn="just">
              <a:buFont typeface="Wingdings" pitchFamily="2" charset="2"/>
              <a:buChar char="Ø"/>
            </a:pPr>
            <a:r>
              <a:rPr lang="en-US" dirty="0">
                <a:latin typeface="Times New Roman" pitchFamily="18" charset="0"/>
                <a:cs typeface="Times New Roman" pitchFamily="18" charset="0"/>
              </a:rPr>
              <a:t>Keep track of which part of memory are currently being used and by whom</a:t>
            </a:r>
          </a:p>
          <a:p>
            <a:pPr algn="just">
              <a:buFont typeface="Wingdings" pitchFamily="2" charset="2"/>
              <a:buChar char="Ø"/>
            </a:pPr>
            <a:r>
              <a:rPr lang="en-US" dirty="0">
                <a:latin typeface="Times New Roman" pitchFamily="18" charset="0"/>
                <a:cs typeface="Times New Roman" pitchFamily="18" charset="0"/>
              </a:rPr>
              <a:t>Decide which process are loaded into memory when memory space becomes available</a:t>
            </a:r>
          </a:p>
          <a:p>
            <a:pPr algn="just">
              <a:buFont typeface="Wingdings" pitchFamily="2" charset="2"/>
              <a:buChar char="Ø"/>
            </a:pPr>
            <a:r>
              <a:rPr lang="en-US" dirty="0">
                <a:latin typeface="Times New Roman" pitchFamily="18" charset="0"/>
                <a:cs typeface="Times New Roman" pitchFamily="18" charset="0"/>
              </a:rPr>
              <a:t>Allocate and </a:t>
            </a:r>
            <a:r>
              <a:rPr lang="en-US" dirty="0" err="1">
                <a:latin typeface="Times New Roman" pitchFamily="18" charset="0"/>
                <a:cs typeface="Times New Roman" pitchFamily="18" charset="0"/>
              </a:rPr>
              <a:t>deallocate</a:t>
            </a:r>
            <a:r>
              <a:rPr lang="en-US" dirty="0">
                <a:latin typeface="Times New Roman" pitchFamily="18" charset="0"/>
                <a:cs typeface="Times New Roman" pitchFamily="18" charset="0"/>
              </a:rPr>
              <a:t> memory  space as needed</a:t>
            </a:r>
          </a:p>
        </p:txBody>
      </p:sp>
    </p:spTree>
    <p:extLst>
      <p:ext uri="{BB962C8B-B14F-4D97-AF65-F5344CB8AC3E}">
        <p14:creationId xmlns:p14="http://schemas.microsoft.com/office/powerpoint/2010/main" val="1686273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Secondary memory management</a:t>
            </a:r>
          </a:p>
        </p:txBody>
      </p:sp>
      <p:sp>
        <p:nvSpPr>
          <p:cNvPr id="3" name="Content Placeholder 2"/>
          <p:cNvSpPr>
            <a:spLocks noGrp="1"/>
          </p:cNvSpPr>
          <p:nvPr>
            <p:ph sz="quarter" idx="1"/>
          </p:nvPr>
        </p:nvSpPr>
        <p:spPr>
          <a:xfrm>
            <a:off x="2005012" y="990600"/>
            <a:ext cx="8229600" cy="5638800"/>
          </a:xfrm>
        </p:spPr>
        <p:txBody>
          <a:bodyPr>
            <a:normAutofit fontScale="92500"/>
          </a:bodyPr>
          <a:lstStyle/>
          <a:p>
            <a:pPr algn="just">
              <a:buFont typeface="Wingdings" pitchFamily="2" charset="2"/>
              <a:buChar char="q"/>
            </a:pPr>
            <a:r>
              <a:rPr lang="en-US" dirty="0">
                <a:latin typeface="Times New Roman" pitchFamily="18" charset="0"/>
                <a:cs typeface="Times New Roman" pitchFamily="18" charset="0"/>
              </a:rPr>
              <a:t>Generally speaking system have several levels of storage, including primary storage secondary storage &amp; cache storage.</a:t>
            </a:r>
          </a:p>
          <a:p>
            <a:pPr algn="just">
              <a:buFont typeface="Wingdings" pitchFamily="2" charset="2"/>
              <a:buChar char="q"/>
            </a:pPr>
            <a:r>
              <a:rPr lang="en-US" dirty="0">
                <a:latin typeface="Times New Roman" pitchFamily="18" charset="0"/>
                <a:cs typeface="Times New Roman" pitchFamily="18" charset="0"/>
              </a:rPr>
              <a:t>Because main memory is too small to accommodate all data &amp; programs and its data are lost when power is lost, the computer system must provide secondary storage to back up main memory.</a:t>
            </a:r>
          </a:p>
          <a:p>
            <a:pPr algn="just">
              <a:buFont typeface="Wingdings" pitchFamily="2" charset="2"/>
              <a:buChar char="q"/>
            </a:pPr>
            <a:r>
              <a:rPr lang="en-US" dirty="0">
                <a:latin typeface="Times New Roman" pitchFamily="18" charset="0"/>
                <a:cs typeface="Times New Roman" pitchFamily="18" charset="0"/>
              </a:rPr>
              <a:t>Secondary memory consist of tapes disks and other media designed to hold information that will eventually be accessed in primary storage.</a:t>
            </a:r>
          </a:p>
          <a:p>
            <a:pPr algn="just">
              <a:buFont typeface="Wingdings" pitchFamily="2" charset="2"/>
              <a:buChar char="q"/>
            </a:pPr>
            <a:r>
              <a:rPr lang="en-US" dirty="0">
                <a:latin typeface="Times New Roman" pitchFamily="18" charset="0"/>
                <a:cs typeface="Times New Roman" pitchFamily="18" charset="0"/>
              </a:rPr>
              <a:t>(primary, secondary, cache) is ordinarily divided into bytes or words consisting of a fixed no. of bytes.</a:t>
            </a:r>
          </a:p>
          <a:p>
            <a:pPr algn="just">
              <a:buFont typeface="Wingdings" pitchFamily="2" charset="2"/>
              <a:buChar char="q"/>
            </a:pPr>
            <a:r>
              <a:rPr lang="en-US" dirty="0">
                <a:latin typeface="Times New Roman" pitchFamily="18" charset="0"/>
                <a:cs typeface="Times New Roman" pitchFamily="18" charset="0"/>
              </a:rPr>
              <a:t>Each location in storage has an address  the set of all address available to a program is called an address space.</a:t>
            </a:r>
          </a:p>
        </p:txBody>
      </p:sp>
    </p:spTree>
    <p:extLst>
      <p:ext uri="{BB962C8B-B14F-4D97-AF65-F5344CB8AC3E}">
        <p14:creationId xmlns:p14="http://schemas.microsoft.com/office/powerpoint/2010/main" val="610325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28812" y="381000"/>
            <a:ext cx="8534400" cy="6172200"/>
          </a:xfrm>
        </p:spPr>
        <p:txBody>
          <a:bodyPr/>
          <a:lstStyle/>
          <a:p>
            <a:pPr algn="just">
              <a:buFont typeface="Wingdings" pitchFamily="2" charset="2"/>
              <a:buChar char="q"/>
            </a:pPr>
            <a:r>
              <a:rPr lang="en-US" dirty="0">
                <a:latin typeface="Times New Roman" pitchFamily="18" charset="0"/>
                <a:cs typeface="Times New Roman" pitchFamily="18" charset="0"/>
              </a:rPr>
              <a:t>The three major activities of an OS with regards to secondary storage management are</a:t>
            </a:r>
          </a:p>
          <a:p>
            <a:pPr algn="just">
              <a:buFont typeface="Wingdings" pitchFamily="2" charset="2"/>
              <a:buChar char="Ø"/>
            </a:pPr>
            <a:r>
              <a:rPr lang="en-US" dirty="0">
                <a:latin typeface="Times New Roman" pitchFamily="18" charset="0"/>
                <a:cs typeface="Times New Roman" pitchFamily="18" charset="0"/>
              </a:rPr>
              <a:t>Managing the free space available on the secondary-storage device</a:t>
            </a:r>
          </a:p>
          <a:p>
            <a:pPr algn="just">
              <a:buFont typeface="Wingdings" pitchFamily="2" charset="2"/>
              <a:buChar char="Ø"/>
            </a:pPr>
            <a:r>
              <a:rPr lang="en-US" dirty="0">
                <a:latin typeface="Times New Roman" pitchFamily="18" charset="0"/>
                <a:cs typeface="Times New Roman" pitchFamily="18" charset="0"/>
              </a:rPr>
              <a:t>Allocation of storage space when new files have to be written</a:t>
            </a:r>
          </a:p>
          <a:p>
            <a:pPr algn="just">
              <a:buFont typeface="Wingdings" pitchFamily="2" charset="2"/>
              <a:buChar char="Ø"/>
            </a:pPr>
            <a:r>
              <a:rPr lang="en-US" dirty="0">
                <a:latin typeface="Times New Roman" pitchFamily="18" charset="0"/>
                <a:cs typeface="Times New Roman" pitchFamily="18" charset="0"/>
              </a:rPr>
              <a:t>Scheduling the request for memory access.</a:t>
            </a:r>
          </a:p>
          <a:p>
            <a:pPr algn="just"/>
            <a:endParaRPr lang="en-US"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Device management:</a:t>
            </a:r>
          </a:p>
          <a:p>
            <a:pPr algn="just">
              <a:buFont typeface="Wingdings" pitchFamily="2" charset="2"/>
              <a:buChar char="Ø"/>
            </a:pPr>
            <a:r>
              <a:rPr lang="en-US" dirty="0">
                <a:latin typeface="Times New Roman" pitchFamily="18" charset="0"/>
                <a:cs typeface="Times New Roman" pitchFamily="18" charset="0"/>
              </a:rPr>
              <a:t>I/O subsystem hides the peculiarities of specific hardware devices from the user.</a:t>
            </a:r>
          </a:p>
          <a:p>
            <a:pPr algn="just">
              <a:buFont typeface="Wingdings" pitchFamily="2" charset="2"/>
              <a:buChar char="Ø"/>
            </a:pPr>
            <a:r>
              <a:rPr lang="en-US" dirty="0">
                <a:latin typeface="Times New Roman" pitchFamily="18" charset="0"/>
                <a:cs typeface="Times New Roman" pitchFamily="18" charset="0"/>
              </a:rPr>
              <a:t>Only the device knows the peculiarities of the specific device to whom its assigned.</a:t>
            </a:r>
          </a:p>
        </p:txBody>
      </p:sp>
    </p:spTree>
    <p:extLst>
      <p:ext uri="{BB962C8B-B14F-4D97-AF65-F5344CB8AC3E}">
        <p14:creationId xmlns:p14="http://schemas.microsoft.com/office/powerpoint/2010/main" val="169447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File management</a:t>
            </a:r>
          </a:p>
        </p:txBody>
      </p:sp>
      <p:sp>
        <p:nvSpPr>
          <p:cNvPr id="3" name="Content Placeholder 2"/>
          <p:cNvSpPr>
            <a:spLocks noGrp="1"/>
          </p:cNvSpPr>
          <p:nvPr>
            <p:ph sz="quarter" idx="1"/>
          </p:nvPr>
        </p:nvSpPr>
        <p:spPr>
          <a:xfrm>
            <a:off x="2005012" y="1066800"/>
            <a:ext cx="8229600" cy="5486400"/>
          </a:xfrm>
        </p:spPr>
        <p:txBody>
          <a:bodyPr>
            <a:normAutofit fontScale="92500" lnSpcReduction="10000"/>
          </a:bodyPr>
          <a:lstStyle/>
          <a:p>
            <a:pPr algn="just">
              <a:buFont typeface="Wingdings" pitchFamily="2" charset="2"/>
              <a:buChar char="q"/>
            </a:pPr>
            <a:r>
              <a:rPr lang="en-US" dirty="0">
                <a:latin typeface="Times New Roman" pitchFamily="18" charset="0"/>
                <a:cs typeface="Times New Roman" pitchFamily="18" charset="0"/>
              </a:rPr>
              <a:t>A file is the collection of related information defined by its creator. Computer can store files on the disk which provide long term storage .</a:t>
            </a:r>
          </a:p>
          <a:p>
            <a:pPr algn="just">
              <a:buFont typeface="Wingdings" pitchFamily="2" charset="2"/>
              <a:buChar char="q"/>
            </a:pPr>
            <a:r>
              <a:rPr lang="en-US" dirty="0">
                <a:latin typeface="Times New Roman" pitchFamily="18" charset="0"/>
                <a:cs typeface="Times New Roman" pitchFamily="18" charset="0"/>
              </a:rPr>
              <a:t>A file system is normally organized into directories to case their use, these directories may contain file and other sub directories.</a:t>
            </a:r>
          </a:p>
          <a:p>
            <a:pPr algn="just">
              <a:buFont typeface="Wingdings" pitchFamily="2" charset="2"/>
              <a:buChar char="q"/>
            </a:pPr>
            <a:r>
              <a:rPr lang="en-US" dirty="0">
                <a:latin typeface="Times New Roman" pitchFamily="18" charset="0"/>
                <a:cs typeface="Times New Roman" pitchFamily="18" charset="0"/>
              </a:rPr>
              <a:t>The 5 main major activities of an OS with regards to file management are</a:t>
            </a:r>
          </a:p>
          <a:p>
            <a:pPr algn="just">
              <a:buFont typeface="Wingdings" pitchFamily="2" charset="2"/>
              <a:buChar char="Ø"/>
            </a:pPr>
            <a:r>
              <a:rPr lang="en-US" dirty="0">
                <a:latin typeface="Times New Roman" pitchFamily="18" charset="0"/>
                <a:cs typeface="Times New Roman" pitchFamily="18" charset="0"/>
              </a:rPr>
              <a:t>The creation and deletion of a file</a:t>
            </a:r>
          </a:p>
          <a:p>
            <a:pPr algn="just">
              <a:buFont typeface="Wingdings" pitchFamily="2" charset="2"/>
              <a:buChar char="Ø"/>
            </a:pPr>
            <a:r>
              <a:rPr lang="en-US" dirty="0">
                <a:latin typeface="Times New Roman" pitchFamily="18" charset="0"/>
                <a:cs typeface="Times New Roman" pitchFamily="18" charset="0"/>
              </a:rPr>
              <a:t>The creation and deletion of a directories.</a:t>
            </a:r>
          </a:p>
          <a:p>
            <a:pPr algn="just">
              <a:buFont typeface="Wingdings" pitchFamily="2" charset="2"/>
              <a:buChar char="Ø"/>
            </a:pPr>
            <a:r>
              <a:rPr lang="en-US" dirty="0">
                <a:latin typeface="Times New Roman" pitchFamily="18" charset="0"/>
                <a:cs typeface="Times New Roman" pitchFamily="18" charset="0"/>
              </a:rPr>
              <a:t>The support of primitives for manipulation files and directories</a:t>
            </a:r>
          </a:p>
          <a:p>
            <a:pPr algn="just">
              <a:buFont typeface="Wingdings" pitchFamily="2" charset="2"/>
              <a:buChar char="Ø"/>
            </a:pPr>
            <a:r>
              <a:rPr lang="en-US" dirty="0">
                <a:latin typeface="Times New Roman" pitchFamily="18" charset="0"/>
                <a:cs typeface="Times New Roman" pitchFamily="18" charset="0"/>
              </a:rPr>
              <a:t>The mapping of files onto secondary  storages</a:t>
            </a:r>
          </a:p>
          <a:p>
            <a:pPr algn="just">
              <a:buFont typeface="Wingdings" pitchFamily="2" charset="2"/>
              <a:buChar char="Ø"/>
            </a:pPr>
            <a:r>
              <a:rPr lang="en-US" dirty="0">
                <a:latin typeface="Times New Roman" pitchFamily="18" charset="0"/>
                <a:cs typeface="Times New Roman" pitchFamily="18" charset="0"/>
              </a:rPr>
              <a:t>The back-up  of files on stable storage media.</a:t>
            </a:r>
          </a:p>
        </p:txBody>
      </p:sp>
    </p:spTree>
    <p:extLst>
      <p:ext uri="{BB962C8B-B14F-4D97-AF65-F5344CB8AC3E}">
        <p14:creationId xmlns:p14="http://schemas.microsoft.com/office/powerpoint/2010/main" val="1429941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Command interpreter</a:t>
            </a:r>
          </a:p>
        </p:txBody>
      </p:sp>
      <p:sp>
        <p:nvSpPr>
          <p:cNvPr id="3" name="Content Placeholder 2"/>
          <p:cNvSpPr>
            <a:spLocks noGrp="1"/>
          </p:cNvSpPr>
          <p:nvPr>
            <p:ph sz="quarter" idx="1"/>
          </p:nvPr>
        </p:nvSpPr>
        <p:spPr>
          <a:xfrm>
            <a:off x="1928812" y="1219200"/>
            <a:ext cx="8305800" cy="5257800"/>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A command interpreter is an interface of the OS with the user.</a:t>
            </a:r>
          </a:p>
          <a:p>
            <a:pPr algn="just">
              <a:buFont typeface="Wingdings" pitchFamily="2" charset="2"/>
              <a:buChar char="q"/>
            </a:pPr>
            <a:r>
              <a:rPr lang="en-US" dirty="0">
                <a:latin typeface="Times New Roman" pitchFamily="18" charset="0"/>
                <a:cs typeface="Times New Roman" pitchFamily="18" charset="0"/>
              </a:rPr>
              <a:t>The user gives the commands which are executed by OS.</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The main function of a command interpreter is to get and executed the next user specified command.</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Command interpreter is not usually part of kernel, since multiple command interpreters may be supported by an operating system and they do not really need to run in kernel mode.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71284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05012" y="609600"/>
            <a:ext cx="8229600" cy="5943600"/>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There are two main advantages to separating the command interpreter from the kernel.</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If we want to change the way the command interpreters looks i.e. I want to change the interface of command interpreter. I am able to do that if the command interpreter is separate from the kernel. I can not change the core of the kernel so I can not modify the interface.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If the command interpreter is a part of kernel it is possible for a malicious process to gain access to certain part of the kernel that it should not have, to avoid this it is advantageous to have the command interpreter separate from kernel.</a:t>
            </a:r>
          </a:p>
        </p:txBody>
      </p:sp>
    </p:spTree>
    <p:extLst>
      <p:ext uri="{BB962C8B-B14F-4D97-AF65-F5344CB8AC3E}">
        <p14:creationId xmlns:p14="http://schemas.microsoft.com/office/powerpoint/2010/main" val="180305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D16C-4935-4BEE-8116-42C81A850F3E}"/>
              </a:ext>
            </a:extLst>
          </p:cNvPr>
          <p:cNvSpPr>
            <a:spLocks noGrp="1"/>
          </p:cNvSpPr>
          <p:nvPr>
            <p:ph type="title"/>
          </p:nvPr>
        </p:nvSpPr>
        <p:spPr>
          <a:xfrm>
            <a:off x="2180183" y="154900"/>
            <a:ext cx="7802761" cy="1147465"/>
          </a:xfrm>
        </p:spPr>
        <p:txBody>
          <a:bodyPr>
            <a:normAutofit/>
          </a:bodyPr>
          <a:lstStyle/>
          <a:p>
            <a:pPr algn="ctr"/>
            <a:r>
              <a:rPr lang="en-US" altLang="en-US" sz="3212" dirty="0">
                <a:solidFill>
                  <a:schemeClr val="accent1"/>
                </a:solidFill>
                <a:latin typeface="Times New Roman" panose="02020603050405020304" pitchFamily="18" charset="0"/>
                <a:cs typeface="Times New Roman" panose="02020603050405020304" pitchFamily="18" charset="0"/>
              </a:rPr>
              <a:t>Computer System Structure</a:t>
            </a:r>
            <a:endParaRPr lang="en-IN" sz="3212"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BD6FF-0F27-47FF-B138-FB0BF67BFF5F}"/>
              </a:ext>
            </a:extLst>
          </p:cNvPr>
          <p:cNvSpPr>
            <a:spLocks noGrp="1"/>
          </p:cNvSpPr>
          <p:nvPr>
            <p:ph idx="1"/>
          </p:nvPr>
        </p:nvSpPr>
        <p:spPr>
          <a:xfrm>
            <a:off x="560983" y="1302365"/>
            <a:ext cx="11148258" cy="4727555"/>
          </a:xfrm>
        </p:spPr>
        <p:txBody>
          <a:bodyPr>
            <a:normAutofit fontScale="92500"/>
          </a:bodyPr>
          <a:lstStyle/>
          <a:p>
            <a:pPr algn="just">
              <a:lnSpc>
                <a:spcPct val="150000"/>
              </a:lnSpc>
              <a:buFont typeface="Wingdings" panose="05000000000000000000" pitchFamily="2" charset="2"/>
              <a:buChar char="q"/>
            </a:pPr>
            <a:r>
              <a:rPr lang="en-US" altLang="en-US" sz="2409" dirty="0">
                <a:latin typeface="Times New Roman" panose="02020603050405020304" pitchFamily="18" charset="0"/>
                <a:cs typeface="Times New Roman" panose="02020603050405020304" pitchFamily="18" charset="0"/>
              </a:rPr>
              <a:t>Computer system can be divided into four components:</a:t>
            </a:r>
            <a:endParaRPr lang="en-US" altLang="en-US"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altLang="en-US" sz="2209" dirty="0">
                <a:latin typeface="Times New Roman" panose="02020603050405020304" pitchFamily="18" charset="0"/>
                <a:cs typeface="Times New Roman" panose="02020603050405020304" pitchFamily="18" charset="0"/>
              </a:rPr>
              <a:t>Hardware – provides basic computing resources</a:t>
            </a:r>
          </a:p>
          <a:p>
            <a:pPr lvl="2" algn="just">
              <a:lnSpc>
                <a:spcPct val="150000"/>
              </a:lnSpc>
              <a:buFont typeface="Wingdings" panose="05000000000000000000" pitchFamily="2" charset="2"/>
              <a:buChar char="Ø"/>
            </a:pPr>
            <a:r>
              <a:rPr lang="en-US" altLang="en-US" sz="2209" dirty="0">
                <a:latin typeface="Times New Roman" panose="02020603050405020304" pitchFamily="18" charset="0"/>
                <a:cs typeface="Times New Roman" panose="02020603050405020304" pitchFamily="18" charset="0"/>
              </a:rPr>
              <a:t>CPU, memory, I/O devices</a:t>
            </a:r>
          </a:p>
          <a:p>
            <a:pPr lvl="1" algn="just">
              <a:lnSpc>
                <a:spcPct val="150000"/>
              </a:lnSpc>
              <a:buFont typeface="Wingdings" panose="05000000000000000000" pitchFamily="2" charset="2"/>
              <a:buChar char="Ø"/>
            </a:pPr>
            <a:r>
              <a:rPr lang="en-US" altLang="en-US" sz="2209" dirty="0">
                <a:latin typeface="Times New Roman" panose="02020603050405020304" pitchFamily="18" charset="0"/>
                <a:cs typeface="Times New Roman" panose="02020603050405020304" pitchFamily="18" charset="0"/>
              </a:rPr>
              <a:t>Operating system- Controls and coordinates use of hardware among various applications and users</a:t>
            </a:r>
          </a:p>
          <a:p>
            <a:pPr lvl="1" algn="just">
              <a:lnSpc>
                <a:spcPct val="150000"/>
              </a:lnSpc>
              <a:buFont typeface="Wingdings" panose="05000000000000000000" pitchFamily="2" charset="2"/>
              <a:buChar char="Ø"/>
            </a:pPr>
            <a:r>
              <a:rPr lang="en-US" altLang="en-US" sz="2209" dirty="0">
                <a:latin typeface="Times New Roman" panose="02020603050405020304" pitchFamily="18" charset="0"/>
                <a:cs typeface="Times New Roman" panose="02020603050405020304" pitchFamily="18" charset="0"/>
              </a:rPr>
              <a:t>Application programs – define the ways in which the system resources are used to solve the computing problems of the users</a:t>
            </a:r>
          </a:p>
          <a:p>
            <a:pPr lvl="2" algn="just">
              <a:lnSpc>
                <a:spcPct val="150000"/>
              </a:lnSpc>
            </a:pPr>
            <a:r>
              <a:rPr lang="en-US" altLang="en-US" sz="2209" dirty="0">
                <a:latin typeface="Times New Roman" panose="02020603050405020304" pitchFamily="18" charset="0"/>
                <a:cs typeface="Times New Roman" panose="02020603050405020304" pitchFamily="18" charset="0"/>
              </a:rPr>
              <a:t>Word processors, compilers, web browsers, database systems, video games</a:t>
            </a:r>
          </a:p>
          <a:p>
            <a:pPr lvl="1" algn="just">
              <a:lnSpc>
                <a:spcPct val="150000"/>
              </a:lnSpc>
              <a:buFont typeface="Wingdings" panose="05000000000000000000" pitchFamily="2" charset="2"/>
              <a:buChar char="Ø"/>
            </a:pPr>
            <a:r>
              <a:rPr lang="en-US" altLang="en-US" sz="2209" dirty="0">
                <a:latin typeface="Times New Roman" panose="02020603050405020304" pitchFamily="18" charset="0"/>
                <a:cs typeface="Times New Roman" panose="02020603050405020304" pitchFamily="18" charset="0"/>
              </a:rPr>
              <a:t>Users</a:t>
            </a:r>
          </a:p>
          <a:p>
            <a:pPr lvl="2" algn="just">
              <a:lnSpc>
                <a:spcPct val="150000"/>
              </a:lnSpc>
            </a:pPr>
            <a:r>
              <a:rPr lang="en-US" altLang="en-US" dirty="0">
                <a:latin typeface="Times New Roman" panose="02020603050405020304" pitchFamily="18" charset="0"/>
                <a:cs typeface="Times New Roman" panose="02020603050405020304" pitchFamily="18" charset="0"/>
              </a:rPr>
              <a:t>People, machines, other computers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24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228600"/>
            <a:ext cx="7772400" cy="1143000"/>
          </a:xfrm>
        </p:spPr>
        <p:txBody>
          <a:bodyPr>
            <a:normAutofit/>
          </a:bodyPr>
          <a:lstStyle/>
          <a:p>
            <a:pPr algn="ctr"/>
            <a:r>
              <a:rPr lang="en-US" dirty="0">
                <a:latin typeface="Times New Roman" pitchFamily="18" charset="0"/>
                <a:cs typeface="Times New Roman" pitchFamily="18" charset="0"/>
              </a:rPr>
              <a:t>Networking</a:t>
            </a:r>
          </a:p>
        </p:txBody>
      </p:sp>
      <p:sp>
        <p:nvSpPr>
          <p:cNvPr id="3" name="Content Placeholder 2"/>
          <p:cNvSpPr>
            <a:spLocks noGrp="1"/>
          </p:cNvSpPr>
          <p:nvPr>
            <p:ph sz="quarter" idx="1"/>
          </p:nvPr>
        </p:nvSpPr>
        <p:spPr>
          <a:xfrm>
            <a:off x="2462212" y="1219200"/>
            <a:ext cx="7772400" cy="4800600"/>
          </a:xfrm>
        </p:spPr>
        <p:txBody>
          <a:bodyPr/>
          <a:lstStyle/>
          <a:p>
            <a:pPr algn="just"/>
            <a:r>
              <a:rPr lang="en-US" dirty="0">
                <a:latin typeface="Times New Roman" pitchFamily="18" charset="0"/>
                <a:cs typeface="Times New Roman" pitchFamily="18" charset="0"/>
              </a:rPr>
              <a:t>Distributed system is a collection of processor that do not share with memory, peripheral device, or a clock.</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processor communicate with one another through communication lines called network.</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communication network design must consider routing and connection strategies, and problem of protection and security.</a:t>
            </a:r>
          </a:p>
        </p:txBody>
      </p:sp>
    </p:spTree>
    <p:extLst>
      <p:ext uri="{BB962C8B-B14F-4D97-AF65-F5344CB8AC3E}">
        <p14:creationId xmlns:p14="http://schemas.microsoft.com/office/powerpoint/2010/main" val="3141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Protection system</a:t>
            </a: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If a computer systems has multiple user and allows the concurrent execution of multiple processes, then the various processes must be protected from one another’s activities.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Protection refers to mechanism for controlling the access of programs, processes or users to the resources defined by computer system.  </a:t>
            </a:r>
          </a:p>
        </p:txBody>
      </p:sp>
    </p:spTree>
    <p:extLst>
      <p:ext uri="{BB962C8B-B14F-4D97-AF65-F5344CB8AC3E}">
        <p14:creationId xmlns:p14="http://schemas.microsoft.com/office/powerpoint/2010/main" val="2121512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228600"/>
            <a:ext cx="7772400" cy="1143000"/>
          </a:xfrm>
        </p:spPr>
        <p:txBody>
          <a:bodyPr/>
          <a:lstStyle/>
          <a:p>
            <a:pPr algn="ctr"/>
            <a:r>
              <a:rPr lang="en-US" dirty="0">
                <a:latin typeface="Times New Roman" pitchFamily="18" charset="0"/>
                <a:cs typeface="Times New Roman" pitchFamily="18" charset="0"/>
              </a:rPr>
              <a:t>Operating System Services </a:t>
            </a:r>
          </a:p>
        </p:txBody>
      </p:sp>
      <p:sp>
        <p:nvSpPr>
          <p:cNvPr id="3" name="Content Placeholder 2"/>
          <p:cNvSpPr>
            <a:spLocks noGrp="1"/>
          </p:cNvSpPr>
          <p:nvPr>
            <p:ph sz="quarter" idx="1"/>
          </p:nvPr>
        </p:nvSpPr>
        <p:spPr/>
        <p:txBody>
          <a:bodyPr/>
          <a:lstStyle/>
          <a:p>
            <a:pPr algn="just">
              <a:buFont typeface="Wingdings" pitchFamily="2" charset="2"/>
              <a:buChar char="q"/>
            </a:pPr>
            <a:r>
              <a:rPr lang="en-US" dirty="0">
                <a:latin typeface="Times New Roman" pitchFamily="18" charset="0"/>
                <a:cs typeface="Times New Roman" pitchFamily="18" charset="0"/>
              </a:rPr>
              <a:t>Following are the five services provided by an operating system for the convenience of the users.</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Program execution</a:t>
            </a:r>
          </a:p>
          <a:p>
            <a:pPr algn="just">
              <a:buFont typeface="Wingdings" pitchFamily="2" charset="2"/>
              <a:buChar char="Ø"/>
            </a:pPr>
            <a:r>
              <a:rPr lang="en-US" dirty="0">
                <a:latin typeface="Times New Roman" pitchFamily="18" charset="0"/>
                <a:cs typeface="Times New Roman" pitchFamily="18" charset="0"/>
              </a:rPr>
              <a:t>I/O operation</a:t>
            </a:r>
          </a:p>
          <a:p>
            <a:pPr algn="just">
              <a:buFont typeface="Wingdings" pitchFamily="2" charset="2"/>
              <a:buChar char="Ø"/>
            </a:pPr>
            <a:r>
              <a:rPr lang="en-US" dirty="0">
                <a:latin typeface="Times New Roman" pitchFamily="18" charset="0"/>
                <a:cs typeface="Times New Roman" pitchFamily="18" charset="0"/>
              </a:rPr>
              <a:t>File system manipulation</a:t>
            </a:r>
          </a:p>
          <a:p>
            <a:pPr algn="just">
              <a:buFont typeface="Wingdings" pitchFamily="2" charset="2"/>
              <a:buChar char="Ø"/>
            </a:pPr>
            <a:r>
              <a:rPr lang="en-US" dirty="0">
                <a:latin typeface="Times New Roman" pitchFamily="18" charset="0"/>
                <a:cs typeface="Times New Roman" pitchFamily="18" charset="0"/>
              </a:rPr>
              <a:t>Communication</a:t>
            </a:r>
          </a:p>
          <a:p>
            <a:pPr algn="just">
              <a:buFont typeface="Wingdings" pitchFamily="2" charset="2"/>
              <a:buChar char="Ø"/>
            </a:pPr>
            <a:r>
              <a:rPr lang="en-US" dirty="0">
                <a:latin typeface="Times New Roman" pitchFamily="18" charset="0"/>
                <a:cs typeface="Times New Roman" pitchFamily="18" charset="0"/>
              </a:rPr>
              <a:t>Error detection </a:t>
            </a:r>
          </a:p>
          <a:p>
            <a:endParaRPr lang="en-US" dirty="0"/>
          </a:p>
        </p:txBody>
      </p:sp>
    </p:spTree>
    <p:extLst>
      <p:ext uri="{BB962C8B-B14F-4D97-AF65-F5344CB8AC3E}">
        <p14:creationId xmlns:p14="http://schemas.microsoft.com/office/powerpoint/2010/main" val="3553862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304800"/>
            <a:ext cx="7772400" cy="1143000"/>
          </a:xfrm>
        </p:spPr>
        <p:txBody>
          <a:bodyPr/>
          <a:lstStyle/>
          <a:p>
            <a:pPr algn="ctr"/>
            <a:r>
              <a:rPr lang="en-US" dirty="0">
                <a:latin typeface="Times New Roman" pitchFamily="18" charset="0"/>
                <a:cs typeface="Times New Roman" pitchFamily="18" charset="0"/>
              </a:rPr>
              <a:t>Program execution</a:t>
            </a:r>
          </a:p>
        </p:txBody>
      </p:sp>
      <p:sp>
        <p:nvSpPr>
          <p:cNvPr id="3" name="Content Placeholder 2"/>
          <p:cNvSpPr>
            <a:spLocks noGrp="1"/>
          </p:cNvSpPr>
          <p:nvPr>
            <p:ph sz="quarter" idx="1"/>
          </p:nvPr>
        </p:nvSpPr>
        <p:spPr>
          <a:xfrm>
            <a:off x="2005012" y="1143000"/>
            <a:ext cx="8229600" cy="5562600"/>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The purpose of computer systems is to allow the user to execute programs.</a:t>
            </a:r>
          </a:p>
          <a:p>
            <a:pPr algn="just">
              <a:buFont typeface="Wingdings" pitchFamily="2" charset="2"/>
              <a:buChar char="q"/>
            </a:pPr>
            <a:r>
              <a:rPr lang="en-US" dirty="0">
                <a:latin typeface="Times New Roman" pitchFamily="18" charset="0"/>
                <a:cs typeface="Times New Roman" pitchFamily="18" charset="0"/>
              </a:rPr>
              <a:t>So the OS provide an environment where the user can conveniently run programs.</a:t>
            </a:r>
          </a:p>
          <a:p>
            <a:pPr algn="just">
              <a:buFont typeface="Wingdings" pitchFamily="2" charset="2"/>
              <a:buChar char="q"/>
            </a:pPr>
            <a:r>
              <a:rPr lang="en-US" dirty="0">
                <a:latin typeface="Times New Roman" pitchFamily="18" charset="0"/>
                <a:cs typeface="Times New Roman" pitchFamily="18" charset="0"/>
              </a:rPr>
              <a:t>The user dose not have to worry about the memory allocation or multitasking or anything. These things are taken care of by the operating system.</a:t>
            </a:r>
          </a:p>
          <a:p>
            <a:pPr algn="just">
              <a:buFont typeface="Wingdings" pitchFamily="2" charset="2"/>
              <a:buChar char="q"/>
            </a:pPr>
            <a:r>
              <a:rPr lang="en-US" dirty="0">
                <a:latin typeface="Times New Roman" pitchFamily="18" charset="0"/>
                <a:cs typeface="Times New Roman" pitchFamily="18" charset="0"/>
              </a:rPr>
              <a:t>Running a program involves all allocating and </a:t>
            </a:r>
            <a:r>
              <a:rPr lang="en-US" dirty="0" err="1">
                <a:latin typeface="Times New Roman" pitchFamily="18" charset="0"/>
                <a:cs typeface="Times New Roman" pitchFamily="18" charset="0"/>
              </a:rPr>
              <a:t>deallocating</a:t>
            </a:r>
            <a:r>
              <a:rPr lang="en-US" dirty="0">
                <a:latin typeface="Times New Roman" pitchFamily="18" charset="0"/>
                <a:cs typeface="Times New Roman" pitchFamily="18" charset="0"/>
              </a:rPr>
              <a:t> memory , CPU scheduling in case of </a:t>
            </a:r>
            <a:r>
              <a:rPr lang="en-US" dirty="0" err="1">
                <a:latin typeface="Times New Roman" pitchFamily="18" charset="0"/>
                <a:cs typeface="Times New Roman" pitchFamily="18" charset="0"/>
              </a:rPr>
              <a:t>multiprocess</a:t>
            </a:r>
            <a:r>
              <a:rPr lang="en-US" dirty="0">
                <a:latin typeface="Times New Roman" pitchFamily="18" charset="0"/>
                <a:cs typeface="Times New Roman" pitchFamily="18" charset="0"/>
              </a:rPr>
              <a:t>.</a:t>
            </a:r>
          </a:p>
          <a:p>
            <a:pPr algn="just">
              <a:buFont typeface="Wingdings" pitchFamily="2" charset="2"/>
              <a:buChar char="q"/>
            </a:pPr>
            <a:r>
              <a:rPr lang="en-US" dirty="0">
                <a:latin typeface="Times New Roman" pitchFamily="18" charset="0"/>
                <a:cs typeface="Times New Roman" pitchFamily="18" charset="0"/>
              </a:rPr>
              <a:t>These function can not be gives to the user-level programs. So user level programs can not help the user to run program independently without the help of O.S.</a:t>
            </a:r>
          </a:p>
          <a:p>
            <a:pPr algn="just">
              <a:buFont typeface="Wingdings" pitchFamily="2" charset="2"/>
              <a:buChar char="q"/>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59087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Input/output Operation </a:t>
            </a:r>
          </a:p>
        </p:txBody>
      </p:sp>
      <p:sp>
        <p:nvSpPr>
          <p:cNvPr id="3" name="Content Placeholder 2"/>
          <p:cNvSpPr>
            <a:spLocks noGrp="1"/>
          </p:cNvSpPr>
          <p:nvPr>
            <p:ph sz="quarter" idx="1"/>
          </p:nvPr>
        </p:nvSpPr>
        <p:spPr>
          <a:xfrm>
            <a:off x="2233612" y="1219200"/>
            <a:ext cx="8001000" cy="5029200"/>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Each program requires an input and produces output. This involves the use of I/O.</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The OS hides the details of the underlying hardware for the I/O from the user. All that user see that I/O has been performed without any details of the underlying.</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It has been actually performed for efficiency and protection user is not allowed any control over I/O. so this service can not provided by user level program.</a:t>
            </a:r>
          </a:p>
          <a:p>
            <a:pPr algn="just">
              <a:buFont typeface="Wingdings" pitchFamily="2" charset="2"/>
              <a:buChar char="q"/>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29479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File system manipulation</a:t>
            </a:r>
          </a:p>
        </p:txBody>
      </p:sp>
      <p:sp>
        <p:nvSpPr>
          <p:cNvPr id="3" name="Content Placeholder 2"/>
          <p:cNvSpPr>
            <a:spLocks noGrp="1"/>
          </p:cNvSpPr>
          <p:nvPr>
            <p:ph sz="quarter" idx="1"/>
          </p:nvPr>
        </p:nvSpPr>
        <p:spPr>
          <a:xfrm>
            <a:off x="2157412" y="1066800"/>
            <a:ext cx="8077200" cy="5257800"/>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The output of an program may need to be written into a new file. The OS has to provide this service.</a:t>
            </a:r>
          </a:p>
          <a:p>
            <a:pPr algn="just">
              <a:buFont typeface="Wingdings" pitchFamily="2" charset="2"/>
              <a:buChar char="q"/>
            </a:pPr>
            <a:r>
              <a:rPr lang="en-US" dirty="0">
                <a:latin typeface="Times New Roman" pitchFamily="18" charset="0"/>
                <a:cs typeface="Times New Roman" pitchFamily="18" charset="0"/>
              </a:rPr>
              <a:t>User also does not have to worry about secondary storage management. User simply gives the command for reading or writing to a file and sees his /her task accomplished.</a:t>
            </a:r>
          </a:p>
          <a:p>
            <a:pPr algn="just">
              <a:buFont typeface="Wingdings" pitchFamily="2" charset="2"/>
              <a:buChar char="q"/>
            </a:pPr>
            <a:r>
              <a:rPr lang="en-US" dirty="0">
                <a:latin typeface="Times New Roman" pitchFamily="18" charset="0"/>
                <a:cs typeface="Times New Roman" pitchFamily="18" charset="0"/>
              </a:rPr>
              <a:t>Thus OS makes it easier for user program to accomplished their task.</a:t>
            </a:r>
          </a:p>
          <a:p>
            <a:pPr algn="just">
              <a:buFont typeface="Wingdings" pitchFamily="2" charset="2"/>
              <a:buChar char="q"/>
            </a:pPr>
            <a:r>
              <a:rPr lang="en-US" dirty="0">
                <a:latin typeface="Times New Roman" pitchFamily="18" charset="0"/>
                <a:cs typeface="Times New Roman" pitchFamily="18" charset="0"/>
              </a:rPr>
              <a:t>This service involved the secondary storage management is critical to the speed of many programs and hence it is best relegated to the OS to manage it than giving individuals users the control of it.</a:t>
            </a:r>
          </a:p>
          <a:p>
            <a:pPr algn="just">
              <a:buFont typeface="Wingdings" pitchFamily="2" charset="2"/>
              <a:buChar char="q"/>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14392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Communication </a:t>
            </a:r>
          </a:p>
        </p:txBody>
      </p:sp>
      <p:sp>
        <p:nvSpPr>
          <p:cNvPr id="3" name="Content Placeholder 2"/>
          <p:cNvSpPr>
            <a:spLocks noGrp="1"/>
          </p:cNvSpPr>
          <p:nvPr>
            <p:ph sz="quarter" idx="1"/>
          </p:nvPr>
        </p:nvSpPr>
        <p:spPr>
          <a:xfrm>
            <a:off x="2157412" y="1371600"/>
            <a:ext cx="8077200" cy="5257800"/>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There are instances where processes need to communicate with each other to exchange information.</a:t>
            </a:r>
          </a:p>
          <a:p>
            <a:pPr algn="just">
              <a:buFont typeface="Wingdings" pitchFamily="2" charset="2"/>
              <a:buChar char="q"/>
            </a:pPr>
            <a:r>
              <a:rPr lang="en-US" dirty="0">
                <a:latin typeface="Times New Roman" pitchFamily="18" charset="0"/>
                <a:cs typeface="Times New Roman" pitchFamily="18" charset="0"/>
              </a:rPr>
              <a:t>It may be between processes running on the same computer or running on the different computer.</a:t>
            </a:r>
          </a:p>
          <a:p>
            <a:pPr algn="just">
              <a:buFont typeface="Wingdings" pitchFamily="2" charset="2"/>
              <a:buChar char="q"/>
            </a:pPr>
            <a:r>
              <a:rPr lang="en-US" dirty="0">
                <a:latin typeface="Times New Roman" pitchFamily="18" charset="0"/>
                <a:cs typeface="Times New Roman" pitchFamily="18" charset="0"/>
              </a:rPr>
              <a:t>By providing this service the OS relieves the user of the worry of passing messages need to be passed to processes on the other computers through a network, it can be done by user programs.</a:t>
            </a:r>
          </a:p>
          <a:p>
            <a:pPr algn="just">
              <a:buFont typeface="Wingdings" pitchFamily="2" charset="2"/>
              <a:buChar char="q"/>
            </a:pPr>
            <a:r>
              <a:rPr lang="en-US" dirty="0">
                <a:latin typeface="Times New Roman" pitchFamily="18" charset="0"/>
                <a:cs typeface="Times New Roman" pitchFamily="18" charset="0"/>
              </a:rPr>
              <a:t>The user program may be customized to the specifies of the hardware through which the message transits and provides the service interface to the OS</a:t>
            </a:r>
          </a:p>
        </p:txBody>
      </p:sp>
    </p:spTree>
    <p:extLst>
      <p:ext uri="{BB962C8B-B14F-4D97-AF65-F5344CB8AC3E}">
        <p14:creationId xmlns:p14="http://schemas.microsoft.com/office/powerpoint/2010/main" val="1050029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152400"/>
            <a:ext cx="7772400" cy="1143000"/>
          </a:xfrm>
        </p:spPr>
        <p:txBody>
          <a:bodyPr/>
          <a:lstStyle/>
          <a:p>
            <a:pPr algn="ctr"/>
            <a:r>
              <a:rPr lang="en-US" dirty="0">
                <a:latin typeface="Times New Roman" pitchFamily="18" charset="0"/>
                <a:cs typeface="Times New Roman" pitchFamily="18" charset="0"/>
              </a:rPr>
              <a:t>Error Detection</a:t>
            </a:r>
          </a:p>
        </p:txBody>
      </p:sp>
      <p:sp>
        <p:nvSpPr>
          <p:cNvPr id="3" name="Content Placeholder 2"/>
          <p:cNvSpPr>
            <a:spLocks noGrp="1"/>
          </p:cNvSpPr>
          <p:nvPr>
            <p:ph sz="quarter" idx="1"/>
          </p:nvPr>
        </p:nvSpPr>
        <p:spPr>
          <a:xfrm>
            <a:off x="2081212" y="1143000"/>
            <a:ext cx="8153400" cy="5486400"/>
          </a:xfrm>
        </p:spPr>
        <p:txBody>
          <a:bodyPr>
            <a:normAutofit lnSpcReduction="10000"/>
          </a:bodyPr>
          <a:lstStyle/>
          <a:p>
            <a:pPr algn="just"/>
            <a:r>
              <a:rPr lang="en-US" dirty="0">
                <a:latin typeface="Times New Roman" pitchFamily="18" charset="0"/>
                <a:cs typeface="Times New Roman" pitchFamily="18" charset="0"/>
              </a:rPr>
              <a:t>An error in one part of the system may cause malfunctioning of the complete system.</a:t>
            </a:r>
          </a:p>
          <a:p>
            <a:pPr algn="just"/>
            <a:r>
              <a:rPr lang="en-US" dirty="0">
                <a:latin typeface="Times New Roman" pitchFamily="18" charset="0"/>
                <a:cs typeface="Times New Roman" pitchFamily="18" charset="0"/>
              </a:rPr>
              <a:t>To avoid such a situation the OS constantly monitors the system for detecting the errors. This relieves the user of the worry of errors propagating to various part of the system and causing malfunctioning.</a:t>
            </a:r>
          </a:p>
          <a:p>
            <a:pPr algn="just"/>
            <a:r>
              <a:rPr lang="en-US" dirty="0">
                <a:latin typeface="Times New Roman" pitchFamily="18" charset="0"/>
                <a:cs typeface="Times New Roman" pitchFamily="18" charset="0"/>
              </a:rPr>
              <a:t>This service can not be allowed to be handled by user programs because it involves monitoring and in cases altering area of memory or </a:t>
            </a:r>
            <a:r>
              <a:rPr lang="en-US" dirty="0" err="1">
                <a:latin typeface="Times New Roman" pitchFamily="18" charset="0"/>
                <a:cs typeface="Times New Roman" pitchFamily="18" charset="0"/>
              </a:rPr>
              <a:t>deallocation</a:t>
            </a:r>
            <a:r>
              <a:rPr lang="en-US" dirty="0">
                <a:latin typeface="Times New Roman" pitchFamily="18" charset="0"/>
                <a:cs typeface="Times New Roman" pitchFamily="18" charset="0"/>
              </a:rPr>
              <a:t> of memory for a faulty process or may be relinquishing the CPU of a process that goes into infinite loop</a:t>
            </a:r>
          </a:p>
          <a:p>
            <a:pPr algn="just"/>
            <a:r>
              <a:rPr lang="en-US" dirty="0">
                <a:latin typeface="Times New Roman" pitchFamily="18" charset="0"/>
                <a:cs typeface="Times New Roman" pitchFamily="18" charset="0"/>
              </a:rPr>
              <a:t>These task are too critical to be handed over to the user programs if given these </a:t>
            </a:r>
            <a:r>
              <a:rPr lang="en-US" dirty="0" err="1">
                <a:latin typeface="Times New Roman" pitchFamily="18" charset="0"/>
                <a:cs typeface="Times New Roman" pitchFamily="18" charset="0"/>
              </a:rPr>
              <a:t>previleges</a:t>
            </a:r>
            <a:r>
              <a:rPr lang="en-US" dirty="0">
                <a:latin typeface="Times New Roman" pitchFamily="18" charset="0"/>
                <a:cs typeface="Times New Roman" pitchFamily="18" charset="0"/>
              </a:rPr>
              <a:t> can interfere with the correct operation of OS</a:t>
            </a:r>
          </a:p>
        </p:txBody>
      </p:sp>
    </p:spTree>
    <p:extLst>
      <p:ext uri="{BB962C8B-B14F-4D97-AF65-F5344CB8AC3E}">
        <p14:creationId xmlns:p14="http://schemas.microsoft.com/office/powerpoint/2010/main" val="1827372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2" y="-76200"/>
            <a:ext cx="7772400" cy="1143000"/>
          </a:xfrm>
        </p:spPr>
        <p:txBody>
          <a:bodyPr/>
          <a:lstStyle/>
          <a:p>
            <a:pPr algn="ctr"/>
            <a:r>
              <a:rPr lang="en-US" dirty="0">
                <a:latin typeface="Times New Roman" pitchFamily="18" charset="0"/>
                <a:cs typeface="Times New Roman" pitchFamily="18" charset="0"/>
              </a:rPr>
              <a:t>Mechanism &amp; policies</a:t>
            </a:r>
          </a:p>
        </p:txBody>
      </p:sp>
      <p:sp>
        <p:nvSpPr>
          <p:cNvPr id="3" name="Content Placeholder 2"/>
          <p:cNvSpPr>
            <a:spLocks noGrp="1"/>
          </p:cNvSpPr>
          <p:nvPr>
            <p:ph sz="quarter" idx="1"/>
          </p:nvPr>
        </p:nvSpPr>
        <p:spPr>
          <a:xfrm>
            <a:off x="1928812" y="1066800"/>
            <a:ext cx="8305800" cy="5410200"/>
          </a:xfrm>
        </p:spPr>
        <p:txBody>
          <a:bodyPr>
            <a:normAutofit fontScale="92500" lnSpcReduction="10000"/>
          </a:bodyPr>
          <a:lstStyle/>
          <a:p>
            <a:pPr algn="just"/>
            <a:r>
              <a:rPr lang="en-US" dirty="0">
                <a:latin typeface="Times New Roman" pitchFamily="18" charset="0"/>
                <a:cs typeface="Times New Roman" pitchFamily="18" charset="0"/>
              </a:rPr>
              <a:t>The policies specify what will be done while the mechanism specify how it is to be done for instances the timer constructor for ensuring CPU protection is mechanism. </a:t>
            </a:r>
          </a:p>
          <a:p>
            <a:pPr algn="just"/>
            <a:r>
              <a:rPr lang="en-US" dirty="0">
                <a:latin typeface="Times New Roman" pitchFamily="18" charset="0"/>
                <a:cs typeface="Times New Roman" pitchFamily="18" charset="0"/>
              </a:rPr>
              <a:t>On the other hand, the decision of how long the timer is to be set for a particular user in a policy decision.</a:t>
            </a:r>
          </a:p>
          <a:p>
            <a:pPr algn="just"/>
            <a:r>
              <a:rPr lang="en-US" dirty="0">
                <a:latin typeface="Times New Roman" pitchFamily="18" charset="0"/>
                <a:cs typeface="Times New Roman" pitchFamily="18" charset="0"/>
              </a:rPr>
              <a:t>The separation of mechanism and policy is important to provide flexibility to a system. If the interface between mechanism and policy is well defined ,the change of policy may affect only a few parameters.</a:t>
            </a:r>
          </a:p>
          <a:p>
            <a:pPr algn="just"/>
            <a:r>
              <a:rPr lang="en-US" dirty="0">
                <a:latin typeface="Times New Roman" pitchFamily="18" charset="0"/>
                <a:cs typeface="Times New Roman" pitchFamily="18" charset="0"/>
              </a:rPr>
              <a:t>Once the policy has been decided it gives the programmer the choice of using his/her own implementation. Also the underlying implementation may be changed for a more efficient one without much trouble if the mechanism and policy are well defined </a:t>
            </a:r>
          </a:p>
        </p:txBody>
      </p:sp>
    </p:spTree>
    <p:extLst>
      <p:ext uri="{BB962C8B-B14F-4D97-AF65-F5344CB8AC3E}">
        <p14:creationId xmlns:p14="http://schemas.microsoft.com/office/powerpoint/2010/main" val="406755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1D69-70EF-4B63-A712-982DBA379366}"/>
              </a:ext>
            </a:extLst>
          </p:cNvPr>
          <p:cNvSpPr>
            <a:spLocks noGrp="1"/>
          </p:cNvSpPr>
          <p:nvPr>
            <p:ph type="title"/>
          </p:nvPr>
        </p:nvSpPr>
        <p:spPr>
          <a:xfrm>
            <a:off x="2065436" y="262316"/>
            <a:ext cx="8185249" cy="887054"/>
          </a:xfrm>
        </p:spPr>
        <p:txBody>
          <a:bodyPr anchor="t">
            <a:normAutofit/>
          </a:bodyPr>
          <a:lstStyle/>
          <a:p>
            <a:pPr algn="ctr"/>
            <a:r>
              <a:rPr lang="en-US" altLang="en-US" sz="3212" dirty="0">
                <a:solidFill>
                  <a:schemeClr val="accent1"/>
                </a:solidFill>
                <a:latin typeface="Times New Roman" panose="02020603050405020304" pitchFamily="18" charset="0"/>
                <a:cs typeface="Times New Roman" panose="02020603050405020304" pitchFamily="18" charset="0"/>
              </a:rPr>
              <a:t>Four Components of a Computer System</a:t>
            </a:r>
            <a:endParaRPr lang="en-IN" sz="3212" dirty="0">
              <a:solidFill>
                <a:schemeClr val="accent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85654F1-B1B5-4DD1-B9DD-A62DF6D3E3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924" y="1440061"/>
            <a:ext cx="7420273" cy="458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12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64E9F8-D34E-4BAF-BEE3-1F45D83F8C1E}"/>
              </a:ext>
            </a:extLst>
          </p:cNvPr>
          <p:cNvSpPr>
            <a:spLocks noGrp="1" noChangeArrowheads="1"/>
          </p:cNvSpPr>
          <p:nvPr>
            <p:ph type="title" idx="4294967295"/>
          </p:nvPr>
        </p:nvSpPr>
        <p:spPr>
          <a:xfrm>
            <a:off x="3978275" y="311150"/>
            <a:ext cx="8261350" cy="579438"/>
          </a:xfrm>
        </p:spPr>
        <p:txBody>
          <a:bodyPr>
            <a:noAutofit/>
          </a:bodyPr>
          <a:lstStyle/>
          <a:p>
            <a:pPr algn="ctr" eaLnBrk="1" hangingPunct="1"/>
            <a:r>
              <a:rPr lang="en-US" altLang="en-US" sz="3614" dirty="0">
                <a:solidFill>
                  <a:schemeClr val="accent1"/>
                </a:solidFill>
                <a:latin typeface="Times New Roman" panose="02020603050405020304" pitchFamily="18" charset="0"/>
                <a:cs typeface="Times New Roman" panose="02020603050405020304" pitchFamily="18" charset="0"/>
              </a:rPr>
              <a:t>Computer System Organization</a:t>
            </a:r>
          </a:p>
        </p:txBody>
      </p:sp>
      <p:sp>
        <p:nvSpPr>
          <p:cNvPr id="24579" name="Rectangle 3">
            <a:extLst>
              <a:ext uri="{FF2B5EF4-FFF2-40B4-BE49-F238E27FC236}">
                <a16:creationId xmlns:a16="http://schemas.microsoft.com/office/drawing/2014/main" id="{ECD205A0-076C-457C-B431-944F789E230F}"/>
              </a:ext>
            </a:extLst>
          </p:cNvPr>
          <p:cNvSpPr>
            <a:spLocks noGrp="1" noChangeArrowheads="1"/>
          </p:cNvSpPr>
          <p:nvPr>
            <p:ph type="body" idx="4294967295"/>
          </p:nvPr>
        </p:nvSpPr>
        <p:spPr>
          <a:xfrm>
            <a:off x="1857375" y="1225550"/>
            <a:ext cx="10382250" cy="4548188"/>
          </a:xfrm>
        </p:spPr>
        <p:txBody>
          <a:bodyPr/>
          <a:lstStyle/>
          <a:p>
            <a:pPr>
              <a:lnSpc>
                <a:spcPct val="150000"/>
              </a:lnSpc>
            </a:pPr>
            <a:r>
              <a:rPr lang="en-US" altLang="en-US" sz="2409" dirty="0">
                <a:latin typeface="Times New Roman" panose="02020603050405020304" pitchFamily="18" charset="0"/>
                <a:cs typeface="Times New Roman" panose="02020603050405020304" pitchFamily="18" charset="0"/>
              </a:rPr>
              <a:t>Computer-system operation</a:t>
            </a:r>
          </a:p>
          <a:p>
            <a:pPr lvl="1">
              <a:lnSpc>
                <a:spcPct val="150000"/>
              </a:lnSpc>
            </a:pPr>
            <a:r>
              <a:rPr lang="en-US" altLang="en-US" sz="2008" dirty="0">
                <a:latin typeface="Times New Roman" panose="02020603050405020304" pitchFamily="18" charset="0"/>
                <a:cs typeface="Times New Roman" panose="02020603050405020304" pitchFamily="18" charset="0"/>
              </a:rPr>
              <a:t>One or more CPUs, device controllers connect through common bus providing access to shared memory</a:t>
            </a:r>
          </a:p>
          <a:p>
            <a:pPr lvl="1">
              <a:lnSpc>
                <a:spcPct val="150000"/>
              </a:lnSpc>
            </a:pPr>
            <a:r>
              <a:rPr lang="en-US" altLang="en-US" sz="2008" dirty="0">
                <a:latin typeface="Times New Roman" panose="02020603050405020304" pitchFamily="18" charset="0"/>
                <a:cs typeface="Times New Roman" panose="02020603050405020304" pitchFamily="18" charset="0"/>
              </a:rPr>
              <a:t>Concurrent execution of CPUs and devices competing for memory cycles</a:t>
            </a:r>
          </a:p>
          <a:p>
            <a:pPr lvl="1"/>
            <a:endParaRPr lang="en-US" altLang="en-US" dirty="0"/>
          </a:p>
        </p:txBody>
      </p:sp>
      <p:pic>
        <p:nvPicPr>
          <p:cNvPr id="24580" name="Picture 5">
            <a:extLst>
              <a:ext uri="{FF2B5EF4-FFF2-40B4-BE49-F238E27FC236}">
                <a16:creationId xmlns:a16="http://schemas.microsoft.com/office/drawing/2014/main" id="{65EAD17F-935A-4397-87AE-A8E2F694F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573" y="3449400"/>
            <a:ext cx="6083157" cy="300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924" y="139601"/>
            <a:ext cx="7802761" cy="841474"/>
          </a:xfrm>
        </p:spPr>
        <p:txBody>
          <a:bodyPr anchor="ctr">
            <a:normAutofit/>
          </a:bodyPr>
          <a:lstStyle/>
          <a:p>
            <a:pPr algn="ctr"/>
            <a:r>
              <a:rPr lang="en-US" sz="3614" dirty="0">
                <a:solidFill>
                  <a:schemeClr val="accent1"/>
                </a:solidFill>
                <a:latin typeface="Times New Roman" pitchFamily="18" charset="0"/>
                <a:cs typeface="Times New Roman" pitchFamily="18" charset="0"/>
              </a:rPr>
              <a:t>History of operating system</a:t>
            </a:r>
          </a:p>
        </p:txBody>
      </p:sp>
      <p:sp>
        <p:nvSpPr>
          <p:cNvPr id="3" name="Content Placeholder 2"/>
          <p:cNvSpPr>
            <a:spLocks noGrp="1"/>
          </p:cNvSpPr>
          <p:nvPr>
            <p:ph idx="1"/>
          </p:nvPr>
        </p:nvSpPr>
        <p:spPr>
          <a:xfrm>
            <a:off x="1621750" y="1287065"/>
            <a:ext cx="9852898" cy="5431334"/>
          </a:xfrm>
        </p:spPr>
        <p:txBody>
          <a:bodyPr>
            <a:normAutofit fontScale="92500" lnSpcReduction="10000"/>
          </a:bodyPr>
          <a:lstStyle/>
          <a:p>
            <a:pPr algn="just">
              <a:lnSpc>
                <a:spcPct val="150000"/>
              </a:lnSpc>
              <a:buFont typeface="Wingdings" pitchFamily="2" charset="2"/>
              <a:buChar char="q"/>
            </a:pPr>
            <a:r>
              <a:rPr lang="en-US" sz="2008" dirty="0">
                <a:latin typeface="Times New Roman" pitchFamily="18" charset="0"/>
                <a:cs typeface="Times New Roman" pitchFamily="18" charset="0"/>
              </a:rPr>
              <a:t>First generation system (1945-55)</a:t>
            </a:r>
          </a:p>
          <a:p>
            <a:pPr algn="just">
              <a:lnSpc>
                <a:spcPct val="150000"/>
              </a:lnSpc>
              <a:buFont typeface="Wingdings" pitchFamily="2" charset="2"/>
              <a:buChar char="Ø"/>
            </a:pPr>
            <a:r>
              <a:rPr lang="en-US" sz="2008" dirty="0">
                <a:latin typeface="Times New Roman" pitchFamily="18" charset="0"/>
                <a:cs typeface="Times New Roman" pitchFamily="18" charset="0"/>
              </a:rPr>
              <a:t>Vacuum tubes &amp; plug board, No operating system</a:t>
            </a:r>
          </a:p>
          <a:p>
            <a:pPr algn="just">
              <a:lnSpc>
                <a:spcPct val="150000"/>
              </a:lnSpc>
              <a:buFont typeface="Wingdings" pitchFamily="2" charset="2"/>
              <a:buChar char="q"/>
            </a:pPr>
            <a:r>
              <a:rPr lang="en-US" sz="2008" dirty="0">
                <a:latin typeface="Times New Roman" pitchFamily="18" charset="0"/>
                <a:cs typeface="Times New Roman" pitchFamily="18" charset="0"/>
              </a:rPr>
              <a:t>Second generation (1955-65)</a:t>
            </a:r>
          </a:p>
          <a:p>
            <a:pPr algn="just">
              <a:lnSpc>
                <a:spcPct val="150000"/>
              </a:lnSpc>
              <a:buFont typeface="Wingdings" pitchFamily="2" charset="2"/>
              <a:buChar char="Ø"/>
            </a:pPr>
            <a:r>
              <a:rPr lang="en-US" sz="2008" dirty="0">
                <a:latin typeface="Times New Roman" pitchFamily="18" charset="0"/>
                <a:cs typeface="Times New Roman" pitchFamily="18" charset="0"/>
              </a:rPr>
              <a:t>Batch processing system, First OS was written for Intel</a:t>
            </a:r>
          </a:p>
          <a:p>
            <a:pPr algn="just">
              <a:lnSpc>
                <a:spcPct val="150000"/>
              </a:lnSpc>
              <a:buFont typeface="Wingdings" pitchFamily="2" charset="2"/>
              <a:buChar char="Ø"/>
            </a:pPr>
            <a:r>
              <a:rPr lang="en-US" sz="2008" dirty="0">
                <a:latin typeface="Times New Roman" pitchFamily="18" charset="0"/>
                <a:cs typeface="Times New Roman" pitchFamily="18" charset="0"/>
              </a:rPr>
              <a:t>Used mostly for scientific &amp; Engineering calculations.</a:t>
            </a:r>
          </a:p>
          <a:p>
            <a:pPr algn="just">
              <a:lnSpc>
                <a:spcPct val="150000"/>
              </a:lnSpc>
              <a:buFont typeface="Wingdings" pitchFamily="2" charset="2"/>
              <a:buChar char="q"/>
            </a:pPr>
            <a:r>
              <a:rPr lang="en-US" sz="2008" dirty="0">
                <a:latin typeface="Times New Roman" pitchFamily="18" charset="0"/>
                <a:cs typeface="Times New Roman" pitchFamily="18" charset="0"/>
              </a:rPr>
              <a:t>Third generation (1965-75)</a:t>
            </a:r>
          </a:p>
          <a:p>
            <a:pPr algn="just">
              <a:lnSpc>
                <a:spcPct val="150000"/>
              </a:lnSpc>
              <a:buFont typeface="Wingdings" pitchFamily="2" charset="2"/>
              <a:buChar char="Ø"/>
            </a:pPr>
            <a:r>
              <a:rPr lang="en-US" sz="2008" dirty="0">
                <a:latin typeface="Times New Roman" pitchFamily="18" charset="0"/>
                <a:cs typeface="Times New Roman" pitchFamily="18" charset="0"/>
              </a:rPr>
              <a:t>Batch processing system, but several jobs could run at a time, multiprogramming.</a:t>
            </a:r>
          </a:p>
          <a:p>
            <a:pPr algn="just">
              <a:lnSpc>
                <a:spcPct val="150000"/>
              </a:lnSpc>
              <a:buFont typeface="Wingdings" pitchFamily="2" charset="2"/>
              <a:buChar char="q"/>
            </a:pPr>
            <a:r>
              <a:rPr lang="en-US" sz="2008" dirty="0">
                <a:latin typeface="Times New Roman" pitchFamily="18" charset="0"/>
                <a:cs typeface="Times New Roman" pitchFamily="18" charset="0"/>
              </a:rPr>
              <a:t>Fourth generation (1975-present)   </a:t>
            </a:r>
          </a:p>
          <a:p>
            <a:pPr algn="just">
              <a:lnSpc>
                <a:spcPct val="150000"/>
              </a:lnSpc>
              <a:buFont typeface="Wingdings" pitchFamily="2" charset="2"/>
              <a:buChar char="Ø"/>
            </a:pPr>
            <a:r>
              <a:rPr lang="en-US" sz="2008" dirty="0">
                <a:latin typeface="Times New Roman" pitchFamily="18" charset="0"/>
                <a:cs typeface="Times New Roman" pitchFamily="18" charset="0"/>
              </a:rPr>
              <a:t>PC’s came to begin, Desktop system as powerful as mainframe of 1970’s</a:t>
            </a:r>
          </a:p>
          <a:p>
            <a:pPr algn="just">
              <a:lnSpc>
                <a:spcPct val="150000"/>
              </a:lnSpc>
              <a:buFont typeface="Wingdings" pitchFamily="2" charset="2"/>
              <a:buChar char="Ø"/>
            </a:pPr>
            <a:r>
              <a:rPr lang="en-US" sz="2008" dirty="0">
                <a:latin typeface="Times New Roman" pitchFamily="18" charset="0"/>
                <a:cs typeface="Times New Roman" pitchFamily="18" charset="0"/>
              </a:rPr>
              <a:t>Two OS are dominant MS-DOS, UNIX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D9AC-1CEC-4763-8033-25A98C1A212A}"/>
              </a:ext>
            </a:extLst>
          </p:cNvPr>
          <p:cNvSpPr>
            <a:spLocks noGrp="1"/>
          </p:cNvSpPr>
          <p:nvPr>
            <p:ph type="title"/>
          </p:nvPr>
        </p:nvSpPr>
        <p:spPr>
          <a:xfrm>
            <a:off x="2447924" y="262316"/>
            <a:ext cx="7802761" cy="795256"/>
          </a:xfrm>
        </p:spPr>
        <p:txBody>
          <a:bodyPr anchor="t">
            <a:normAutofit/>
          </a:bodyPr>
          <a:lstStyle/>
          <a:p>
            <a:pPr algn="ctr"/>
            <a:r>
              <a:rPr lang="en-US" altLang="ko-KR" sz="3614" dirty="0">
                <a:solidFill>
                  <a:schemeClr val="accent1"/>
                </a:solidFill>
                <a:latin typeface="Times New Roman" panose="02020603050405020304" pitchFamily="18" charset="0"/>
                <a:cs typeface="Times New Roman" panose="02020603050405020304" pitchFamily="18" charset="0"/>
              </a:rPr>
              <a:t>Bootstrapping</a:t>
            </a:r>
            <a:endParaRPr lang="en-IN" sz="3614"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29F72C-74C6-4BE2-A061-D508961A8D9E}"/>
              </a:ext>
            </a:extLst>
          </p:cNvPr>
          <p:cNvSpPr>
            <a:spLocks noGrp="1"/>
          </p:cNvSpPr>
          <p:nvPr>
            <p:ph idx="1"/>
          </p:nvPr>
        </p:nvSpPr>
        <p:spPr>
          <a:xfrm>
            <a:off x="1912441" y="1287065"/>
            <a:ext cx="8338245" cy="4742855"/>
          </a:xfrm>
        </p:spPr>
        <p:txBody>
          <a:bodyPr>
            <a:normAutofit fontScale="62500" lnSpcReduction="20000"/>
          </a:bodyPr>
          <a:lstStyle/>
          <a:p>
            <a:pPr algn="just">
              <a:lnSpc>
                <a:spcPct val="170000"/>
              </a:lnSpc>
              <a:buFont typeface="Wingdings" panose="05000000000000000000" pitchFamily="2" charset="2"/>
              <a:buChar char="Ø"/>
              <a:defRPr/>
            </a:pPr>
            <a:r>
              <a:rPr lang="en-US" sz="3413" dirty="0">
                <a:latin typeface="Times New Roman" panose="02020603050405020304" pitchFamily="18" charset="0"/>
                <a:cs typeface="Times New Roman" panose="02020603050405020304" pitchFamily="18" charset="0"/>
              </a:rPr>
              <a:t>Booting is the process of loading operating system into main memory</a:t>
            </a:r>
            <a:r>
              <a:rPr lang="en-US" altLang="ko-KR" sz="3413" dirty="0">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Ø"/>
              <a:defRPr/>
            </a:pPr>
            <a:r>
              <a:rPr lang="en-US" sz="3413" dirty="0">
                <a:latin typeface="Times New Roman" panose="02020603050405020304" pitchFamily="18" charset="0"/>
                <a:cs typeface="Times New Roman" panose="02020603050405020304" pitchFamily="18" charset="0"/>
              </a:rPr>
              <a:t>For a computer to start running, it needs to have an initial program to load and execute the boot program, which in turn loads the operating system.</a:t>
            </a:r>
          </a:p>
          <a:p>
            <a:pPr algn="just">
              <a:lnSpc>
                <a:spcPct val="170000"/>
              </a:lnSpc>
              <a:buFont typeface="Wingdings" panose="05000000000000000000" pitchFamily="2" charset="2"/>
              <a:buChar char="Ø"/>
              <a:defRPr/>
            </a:pPr>
            <a:r>
              <a:rPr lang="en-US" sz="3413" dirty="0">
                <a:latin typeface="Times New Roman" panose="02020603050405020304" pitchFamily="18" charset="0"/>
                <a:cs typeface="Times New Roman" panose="02020603050405020304" pitchFamily="18" charset="0"/>
              </a:rPr>
              <a:t>The primitive loader program that can load and execute the Boot program is called Bootstrap Program. </a:t>
            </a:r>
          </a:p>
          <a:p>
            <a:pPr algn="just">
              <a:lnSpc>
                <a:spcPct val="170000"/>
              </a:lnSpc>
              <a:buFont typeface="Wingdings" panose="05000000000000000000" pitchFamily="2" charset="2"/>
              <a:buChar char="Ø"/>
              <a:defRPr/>
            </a:pPr>
            <a:r>
              <a:rPr lang="en-US" sz="3413" dirty="0">
                <a:latin typeface="Times New Roman" panose="02020603050405020304" pitchFamily="18" charset="0"/>
                <a:cs typeface="Times New Roman" panose="02020603050405020304" pitchFamily="18" charset="0"/>
              </a:rPr>
              <a:t>Boot strap program is generally stored in ROM. </a:t>
            </a:r>
          </a:p>
          <a:p>
            <a:pPr algn="just">
              <a:lnSpc>
                <a:spcPct val="170000"/>
              </a:lnSpc>
              <a:buFont typeface="Wingdings" panose="05000000000000000000" pitchFamily="2" charset="2"/>
              <a:buChar char="Ø"/>
              <a:defRPr/>
            </a:pPr>
            <a:r>
              <a:rPr lang="en-US" sz="3413" dirty="0">
                <a:latin typeface="Times New Roman" panose="02020603050405020304" pitchFamily="18" charset="0"/>
                <a:cs typeface="Times New Roman" panose="02020603050405020304" pitchFamily="18" charset="0"/>
              </a:rPr>
              <a:t>On- Start up, the computer automatically reads the </a:t>
            </a:r>
            <a:r>
              <a:rPr lang="en-US" sz="3413" b="1" dirty="0">
                <a:latin typeface="Times New Roman" panose="02020603050405020304" pitchFamily="18" charset="0"/>
                <a:cs typeface="Times New Roman" panose="02020603050405020304" pitchFamily="18" charset="0"/>
              </a:rPr>
              <a:t>bootstrap program</a:t>
            </a:r>
            <a:r>
              <a:rPr lang="en-US" sz="3413"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536794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3130</TotalTime>
  <Words>4036</Words>
  <Application>Microsoft Office PowerPoint</Application>
  <PresentationFormat>Custom</PresentationFormat>
  <Paragraphs>380</Paragraphs>
  <Slides>58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맑은 고딕</vt:lpstr>
      <vt:lpstr>Arial</vt:lpstr>
      <vt:lpstr>Calibri</vt:lpstr>
      <vt:lpstr>Calibri Light</vt:lpstr>
      <vt:lpstr>Courier New</vt:lpstr>
      <vt:lpstr>新細明體</vt:lpstr>
      <vt:lpstr>Times New Roman</vt:lpstr>
      <vt:lpstr>Wingdings</vt:lpstr>
      <vt:lpstr>Office Theme</vt:lpstr>
      <vt:lpstr>Operating Systems BCSC 0004 </vt:lpstr>
      <vt:lpstr>Books</vt:lpstr>
      <vt:lpstr>PowerPoint Presentation</vt:lpstr>
      <vt:lpstr>Architecture of Computer System</vt:lpstr>
      <vt:lpstr>Computer System Structure</vt:lpstr>
      <vt:lpstr>Four Components of a Computer System</vt:lpstr>
      <vt:lpstr>Computer System Organization</vt:lpstr>
      <vt:lpstr>History of operating system</vt:lpstr>
      <vt:lpstr>Bootstrapping</vt:lpstr>
      <vt:lpstr>Definition of OS</vt:lpstr>
      <vt:lpstr>Goal and Functions</vt:lpstr>
      <vt:lpstr>Function of OS</vt:lpstr>
      <vt:lpstr>Kernel in Operating System</vt:lpstr>
      <vt:lpstr>PowerPoint Presentation</vt:lpstr>
      <vt:lpstr>Types of Kernel </vt:lpstr>
      <vt:lpstr>Operating System with Market Share</vt:lpstr>
      <vt:lpstr>Classification of Operating System</vt:lpstr>
      <vt:lpstr>Batch Processing OS</vt:lpstr>
      <vt:lpstr>Batch Operating System</vt:lpstr>
      <vt:lpstr>Batch Operating System</vt:lpstr>
      <vt:lpstr>Spooling ( Simultaneous Peripheral Operation On-Line)</vt:lpstr>
      <vt:lpstr>Spooling ( Simultaneous Peripheral Operation On-Line)</vt:lpstr>
      <vt:lpstr>Multiprogramming Operating System</vt:lpstr>
      <vt:lpstr>Multiprogramming Operating System</vt:lpstr>
      <vt:lpstr>Multitasking / Time-sharing / Multiprogramming with RR Operating System</vt:lpstr>
      <vt:lpstr>Multiprocessing Operating System</vt:lpstr>
      <vt:lpstr>PowerPoint Presentation</vt:lpstr>
      <vt:lpstr>PowerPoint Presentation</vt:lpstr>
      <vt:lpstr>Multiprocessing Operating System</vt:lpstr>
      <vt:lpstr>Distributed System</vt:lpstr>
      <vt:lpstr>Real Time Operating System</vt:lpstr>
      <vt:lpstr>Types of RTOS</vt:lpstr>
      <vt:lpstr>Networks Operating Systems</vt:lpstr>
      <vt:lpstr>Multithreaded System                                               (1)</vt:lpstr>
      <vt:lpstr>Multithreaded System                                              (2)</vt:lpstr>
      <vt:lpstr>Multithreaded System                                                                               (2)</vt:lpstr>
      <vt:lpstr>Advantages of threads</vt:lpstr>
      <vt:lpstr>System Calls (1)</vt:lpstr>
      <vt:lpstr>System Calls (2)</vt:lpstr>
      <vt:lpstr>Types of System Calls</vt:lpstr>
      <vt:lpstr>Operating System Services </vt:lpstr>
      <vt:lpstr>Objective of operating system</vt:lpstr>
      <vt:lpstr>Process Management</vt:lpstr>
      <vt:lpstr>Main memory management</vt:lpstr>
      <vt:lpstr>Secondary memory management</vt:lpstr>
      <vt:lpstr>PowerPoint Presentation</vt:lpstr>
      <vt:lpstr>File management</vt:lpstr>
      <vt:lpstr>Command interpreter</vt:lpstr>
      <vt:lpstr>PowerPoint Presentation</vt:lpstr>
      <vt:lpstr>Networking</vt:lpstr>
      <vt:lpstr>Protection system</vt:lpstr>
      <vt:lpstr>Operating System Services </vt:lpstr>
      <vt:lpstr>Program execution</vt:lpstr>
      <vt:lpstr>Input/output Operation </vt:lpstr>
      <vt:lpstr>File system manipulation</vt:lpstr>
      <vt:lpstr>Communication </vt:lpstr>
      <vt:lpstr>Error Detection</vt:lpstr>
      <vt:lpstr>Mechanism &amp;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BCSC 0004 </dc:title>
  <dc:creator>saroj pandey</dc:creator>
  <cp:lastModifiedBy>hp</cp:lastModifiedBy>
  <cp:revision>33</cp:revision>
  <dcterms:created xsi:type="dcterms:W3CDTF">2021-08-14T10:40:44Z</dcterms:created>
  <dcterms:modified xsi:type="dcterms:W3CDTF">2021-09-01T05:29:44Z</dcterms:modified>
</cp:coreProperties>
</file>