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6" r:id="rId2"/>
    <p:sldId id="287" r:id="rId3"/>
    <p:sldId id="288" r:id="rId4"/>
    <p:sldId id="289" r:id="rId5"/>
    <p:sldId id="290" r:id="rId6"/>
    <p:sldId id="291" r:id="rId7"/>
    <p:sldId id="292" r:id="rId8"/>
    <p:sldId id="293" r:id="rId9"/>
    <p:sldId id="294" r:id="rId10"/>
    <p:sldId id="295" r:id="rId11"/>
    <p:sldId id="297" r:id="rId12"/>
    <p:sldId id="296" r:id="rId13"/>
    <p:sldId id="298" r:id="rId14"/>
    <p:sldId id="299" r:id="rId15"/>
    <p:sldId id="300" r:id="rId16"/>
    <p:sldId id="301" r:id="rId17"/>
    <p:sldId id="302" r:id="rId18"/>
    <p:sldId id="303" r:id="rId19"/>
    <p:sldId id="308" r:id="rId20"/>
    <p:sldId id="304" r:id="rId21"/>
    <p:sldId id="305" r:id="rId22"/>
    <p:sldId id="306" r:id="rId23"/>
    <p:sldId id="307" r:id="rId24"/>
    <p:sldId id="309" r:id="rId25"/>
    <p:sldId id="310" r:id="rId26"/>
    <p:sldId id="311" r:id="rId27"/>
    <p:sldId id="312" r:id="rId28"/>
    <p:sldId id="313" r:id="rId29"/>
    <p:sldId id="314" r:id="rId30"/>
    <p:sldId id="315" r:id="rId31"/>
    <p:sldId id="316" r:id="rId32"/>
    <p:sldId id="318" r:id="rId33"/>
    <p:sldId id="317" r:id="rId34"/>
    <p:sldId id="319" r:id="rId35"/>
    <p:sldId id="340" r:id="rId36"/>
    <p:sldId id="341" r:id="rId37"/>
    <p:sldId id="320" r:id="rId38"/>
    <p:sldId id="321" r:id="rId39"/>
    <p:sldId id="322" r:id="rId40"/>
    <p:sldId id="323" r:id="rId41"/>
    <p:sldId id="325" r:id="rId42"/>
    <p:sldId id="331" r:id="rId43"/>
    <p:sldId id="332" r:id="rId44"/>
    <p:sldId id="324" r:id="rId45"/>
    <p:sldId id="328" r:id="rId46"/>
    <p:sldId id="326" r:id="rId47"/>
    <p:sldId id="327" r:id="rId48"/>
    <p:sldId id="329" r:id="rId49"/>
    <p:sldId id="333" r:id="rId50"/>
    <p:sldId id="334" r:id="rId51"/>
    <p:sldId id="330" r:id="rId52"/>
    <p:sldId id="335" r:id="rId53"/>
    <p:sldId id="336" r:id="rId54"/>
    <p:sldId id="337" r:id="rId55"/>
    <p:sldId id="338" r:id="rId56"/>
    <p:sldId id="339" r:id="rId57"/>
    <p:sldId id="342" r:id="rId58"/>
    <p:sldId id="343" r:id="rId59"/>
    <p:sldId id="346" r:id="rId60"/>
    <p:sldId id="344" r:id="rId61"/>
    <p:sldId id="345" r:id="rId62"/>
  </p:sldIdLst>
  <p:sldSz cx="12239625"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8" y="40"/>
      </p:cViewPr>
      <p:guideLst>
        <p:guide orient="horz" pos="2160"/>
        <p:guide pos="3855"/>
      </p:guideLst>
    </p:cSldViewPr>
  </p:slideViewPr>
  <p:notesTextViewPr>
    <p:cViewPr>
      <p:scale>
        <a:sx n="1" d="1"/>
        <a:sy n="1" d="1"/>
      </p:scale>
      <p:origin x="0" y="0"/>
    </p:cViewPr>
  </p:notesTextViewPr>
  <p:notesViewPr>
    <p:cSldViewPr snapToGrid="0">
      <p:cViewPr varScale="1">
        <p:scale>
          <a:sx n="51" d="100"/>
          <a:sy n="51" d="100"/>
        </p:scale>
        <p:origin x="2692"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3.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0F8EA3DF-D357-469D-8053-449E7AF945F2}" type="datetimeFigureOut">
              <a:rPr lang="en-IN" smtClean="0"/>
              <a:t>14-10-2021</a:t>
            </a:fld>
            <a:endParaRPr lang="en-IN"/>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119174F8-6682-4DB4-B57B-2913DAD3CAE1}" type="slidenum">
              <a:rPr lang="en-IN" smtClean="0"/>
              <a:t>‹#›</a:t>
            </a:fld>
            <a:endParaRPr lang="en-IN"/>
          </a:p>
        </p:txBody>
      </p:sp>
    </p:spTree>
    <p:extLst>
      <p:ext uri="{BB962C8B-B14F-4D97-AF65-F5344CB8AC3E}">
        <p14:creationId xmlns:p14="http://schemas.microsoft.com/office/powerpoint/2010/main" val="178775851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8BD5A58E-0A1B-4332-A710-E5A32A702ED8}" type="datetimeFigureOut">
              <a:rPr lang="en-IN" smtClean="0"/>
              <a:t>14-10-2021</a:t>
            </a:fld>
            <a:endParaRPr lang="en-IN"/>
          </a:p>
        </p:txBody>
      </p:sp>
      <p:sp>
        <p:nvSpPr>
          <p:cNvPr id="4" name="Slide Image Placeholder 3"/>
          <p:cNvSpPr>
            <a:spLocks noGrp="1" noRot="1" noChangeAspect="1"/>
          </p:cNvSpPr>
          <p:nvPr>
            <p:ph type="sldImg" idx="2"/>
          </p:nvPr>
        </p:nvSpPr>
        <p:spPr>
          <a:xfrm>
            <a:off x="2506663" y="857250"/>
            <a:ext cx="41306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67E87C3-685A-4D8F-BDA4-8B708CB47AFC}" type="slidenum">
              <a:rPr lang="en-IN" smtClean="0"/>
              <a:t>‹#›</a:t>
            </a:fld>
            <a:endParaRPr lang="en-IN"/>
          </a:p>
        </p:txBody>
      </p:sp>
    </p:spTree>
    <p:extLst>
      <p:ext uri="{BB962C8B-B14F-4D97-AF65-F5344CB8AC3E}">
        <p14:creationId xmlns:p14="http://schemas.microsoft.com/office/powerpoint/2010/main" val="284578104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E67E87C3-685A-4D8F-BDA4-8B708CB47AFC}" type="slidenum">
              <a:rPr lang="en-IN" smtClean="0"/>
              <a:t>49</a:t>
            </a:fld>
            <a:endParaRPr lang="en-IN"/>
          </a:p>
        </p:txBody>
      </p:sp>
    </p:spTree>
    <p:extLst>
      <p:ext uri="{BB962C8B-B14F-4D97-AF65-F5344CB8AC3E}">
        <p14:creationId xmlns:p14="http://schemas.microsoft.com/office/powerpoint/2010/main" val="345096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9953" y="1122363"/>
            <a:ext cx="9179719"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9953" y="3602038"/>
            <a:ext cx="917971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54A6F-C873-4538-B301-5822D507ECE9}" type="datetime1">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5587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78D40-5113-4D30-9A6F-76155975B673}" type="datetime1">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1133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8982" y="365125"/>
            <a:ext cx="263916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41474" y="365125"/>
            <a:ext cx="77645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846BEC-0B15-4927-8AD4-FA6A54EDA54D}" type="datetime1">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41693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EC83B-7865-4459-BC4A-9B8D53F1B2B0}" type="datetime1">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53796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5099" y="1709739"/>
            <a:ext cx="10556677"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5099" y="4589464"/>
            <a:ext cx="1055667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D30DE7-366D-451C-9FE1-9A938900A6F2}" type="datetime1">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405412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1474" y="1825625"/>
            <a:ext cx="520184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6310" y="1825625"/>
            <a:ext cx="520184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453EA-95E8-452E-A391-BB7ABDD2BF59}" type="datetime1">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80635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3068" y="365126"/>
            <a:ext cx="10556677"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3069" y="1681163"/>
            <a:ext cx="51779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3069" y="2505075"/>
            <a:ext cx="517793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310" y="1681163"/>
            <a:ext cx="52034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6310" y="2505075"/>
            <a:ext cx="520343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A5FC-DC47-4925-9E80-FB01220E4AA7}" type="datetime1">
              <a:rPr lang="en-IN" smtClean="0"/>
              <a:t>14-10-2021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68433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FCE522-71EB-4A16-92B8-146C473EB9DE}" type="datetime1">
              <a:rPr lang="en-IN" smtClean="0"/>
              <a:t>14-10-2021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0360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A4CB6-AD5E-4B36-AD65-2DFF06B7D76E}" type="datetime1">
              <a:rPr lang="en-IN" smtClean="0"/>
              <a:t>14-10-2021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290675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069" y="457200"/>
            <a:ext cx="394759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03435" y="987426"/>
            <a:ext cx="619631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3069" y="2057400"/>
            <a:ext cx="394759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96A12-DC81-400D-A0C8-96937A9C7483}" type="datetime1">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350629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069" y="457200"/>
            <a:ext cx="394759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03435" y="987426"/>
            <a:ext cx="619631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3069" y="2057400"/>
            <a:ext cx="394759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17286-C7D8-4A31-92BD-B9C3136A44AD}" type="datetime1">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5DD3A-595D-4C27-A5A4-4F86A6FDA437}" type="slidenum">
              <a:rPr lang="en-IN" smtClean="0"/>
              <a:t>‹#›</a:t>
            </a:fld>
            <a:endParaRPr lang="en-IN"/>
          </a:p>
        </p:txBody>
      </p:sp>
    </p:spTree>
    <p:extLst>
      <p:ext uri="{BB962C8B-B14F-4D97-AF65-F5344CB8AC3E}">
        <p14:creationId xmlns:p14="http://schemas.microsoft.com/office/powerpoint/2010/main" val="72617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1474" y="365126"/>
            <a:ext cx="1055667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1474" y="1825625"/>
            <a:ext cx="1055667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1474" y="6356351"/>
            <a:ext cx="275391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8DF71-DBD8-468C-89FD-6F2372080C0E}" type="datetime1">
              <a:rPr lang="en-IN" smtClean="0"/>
              <a:t>14-10-2021</a:t>
            </a:fld>
            <a:endParaRPr lang="en-IN"/>
          </a:p>
        </p:txBody>
      </p:sp>
      <p:sp>
        <p:nvSpPr>
          <p:cNvPr id="5" name="Footer Placeholder 4"/>
          <p:cNvSpPr>
            <a:spLocks noGrp="1"/>
          </p:cNvSpPr>
          <p:nvPr>
            <p:ph type="ftr" sz="quarter" idx="3"/>
          </p:nvPr>
        </p:nvSpPr>
        <p:spPr>
          <a:xfrm>
            <a:off x="4054376" y="6356351"/>
            <a:ext cx="41308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44235" y="6356351"/>
            <a:ext cx="275391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5DD3A-595D-4C27-A5A4-4F86A6FDA437}" type="slidenum">
              <a:rPr lang="en-IN" smtClean="0"/>
              <a:t>‹#›</a:t>
            </a:fld>
            <a:endParaRPr lang="en-IN"/>
          </a:p>
        </p:txBody>
      </p:sp>
    </p:spTree>
    <p:extLst>
      <p:ext uri="{BB962C8B-B14F-4D97-AF65-F5344CB8AC3E}">
        <p14:creationId xmlns:p14="http://schemas.microsoft.com/office/powerpoint/2010/main" val="3002206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alvin.info/" TargetMode="External"/><Relationship Id="rId2" Type="http://schemas.openxmlformats.org/officeDocument/2006/relationships/hyperlink" Target="http://www.cs.yale.edu/homes/avi"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people.westminstercollege.edu/faculty/ggag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4.bin"/><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w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wmf"/></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wmf"/></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8A638D-B6B4-4196-9F55-4B795BB1F796}"/>
              </a:ext>
            </a:extLst>
          </p:cNvPr>
          <p:cNvSpPr>
            <a:spLocks noGrp="1"/>
          </p:cNvSpPr>
          <p:nvPr>
            <p:ph type="ctrTitle"/>
          </p:nvPr>
        </p:nvSpPr>
        <p:spPr>
          <a:xfrm>
            <a:off x="1529953" y="843540"/>
            <a:ext cx="9179719" cy="1453774"/>
          </a:xfrm>
        </p:spPr>
        <p:txBody>
          <a:bodyPr>
            <a:normAutofit fontScale="90000"/>
          </a:bodyPr>
          <a:lstStyle/>
          <a:p>
            <a:r>
              <a:rPr lang="en-US" altLang="en-US" sz="4417" dirty="0">
                <a:latin typeface="Times New Roman" panose="02020603050405020304" pitchFamily="18" charset="0"/>
                <a:cs typeface="Times New Roman" panose="02020603050405020304" pitchFamily="18" charset="0"/>
              </a:rPr>
              <a:t>Operating Systems</a:t>
            </a:r>
            <a:br>
              <a:rPr lang="en-US" altLang="en-US" sz="4417" dirty="0">
                <a:latin typeface="Times New Roman" panose="02020603050405020304" pitchFamily="18" charset="0"/>
                <a:cs typeface="Times New Roman" panose="02020603050405020304" pitchFamily="18" charset="0"/>
              </a:rPr>
            </a:br>
            <a:r>
              <a:rPr lang="en-US" altLang="en-US" sz="4417" dirty="0">
                <a:latin typeface="Times New Roman" panose="02020603050405020304" pitchFamily="18" charset="0"/>
                <a:cs typeface="Times New Roman" panose="02020603050405020304" pitchFamily="18" charset="0"/>
              </a:rPr>
              <a:t>BCSC 0004</a:t>
            </a:r>
            <a:br>
              <a:rPr lang="en-US" altLang="en-US" sz="4417" dirty="0">
                <a:latin typeface="Times New Roman" panose="02020603050405020304" pitchFamily="18" charset="0"/>
                <a:cs typeface="Times New Roman" panose="02020603050405020304" pitchFamily="18" charset="0"/>
              </a:rPr>
            </a:br>
            <a:endParaRPr lang="en-US" altLang="en-US" sz="4417"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720B1248-DD4D-47C5-933B-57021854ED73}"/>
              </a:ext>
            </a:extLst>
          </p:cNvPr>
          <p:cNvSpPr>
            <a:spLocks noGrp="1"/>
          </p:cNvSpPr>
          <p:nvPr>
            <p:ph type="subTitle" idx="1"/>
          </p:nvPr>
        </p:nvSpPr>
        <p:spPr>
          <a:xfrm>
            <a:off x="1529953" y="3602714"/>
            <a:ext cx="9179719" cy="1662230"/>
          </a:xfrm>
        </p:spPr>
        <p:txBody>
          <a:bodyPr>
            <a:normAutofit/>
          </a:bodyPr>
          <a:lstStyle/>
          <a:p>
            <a:endParaRPr lang="en-US" altLang="en-US" sz="2811" dirty="0">
              <a:latin typeface="Times New Roman" panose="02020603050405020304" pitchFamily="18" charset="0"/>
              <a:cs typeface="Times New Roman" panose="02020603050405020304" pitchFamily="18" charset="0"/>
            </a:endParaRPr>
          </a:p>
          <a:p>
            <a:r>
              <a:rPr lang="en-US" altLang="en-US" sz="2811" dirty="0" smtClean="0">
                <a:latin typeface="Times New Roman" panose="02020603050405020304" pitchFamily="18" charset="0"/>
                <a:cs typeface="Times New Roman" panose="02020603050405020304" pitchFamily="18" charset="0"/>
              </a:rPr>
              <a:t>Process Management (1)</a:t>
            </a:r>
            <a:endParaRPr lang="en-US" altLang="en-US" sz="2811" dirty="0">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3041B738-747A-46D4-A507-47878C5F870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30124" y="2098260"/>
            <a:ext cx="1979377" cy="115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1</a:t>
            </a:fld>
            <a:endParaRPr lang="en-IN"/>
          </a:p>
        </p:txBody>
      </p:sp>
    </p:spTree>
    <p:extLst>
      <p:ext uri="{BB962C8B-B14F-4D97-AF65-F5344CB8AC3E}">
        <p14:creationId xmlns:p14="http://schemas.microsoft.com/office/powerpoint/2010/main" val="363857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158649"/>
            <a:ext cx="10556677" cy="657429"/>
          </a:xfrm>
        </p:spPr>
        <p:txBody>
          <a:bodyPr>
            <a:normAutofit/>
          </a:bodyPr>
          <a:lstStyle/>
          <a:p>
            <a:pPr algn="ctr"/>
            <a:r>
              <a:rPr lang="en-US" sz="3600" dirty="0">
                <a:solidFill>
                  <a:schemeClr val="accent1"/>
                </a:solidFill>
                <a:latin typeface="Times New Roman" pitchFamily="18" charset="0"/>
                <a:cs typeface="Times New Roman" pitchFamily="18" charset="0"/>
              </a:rPr>
              <a:t>Process Control Block (</a:t>
            </a:r>
            <a:r>
              <a:rPr lang="en-US" sz="3600" dirty="0" smtClean="0">
                <a:solidFill>
                  <a:schemeClr val="accent1"/>
                </a:solidFill>
                <a:latin typeface="Times New Roman" pitchFamily="18" charset="0"/>
                <a:cs typeface="Times New Roman" pitchFamily="18" charset="0"/>
              </a:rPr>
              <a:t>PCB)</a:t>
            </a:r>
            <a:endParaRPr lang="en-IN" sz="3600" dirty="0">
              <a:solidFill>
                <a:schemeClr val="accent1"/>
              </a:solidFill>
            </a:endParaRPr>
          </a:p>
        </p:txBody>
      </p:sp>
      <p:sp>
        <p:nvSpPr>
          <p:cNvPr id="3" name="Content Placeholder 2"/>
          <p:cNvSpPr>
            <a:spLocks noGrp="1"/>
          </p:cNvSpPr>
          <p:nvPr>
            <p:ph idx="1"/>
          </p:nvPr>
        </p:nvSpPr>
        <p:spPr>
          <a:xfrm>
            <a:off x="570271" y="1061884"/>
            <a:ext cx="11444749" cy="5604387"/>
          </a:xfrm>
        </p:spPr>
        <p:txBody>
          <a:bodyPr>
            <a:normAutofit fontScale="70000" lnSpcReduction="20000"/>
          </a:bodyPr>
          <a:lstStyle/>
          <a:p>
            <a:pPr algn="just">
              <a:lnSpc>
                <a:spcPct val="170000"/>
              </a:lnSpc>
              <a:buFont typeface="Wingdings" pitchFamily="2" charset="2"/>
              <a:buChar char="q"/>
            </a:pPr>
            <a:r>
              <a:rPr lang="en-US" dirty="0">
                <a:latin typeface="Times New Roman" pitchFamily="18" charset="0"/>
                <a:cs typeface="Times New Roman" pitchFamily="18" charset="0"/>
              </a:rPr>
              <a:t>A process in an operating system is represented by a data structure known as a process control block.</a:t>
            </a:r>
          </a:p>
          <a:p>
            <a:pPr algn="just">
              <a:lnSpc>
                <a:spcPct val="170000"/>
              </a:lnSpc>
              <a:buFont typeface="Wingdings" pitchFamily="2" charset="2"/>
              <a:buChar char="q"/>
            </a:pPr>
            <a:r>
              <a:rPr lang="en-US" dirty="0">
                <a:latin typeface="Times New Roman" pitchFamily="18" charset="0"/>
                <a:cs typeface="Times New Roman" pitchFamily="18" charset="0"/>
              </a:rPr>
              <a:t>The PCB contains important information about the specific process including</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Process state</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Program </a:t>
            </a:r>
            <a:r>
              <a:rPr lang="en-US" sz="2900" dirty="0" smtClean="0">
                <a:latin typeface="Times New Roman" pitchFamily="18" charset="0"/>
                <a:cs typeface="Times New Roman" pitchFamily="18" charset="0"/>
              </a:rPr>
              <a:t>counter</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CPU registers</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CPU scheduling </a:t>
            </a:r>
            <a:r>
              <a:rPr lang="en-US" sz="2900" dirty="0" smtClean="0">
                <a:latin typeface="Times New Roman" pitchFamily="18" charset="0"/>
                <a:cs typeface="Times New Roman" pitchFamily="18" charset="0"/>
              </a:rPr>
              <a:t>information</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Memory-management </a:t>
            </a:r>
            <a:r>
              <a:rPr lang="en-US" sz="2900" dirty="0" smtClean="0">
                <a:latin typeface="Times New Roman" pitchFamily="18" charset="0"/>
                <a:cs typeface="Times New Roman" pitchFamily="18" charset="0"/>
              </a:rPr>
              <a:t>information</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Accounting </a:t>
            </a:r>
            <a:r>
              <a:rPr lang="en-US" sz="2900" dirty="0" smtClean="0">
                <a:latin typeface="Times New Roman" pitchFamily="18" charset="0"/>
                <a:cs typeface="Times New Roman" pitchFamily="18" charset="0"/>
              </a:rPr>
              <a:t>information</a:t>
            </a:r>
          </a:p>
          <a:p>
            <a:pPr>
              <a:lnSpc>
                <a:spcPct val="170000"/>
              </a:lnSpc>
              <a:buFont typeface="Wingdings" panose="05000000000000000000" pitchFamily="2" charset="2"/>
              <a:buChar char="Ø"/>
            </a:pPr>
            <a:r>
              <a:rPr lang="en-US" sz="2900" dirty="0">
                <a:latin typeface="Times New Roman" pitchFamily="18" charset="0"/>
                <a:cs typeface="Times New Roman" pitchFamily="18" charset="0"/>
              </a:rPr>
              <a:t>I/O status </a:t>
            </a:r>
            <a:r>
              <a:rPr lang="en-US" sz="2900" dirty="0" smtClean="0">
                <a:latin typeface="Times New Roman" pitchFamily="18" charset="0"/>
                <a:cs typeface="Times New Roman" pitchFamily="18" charset="0"/>
              </a:rPr>
              <a:t>information</a:t>
            </a:r>
            <a:endParaRPr lang="en-US" sz="2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10</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1748563798"/>
              </p:ext>
            </p:extLst>
          </p:nvPr>
        </p:nvGraphicFramePr>
        <p:xfrm>
          <a:off x="10224320" y="36513"/>
          <a:ext cx="1790700" cy="901700"/>
        </p:xfrm>
        <a:graphic>
          <a:graphicData uri="http://schemas.openxmlformats.org/presentationml/2006/ole">
            <mc:AlternateContent xmlns:mc="http://schemas.openxmlformats.org/markup-compatibility/2006">
              <mc:Choice xmlns:v="urn:schemas-microsoft-com:vml" Requires="v">
                <p:oleObj spid="_x0000_s3084" name="Bitmap Image" r:id="rId3" imgW="1790640" imgH="901800" progId="Paint.Picture">
                  <p:embed/>
                </p:oleObj>
              </mc:Choice>
              <mc:Fallback>
                <p:oleObj name="Bitmap Image" r:id="rId3" imgW="1790640" imgH="901800" progId="Paint.Picture">
                  <p:embed/>
                  <p:pic>
                    <p:nvPicPr>
                      <p:cNvPr id="7" name="Object 6"/>
                      <p:cNvPicPr/>
                      <p:nvPr/>
                    </p:nvPicPr>
                    <p:blipFill>
                      <a:blip r:embed="rId4"/>
                      <a:stretch>
                        <a:fillRect/>
                      </a:stretch>
                    </p:blipFill>
                    <p:spPr>
                      <a:xfrm>
                        <a:off x="10224320" y="36513"/>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60888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474" y="1177046"/>
            <a:ext cx="10556677" cy="5398851"/>
          </a:xfrm>
        </p:spPr>
        <p:txBody>
          <a:bodyPr>
            <a:normAutofit fontScale="92500" lnSpcReduction="10000"/>
          </a:bodyPr>
          <a:lstStyle/>
          <a:p>
            <a:pPr algn="just">
              <a:lnSpc>
                <a:spcPct val="150000"/>
              </a:lnSpc>
              <a:buFont typeface="Monotype Sorts" pitchFamily="-84" charset="2"/>
              <a:buNone/>
            </a:pPr>
            <a:r>
              <a:rPr lang="en-US" altLang="en-US" sz="2400" dirty="0">
                <a:latin typeface="Times New Roman" pitchFamily="18" charset="0"/>
                <a:cs typeface="Times New Roman" pitchFamily="18" charset="0"/>
              </a:rPr>
              <a:t>Information associated with each process </a:t>
            </a:r>
          </a:p>
          <a:p>
            <a:pPr algn="just">
              <a:lnSpc>
                <a:spcPct val="150000"/>
              </a:lnSpc>
              <a:buFont typeface="Monotype Sorts" pitchFamily="-84" charset="2"/>
              <a:buNone/>
            </a:pPr>
            <a:r>
              <a:rPr lang="en-US" altLang="en-US" sz="2400" dirty="0">
                <a:latin typeface="Times New Roman" pitchFamily="18" charset="0"/>
                <a:cs typeface="Times New Roman" pitchFamily="18" charset="0"/>
              </a:rPr>
              <a:t>(also called </a:t>
            </a:r>
            <a:r>
              <a:rPr lang="en-US" altLang="en-US" sz="2400" b="1" dirty="0">
                <a:solidFill>
                  <a:srgbClr val="3366FF"/>
                </a:solidFill>
                <a:latin typeface="Times New Roman" pitchFamily="18" charset="0"/>
                <a:cs typeface="Times New Roman" pitchFamily="18" charset="0"/>
              </a:rPr>
              <a:t>task control block</a:t>
            </a:r>
            <a:r>
              <a:rPr lang="en-US" altLang="en-US" sz="2400" dirty="0">
                <a:latin typeface="Times New Roman" pitchFamily="18" charset="0"/>
                <a:cs typeface="Times New Roman" pitchFamily="18" charset="0"/>
              </a:rPr>
              <a:t>)</a:t>
            </a:r>
          </a:p>
          <a:p>
            <a:pPr algn="just">
              <a:lnSpc>
                <a:spcPct val="150000"/>
              </a:lnSpc>
            </a:pPr>
            <a:r>
              <a:rPr lang="en-US" altLang="en-US" sz="2400" dirty="0">
                <a:latin typeface="Times New Roman" pitchFamily="18" charset="0"/>
                <a:cs typeface="Times New Roman" pitchFamily="18" charset="0"/>
              </a:rPr>
              <a:t>Process state – running, waiting, </a:t>
            </a:r>
            <a:r>
              <a:rPr lang="en-US" altLang="en-US" sz="2400" dirty="0" err="1">
                <a:latin typeface="Times New Roman" pitchFamily="18" charset="0"/>
                <a:cs typeface="Times New Roman" pitchFamily="18" charset="0"/>
              </a:rPr>
              <a:t>etc</a:t>
            </a:r>
            <a:endParaRPr lang="en-US" altLang="en-US" sz="2400" dirty="0">
              <a:latin typeface="Times New Roman" pitchFamily="18" charset="0"/>
              <a:cs typeface="Times New Roman" pitchFamily="18" charset="0"/>
            </a:endParaRPr>
          </a:p>
          <a:p>
            <a:pPr algn="just">
              <a:lnSpc>
                <a:spcPct val="150000"/>
              </a:lnSpc>
            </a:pPr>
            <a:r>
              <a:rPr lang="en-US" altLang="en-US" sz="2400" dirty="0">
                <a:latin typeface="Times New Roman" pitchFamily="18" charset="0"/>
                <a:cs typeface="Times New Roman" pitchFamily="18" charset="0"/>
              </a:rPr>
              <a:t>Program counter – location of instruction to next execute</a:t>
            </a:r>
          </a:p>
          <a:p>
            <a:pPr algn="just">
              <a:lnSpc>
                <a:spcPct val="150000"/>
              </a:lnSpc>
            </a:pPr>
            <a:r>
              <a:rPr lang="en-US" altLang="en-US" sz="2400" dirty="0">
                <a:latin typeface="Times New Roman" pitchFamily="18" charset="0"/>
                <a:cs typeface="Times New Roman" pitchFamily="18" charset="0"/>
              </a:rPr>
              <a:t>CPU registers – contents of all process-centric registers</a:t>
            </a:r>
          </a:p>
          <a:p>
            <a:pPr algn="just">
              <a:lnSpc>
                <a:spcPct val="150000"/>
              </a:lnSpc>
            </a:pPr>
            <a:r>
              <a:rPr lang="en-US" altLang="en-US" sz="2400" dirty="0">
                <a:latin typeface="Times New Roman" pitchFamily="18" charset="0"/>
                <a:cs typeface="Times New Roman" pitchFamily="18" charset="0"/>
              </a:rPr>
              <a:t>CPU scheduling information- priorities, scheduling queue pointers</a:t>
            </a:r>
          </a:p>
          <a:p>
            <a:pPr algn="just">
              <a:lnSpc>
                <a:spcPct val="150000"/>
              </a:lnSpc>
            </a:pPr>
            <a:r>
              <a:rPr lang="en-US" altLang="en-US" sz="2400" dirty="0">
                <a:latin typeface="Times New Roman" pitchFamily="18" charset="0"/>
                <a:cs typeface="Times New Roman" pitchFamily="18" charset="0"/>
              </a:rPr>
              <a:t>Memory-management information – memory allocated to the process</a:t>
            </a:r>
          </a:p>
          <a:p>
            <a:pPr algn="just">
              <a:lnSpc>
                <a:spcPct val="150000"/>
              </a:lnSpc>
            </a:pPr>
            <a:r>
              <a:rPr lang="en-US" altLang="en-US" sz="2400" dirty="0">
                <a:latin typeface="Times New Roman" pitchFamily="18" charset="0"/>
                <a:cs typeface="Times New Roman" pitchFamily="18" charset="0"/>
              </a:rPr>
              <a:t>Accounting information – CPU used, clock time elapsed since start, time limits</a:t>
            </a:r>
          </a:p>
          <a:p>
            <a:pPr algn="just">
              <a:lnSpc>
                <a:spcPct val="150000"/>
              </a:lnSpc>
            </a:pPr>
            <a:r>
              <a:rPr lang="en-US" altLang="en-US" sz="2400" dirty="0">
                <a:latin typeface="Times New Roman" pitchFamily="18" charset="0"/>
                <a:cs typeface="Times New Roman" pitchFamily="18" charset="0"/>
              </a:rPr>
              <a:t>I/O status information – I/O devices allocated to process, list of open files</a:t>
            </a:r>
          </a:p>
          <a:p>
            <a:pPr>
              <a:lnSpc>
                <a:spcPct val="150000"/>
              </a:lnSpc>
            </a:pPr>
            <a:endParaRPr lang="en-IN" dirty="0"/>
          </a:p>
        </p:txBody>
      </p:sp>
      <p:sp>
        <p:nvSpPr>
          <p:cNvPr id="4" name="Title 1"/>
          <p:cNvSpPr>
            <a:spLocks noGrp="1"/>
          </p:cNvSpPr>
          <p:nvPr>
            <p:ph type="title"/>
          </p:nvPr>
        </p:nvSpPr>
        <p:spPr>
          <a:xfrm>
            <a:off x="851202" y="190030"/>
            <a:ext cx="10556677" cy="821648"/>
          </a:xfrm>
        </p:spPr>
        <p:txBody>
          <a:bodyPr>
            <a:normAutofit/>
          </a:bodyPr>
          <a:lstStyle/>
          <a:p>
            <a:pPr algn="ctr"/>
            <a:r>
              <a:rPr lang="en-US" sz="3200" dirty="0">
                <a:solidFill>
                  <a:schemeClr val="accent1"/>
                </a:solidFill>
                <a:latin typeface="Times New Roman" pitchFamily="18" charset="0"/>
                <a:cs typeface="Times New Roman" pitchFamily="18" charset="0"/>
              </a:rPr>
              <a:t>Process Control Block (</a:t>
            </a:r>
            <a:r>
              <a:rPr lang="en-US" sz="3200" dirty="0" smtClean="0">
                <a:solidFill>
                  <a:schemeClr val="accent1"/>
                </a:solidFill>
                <a:latin typeface="Times New Roman" pitchFamily="18" charset="0"/>
                <a:cs typeface="Times New Roman" pitchFamily="18" charset="0"/>
              </a:rPr>
              <a:t>PCB)</a:t>
            </a:r>
            <a:endParaRPr lang="en-IN" sz="3200" dirty="0">
              <a:solidFill>
                <a:schemeClr val="accent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827" y="717348"/>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11</a:t>
            </a:fld>
            <a:endParaRPr lang="en-IN"/>
          </a:p>
        </p:txBody>
      </p:sp>
    </p:spTree>
    <p:extLst>
      <p:ext uri="{BB962C8B-B14F-4D97-AF65-F5344CB8AC3E}">
        <p14:creationId xmlns:p14="http://schemas.microsoft.com/office/powerpoint/2010/main" val="293842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266804"/>
            <a:ext cx="10556677" cy="539442"/>
          </a:xfrm>
        </p:spPr>
        <p:txBody>
          <a:bodyPr>
            <a:normAutofit fontScale="90000"/>
          </a:bodyPr>
          <a:lstStyle/>
          <a:p>
            <a:pPr algn="ctr"/>
            <a:r>
              <a:rPr lang="en-GB" sz="3600" dirty="0">
                <a:solidFill>
                  <a:schemeClr val="accent1"/>
                </a:solidFill>
                <a:latin typeface="Times New Roman" pitchFamily="18" charset="0"/>
                <a:cs typeface="Times New Roman" pitchFamily="18" charset="0"/>
              </a:rPr>
              <a:t>Process Table</a:t>
            </a:r>
            <a:endParaRPr lang="en-IN" sz="3600" dirty="0">
              <a:solidFill>
                <a:schemeClr val="accent1"/>
              </a:solidFill>
            </a:endParaRPr>
          </a:p>
        </p:txBody>
      </p:sp>
      <p:sp>
        <p:nvSpPr>
          <p:cNvPr id="3" name="Content Placeholder 2"/>
          <p:cNvSpPr>
            <a:spLocks noGrp="1"/>
          </p:cNvSpPr>
          <p:nvPr>
            <p:ph idx="1"/>
          </p:nvPr>
        </p:nvSpPr>
        <p:spPr>
          <a:xfrm>
            <a:off x="841474" y="1101213"/>
            <a:ext cx="10556677" cy="5075750"/>
          </a:xfrm>
        </p:spPr>
        <p:txBody>
          <a:bodyPr>
            <a:normAutofit fontScale="92500" lnSpcReduction="10000"/>
          </a:bodyPr>
          <a:lstStyle/>
          <a:p>
            <a:pPr algn="just">
              <a:lnSpc>
                <a:spcPct val="150000"/>
              </a:lnSpc>
              <a:buFont typeface="Wingdings" pitchFamily="2" charset="2"/>
              <a:buChar char="q"/>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One entry for each process</a:t>
            </a:r>
          </a:p>
          <a:p>
            <a:pPr algn="just">
              <a:lnSpc>
                <a:spcPct val="150000"/>
              </a:lnSpc>
              <a:buFont typeface="Wingdings" pitchFamily="2" charset="2"/>
              <a:buChar char="q"/>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Some typical data</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Saved registers</a:t>
            </a: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Process state</a:t>
            </a: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Process ID</a:t>
            </a: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Owner/group ID</a:t>
            </a: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Priority</a:t>
            </a: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Memory usage</a:t>
            </a:r>
          </a:p>
          <a:p>
            <a:pPr lvl="1"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Open files</a:t>
            </a:r>
          </a:p>
          <a:p>
            <a:pPr algn="just">
              <a:buFont typeface="Wingdings" pitchFamily="2" charset="2"/>
              <a:buChar char="Ø"/>
            </a:pPr>
            <a:endParaRPr lang="en-US"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12</a:t>
            </a:fld>
            <a:endParaRPr lang="en-IN"/>
          </a:p>
        </p:txBody>
      </p:sp>
    </p:spTree>
    <p:extLst>
      <p:ext uri="{BB962C8B-B14F-4D97-AF65-F5344CB8AC3E}">
        <p14:creationId xmlns:p14="http://schemas.microsoft.com/office/powerpoint/2010/main" val="265593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297032"/>
            <a:ext cx="10556677" cy="743827"/>
          </a:xfrm>
        </p:spPr>
        <p:txBody>
          <a:bodyPr>
            <a:normAutofit/>
          </a:bodyPr>
          <a:lstStyle/>
          <a:p>
            <a:pPr algn="ctr"/>
            <a:r>
              <a:rPr lang="en-US" altLang="en-US" sz="3200" dirty="0">
                <a:solidFill>
                  <a:schemeClr val="accent1"/>
                </a:solidFill>
                <a:latin typeface="Times New Roman" pitchFamily="18" charset="0"/>
                <a:cs typeface="Times New Roman" pitchFamily="18" charset="0"/>
              </a:rPr>
              <a:t>CPU Switch From Process to Process</a:t>
            </a:r>
            <a:endParaRPr lang="en-IN" sz="3200" dirty="0">
              <a:solidFill>
                <a:schemeClr val="accent1"/>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435" y="1098758"/>
            <a:ext cx="9234724" cy="529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055DD3A-595D-4C27-A5A4-4F86A6FDA437}" type="slidenum">
              <a:rPr lang="en-IN" smtClean="0"/>
              <a:t>13</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98016948"/>
              </p:ext>
            </p:extLst>
          </p:nvPr>
        </p:nvGraphicFramePr>
        <p:xfrm>
          <a:off x="10448925" y="139159"/>
          <a:ext cx="1790700" cy="901700"/>
        </p:xfrm>
        <a:graphic>
          <a:graphicData uri="http://schemas.openxmlformats.org/presentationml/2006/ole">
            <mc:AlternateContent xmlns:mc="http://schemas.openxmlformats.org/markup-compatibility/2006">
              <mc:Choice xmlns:v="urn:schemas-microsoft-com:vml" Requires="v">
                <p:oleObj spid="_x0000_s4108" name="Bitmap Image" r:id="rId4" imgW="1790640" imgH="901800" progId="Paint.Picture">
                  <p:embed/>
                </p:oleObj>
              </mc:Choice>
              <mc:Fallback>
                <p:oleObj name="Bitmap Image" r:id="rId4" imgW="1790640" imgH="901800" progId="Paint.Picture">
                  <p:embed/>
                  <p:pic>
                    <p:nvPicPr>
                      <p:cNvPr id="7" name="Object 6"/>
                      <p:cNvPicPr/>
                      <p:nvPr/>
                    </p:nvPicPr>
                    <p:blipFill>
                      <a:blip r:embed="rId5"/>
                      <a:stretch>
                        <a:fillRect/>
                      </a:stretch>
                    </p:blipFill>
                    <p:spPr>
                      <a:xfrm>
                        <a:off x="10448925" y="139159"/>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319938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821648"/>
          </a:xfrm>
        </p:spPr>
        <p:txBody>
          <a:bodyPr>
            <a:normAutofit/>
          </a:bodyPr>
          <a:lstStyle/>
          <a:p>
            <a:pPr algn="ctr"/>
            <a:r>
              <a:rPr lang="en-US" sz="3600" dirty="0" smtClean="0">
                <a:solidFill>
                  <a:schemeClr val="accent1"/>
                </a:solidFill>
                <a:latin typeface="Times New Roman" pitchFamily="18" charset="0"/>
                <a:cs typeface="Times New Roman" pitchFamily="18" charset="0"/>
              </a:rPr>
              <a:t>Threads (1) </a:t>
            </a:r>
            <a:endParaRPr lang="en-IN" sz="3600" dirty="0">
              <a:solidFill>
                <a:schemeClr val="accent1"/>
              </a:solidFill>
            </a:endParaRPr>
          </a:p>
        </p:txBody>
      </p:sp>
      <p:sp>
        <p:nvSpPr>
          <p:cNvPr id="3" name="Content Placeholder 2"/>
          <p:cNvSpPr>
            <a:spLocks noGrp="1"/>
          </p:cNvSpPr>
          <p:nvPr>
            <p:ph idx="1"/>
          </p:nvPr>
        </p:nvSpPr>
        <p:spPr>
          <a:xfrm>
            <a:off x="564204" y="1332689"/>
            <a:ext cx="11215992" cy="4844274"/>
          </a:xfrm>
        </p:spPr>
        <p:txBody>
          <a:bodyPr>
            <a:normAutofit fontScale="85000" lnSpcReduction="20000"/>
          </a:bodyPr>
          <a:lstStyle/>
          <a:p>
            <a:pPr algn="just">
              <a:lnSpc>
                <a:spcPct val="150000"/>
              </a:lnSpc>
              <a:buFont typeface="Wingdings" pitchFamily="2" charset="2"/>
              <a:buChar char="q"/>
            </a:pPr>
            <a:r>
              <a:rPr lang="en-US" sz="2400" dirty="0">
                <a:latin typeface="Times New Roman" pitchFamily="18" charset="0"/>
                <a:cs typeface="Times New Roman" pitchFamily="18" charset="0"/>
              </a:rPr>
              <a:t>Despite of fact that a thread must execute in processes, the processes and its associated threads are different concept.</a:t>
            </a:r>
          </a:p>
          <a:p>
            <a:pPr algn="just">
              <a:lnSpc>
                <a:spcPct val="150000"/>
              </a:lnSpc>
              <a:buFont typeface="Wingdings" pitchFamily="2" charset="2"/>
              <a:buChar char="q"/>
            </a:pPr>
            <a:r>
              <a:rPr lang="en-US" sz="2400" dirty="0">
                <a:latin typeface="Times New Roman" pitchFamily="18" charset="0"/>
                <a:cs typeface="Times New Roman" pitchFamily="18" charset="0"/>
              </a:rPr>
              <a:t>Process are used to group resources together and threads are the entities scheduled for execution on the CPU.</a:t>
            </a:r>
          </a:p>
          <a:p>
            <a:pPr algn="just">
              <a:lnSpc>
                <a:spcPct val="150000"/>
              </a:lnSpc>
              <a:buFont typeface="Wingdings" pitchFamily="2" charset="2"/>
              <a:buChar char="q"/>
            </a:pPr>
            <a:r>
              <a:rPr lang="en-US" sz="2400" dirty="0">
                <a:latin typeface="Times New Roman" pitchFamily="18" charset="0"/>
                <a:cs typeface="Times New Roman" pitchFamily="18" charset="0"/>
              </a:rPr>
              <a:t>A thread is a single sequence stream within in a process. </a:t>
            </a:r>
            <a:r>
              <a:rPr lang="en-US" sz="2400" dirty="0" err="1">
                <a:latin typeface="Times New Roman" pitchFamily="18" charset="0"/>
                <a:cs typeface="Times New Roman" pitchFamily="18" charset="0"/>
              </a:rPr>
              <a:t>Bcz</a:t>
            </a:r>
            <a:r>
              <a:rPr lang="en-US" sz="2400" dirty="0">
                <a:latin typeface="Times New Roman" pitchFamily="18" charset="0"/>
                <a:cs typeface="Times New Roman" pitchFamily="18" charset="0"/>
              </a:rPr>
              <a:t> threads have some of the properties of processes, they are sometime called light weight processes.</a:t>
            </a:r>
          </a:p>
          <a:p>
            <a:pPr algn="just">
              <a:lnSpc>
                <a:spcPct val="150000"/>
              </a:lnSpc>
              <a:buFont typeface="Wingdings" pitchFamily="2" charset="2"/>
              <a:buChar char="q"/>
            </a:pPr>
            <a:r>
              <a:rPr lang="en-US" sz="2400" dirty="0">
                <a:latin typeface="Times New Roman" pitchFamily="18" charset="0"/>
                <a:cs typeface="Times New Roman" pitchFamily="18" charset="0"/>
              </a:rPr>
              <a:t>In a process, threads allows multiple executions of streams. In many respect, threads are popular way to improve application through parallelism.</a:t>
            </a:r>
          </a:p>
          <a:p>
            <a:pPr algn="just">
              <a:lnSpc>
                <a:spcPct val="150000"/>
              </a:lnSpc>
              <a:buFont typeface="Wingdings" pitchFamily="2" charset="2"/>
              <a:buChar char="q"/>
            </a:pPr>
            <a:r>
              <a:rPr lang="en-US" sz="2400" dirty="0">
                <a:latin typeface="Times New Roman" pitchFamily="18" charset="0"/>
                <a:cs typeface="Times New Roman" pitchFamily="18" charset="0"/>
              </a:rPr>
              <a:t>The CPU switches rapidly back and forth among the threads giving illusion that the threads are running in parallel. </a:t>
            </a:r>
          </a:p>
          <a:p>
            <a:pPr>
              <a:lnSpc>
                <a:spcPct val="150000"/>
              </a:lnSpc>
            </a:pPr>
            <a:endParaRPr lang="en-IN" sz="2400" dirty="0"/>
          </a:p>
        </p:txBody>
      </p:sp>
      <p:sp>
        <p:nvSpPr>
          <p:cNvPr id="4" name="Slide Number Placeholder 3"/>
          <p:cNvSpPr>
            <a:spLocks noGrp="1"/>
          </p:cNvSpPr>
          <p:nvPr>
            <p:ph type="sldNum" sz="quarter" idx="12"/>
          </p:nvPr>
        </p:nvSpPr>
        <p:spPr/>
        <p:txBody>
          <a:bodyPr/>
          <a:lstStyle/>
          <a:p>
            <a:fld id="{B055DD3A-595D-4C27-A5A4-4F86A6FDA437}" type="slidenum">
              <a:rPr lang="en-IN" smtClean="0"/>
              <a:t>14</a:t>
            </a:fld>
            <a:endParaRPr lang="en-IN"/>
          </a:p>
        </p:txBody>
      </p:sp>
    </p:spTree>
    <p:extLst>
      <p:ext uri="{BB962C8B-B14F-4D97-AF65-F5344CB8AC3E}">
        <p14:creationId xmlns:p14="http://schemas.microsoft.com/office/powerpoint/2010/main" val="424537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773010"/>
          </a:xfrm>
        </p:spPr>
        <p:txBody>
          <a:bodyPr>
            <a:normAutofit/>
          </a:bodyPr>
          <a:lstStyle/>
          <a:p>
            <a:pPr algn="ctr"/>
            <a:r>
              <a:rPr lang="en-US" sz="3600" dirty="0" smtClean="0">
                <a:solidFill>
                  <a:schemeClr val="accent1"/>
                </a:solidFill>
                <a:latin typeface="Times New Roman" pitchFamily="18" charset="0"/>
                <a:cs typeface="Times New Roman" pitchFamily="18" charset="0"/>
              </a:rPr>
              <a:t>Threads (2)</a:t>
            </a:r>
            <a:endParaRPr lang="en-IN" sz="3600" dirty="0">
              <a:solidFill>
                <a:schemeClr val="accent1"/>
              </a:solidFill>
            </a:endParaRPr>
          </a:p>
        </p:txBody>
      </p:sp>
      <p:sp>
        <p:nvSpPr>
          <p:cNvPr id="3" name="Content Placeholder 2"/>
          <p:cNvSpPr>
            <a:spLocks noGrp="1"/>
          </p:cNvSpPr>
          <p:nvPr>
            <p:ph idx="1"/>
          </p:nvPr>
        </p:nvSpPr>
        <p:spPr>
          <a:xfrm>
            <a:off x="642026" y="1459149"/>
            <a:ext cx="11089531" cy="4717814"/>
          </a:xfrm>
        </p:spPr>
        <p:txBody>
          <a:bodyPr>
            <a:normAutofit lnSpcReduction="10000"/>
          </a:bodyPr>
          <a:lstStyle/>
          <a:p>
            <a:pPr algn="just">
              <a:lnSpc>
                <a:spcPct val="150000"/>
              </a:lnSpc>
              <a:buFont typeface="Wingdings" pitchFamily="2" charset="2"/>
              <a:buChar char="q"/>
            </a:pPr>
            <a:r>
              <a:rPr lang="en-US" sz="2400" dirty="0">
                <a:latin typeface="Times New Roman" pitchFamily="18" charset="0"/>
                <a:cs typeface="Times New Roman" pitchFamily="18" charset="0"/>
              </a:rPr>
              <a:t>Process with one thread, a thread can be in any of several states(running, blocked, ready or terminated).</a:t>
            </a:r>
          </a:p>
          <a:p>
            <a:pPr algn="just">
              <a:lnSpc>
                <a:spcPct val="150000"/>
              </a:lnSpc>
              <a:buFont typeface="Wingdings" pitchFamily="2" charset="2"/>
              <a:buChar char="q"/>
            </a:pPr>
            <a:r>
              <a:rPr lang="en-US" sz="2400" dirty="0">
                <a:latin typeface="Times New Roman" pitchFamily="18" charset="0"/>
                <a:cs typeface="Times New Roman" pitchFamily="18" charset="0"/>
              </a:rPr>
              <a:t>Each thread has its own stack.</a:t>
            </a:r>
          </a:p>
          <a:p>
            <a:pPr algn="just">
              <a:lnSpc>
                <a:spcPct val="150000"/>
              </a:lnSpc>
              <a:buFont typeface="Wingdings" pitchFamily="2" charset="2"/>
              <a:buChar char="q"/>
            </a:pPr>
            <a:r>
              <a:rPr lang="en-US" sz="2400" dirty="0">
                <a:latin typeface="Times New Roman" pitchFamily="18" charset="0"/>
                <a:cs typeface="Times New Roman" pitchFamily="18" charset="0"/>
              </a:rPr>
              <a:t>An O.S. that has threads facility the basic unit of CPU utilization is thread.</a:t>
            </a:r>
          </a:p>
          <a:p>
            <a:pPr algn="just">
              <a:lnSpc>
                <a:spcPct val="150000"/>
              </a:lnSpc>
              <a:buFont typeface="Wingdings" pitchFamily="2" charset="2"/>
              <a:buChar char="q"/>
            </a:pPr>
            <a:r>
              <a:rPr lang="en-US" sz="2400" dirty="0">
                <a:latin typeface="Times New Roman" pitchFamily="18" charset="0"/>
                <a:cs typeface="Times New Roman" pitchFamily="18" charset="0"/>
              </a:rPr>
              <a:t>A thread has a program counter , a register set and a stack space.</a:t>
            </a:r>
          </a:p>
          <a:p>
            <a:pPr algn="just">
              <a:lnSpc>
                <a:spcPct val="150000"/>
              </a:lnSpc>
              <a:buFont typeface="Wingdings" pitchFamily="2" charset="2"/>
              <a:buChar char="q"/>
            </a:pPr>
            <a:r>
              <a:rPr lang="en-US" sz="2400" dirty="0">
                <a:latin typeface="Times New Roman" pitchFamily="18" charset="0"/>
                <a:cs typeface="Times New Roman" pitchFamily="18" charset="0"/>
              </a:rPr>
              <a:t>Thread are not independent of one another like processes: as a result threads share with other thread their code section, OS resources also known as task such as open files and signals.</a:t>
            </a:r>
          </a:p>
          <a:p>
            <a:pPr>
              <a:lnSpc>
                <a:spcPct val="150000"/>
              </a:lnSpc>
            </a:pPr>
            <a:endParaRPr lang="en-IN" sz="2400" dirty="0"/>
          </a:p>
        </p:txBody>
      </p:sp>
      <p:sp>
        <p:nvSpPr>
          <p:cNvPr id="4" name="Slide Number Placeholder 3"/>
          <p:cNvSpPr>
            <a:spLocks noGrp="1"/>
          </p:cNvSpPr>
          <p:nvPr>
            <p:ph type="sldNum" sz="quarter" idx="12"/>
          </p:nvPr>
        </p:nvSpPr>
        <p:spPr/>
        <p:txBody>
          <a:bodyPr/>
          <a:lstStyle/>
          <a:p>
            <a:fld id="{B055DD3A-595D-4C27-A5A4-4F86A6FDA437}" type="slidenum">
              <a:rPr lang="en-IN" smtClean="0"/>
              <a:t>15</a:t>
            </a:fld>
            <a:endParaRPr lang="en-IN"/>
          </a:p>
        </p:txBody>
      </p:sp>
    </p:spTree>
    <p:extLst>
      <p:ext uri="{BB962C8B-B14F-4D97-AF65-F5344CB8AC3E}">
        <p14:creationId xmlns:p14="http://schemas.microsoft.com/office/powerpoint/2010/main" val="391208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666006"/>
          </a:xfrm>
        </p:spPr>
        <p:txBody>
          <a:bodyPr>
            <a:normAutofit/>
          </a:bodyPr>
          <a:lstStyle/>
          <a:p>
            <a:pPr algn="ctr"/>
            <a:r>
              <a:rPr lang="en-US" sz="3600" dirty="0">
                <a:solidFill>
                  <a:schemeClr val="accent1"/>
                </a:solidFill>
                <a:latin typeface="Times New Roman" pitchFamily="18" charset="0"/>
                <a:cs typeface="Times New Roman" pitchFamily="18" charset="0"/>
              </a:rPr>
              <a:t>Why threads</a:t>
            </a:r>
            <a:endParaRPr lang="en-IN" sz="3600" dirty="0">
              <a:solidFill>
                <a:schemeClr val="accent1"/>
              </a:solidFill>
            </a:endParaRPr>
          </a:p>
        </p:txBody>
      </p:sp>
      <p:sp>
        <p:nvSpPr>
          <p:cNvPr id="3" name="Content Placeholder 2"/>
          <p:cNvSpPr>
            <a:spLocks noGrp="1"/>
          </p:cNvSpPr>
          <p:nvPr>
            <p:ph idx="1"/>
          </p:nvPr>
        </p:nvSpPr>
        <p:spPr>
          <a:xfrm>
            <a:off x="972767" y="1254864"/>
            <a:ext cx="10863130" cy="5175115"/>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Following are some reason why we use thread in designing operating system.</a:t>
            </a:r>
          </a:p>
          <a:p>
            <a:pPr algn="just">
              <a:lnSpc>
                <a:spcPct val="150000"/>
              </a:lnSpc>
              <a:buFont typeface="Wingdings" pitchFamily="2" charset="2"/>
              <a:buChar char="Ø"/>
            </a:pPr>
            <a:r>
              <a:rPr lang="en-US" sz="2400" dirty="0">
                <a:latin typeface="Times New Roman" pitchFamily="18" charset="0"/>
                <a:cs typeface="Times New Roman" pitchFamily="18" charset="0"/>
              </a:rPr>
              <a:t>A process with multiple threads make a great server for example printer server</a:t>
            </a:r>
          </a:p>
          <a:p>
            <a:pPr algn="just">
              <a:lnSpc>
                <a:spcPct val="150000"/>
              </a:lnSpc>
              <a:buFont typeface="Wingdings" pitchFamily="2" charset="2"/>
              <a:buChar char="Ø"/>
            </a:pPr>
            <a:r>
              <a:rPr lang="en-US" sz="2400" dirty="0" err="1">
                <a:latin typeface="Times New Roman" pitchFamily="18" charset="0"/>
                <a:cs typeface="Times New Roman" pitchFamily="18" charset="0"/>
              </a:rPr>
              <a:t>Bcz</a:t>
            </a:r>
            <a:r>
              <a:rPr lang="en-US" sz="2400" dirty="0">
                <a:latin typeface="Times New Roman" pitchFamily="18" charset="0"/>
                <a:cs typeface="Times New Roman" pitchFamily="18" charset="0"/>
              </a:rPr>
              <a:t> threads can share common data they do not use inter- process communication.</a:t>
            </a:r>
          </a:p>
          <a:p>
            <a:pPr algn="just">
              <a:lnSpc>
                <a:spcPct val="150000"/>
              </a:lnSpc>
              <a:buFont typeface="Wingdings" pitchFamily="2" charset="2"/>
              <a:buChar char="Ø"/>
            </a:pPr>
            <a:r>
              <a:rPr lang="en-US" sz="2400" dirty="0" err="1">
                <a:latin typeface="Times New Roman" pitchFamily="18" charset="0"/>
                <a:cs typeface="Times New Roman" pitchFamily="18" charset="0"/>
              </a:rPr>
              <a:t>Bcz</a:t>
            </a:r>
            <a:r>
              <a:rPr lang="en-US" sz="2400" dirty="0">
                <a:latin typeface="Times New Roman" pitchFamily="18" charset="0"/>
                <a:cs typeface="Times New Roman" pitchFamily="18" charset="0"/>
              </a:rPr>
              <a:t> of the vary nature, threads can take advantage of multiprocessors.</a:t>
            </a:r>
          </a:p>
          <a:p>
            <a:pPr algn="just">
              <a:lnSpc>
                <a:spcPct val="150000"/>
              </a:lnSpc>
              <a:buFont typeface="Wingdings" pitchFamily="2" charset="2"/>
              <a:buChar char="Ø"/>
            </a:pPr>
            <a:r>
              <a:rPr lang="en-US" sz="2400" dirty="0">
                <a:latin typeface="Times New Roman" pitchFamily="18" charset="0"/>
                <a:cs typeface="Times New Roman" pitchFamily="18" charset="0"/>
              </a:rPr>
              <a:t>Threads are very little resources of an O.S in which they are working. i.e. thread do not need new address space, global data, program code, or O.S resources.</a:t>
            </a:r>
          </a:p>
          <a:p>
            <a:pPr algn="just">
              <a:lnSpc>
                <a:spcPct val="150000"/>
              </a:lnSpc>
              <a:buFont typeface="Wingdings" pitchFamily="2" charset="2"/>
              <a:buChar char="Ø"/>
            </a:pPr>
            <a:r>
              <a:rPr lang="en-US" sz="2400" dirty="0">
                <a:latin typeface="Times New Roman" pitchFamily="18" charset="0"/>
                <a:cs typeface="Times New Roman" pitchFamily="18" charset="0"/>
              </a:rPr>
              <a:t>Context switching are fast when working with threads . The reason is that we only have to save and/or restore PC, SP &amp; register.</a:t>
            </a: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16</a:t>
            </a:fld>
            <a:endParaRPr lang="en-IN"/>
          </a:p>
        </p:txBody>
      </p:sp>
    </p:spTree>
    <p:extLst>
      <p:ext uri="{BB962C8B-B14F-4D97-AF65-F5344CB8AC3E}">
        <p14:creationId xmlns:p14="http://schemas.microsoft.com/office/powerpoint/2010/main" val="417298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880014"/>
          </a:xfrm>
        </p:spPr>
        <p:txBody>
          <a:bodyPr>
            <a:normAutofit/>
          </a:bodyPr>
          <a:lstStyle/>
          <a:p>
            <a:pPr algn="ctr"/>
            <a:r>
              <a:rPr lang="en-US" sz="3600" dirty="0">
                <a:solidFill>
                  <a:schemeClr val="accent1"/>
                </a:solidFill>
                <a:latin typeface="Times New Roman" pitchFamily="18" charset="0"/>
                <a:cs typeface="Times New Roman" pitchFamily="18" charset="0"/>
              </a:rPr>
              <a:t>Context switch</a:t>
            </a:r>
            <a:endParaRPr lang="en-IN" sz="3600" dirty="0">
              <a:solidFill>
                <a:schemeClr val="accent1"/>
              </a:solidFill>
            </a:endParaRPr>
          </a:p>
        </p:txBody>
      </p:sp>
      <p:sp>
        <p:nvSpPr>
          <p:cNvPr id="3" name="Content Placeholder 2"/>
          <p:cNvSpPr>
            <a:spLocks noGrp="1"/>
          </p:cNvSpPr>
          <p:nvPr>
            <p:ph idx="1"/>
          </p:nvPr>
        </p:nvSpPr>
        <p:spPr>
          <a:xfrm>
            <a:off x="573932" y="1371600"/>
            <a:ext cx="11089532" cy="4805363"/>
          </a:xfrm>
        </p:spPr>
        <p:txBody>
          <a:bodyPr>
            <a:normAutofit fontScale="77500" lnSpcReduction="20000"/>
          </a:bodyPr>
          <a:lstStyle/>
          <a:p>
            <a:pPr algn="just">
              <a:lnSpc>
                <a:spcPct val="150000"/>
              </a:lnSpc>
              <a:buFont typeface="Wingdings" pitchFamily="2" charset="2"/>
              <a:buChar char="Ø"/>
            </a:pPr>
            <a:r>
              <a:rPr lang="en-US" dirty="0">
                <a:latin typeface="Times New Roman" pitchFamily="18" charset="0"/>
                <a:cs typeface="Times New Roman" pitchFamily="18" charset="0"/>
              </a:rPr>
              <a:t>To give each process on a multi programmed machine a fair share of the CPU, a hardware clock generates interrupts periodically.</a:t>
            </a:r>
          </a:p>
          <a:p>
            <a:pPr algn="just">
              <a:lnSpc>
                <a:spcPct val="150000"/>
              </a:lnSpc>
              <a:buFont typeface="Wingdings" pitchFamily="2" charset="2"/>
              <a:buChar char="Ø"/>
            </a:pPr>
            <a:r>
              <a:rPr lang="en-US" dirty="0">
                <a:latin typeface="Times New Roman" pitchFamily="18" charset="0"/>
                <a:cs typeface="Times New Roman" pitchFamily="18" charset="0"/>
              </a:rPr>
              <a:t>This allows the O.S to schedule all processes in main memory (using scheduling algorithm) to run on the CPU at equal intervals.</a:t>
            </a:r>
          </a:p>
          <a:p>
            <a:pPr algn="just">
              <a:lnSpc>
                <a:spcPct val="150000"/>
              </a:lnSpc>
              <a:buFont typeface="Wingdings" pitchFamily="2" charset="2"/>
              <a:buChar char="Ø"/>
            </a:pPr>
            <a:r>
              <a:rPr lang="en-US" dirty="0">
                <a:latin typeface="Times New Roman" pitchFamily="18" charset="0"/>
                <a:cs typeface="Times New Roman" pitchFamily="18" charset="0"/>
              </a:rPr>
              <a:t>Each time a clock interrupt occurs, the interrupts handler checks how much time the current running process has used.</a:t>
            </a:r>
          </a:p>
          <a:p>
            <a:pPr algn="just">
              <a:lnSpc>
                <a:spcPct val="150000"/>
              </a:lnSpc>
              <a:buFont typeface="Wingdings" pitchFamily="2" charset="2"/>
              <a:buChar char="Ø"/>
            </a:pPr>
            <a:r>
              <a:rPr lang="en-US" dirty="0">
                <a:latin typeface="Times New Roman" pitchFamily="18" charset="0"/>
                <a:cs typeface="Times New Roman" pitchFamily="18" charset="0"/>
              </a:rPr>
              <a:t>If it has used up its entire time slice the CPU scheduling algorithm</a:t>
            </a:r>
          </a:p>
          <a:p>
            <a:pPr algn="just">
              <a:lnSpc>
                <a:spcPct val="150000"/>
              </a:lnSpc>
              <a:buFont typeface="Wingdings" pitchFamily="2" charset="2"/>
              <a:buChar char="Ø"/>
            </a:pPr>
            <a:r>
              <a:rPr lang="en-US" dirty="0">
                <a:latin typeface="Times New Roman" pitchFamily="18" charset="0"/>
                <a:cs typeface="Times New Roman" pitchFamily="18" charset="0"/>
              </a:rPr>
              <a:t>In kernel picks a different process to run. Each switch of the CPU from one process to another it called a context switch. </a:t>
            </a:r>
          </a:p>
          <a:p>
            <a:pPr>
              <a:lnSpc>
                <a:spcPct val="150000"/>
              </a:lnSpc>
            </a:pPr>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17</a:t>
            </a:fld>
            <a:endParaRPr lang="en-IN"/>
          </a:p>
        </p:txBody>
      </p:sp>
    </p:spTree>
    <p:extLst>
      <p:ext uri="{BB962C8B-B14F-4D97-AF65-F5344CB8AC3E}">
        <p14:creationId xmlns:p14="http://schemas.microsoft.com/office/powerpoint/2010/main" val="236962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597912"/>
          </a:xfrm>
        </p:spPr>
        <p:txBody>
          <a:bodyPr>
            <a:normAutofit/>
          </a:bodyPr>
          <a:lstStyle/>
          <a:p>
            <a:pPr algn="ctr"/>
            <a:r>
              <a:rPr lang="en-US" sz="3600" dirty="0">
                <a:solidFill>
                  <a:schemeClr val="accent1"/>
                </a:solidFill>
                <a:latin typeface="Times New Roman" pitchFamily="18" charset="0"/>
                <a:cs typeface="Times New Roman" pitchFamily="18" charset="0"/>
              </a:rPr>
              <a:t>Major step of context switching</a:t>
            </a:r>
            <a:endParaRPr lang="en-IN" sz="3600" dirty="0">
              <a:solidFill>
                <a:schemeClr val="accent1"/>
              </a:solidFill>
            </a:endParaRPr>
          </a:p>
        </p:txBody>
      </p:sp>
      <p:sp>
        <p:nvSpPr>
          <p:cNvPr id="3" name="Content Placeholder 2"/>
          <p:cNvSpPr>
            <a:spLocks noGrp="1"/>
          </p:cNvSpPr>
          <p:nvPr>
            <p:ph idx="1"/>
          </p:nvPr>
        </p:nvSpPr>
        <p:spPr>
          <a:xfrm>
            <a:off x="841474" y="1303506"/>
            <a:ext cx="10556677" cy="5048656"/>
          </a:xfrm>
        </p:spPr>
        <p:txBody>
          <a:bodyPr>
            <a:norm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The value of the CPU registers are saved in the process table of the process that was running just before the clock interrupt occurred.</a:t>
            </a:r>
          </a:p>
          <a:p>
            <a:pPr algn="just">
              <a:lnSpc>
                <a:spcPct val="150000"/>
              </a:lnSpc>
              <a:buFont typeface="Wingdings" pitchFamily="2" charset="2"/>
              <a:buChar char="Ø"/>
            </a:pPr>
            <a:r>
              <a:rPr lang="en-US" sz="2400" dirty="0">
                <a:latin typeface="Times New Roman" pitchFamily="18" charset="0"/>
                <a:cs typeface="Times New Roman" pitchFamily="18" charset="0"/>
              </a:rPr>
              <a:t>The register are loaded from the process picked up by the CPU scheduler to run next.</a:t>
            </a:r>
          </a:p>
          <a:p>
            <a:pPr algn="just">
              <a:lnSpc>
                <a:spcPct val="150000"/>
              </a:lnSpc>
              <a:buFont typeface="Wingdings" pitchFamily="2" charset="2"/>
              <a:buChar char="Ø"/>
            </a:pPr>
            <a:r>
              <a:rPr lang="en-US" sz="2400" dirty="0">
                <a:latin typeface="Times New Roman" pitchFamily="18" charset="0"/>
                <a:cs typeface="Times New Roman" pitchFamily="18" charset="0"/>
              </a:rPr>
              <a:t>In a multi programmed processor computing system, context switches occur frequently enough that all processes appear to be running concurrently.</a:t>
            </a:r>
          </a:p>
          <a:p>
            <a:pPr algn="just">
              <a:lnSpc>
                <a:spcPct val="150000"/>
              </a:lnSpc>
              <a:buFont typeface="Wingdings" pitchFamily="2" charset="2"/>
              <a:buChar char="Ø"/>
            </a:pPr>
            <a:r>
              <a:rPr lang="en-US" sz="2400" dirty="0">
                <a:latin typeface="Times New Roman" pitchFamily="18" charset="0"/>
                <a:cs typeface="Times New Roman" pitchFamily="18" charset="0"/>
              </a:rPr>
              <a:t>If a process has more than one thread, the O.S can use the context switching technique to schedule the threads so that they  appear to execute parallel. </a:t>
            </a:r>
          </a:p>
          <a:p>
            <a:pPr>
              <a:lnSpc>
                <a:spcPct val="150000"/>
              </a:lnSpc>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18</a:t>
            </a:fld>
            <a:endParaRPr lang="en-IN"/>
          </a:p>
        </p:txBody>
      </p:sp>
    </p:spTree>
    <p:extLst>
      <p:ext uri="{BB962C8B-B14F-4D97-AF65-F5344CB8AC3E}">
        <p14:creationId xmlns:p14="http://schemas.microsoft.com/office/powerpoint/2010/main" val="220684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1064840"/>
          </a:xfrm>
        </p:spPr>
        <p:txBody>
          <a:bodyPr>
            <a:normAutofit/>
          </a:bodyPr>
          <a:lstStyle/>
          <a:p>
            <a:pPr algn="ctr"/>
            <a:r>
              <a:rPr lang="en-US" sz="3600" dirty="0">
                <a:solidFill>
                  <a:schemeClr val="accent1"/>
                </a:solidFill>
                <a:latin typeface="Times New Roman" pitchFamily="18" charset="0"/>
                <a:cs typeface="Times New Roman" pitchFamily="18" charset="0"/>
              </a:rPr>
              <a:t>CPU Process scheduling</a:t>
            </a:r>
            <a:endParaRPr lang="en-IN" sz="3600" dirty="0">
              <a:solidFill>
                <a:schemeClr val="accent1"/>
              </a:solidFill>
            </a:endParaRPr>
          </a:p>
        </p:txBody>
      </p:sp>
      <p:sp>
        <p:nvSpPr>
          <p:cNvPr id="3" name="Content Placeholder 2"/>
          <p:cNvSpPr>
            <a:spLocks noGrp="1"/>
          </p:cNvSpPr>
          <p:nvPr>
            <p:ph idx="1"/>
          </p:nvPr>
        </p:nvSpPr>
        <p:spPr>
          <a:xfrm>
            <a:off x="841474" y="1653702"/>
            <a:ext cx="10890083" cy="4523261"/>
          </a:xfrm>
        </p:spPr>
        <p:txBody>
          <a:bodyPr>
            <a:normAutofit fontScale="92500" lnSpcReduction="10000"/>
          </a:bodyPr>
          <a:lstStyle/>
          <a:p>
            <a:pPr algn="just">
              <a:lnSpc>
                <a:spcPct val="150000"/>
              </a:lnSpc>
              <a:buFont typeface="Wingdings" pitchFamily="2" charset="2"/>
              <a:buChar char="Ø"/>
            </a:pPr>
            <a:r>
              <a:rPr lang="en-US" sz="2400" dirty="0">
                <a:latin typeface="Times New Roman" pitchFamily="18" charset="0"/>
                <a:cs typeface="Times New Roman" pitchFamily="18" charset="0"/>
              </a:rPr>
              <a:t>The problem of determining when processor should be assigned and to which processes is called processor scheduling or CPU scheduling.</a:t>
            </a:r>
          </a:p>
          <a:p>
            <a:pPr algn="just">
              <a:lnSpc>
                <a:spcPct val="150000"/>
              </a:lnSpc>
              <a:buFont typeface="Wingdings" pitchFamily="2" charset="2"/>
              <a:buChar char="Ø"/>
            </a:pPr>
            <a:r>
              <a:rPr lang="en-US" sz="2400" dirty="0">
                <a:latin typeface="Times New Roman" pitchFamily="18" charset="0"/>
                <a:cs typeface="Times New Roman" pitchFamily="18" charset="0"/>
              </a:rPr>
              <a:t>When more than one process is run able the O.S must decide which one first.</a:t>
            </a:r>
          </a:p>
          <a:p>
            <a:pPr algn="just">
              <a:lnSpc>
                <a:spcPct val="150000"/>
              </a:lnSpc>
              <a:buFont typeface="Wingdings" pitchFamily="2" charset="2"/>
              <a:buChar char="Ø"/>
            </a:pPr>
            <a:r>
              <a:rPr lang="en-US" sz="2400" dirty="0">
                <a:latin typeface="Times New Roman" pitchFamily="18" charset="0"/>
                <a:cs typeface="Times New Roman" pitchFamily="18" charset="0"/>
              </a:rPr>
              <a:t>The part of O.S. concerned with this decision is called the scheduler and algorithm it uses the called scheduling algorithms.</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Select the next process to run</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Consider processes in the ready state</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Approaches different for batch systems and for time-sharing systems</a:t>
            </a:r>
          </a:p>
          <a:p>
            <a:pPr>
              <a:lnSpc>
                <a:spcPct val="150000"/>
              </a:lnSpc>
              <a:buFont typeface="Wingdings" pitchFamily="2" charset="2"/>
              <a:buChar char="Ø"/>
            </a:pPr>
            <a:endParaRPr lang="en-IN" sz="2400" dirty="0"/>
          </a:p>
        </p:txBody>
      </p:sp>
      <p:sp>
        <p:nvSpPr>
          <p:cNvPr id="4" name="Slide Number Placeholder 3"/>
          <p:cNvSpPr>
            <a:spLocks noGrp="1"/>
          </p:cNvSpPr>
          <p:nvPr>
            <p:ph type="sldNum" sz="quarter" idx="12"/>
          </p:nvPr>
        </p:nvSpPr>
        <p:spPr/>
        <p:txBody>
          <a:bodyPr/>
          <a:lstStyle/>
          <a:p>
            <a:fld id="{B055DD3A-595D-4C27-A5A4-4F86A6FDA437}" type="slidenum">
              <a:rPr lang="en-IN" smtClean="0"/>
              <a:t>19</a:t>
            </a:fld>
            <a:endParaRPr lang="en-IN"/>
          </a:p>
        </p:txBody>
      </p:sp>
    </p:spTree>
    <p:extLst>
      <p:ext uri="{BB962C8B-B14F-4D97-AF65-F5344CB8AC3E}">
        <p14:creationId xmlns:p14="http://schemas.microsoft.com/office/powerpoint/2010/main" val="118705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F39C-7FE5-49F2-8C47-49896C2F8C8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Books</a:t>
            </a:r>
          </a:p>
        </p:txBody>
      </p:sp>
      <p:sp>
        <p:nvSpPr>
          <p:cNvPr id="4" name="Rectangle 1">
            <a:extLst>
              <a:ext uri="{FF2B5EF4-FFF2-40B4-BE49-F238E27FC236}">
                <a16:creationId xmlns:a16="http://schemas.microsoft.com/office/drawing/2014/main" id="{22FA4E96-EC0F-4417-A7C3-A1E6C8EB45CF}"/>
              </a:ext>
            </a:extLst>
          </p:cNvPr>
          <p:cNvSpPr>
            <a:spLocks noGrp="1" noChangeArrowheads="1"/>
          </p:cNvSpPr>
          <p:nvPr>
            <p:ph idx="1"/>
          </p:nvPr>
        </p:nvSpPr>
        <p:spPr bwMode="auto">
          <a:xfrm>
            <a:off x="3442396" y="1716550"/>
            <a:ext cx="5975329" cy="135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797" tIns="45899" rIns="91797" bIns="45899"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008" b="1" dirty="0">
                <a:latin typeface="Times New Roman" panose="02020603050405020304" pitchFamily="18" charset="0"/>
                <a:cs typeface="Times New Roman" panose="02020603050405020304" pitchFamily="18" charset="0"/>
              </a:rPr>
              <a:t>Operating System Concepts</a:t>
            </a:r>
            <a:r>
              <a:rPr lang="en-US" altLang="en-US" sz="2008" dirty="0">
                <a:latin typeface="Times New Roman" panose="02020603050405020304" pitchFamily="18" charset="0"/>
                <a:cs typeface="Times New Roman" panose="02020603050405020304" pitchFamily="18" charset="0"/>
              </a:rPr>
              <a:t/>
            </a:r>
            <a:br>
              <a:rPr lang="en-US" altLang="en-US" sz="2008" dirty="0">
                <a:latin typeface="Times New Roman" panose="02020603050405020304" pitchFamily="18" charset="0"/>
                <a:cs typeface="Times New Roman" panose="02020603050405020304" pitchFamily="18" charset="0"/>
              </a:rPr>
            </a:br>
            <a:r>
              <a:rPr lang="en-US" altLang="en-US" sz="2008" b="1" i="1" dirty="0">
                <a:latin typeface="Times New Roman" panose="02020603050405020304" pitchFamily="18" charset="0"/>
                <a:cs typeface="Times New Roman" panose="02020603050405020304" pitchFamily="18" charset="0"/>
              </a:rPr>
              <a:t>Ninth Edition</a:t>
            </a:r>
            <a:r>
              <a:rPr lang="en-US" altLang="en-US" sz="2008" dirty="0">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2409" dirty="0" err="1">
                <a:hlinkClick r:id="rId2">
                  <a:extLst>
                    <a:ext uri="{A12FA001-AC4F-418D-AE19-62706E023703}">
                      <ahyp:hlinkClr xmlns="" xmlns:ahyp="http://schemas.microsoft.com/office/drawing/2018/hyperlinkcolor" val="tx"/>
                    </a:ext>
                  </a:extLst>
                </a:hlinkClick>
              </a:rPr>
              <a:t>Avi</a:t>
            </a:r>
            <a:r>
              <a:rPr lang="en-US" altLang="en-US" sz="2409" dirty="0">
                <a:hlinkClick r:id="rId2">
                  <a:extLst>
                    <a:ext uri="{A12FA001-AC4F-418D-AE19-62706E023703}">
                      <ahyp:hlinkClr xmlns="" xmlns:ahyp="http://schemas.microsoft.com/office/drawing/2018/hyperlinkcolor" val="tx"/>
                    </a:ext>
                  </a:extLst>
                </a:hlinkClick>
              </a:rPr>
              <a:t> </a:t>
            </a:r>
            <a:r>
              <a:rPr lang="en-US" altLang="en-US" sz="2409" dirty="0" err="1">
                <a:hlinkClick r:id="rId2">
                  <a:extLst>
                    <a:ext uri="{A12FA001-AC4F-418D-AE19-62706E023703}">
                      <ahyp:hlinkClr xmlns="" xmlns:ahyp="http://schemas.microsoft.com/office/drawing/2018/hyperlinkcolor" val="tx"/>
                    </a:ext>
                  </a:extLst>
                </a:hlinkClick>
              </a:rPr>
              <a:t>Silberschatz</a:t>
            </a:r>
            <a:r>
              <a:rPr lang="en-US" altLang="en-US" sz="2409" dirty="0"/>
              <a:t> </a:t>
            </a:r>
            <a:r>
              <a:rPr lang="en-US" altLang="en-US" sz="2409" dirty="0">
                <a:hlinkClick r:id="rId3">
                  <a:extLst>
                    <a:ext uri="{A12FA001-AC4F-418D-AE19-62706E023703}">
                      <ahyp:hlinkClr xmlns="" xmlns:ahyp="http://schemas.microsoft.com/office/drawing/2018/hyperlinkcolor" val="tx"/>
                    </a:ext>
                  </a:extLst>
                </a:hlinkClick>
              </a:rPr>
              <a:t>Peter Baer Galvin</a:t>
            </a:r>
            <a:r>
              <a:rPr lang="en-US" altLang="en-US" sz="2409" dirty="0"/>
              <a:t> </a:t>
            </a:r>
            <a:r>
              <a:rPr lang="en-US" altLang="en-US" sz="2409" dirty="0">
                <a:hlinkClick r:id="rId4">
                  <a:extLst>
                    <a:ext uri="{A12FA001-AC4F-418D-AE19-62706E023703}">
                      <ahyp:hlinkClr xmlns="" xmlns:ahyp="http://schemas.microsoft.com/office/drawing/2018/hyperlinkcolor" val="tx"/>
                    </a:ext>
                  </a:extLst>
                </a:hlinkClick>
              </a:rPr>
              <a:t>Greg Gagne</a:t>
            </a:r>
            <a:r>
              <a:rPr lang="en-US" altLang="en-US" sz="2409" dirty="0"/>
              <a:t> </a:t>
            </a:r>
          </a:p>
          <a:p>
            <a:pPr marL="0" indent="0" eaLnBrk="0" fontAlgn="base" hangingPunct="0">
              <a:lnSpc>
                <a:spcPct val="100000"/>
              </a:lnSpc>
              <a:spcBef>
                <a:spcPct val="0"/>
              </a:spcBef>
              <a:spcAft>
                <a:spcPct val="0"/>
              </a:spcAft>
              <a:buNone/>
            </a:pPr>
            <a:endParaRPr lang="en-US" altLang="en-US" sz="1807" dirty="0">
              <a:latin typeface="Arial" panose="020B0604020202020204" pitchFamily="34" charset="0"/>
            </a:endParaRPr>
          </a:p>
        </p:txBody>
      </p:sp>
      <p:sp>
        <p:nvSpPr>
          <p:cNvPr id="5" name="TextBox 4">
            <a:extLst>
              <a:ext uri="{FF2B5EF4-FFF2-40B4-BE49-F238E27FC236}">
                <a16:creationId xmlns:a16="http://schemas.microsoft.com/office/drawing/2014/main" id="{94F57DB6-10E0-4F53-A4B4-77C1BEC17067}"/>
              </a:ext>
            </a:extLst>
          </p:cNvPr>
          <p:cNvSpPr txBox="1"/>
          <p:nvPr/>
        </p:nvSpPr>
        <p:spPr>
          <a:xfrm>
            <a:off x="3442394" y="2965533"/>
            <a:ext cx="6119813" cy="1205018"/>
          </a:xfrm>
          <a:prstGeom prst="rect">
            <a:avLst/>
          </a:prstGeom>
          <a:noFill/>
        </p:spPr>
        <p:txBody>
          <a:bodyPr wrap="square">
            <a:spAutoFit/>
          </a:bodyPr>
          <a:lstStyle/>
          <a:p>
            <a:r>
              <a:rPr lang="en-US" sz="2409" b="1" dirty="0"/>
              <a:t>Operating Systems: Internals and Design Principles</a:t>
            </a:r>
          </a:p>
          <a:p>
            <a:r>
              <a:rPr lang="en-US" sz="1807" dirty="0"/>
              <a:t> </a:t>
            </a:r>
            <a:r>
              <a:rPr lang="en-US" sz="2409" dirty="0"/>
              <a:t>William Stallings</a:t>
            </a:r>
            <a:endParaRPr lang="en-US" sz="1807" dirty="0"/>
          </a:p>
        </p:txBody>
      </p:sp>
      <p:sp>
        <p:nvSpPr>
          <p:cNvPr id="3" name="Slide Number Placeholder 2"/>
          <p:cNvSpPr>
            <a:spLocks noGrp="1"/>
          </p:cNvSpPr>
          <p:nvPr>
            <p:ph type="sldNum" sz="quarter" idx="12"/>
          </p:nvPr>
        </p:nvSpPr>
        <p:spPr/>
        <p:txBody>
          <a:bodyPr/>
          <a:lstStyle/>
          <a:p>
            <a:fld id="{B055DD3A-595D-4C27-A5A4-4F86A6FDA437}" type="slidenum">
              <a:rPr lang="en-IN" smtClean="0"/>
              <a:t>2</a:t>
            </a:fld>
            <a:endParaRPr lang="en-IN"/>
          </a:p>
        </p:txBody>
      </p:sp>
      <p:pic>
        <p:nvPicPr>
          <p:cNvPr id="6" name="Picture 5" descr="Best Private University in Mathura, Uttar Pradesh(UP), India"/>
          <p:cNvPicPr/>
          <p:nvPr/>
        </p:nvPicPr>
        <p:blipFill>
          <a:blip r:embed="rId5">
            <a:extLst>
              <a:ext uri="{28A0092B-C50C-407E-A947-70E740481C1C}">
                <a14:useLocalDpi xmlns:a14="http://schemas.microsoft.com/office/drawing/2010/main" val="0"/>
              </a:ext>
            </a:extLst>
          </a:blip>
          <a:srcRect/>
          <a:stretch>
            <a:fillRect/>
          </a:stretch>
        </p:blipFill>
        <p:spPr bwMode="auto">
          <a:xfrm>
            <a:off x="9476299" y="181678"/>
            <a:ext cx="2667000" cy="1345565"/>
          </a:xfrm>
          <a:prstGeom prst="rect">
            <a:avLst/>
          </a:prstGeom>
          <a:noFill/>
          <a:ln>
            <a:noFill/>
          </a:ln>
        </p:spPr>
      </p:pic>
    </p:spTree>
    <p:extLst>
      <p:ext uri="{BB962C8B-B14F-4D97-AF65-F5344CB8AC3E}">
        <p14:creationId xmlns:p14="http://schemas.microsoft.com/office/powerpoint/2010/main" val="114216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860559"/>
          </a:xfrm>
        </p:spPr>
        <p:txBody>
          <a:bodyPr>
            <a:normAutofit/>
          </a:bodyPr>
          <a:lstStyle/>
          <a:p>
            <a:pPr algn="ctr"/>
            <a:r>
              <a:rPr lang="en-US" altLang="en-US" sz="3600" dirty="0">
                <a:solidFill>
                  <a:schemeClr val="accent1"/>
                </a:solidFill>
                <a:latin typeface="Times New Roman" pitchFamily="18" charset="0"/>
                <a:cs typeface="Times New Roman" pitchFamily="18" charset="0"/>
              </a:rPr>
              <a:t>Process Scheduling</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41474" y="1459148"/>
            <a:ext cx="10556677" cy="4951379"/>
          </a:xfrm>
        </p:spPr>
        <p:txBody>
          <a:bodyPr>
            <a:normAutofit fontScale="92500"/>
          </a:bodyPr>
          <a:lstStyle/>
          <a:p>
            <a:pPr algn="just">
              <a:lnSpc>
                <a:spcPct val="150000"/>
              </a:lnSpc>
            </a:pPr>
            <a:r>
              <a:rPr lang="en-US" altLang="en-US" sz="2600" dirty="0">
                <a:latin typeface="Times New Roman" pitchFamily="18" charset="0"/>
                <a:cs typeface="Times New Roman" pitchFamily="18" charset="0"/>
              </a:rPr>
              <a:t>Maximize CPU use, quickly switch processes onto CPU for time sharing</a:t>
            </a:r>
          </a:p>
          <a:p>
            <a:pPr algn="just">
              <a:lnSpc>
                <a:spcPct val="150000"/>
              </a:lnSpc>
            </a:pPr>
            <a:r>
              <a:rPr lang="en-US" altLang="en-US" sz="2600" b="1" dirty="0">
                <a:solidFill>
                  <a:srgbClr val="3366FF"/>
                </a:solidFill>
                <a:latin typeface="Times New Roman" pitchFamily="18" charset="0"/>
                <a:cs typeface="Times New Roman" pitchFamily="18" charset="0"/>
              </a:rPr>
              <a:t>Process scheduler </a:t>
            </a:r>
            <a:r>
              <a:rPr lang="en-US" altLang="en-US" sz="2600" dirty="0">
                <a:latin typeface="Times New Roman" pitchFamily="18" charset="0"/>
                <a:cs typeface="Times New Roman" pitchFamily="18" charset="0"/>
              </a:rPr>
              <a:t>selects among available processes for next execution on CPU</a:t>
            </a:r>
          </a:p>
          <a:p>
            <a:pPr algn="just">
              <a:lnSpc>
                <a:spcPct val="150000"/>
              </a:lnSpc>
            </a:pPr>
            <a:r>
              <a:rPr lang="en-US" altLang="en-US" sz="2600" dirty="0">
                <a:latin typeface="Times New Roman" pitchFamily="18" charset="0"/>
                <a:cs typeface="Times New Roman" pitchFamily="18" charset="0"/>
              </a:rPr>
              <a:t>Maintains </a:t>
            </a:r>
            <a:r>
              <a:rPr lang="en-US" altLang="en-US" sz="2600" b="1" dirty="0">
                <a:solidFill>
                  <a:srgbClr val="3366FF"/>
                </a:solidFill>
                <a:latin typeface="Times New Roman" pitchFamily="18" charset="0"/>
                <a:cs typeface="Times New Roman" pitchFamily="18" charset="0"/>
              </a:rPr>
              <a:t>scheduling queues </a:t>
            </a:r>
            <a:r>
              <a:rPr lang="en-US" altLang="en-US" sz="2600" dirty="0">
                <a:latin typeface="Times New Roman" pitchFamily="18" charset="0"/>
                <a:cs typeface="Times New Roman" pitchFamily="18" charset="0"/>
              </a:rPr>
              <a:t>of processes</a:t>
            </a:r>
          </a:p>
          <a:p>
            <a:pPr lvl="1" algn="just">
              <a:lnSpc>
                <a:spcPct val="150000"/>
              </a:lnSpc>
              <a:buFont typeface="Wingdings" pitchFamily="2" charset="2"/>
              <a:buChar char="Ø"/>
            </a:pPr>
            <a:r>
              <a:rPr lang="en-US" altLang="en-US" b="1" dirty="0">
                <a:solidFill>
                  <a:srgbClr val="3366FF"/>
                </a:solidFill>
                <a:latin typeface="Times New Roman" pitchFamily="18" charset="0"/>
                <a:cs typeface="Times New Roman" pitchFamily="18" charset="0"/>
              </a:rPr>
              <a:t>Job queue </a:t>
            </a:r>
            <a:r>
              <a:rPr lang="en-US" altLang="en-US" dirty="0">
                <a:latin typeface="Times New Roman" pitchFamily="18" charset="0"/>
                <a:cs typeface="Times New Roman" pitchFamily="18" charset="0"/>
              </a:rPr>
              <a:t>– set of all processes in the system</a:t>
            </a:r>
          </a:p>
          <a:p>
            <a:pPr lvl="1" algn="just">
              <a:lnSpc>
                <a:spcPct val="150000"/>
              </a:lnSpc>
              <a:buFont typeface="Wingdings" pitchFamily="2" charset="2"/>
              <a:buChar char="Ø"/>
            </a:pPr>
            <a:r>
              <a:rPr lang="en-US" altLang="en-US" b="1" dirty="0">
                <a:solidFill>
                  <a:srgbClr val="3366FF"/>
                </a:solidFill>
                <a:latin typeface="Times New Roman" pitchFamily="18" charset="0"/>
                <a:cs typeface="Times New Roman" pitchFamily="18" charset="0"/>
              </a:rPr>
              <a:t>Ready queue </a:t>
            </a:r>
            <a:r>
              <a:rPr lang="en-US" altLang="en-US" dirty="0">
                <a:latin typeface="Times New Roman" pitchFamily="18" charset="0"/>
                <a:cs typeface="Times New Roman" pitchFamily="18" charset="0"/>
              </a:rPr>
              <a:t>– set of all processes residing in main memory, ready and waiting to execute</a:t>
            </a:r>
          </a:p>
          <a:p>
            <a:pPr lvl="1" algn="just">
              <a:lnSpc>
                <a:spcPct val="150000"/>
              </a:lnSpc>
              <a:buFont typeface="Wingdings" pitchFamily="2" charset="2"/>
              <a:buChar char="Ø"/>
            </a:pPr>
            <a:r>
              <a:rPr lang="en-US" altLang="en-US" b="1" dirty="0">
                <a:solidFill>
                  <a:srgbClr val="3366FF"/>
                </a:solidFill>
                <a:latin typeface="Times New Roman" pitchFamily="18" charset="0"/>
                <a:cs typeface="Times New Roman" pitchFamily="18" charset="0"/>
              </a:rPr>
              <a:t>Device queues </a:t>
            </a:r>
            <a:r>
              <a:rPr lang="en-US" altLang="en-US" dirty="0">
                <a:latin typeface="Times New Roman" pitchFamily="18" charset="0"/>
                <a:cs typeface="Times New Roman" pitchFamily="18" charset="0"/>
              </a:rPr>
              <a:t>– set of processes waiting for an I/O device</a:t>
            </a:r>
          </a:p>
          <a:p>
            <a:pPr lvl="1" algn="just">
              <a:lnSpc>
                <a:spcPct val="150000"/>
              </a:lnSpc>
              <a:buFont typeface="Wingdings" pitchFamily="2" charset="2"/>
              <a:buChar char="Ø"/>
            </a:pPr>
            <a:r>
              <a:rPr lang="en-US" altLang="en-US" dirty="0">
                <a:latin typeface="Times New Roman" pitchFamily="18" charset="0"/>
                <a:cs typeface="Times New Roman" pitchFamily="18" charset="0"/>
              </a:rPr>
              <a:t>Processes migrate among the various </a:t>
            </a:r>
            <a:r>
              <a:rPr lang="en-US" altLang="en-US" dirty="0" smtClean="0">
                <a:latin typeface="Times New Roman" pitchFamily="18" charset="0"/>
                <a:cs typeface="Times New Roman" pitchFamily="18" charset="0"/>
              </a:rPr>
              <a:t>queues</a:t>
            </a:r>
            <a:endParaRPr lang="en-US"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20</a:t>
            </a:fld>
            <a:endParaRPr lang="en-IN"/>
          </a:p>
        </p:txBody>
      </p:sp>
    </p:spTree>
    <p:extLst>
      <p:ext uri="{BB962C8B-B14F-4D97-AF65-F5344CB8AC3E}">
        <p14:creationId xmlns:p14="http://schemas.microsoft.com/office/powerpoint/2010/main" val="140230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753555"/>
          </a:xfrm>
        </p:spPr>
        <p:txBody>
          <a:bodyPr>
            <a:normAutofit/>
          </a:bodyPr>
          <a:lstStyle/>
          <a:p>
            <a:pPr algn="ctr"/>
            <a:r>
              <a:rPr lang="en-US" altLang="en-US" sz="3600" dirty="0">
                <a:solidFill>
                  <a:schemeClr val="accent1"/>
                </a:solidFill>
                <a:latin typeface="Times New Roman" pitchFamily="18" charset="0"/>
                <a:cs typeface="Times New Roman" pitchFamily="18" charset="0"/>
              </a:rPr>
              <a:t>Representation of Process Scheduling</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41474" y="1352145"/>
            <a:ext cx="10556677" cy="4824818"/>
          </a:xfrm>
        </p:spPr>
        <p:txBody>
          <a:bodyPr>
            <a:normAutofit/>
          </a:bodyPr>
          <a:lstStyle/>
          <a:p>
            <a:r>
              <a:rPr kumimoji="1" lang="en-US" altLang="en-US" sz="2400" b="1" dirty="0" err="1">
                <a:solidFill>
                  <a:srgbClr val="3366FF"/>
                </a:solidFill>
                <a:latin typeface="Times New Roman" pitchFamily="18" charset="0"/>
                <a:cs typeface="Times New Roman" pitchFamily="18" charset="0"/>
              </a:rPr>
              <a:t>Queueing</a:t>
            </a:r>
            <a:r>
              <a:rPr kumimoji="1" lang="en-US" altLang="en-US" sz="2400" b="1" dirty="0">
                <a:solidFill>
                  <a:srgbClr val="3366FF"/>
                </a:solidFill>
                <a:latin typeface="Times New Roman" pitchFamily="18" charset="0"/>
                <a:cs typeface="Times New Roman" pitchFamily="18" charset="0"/>
              </a:rPr>
              <a:t> diagram </a:t>
            </a:r>
            <a:r>
              <a:rPr kumimoji="1" lang="en-US" altLang="en-US" sz="2400" dirty="0">
                <a:latin typeface="Times New Roman" pitchFamily="18" charset="0"/>
                <a:cs typeface="Times New Roman" pitchFamily="18" charset="0"/>
              </a:rPr>
              <a:t>represents queues, resources, flows</a:t>
            </a:r>
          </a:p>
          <a:p>
            <a:endParaRPr lang="en-IN" sz="2400" dirty="0">
              <a:latin typeface="Times New Roman" pitchFamily="18" charset="0"/>
              <a:cs typeface="Times New Roman" pitchFamily="18" charset="0"/>
            </a:endParaRPr>
          </a:p>
        </p:txBody>
      </p:sp>
      <p:pic>
        <p:nvPicPr>
          <p:cNvPr id="5"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086" y="2044133"/>
            <a:ext cx="7986408"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B055DD3A-595D-4C27-A5A4-4F86A6FDA437}" type="slidenum">
              <a:rPr lang="en-IN" smtClean="0"/>
              <a:t>21</a:t>
            </a:fld>
            <a:endParaRPr lang="en-IN"/>
          </a:p>
        </p:txBody>
      </p:sp>
    </p:spTree>
    <p:extLst>
      <p:ext uri="{BB962C8B-B14F-4D97-AF65-F5344CB8AC3E}">
        <p14:creationId xmlns:p14="http://schemas.microsoft.com/office/powerpoint/2010/main" val="173477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734100"/>
          </a:xfrm>
        </p:spPr>
        <p:txBody>
          <a:bodyPr>
            <a:normAutofit/>
          </a:bodyPr>
          <a:lstStyle/>
          <a:p>
            <a:pPr algn="ctr"/>
            <a:r>
              <a:rPr lang="en-US" altLang="en-US" sz="3600" dirty="0">
                <a:solidFill>
                  <a:schemeClr val="accent1"/>
                </a:solidFill>
                <a:latin typeface="Times New Roman" pitchFamily="18" charset="0"/>
                <a:cs typeface="Times New Roman" pitchFamily="18" charset="0"/>
              </a:rPr>
              <a:t>Schedulers</a:t>
            </a:r>
            <a:endParaRPr lang="en-IN" sz="3600" dirty="0">
              <a:solidFill>
                <a:schemeClr val="accent1"/>
              </a:solidFill>
              <a:latin typeface="Times New Roman" pitchFamily="18" charset="0"/>
              <a:cs typeface="Times New Roman" pitchFamily="18" charset="0"/>
            </a:endParaRPr>
          </a:p>
        </p:txBody>
      </p:sp>
      <p:sp>
        <p:nvSpPr>
          <p:cNvPr id="4" name="Content Placeholder 3"/>
          <p:cNvSpPr>
            <a:spLocks noGrp="1" noChangeArrowheads="1"/>
          </p:cNvSpPr>
          <p:nvPr>
            <p:ph idx="1"/>
          </p:nvPr>
        </p:nvSpPr>
        <p:spPr bwMode="auto">
          <a:xfrm>
            <a:off x="841474" y="1235413"/>
            <a:ext cx="10556677" cy="49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50000"/>
              </a:lnSpc>
            </a:pPr>
            <a:r>
              <a:rPr lang="en-US" altLang="en-US" sz="1600" b="1" dirty="0" smtClean="0">
                <a:solidFill>
                  <a:srgbClr val="3366FF"/>
                </a:solidFill>
                <a:latin typeface="Times New Roman" pitchFamily="18" charset="0"/>
                <a:cs typeface="Times New Roman" pitchFamily="18" charset="0"/>
              </a:rPr>
              <a:t>Short-term scheduler  </a:t>
            </a:r>
            <a:r>
              <a:rPr lang="en-US" altLang="en-US" sz="1600" dirty="0" smtClean="0">
                <a:latin typeface="Times New Roman" pitchFamily="18" charset="0"/>
                <a:cs typeface="Times New Roman" pitchFamily="18" charset="0"/>
              </a:rPr>
              <a:t>(or </a:t>
            </a:r>
            <a:r>
              <a:rPr lang="en-US" altLang="en-US" sz="1600" b="1" dirty="0" smtClean="0">
                <a:solidFill>
                  <a:srgbClr val="3366FF"/>
                </a:solidFill>
                <a:latin typeface="Times New Roman" pitchFamily="18" charset="0"/>
                <a:cs typeface="Times New Roman" pitchFamily="18" charset="0"/>
              </a:rPr>
              <a:t>CPU scheduler</a:t>
            </a:r>
            <a:r>
              <a:rPr lang="en-US" altLang="en-US" sz="1600" dirty="0" smtClean="0">
                <a:latin typeface="Times New Roman" pitchFamily="18" charset="0"/>
                <a:cs typeface="Times New Roman" pitchFamily="18" charset="0"/>
              </a:rPr>
              <a:t>) – selects which process should be executed next and allocates CPU</a:t>
            </a:r>
          </a:p>
          <a:p>
            <a:pPr lvl="1">
              <a:lnSpc>
                <a:spcPct val="150000"/>
              </a:lnSpc>
            </a:pPr>
            <a:r>
              <a:rPr lang="en-US" altLang="en-US" sz="1600" dirty="0" smtClean="0">
                <a:latin typeface="Times New Roman" pitchFamily="18" charset="0"/>
                <a:cs typeface="Times New Roman" pitchFamily="18" charset="0"/>
              </a:rPr>
              <a:t>Sometimes the only scheduler in a system</a:t>
            </a:r>
          </a:p>
          <a:p>
            <a:pPr lvl="1">
              <a:lnSpc>
                <a:spcPct val="150000"/>
              </a:lnSpc>
            </a:pPr>
            <a:r>
              <a:rPr lang="en-US" altLang="en-US" sz="1600" dirty="0" smtClean="0">
                <a:latin typeface="Times New Roman" pitchFamily="18" charset="0"/>
                <a:cs typeface="Times New Roman" pitchFamily="18" charset="0"/>
              </a:rPr>
              <a:t>Short-term scheduler is invoked frequently (milliseconds) </a:t>
            </a:r>
            <a:r>
              <a:rPr lang="en-US" altLang="en-US" sz="1600" dirty="0" smtClean="0">
                <a:latin typeface="Times New Roman" pitchFamily="18" charset="0"/>
                <a:cs typeface="Times New Roman" pitchFamily="18" charset="0"/>
                <a:sym typeface="Symbol" pitchFamily="18" charset="2"/>
              </a:rPr>
              <a:t> (must be fast)</a:t>
            </a:r>
            <a:endParaRPr lang="en-US" altLang="en-US" sz="800" dirty="0" smtClean="0">
              <a:latin typeface="Times New Roman" pitchFamily="18" charset="0"/>
              <a:cs typeface="Times New Roman" pitchFamily="18" charset="0"/>
              <a:sym typeface="Symbol" pitchFamily="18" charset="2"/>
            </a:endParaRPr>
          </a:p>
          <a:p>
            <a:pPr>
              <a:lnSpc>
                <a:spcPct val="150000"/>
              </a:lnSpc>
            </a:pPr>
            <a:r>
              <a:rPr lang="en-US" altLang="en-US" sz="1600" b="1" dirty="0" smtClean="0">
                <a:solidFill>
                  <a:srgbClr val="3366FF"/>
                </a:solidFill>
                <a:latin typeface="Times New Roman" pitchFamily="18" charset="0"/>
                <a:cs typeface="Times New Roman" pitchFamily="18" charset="0"/>
              </a:rPr>
              <a:t>Long-term scheduler  </a:t>
            </a:r>
            <a:r>
              <a:rPr lang="en-US" altLang="en-US" sz="1600" dirty="0" smtClean="0">
                <a:latin typeface="Times New Roman" pitchFamily="18" charset="0"/>
                <a:cs typeface="Times New Roman" pitchFamily="18" charset="0"/>
              </a:rPr>
              <a:t>(or </a:t>
            </a:r>
            <a:r>
              <a:rPr lang="en-US" altLang="en-US" sz="1600" b="1" dirty="0" smtClean="0">
                <a:solidFill>
                  <a:srgbClr val="3366FF"/>
                </a:solidFill>
                <a:latin typeface="Times New Roman" pitchFamily="18" charset="0"/>
                <a:cs typeface="Times New Roman" pitchFamily="18" charset="0"/>
              </a:rPr>
              <a:t>job scheduler</a:t>
            </a:r>
            <a:r>
              <a:rPr lang="en-US" altLang="en-US" sz="1600" dirty="0" smtClean="0">
                <a:latin typeface="Times New Roman" pitchFamily="18" charset="0"/>
                <a:cs typeface="Times New Roman" pitchFamily="18" charset="0"/>
              </a:rPr>
              <a:t>) – selects which processes should be brought into the ready queue</a:t>
            </a:r>
          </a:p>
          <a:p>
            <a:pPr lvl="1">
              <a:lnSpc>
                <a:spcPct val="150000"/>
              </a:lnSpc>
            </a:pPr>
            <a:r>
              <a:rPr lang="en-US" altLang="en-US" sz="1600" dirty="0" smtClean="0">
                <a:latin typeface="Times New Roman" pitchFamily="18" charset="0"/>
                <a:cs typeface="Times New Roman" pitchFamily="18" charset="0"/>
                <a:sym typeface="Symbol" pitchFamily="18" charset="2"/>
              </a:rPr>
              <a:t>Long-term scheduler is invoked  infrequently (seconds, minutes)  (may be slow)</a:t>
            </a:r>
            <a:endParaRPr lang="en-US" altLang="en-US" sz="800" dirty="0" smtClean="0">
              <a:latin typeface="Times New Roman" pitchFamily="18" charset="0"/>
              <a:cs typeface="Times New Roman" pitchFamily="18" charset="0"/>
              <a:sym typeface="Symbol" pitchFamily="18" charset="2"/>
            </a:endParaRPr>
          </a:p>
          <a:p>
            <a:pPr lvl="1">
              <a:lnSpc>
                <a:spcPct val="150000"/>
              </a:lnSpc>
            </a:pPr>
            <a:r>
              <a:rPr lang="en-US" altLang="en-US" sz="1600" dirty="0" smtClean="0">
                <a:latin typeface="Times New Roman" pitchFamily="18" charset="0"/>
                <a:cs typeface="Times New Roman" pitchFamily="18" charset="0"/>
                <a:sym typeface="Symbol" pitchFamily="18" charset="2"/>
              </a:rPr>
              <a:t>The long-term scheduler controls the </a:t>
            </a:r>
            <a:r>
              <a:rPr lang="en-US" altLang="en-US" sz="1600" b="1" dirty="0" smtClean="0">
                <a:solidFill>
                  <a:srgbClr val="3366FF"/>
                </a:solidFill>
                <a:latin typeface="Times New Roman" pitchFamily="18" charset="0"/>
                <a:cs typeface="Times New Roman" pitchFamily="18" charset="0"/>
                <a:sym typeface="Symbol" pitchFamily="18" charset="2"/>
              </a:rPr>
              <a:t>degree of multiprogramming</a:t>
            </a:r>
            <a:endParaRPr lang="en-US" altLang="en-US" sz="800" i="1" dirty="0" smtClean="0">
              <a:latin typeface="Times New Roman" pitchFamily="18" charset="0"/>
              <a:cs typeface="Times New Roman" pitchFamily="18" charset="0"/>
              <a:sym typeface="Symbol" pitchFamily="18" charset="2"/>
            </a:endParaRPr>
          </a:p>
          <a:p>
            <a:pPr>
              <a:lnSpc>
                <a:spcPct val="150000"/>
              </a:lnSpc>
            </a:pPr>
            <a:r>
              <a:rPr lang="en-US" altLang="en-US" sz="1600" dirty="0" smtClean="0">
                <a:latin typeface="Times New Roman" pitchFamily="18" charset="0"/>
                <a:cs typeface="Times New Roman" pitchFamily="18" charset="0"/>
                <a:sym typeface="Symbol" pitchFamily="18" charset="2"/>
              </a:rPr>
              <a:t>Processes can be described as either:</a:t>
            </a:r>
          </a:p>
          <a:p>
            <a:pPr lvl="1">
              <a:lnSpc>
                <a:spcPct val="150000"/>
              </a:lnSpc>
            </a:pPr>
            <a:r>
              <a:rPr lang="en-US" altLang="en-US" sz="1600" b="1" dirty="0" smtClean="0">
                <a:solidFill>
                  <a:srgbClr val="3366FF"/>
                </a:solidFill>
                <a:latin typeface="Times New Roman" pitchFamily="18" charset="0"/>
                <a:cs typeface="Times New Roman" pitchFamily="18" charset="0"/>
                <a:sym typeface="Symbol" pitchFamily="18" charset="2"/>
              </a:rPr>
              <a:t>I/O-bound process</a:t>
            </a:r>
            <a:r>
              <a:rPr lang="en-US" altLang="en-US" sz="1600" dirty="0" smtClean="0">
                <a:solidFill>
                  <a:srgbClr val="000000"/>
                </a:solidFill>
                <a:latin typeface="Times New Roman" pitchFamily="18" charset="0"/>
                <a:cs typeface="Times New Roman" pitchFamily="18" charset="0"/>
                <a:sym typeface="Symbol" pitchFamily="18" charset="2"/>
              </a:rPr>
              <a:t> </a:t>
            </a:r>
            <a:r>
              <a:rPr lang="en-US" altLang="en-US" sz="1600" dirty="0" smtClean="0">
                <a:latin typeface="Times New Roman" pitchFamily="18" charset="0"/>
                <a:cs typeface="Times New Roman" pitchFamily="18" charset="0"/>
                <a:sym typeface="Symbol" pitchFamily="18" charset="2"/>
              </a:rPr>
              <a:t>– spends more time doing I/O than computations, many short CPU bursts</a:t>
            </a:r>
          </a:p>
          <a:p>
            <a:pPr lvl="1">
              <a:lnSpc>
                <a:spcPct val="150000"/>
              </a:lnSpc>
            </a:pPr>
            <a:r>
              <a:rPr lang="en-US" altLang="en-US" sz="1600" b="1" dirty="0" smtClean="0">
                <a:solidFill>
                  <a:srgbClr val="3366FF"/>
                </a:solidFill>
                <a:latin typeface="Times New Roman" pitchFamily="18" charset="0"/>
                <a:cs typeface="Times New Roman" pitchFamily="18" charset="0"/>
                <a:sym typeface="Symbol" pitchFamily="18" charset="2"/>
              </a:rPr>
              <a:t>CPU-bound process </a:t>
            </a:r>
            <a:r>
              <a:rPr lang="en-US" altLang="en-US" sz="1600" dirty="0" smtClean="0">
                <a:latin typeface="Times New Roman" pitchFamily="18" charset="0"/>
                <a:cs typeface="Times New Roman" pitchFamily="18" charset="0"/>
                <a:sym typeface="Symbol" pitchFamily="18" charset="2"/>
              </a:rPr>
              <a:t>– spends more time doing computations; few very long CPU bursts</a:t>
            </a:r>
          </a:p>
          <a:p>
            <a:pPr>
              <a:lnSpc>
                <a:spcPct val="150000"/>
              </a:lnSpc>
            </a:pPr>
            <a:r>
              <a:rPr lang="en-US" altLang="en-US" sz="1600" dirty="0" smtClean="0">
                <a:latin typeface="Times New Roman" pitchFamily="18" charset="0"/>
                <a:cs typeface="Times New Roman" pitchFamily="18" charset="0"/>
                <a:sym typeface="Symbol" pitchFamily="18" charset="2"/>
              </a:rPr>
              <a:t>Long-term scheduler strives for good </a:t>
            </a:r>
            <a:r>
              <a:rPr lang="en-US" altLang="en-US" sz="1600" b="1" i="1" dirty="0" smtClean="0">
                <a:latin typeface="Times New Roman" pitchFamily="18" charset="0"/>
                <a:cs typeface="Times New Roman" pitchFamily="18" charset="0"/>
                <a:sym typeface="Symbol" pitchFamily="18" charset="2"/>
              </a:rPr>
              <a:t>process mix</a:t>
            </a:r>
            <a:endParaRPr lang="en-US" altLang="en-US" sz="1600" dirty="0" smtClean="0">
              <a:latin typeface="Times New Roman" pitchFamily="18" charset="0"/>
              <a:cs typeface="Times New Roman" pitchFamily="18" charset="0"/>
              <a:sym typeface="Symbol" pitchFamily="18" charset="2"/>
            </a:endParaRPr>
          </a:p>
          <a:p>
            <a:endParaRPr lang="en-US" altLang="en-US" dirty="0" smtClean="0"/>
          </a:p>
          <a:p>
            <a:pPr marL="0" indent="0">
              <a:buNone/>
            </a:pPr>
            <a:endParaRPr lang="en-US" altLang="en-US" dirty="0" smtClean="0"/>
          </a:p>
        </p:txBody>
      </p:sp>
      <p:sp>
        <p:nvSpPr>
          <p:cNvPr id="3" name="Slide Number Placeholder 2"/>
          <p:cNvSpPr>
            <a:spLocks noGrp="1"/>
          </p:cNvSpPr>
          <p:nvPr>
            <p:ph type="sldNum" sz="quarter" idx="12"/>
          </p:nvPr>
        </p:nvSpPr>
        <p:spPr/>
        <p:txBody>
          <a:bodyPr/>
          <a:lstStyle/>
          <a:p>
            <a:fld id="{B055DD3A-595D-4C27-A5A4-4F86A6FDA437}" type="slidenum">
              <a:rPr lang="en-IN" smtClean="0"/>
              <a:t>22</a:t>
            </a:fld>
            <a:endParaRPr lang="en-IN"/>
          </a:p>
        </p:txBody>
      </p:sp>
    </p:spTree>
    <p:extLst>
      <p:ext uri="{BB962C8B-B14F-4D97-AF65-F5344CB8AC3E}">
        <p14:creationId xmlns:p14="http://schemas.microsoft.com/office/powerpoint/2010/main" val="379092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831376"/>
          </a:xfrm>
        </p:spPr>
        <p:txBody>
          <a:bodyPr>
            <a:normAutofit/>
          </a:bodyPr>
          <a:lstStyle/>
          <a:p>
            <a:pPr algn="ctr"/>
            <a:r>
              <a:rPr lang="en-US" altLang="en-US" sz="3600" dirty="0">
                <a:solidFill>
                  <a:schemeClr val="accent1"/>
                </a:solidFill>
                <a:latin typeface="Times New Roman" pitchFamily="18" charset="0"/>
                <a:cs typeface="Times New Roman" pitchFamily="18" charset="0"/>
              </a:rPr>
              <a:t>Addition of Medium Term Scheduling</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41474" y="1400783"/>
            <a:ext cx="10773352" cy="4776180"/>
          </a:xfrm>
        </p:spPr>
        <p:txBody>
          <a:bodyPr/>
          <a:lstStyle/>
          <a:p>
            <a:pPr algn="just">
              <a:spcBef>
                <a:spcPct val="35000"/>
              </a:spcBef>
              <a:buClr>
                <a:srgbClr val="993300"/>
              </a:buClr>
              <a:buSzPct val="90000"/>
              <a:buFont typeface="Monotype Sorts" pitchFamily="-84" charset="2"/>
              <a:buChar char="n"/>
            </a:pPr>
            <a:r>
              <a:rPr kumimoji="1" lang="en-US" altLang="en-US" sz="2400" b="1" dirty="0">
                <a:solidFill>
                  <a:srgbClr val="3366FF"/>
                </a:solidFill>
                <a:latin typeface="Times New Roman" pitchFamily="18" charset="0"/>
                <a:cs typeface="Times New Roman" pitchFamily="18" charset="0"/>
              </a:rPr>
              <a:t>Medium-term scheduler  </a:t>
            </a:r>
            <a:r>
              <a:rPr kumimoji="1" lang="en-US" altLang="en-US" sz="2400" dirty="0">
                <a:latin typeface="Times New Roman" pitchFamily="18" charset="0"/>
                <a:cs typeface="Times New Roman" pitchFamily="18" charset="0"/>
              </a:rPr>
              <a:t>can be added if degree of multiple programming needs to decrease</a:t>
            </a:r>
          </a:p>
          <a:p>
            <a:pPr lvl="1" algn="just">
              <a:spcBef>
                <a:spcPct val="35000"/>
              </a:spcBef>
              <a:buClr>
                <a:srgbClr val="CC6600"/>
              </a:buClr>
              <a:buSzPct val="80000"/>
              <a:buFont typeface="Monotype Sorts" pitchFamily="-84" charset="2"/>
              <a:buChar char="l"/>
            </a:pPr>
            <a:r>
              <a:rPr kumimoji="1" lang="en-US" altLang="en-US" dirty="0">
                <a:latin typeface="Times New Roman" pitchFamily="18" charset="0"/>
                <a:cs typeface="Times New Roman" pitchFamily="18" charset="0"/>
              </a:rPr>
              <a:t>Remove process from memory, store on disk, bring back in from disk to continue execution: </a:t>
            </a:r>
            <a:r>
              <a:rPr kumimoji="1" lang="en-US" altLang="en-US" b="1" dirty="0">
                <a:solidFill>
                  <a:srgbClr val="3366FF"/>
                </a:solidFill>
                <a:latin typeface="Times New Roman" pitchFamily="18" charset="0"/>
                <a:cs typeface="Times New Roman" pitchFamily="18" charset="0"/>
              </a:rPr>
              <a:t>swapping</a:t>
            </a:r>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96" y="3312251"/>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055DD3A-595D-4C27-A5A4-4F86A6FDA437}" type="slidenum">
              <a:rPr lang="en-IN" smtClean="0"/>
              <a:t>23</a:t>
            </a:fld>
            <a:endParaRPr lang="en-IN"/>
          </a:p>
        </p:txBody>
      </p:sp>
    </p:spTree>
    <p:extLst>
      <p:ext uri="{BB962C8B-B14F-4D97-AF65-F5344CB8AC3E}">
        <p14:creationId xmlns:p14="http://schemas.microsoft.com/office/powerpoint/2010/main" val="856445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12" y="209484"/>
            <a:ext cx="10556677" cy="860559"/>
          </a:xfrm>
        </p:spPr>
        <p:txBody>
          <a:bodyPr>
            <a:normAutofit/>
          </a:bodyPr>
          <a:lstStyle/>
          <a:p>
            <a:pPr algn="ctr"/>
            <a:r>
              <a:rPr lang="en-US" altLang="en-US" sz="3600" dirty="0">
                <a:solidFill>
                  <a:schemeClr val="accent1"/>
                </a:solidFill>
                <a:latin typeface="Times New Roman" pitchFamily="18" charset="0"/>
                <a:cs typeface="Times New Roman" pitchFamily="18" charset="0"/>
              </a:rPr>
              <a:t>CPU </a:t>
            </a:r>
            <a:r>
              <a:rPr lang="en-US" altLang="en-US" sz="3600" dirty="0" smtClean="0">
                <a:solidFill>
                  <a:schemeClr val="accent1"/>
                </a:solidFill>
                <a:latin typeface="Times New Roman" pitchFamily="18" charset="0"/>
                <a:cs typeface="Times New Roman" pitchFamily="18" charset="0"/>
              </a:rPr>
              <a:t>Scheduling or Process scheduling</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1468877" y="1381328"/>
            <a:ext cx="9929274" cy="4795635"/>
          </a:xfrm>
        </p:spPr>
        <p:txBody>
          <a:bodyPr>
            <a:normAutofit fontScale="92500" lnSpcReduction="10000"/>
          </a:bodyPr>
          <a:lstStyle/>
          <a:p>
            <a:pPr>
              <a:lnSpc>
                <a:spcPct val="150000"/>
              </a:lnSpc>
              <a:buFont typeface="Wingdings" pitchFamily="2" charset="2"/>
              <a:buChar char="Ø"/>
            </a:pPr>
            <a:r>
              <a:rPr lang="en-US" altLang="en-US" sz="2400" dirty="0">
                <a:latin typeface="Times New Roman" pitchFamily="18" charset="0"/>
                <a:cs typeface="Times New Roman" pitchFamily="18" charset="0"/>
              </a:rPr>
              <a:t>Basic Concepts</a:t>
            </a:r>
          </a:p>
          <a:p>
            <a:pPr>
              <a:lnSpc>
                <a:spcPct val="150000"/>
              </a:lnSpc>
              <a:buFont typeface="Wingdings" pitchFamily="2" charset="2"/>
              <a:buChar char="Ø"/>
            </a:pPr>
            <a:r>
              <a:rPr lang="en-US" altLang="en-US" sz="2400" dirty="0">
                <a:latin typeface="Times New Roman" pitchFamily="18" charset="0"/>
                <a:cs typeface="Times New Roman" pitchFamily="18" charset="0"/>
              </a:rPr>
              <a:t>Scheduling Criteria </a:t>
            </a:r>
          </a:p>
          <a:p>
            <a:pPr>
              <a:lnSpc>
                <a:spcPct val="150000"/>
              </a:lnSpc>
              <a:buFont typeface="Wingdings" pitchFamily="2" charset="2"/>
              <a:buChar char="Ø"/>
            </a:pPr>
            <a:r>
              <a:rPr lang="en-US" altLang="en-US" sz="2400" dirty="0">
                <a:latin typeface="Times New Roman" pitchFamily="18" charset="0"/>
                <a:cs typeface="Times New Roman" pitchFamily="18" charset="0"/>
              </a:rPr>
              <a:t>Scheduling Algorithms</a:t>
            </a:r>
          </a:p>
          <a:p>
            <a:pPr>
              <a:lnSpc>
                <a:spcPct val="150000"/>
              </a:lnSpc>
              <a:buFont typeface="Wingdings" pitchFamily="2" charset="2"/>
              <a:buChar char="Ø"/>
            </a:pPr>
            <a:r>
              <a:rPr lang="en-US" altLang="en-US" sz="2400" dirty="0">
                <a:latin typeface="Times New Roman" pitchFamily="18" charset="0"/>
                <a:cs typeface="Times New Roman" pitchFamily="18" charset="0"/>
              </a:rPr>
              <a:t>Thread Scheduling</a:t>
            </a:r>
          </a:p>
          <a:p>
            <a:pPr>
              <a:lnSpc>
                <a:spcPct val="150000"/>
              </a:lnSpc>
              <a:buFont typeface="Wingdings" pitchFamily="2" charset="2"/>
              <a:buChar char="Ø"/>
            </a:pPr>
            <a:r>
              <a:rPr lang="en-US" altLang="en-US" sz="2400" dirty="0">
                <a:latin typeface="Times New Roman" pitchFamily="18" charset="0"/>
                <a:cs typeface="Times New Roman" pitchFamily="18" charset="0"/>
              </a:rPr>
              <a:t>Multiple-Processor Scheduling</a:t>
            </a:r>
          </a:p>
          <a:p>
            <a:pPr>
              <a:lnSpc>
                <a:spcPct val="150000"/>
              </a:lnSpc>
              <a:buFont typeface="Wingdings" pitchFamily="2" charset="2"/>
              <a:buChar char="Ø"/>
            </a:pPr>
            <a:r>
              <a:rPr lang="en-US" altLang="en-US" sz="2400" dirty="0">
                <a:latin typeface="Times New Roman" pitchFamily="18" charset="0"/>
                <a:cs typeface="Times New Roman" pitchFamily="18" charset="0"/>
              </a:rPr>
              <a:t>Real-Time CPU Scheduling</a:t>
            </a:r>
          </a:p>
          <a:p>
            <a:pPr>
              <a:lnSpc>
                <a:spcPct val="150000"/>
              </a:lnSpc>
              <a:buFont typeface="Wingdings" pitchFamily="2" charset="2"/>
              <a:buChar char="Ø"/>
            </a:pPr>
            <a:r>
              <a:rPr lang="en-US" altLang="en-US" sz="2400" dirty="0">
                <a:latin typeface="Times New Roman" pitchFamily="18" charset="0"/>
                <a:cs typeface="Times New Roman" pitchFamily="18" charset="0"/>
              </a:rPr>
              <a:t>Operating Systems Examples</a:t>
            </a:r>
          </a:p>
          <a:p>
            <a:pPr>
              <a:lnSpc>
                <a:spcPct val="150000"/>
              </a:lnSpc>
              <a:buFont typeface="Wingdings" pitchFamily="2" charset="2"/>
              <a:buChar char="Ø"/>
            </a:pPr>
            <a:r>
              <a:rPr lang="en-US" altLang="en-US" sz="2400" dirty="0">
                <a:latin typeface="Times New Roman" pitchFamily="18" charset="0"/>
                <a:cs typeface="Times New Roman" pitchFamily="18" charset="0"/>
              </a:rPr>
              <a:t>Algorithm Evaluation</a:t>
            </a:r>
            <a:endParaRPr lang="en-US" altLang="en-US"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24</a:t>
            </a:fld>
            <a:endParaRPr lang="en-IN"/>
          </a:p>
        </p:txBody>
      </p:sp>
    </p:spTree>
    <p:extLst>
      <p:ext uri="{BB962C8B-B14F-4D97-AF65-F5344CB8AC3E}">
        <p14:creationId xmlns:p14="http://schemas.microsoft.com/office/powerpoint/2010/main" val="173615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948108"/>
          </a:xfrm>
        </p:spPr>
        <p:txBody>
          <a:bodyPr>
            <a:normAutofit/>
          </a:bodyPr>
          <a:lstStyle/>
          <a:p>
            <a:pPr algn="ctr"/>
            <a:r>
              <a:rPr lang="en-US" altLang="en-US" sz="3600" dirty="0">
                <a:solidFill>
                  <a:schemeClr val="accent1"/>
                </a:solidFill>
                <a:latin typeface="Times New Roman" pitchFamily="18" charset="0"/>
                <a:cs typeface="Times New Roman" pitchFamily="18" charset="0"/>
              </a:rPr>
              <a:t>Objectives</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ct val="200000"/>
              </a:lnSpc>
              <a:buFont typeface="Wingdings" pitchFamily="2" charset="2"/>
              <a:buChar char="Ø"/>
            </a:pPr>
            <a:r>
              <a:rPr lang="en-US" altLang="en-US" sz="2400" dirty="0">
                <a:latin typeface="Times New Roman" pitchFamily="18" charset="0"/>
                <a:cs typeface="Times New Roman" pitchFamily="18" charset="0"/>
              </a:rPr>
              <a:t>To introduce CPU scheduling, which is the basis for multiprogrammed operating systems</a:t>
            </a:r>
          </a:p>
          <a:p>
            <a:pPr>
              <a:lnSpc>
                <a:spcPct val="200000"/>
              </a:lnSpc>
              <a:buFont typeface="Wingdings" pitchFamily="2" charset="2"/>
              <a:buChar char="Ø"/>
            </a:pPr>
            <a:r>
              <a:rPr lang="en-US" altLang="en-US" sz="2400" dirty="0">
                <a:latin typeface="Times New Roman" pitchFamily="18" charset="0"/>
                <a:cs typeface="Times New Roman" pitchFamily="18" charset="0"/>
              </a:rPr>
              <a:t>To describe various CPU-scheduling algorithms</a:t>
            </a:r>
          </a:p>
          <a:p>
            <a:pPr>
              <a:lnSpc>
                <a:spcPct val="200000"/>
              </a:lnSpc>
              <a:buFont typeface="Wingdings" pitchFamily="2" charset="2"/>
              <a:buChar char="Ø"/>
            </a:pPr>
            <a:r>
              <a:rPr lang="en-US" altLang="en-US" sz="2400" dirty="0">
                <a:latin typeface="Times New Roman" pitchFamily="18" charset="0"/>
                <a:cs typeface="Times New Roman" pitchFamily="18" charset="0"/>
              </a:rPr>
              <a:t>To discuss evaluation criteria for selecting a CPU-scheduling algorithm for a particular system</a:t>
            </a:r>
          </a:p>
          <a:p>
            <a:pPr>
              <a:lnSpc>
                <a:spcPct val="200000"/>
              </a:lnSpc>
              <a:buFont typeface="Wingdings" pitchFamily="2" charset="2"/>
              <a:buChar char="Ø"/>
            </a:pPr>
            <a:r>
              <a:rPr lang="en-US" altLang="en-US" sz="2400" dirty="0">
                <a:latin typeface="Times New Roman" pitchFamily="18" charset="0"/>
                <a:cs typeface="Times New Roman" pitchFamily="18" charset="0"/>
              </a:rPr>
              <a:t>To examine the scheduling algorithms of several operating systems</a:t>
            </a:r>
          </a:p>
          <a:p>
            <a:pPr>
              <a:lnSpc>
                <a:spcPct val="200000"/>
              </a:lnSpc>
              <a:buFont typeface="Wingdings" pitchFamily="2" charset="2"/>
              <a:buChar char="Ø"/>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25</a:t>
            </a:fld>
            <a:endParaRPr lang="en-IN"/>
          </a:p>
        </p:txBody>
      </p:sp>
    </p:spTree>
    <p:extLst>
      <p:ext uri="{BB962C8B-B14F-4D97-AF65-F5344CB8AC3E}">
        <p14:creationId xmlns:p14="http://schemas.microsoft.com/office/powerpoint/2010/main" val="232322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870287"/>
          </a:xfrm>
        </p:spPr>
        <p:txBody>
          <a:bodyPr>
            <a:normAutofit/>
          </a:bodyPr>
          <a:lstStyle/>
          <a:p>
            <a:pPr algn="ctr"/>
            <a:r>
              <a:rPr lang="en-US" altLang="en-US" sz="3600" dirty="0">
                <a:solidFill>
                  <a:schemeClr val="accent1"/>
                </a:solidFill>
                <a:latin typeface="Times New Roman" pitchFamily="18" charset="0"/>
                <a:cs typeface="Times New Roman" pitchFamily="18" charset="0"/>
              </a:rPr>
              <a:t>Basic Concepts</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41475" y="1371600"/>
            <a:ext cx="6648824" cy="4805363"/>
          </a:xfrm>
        </p:spPr>
        <p:txBody>
          <a:bodyPr>
            <a:normAutofit lnSpcReduction="10000"/>
          </a:bodyPr>
          <a:lstStyle/>
          <a:p>
            <a:pPr>
              <a:lnSpc>
                <a:spcPct val="200000"/>
              </a:lnSpc>
              <a:buFont typeface="Wingdings" pitchFamily="2" charset="2"/>
              <a:buChar char="Ø"/>
            </a:pPr>
            <a:r>
              <a:rPr lang="en-US" altLang="en-US" sz="2400" dirty="0">
                <a:latin typeface="Times New Roman" pitchFamily="18" charset="0"/>
                <a:cs typeface="Times New Roman" pitchFamily="18" charset="0"/>
              </a:rPr>
              <a:t>Maximum CPU utilization obtained with multiprogramming</a:t>
            </a:r>
          </a:p>
          <a:p>
            <a:pPr>
              <a:lnSpc>
                <a:spcPct val="200000"/>
              </a:lnSpc>
              <a:buFont typeface="Wingdings" pitchFamily="2" charset="2"/>
              <a:buChar char="Ø"/>
            </a:pPr>
            <a:r>
              <a:rPr lang="en-US" altLang="en-US" sz="2400" dirty="0">
                <a:latin typeface="Times New Roman" pitchFamily="18" charset="0"/>
                <a:cs typeface="Times New Roman" pitchFamily="18" charset="0"/>
              </a:rPr>
              <a:t>CPU–I/O Burst Cycle – Process execution consists of a </a:t>
            </a:r>
            <a:r>
              <a:rPr lang="en-US" altLang="en-US" sz="2400" b="1" dirty="0">
                <a:solidFill>
                  <a:srgbClr val="3366FF"/>
                </a:solidFill>
                <a:latin typeface="Times New Roman" pitchFamily="18" charset="0"/>
                <a:cs typeface="Times New Roman" pitchFamily="18" charset="0"/>
              </a:rPr>
              <a:t>cycle</a:t>
            </a:r>
            <a:r>
              <a:rPr lang="en-US" altLang="en-US" sz="2400" dirty="0">
                <a:latin typeface="Times New Roman" pitchFamily="18" charset="0"/>
                <a:cs typeface="Times New Roman" pitchFamily="18" charset="0"/>
              </a:rPr>
              <a:t> of CPU execution and I/O wait</a:t>
            </a:r>
          </a:p>
          <a:p>
            <a:pPr>
              <a:lnSpc>
                <a:spcPct val="200000"/>
              </a:lnSpc>
              <a:buFont typeface="Wingdings" pitchFamily="2" charset="2"/>
              <a:buChar char="Ø"/>
            </a:pPr>
            <a:r>
              <a:rPr lang="en-US" altLang="en-US" sz="2400" b="1" dirty="0">
                <a:solidFill>
                  <a:srgbClr val="3366FF"/>
                </a:solidFill>
                <a:latin typeface="Times New Roman" pitchFamily="18" charset="0"/>
                <a:cs typeface="Times New Roman" pitchFamily="18" charset="0"/>
              </a:rPr>
              <a:t>CPU burst </a:t>
            </a:r>
            <a:r>
              <a:rPr lang="en-US" altLang="en-US" sz="2400" dirty="0">
                <a:latin typeface="Times New Roman" pitchFamily="18" charset="0"/>
                <a:cs typeface="Times New Roman" pitchFamily="18" charset="0"/>
              </a:rPr>
              <a:t>followed by </a:t>
            </a:r>
            <a:r>
              <a:rPr lang="en-US" altLang="en-US" sz="2400" b="1" dirty="0">
                <a:solidFill>
                  <a:srgbClr val="3366FF"/>
                </a:solidFill>
                <a:latin typeface="Times New Roman" pitchFamily="18" charset="0"/>
                <a:cs typeface="Times New Roman" pitchFamily="18" charset="0"/>
              </a:rPr>
              <a:t>I/O burst</a:t>
            </a:r>
            <a:endParaRPr lang="en-US" altLang="en-US" sz="2400" dirty="0">
              <a:latin typeface="Times New Roman" pitchFamily="18" charset="0"/>
              <a:cs typeface="Times New Roman" pitchFamily="18" charset="0"/>
            </a:endParaRPr>
          </a:p>
          <a:p>
            <a:pPr>
              <a:lnSpc>
                <a:spcPct val="200000"/>
              </a:lnSpc>
              <a:buFont typeface="Wingdings" pitchFamily="2" charset="2"/>
              <a:buChar char="Ø"/>
            </a:pPr>
            <a:r>
              <a:rPr lang="en-US" altLang="en-US" sz="2400" dirty="0">
                <a:latin typeface="Times New Roman" pitchFamily="18" charset="0"/>
                <a:cs typeface="Times New Roman" pitchFamily="18" charset="0"/>
              </a:rPr>
              <a:t>CPU burst distribution is of main concern</a:t>
            </a:r>
          </a:p>
          <a:p>
            <a:endParaRPr lang="en-IN" dirty="0"/>
          </a:p>
        </p:txBody>
      </p:sp>
      <p:pic>
        <p:nvPicPr>
          <p:cNvPr id="4" name="Picture 3" descr="6_0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80374" y="1070044"/>
            <a:ext cx="3007992" cy="51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055DD3A-595D-4C27-A5A4-4F86A6FDA437}" type="slidenum">
              <a:rPr lang="en-IN" smtClean="0"/>
              <a:t>26</a:t>
            </a:fld>
            <a:endParaRPr lang="en-IN"/>
          </a:p>
        </p:txBody>
      </p:sp>
    </p:spTree>
    <p:extLst>
      <p:ext uri="{BB962C8B-B14F-4D97-AF65-F5344CB8AC3E}">
        <p14:creationId xmlns:p14="http://schemas.microsoft.com/office/powerpoint/2010/main" val="142819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899470"/>
          </a:xfrm>
        </p:spPr>
        <p:txBody>
          <a:bodyPr>
            <a:normAutofit/>
          </a:bodyPr>
          <a:lstStyle/>
          <a:p>
            <a:pPr algn="ctr"/>
            <a:r>
              <a:rPr lang="en-US" altLang="en-US" sz="3600" dirty="0">
                <a:solidFill>
                  <a:schemeClr val="accent1"/>
                </a:solidFill>
                <a:latin typeface="Times New Roman" pitchFamily="18" charset="0"/>
                <a:cs typeface="Times New Roman" pitchFamily="18" charset="0"/>
              </a:rPr>
              <a:t>Histogram of CPU-burst Times</a:t>
            </a:r>
            <a:endParaRPr lang="en-IN" sz="3600" dirty="0">
              <a:solidFill>
                <a:schemeClr val="accent1"/>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804" y="1409649"/>
            <a:ext cx="8112497" cy="456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055DD3A-595D-4C27-A5A4-4F86A6FDA437}" type="slidenum">
              <a:rPr lang="en-IN" smtClean="0"/>
              <a:t>27</a:t>
            </a:fld>
            <a:endParaRPr lang="en-IN"/>
          </a:p>
        </p:txBody>
      </p:sp>
    </p:spTree>
    <p:extLst>
      <p:ext uri="{BB962C8B-B14F-4D97-AF65-F5344CB8AC3E}">
        <p14:creationId xmlns:p14="http://schemas.microsoft.com/office/powerpoint/2010/main" val="53907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957836"/>
          </a:xfrm>
        </p:spPr>
        <p:txBody>
          <a:bodyPr>
            <a:normAutofit/>
          </a:bodyPr>
          <a:lstStyle/>
          <a:p>
            <a:pPr algn="ctr"/>
            <a:r>
              <a:rPr lang="en-US" sz="3600" dirty="0">
                <a:solidFill>
                  <a:schemeClr val="accent1"/>
                </a:solidFill>
                <a:latin typeface="Times New Roman" pitchFamily="18" charset="0"/>
                <a:cs typeface="Times New Roman" pitchFamily="18" charset="0"/>
              </a:rPr>
              <a:t>Type of Scheduling</a:t>
            </a:r>
            <a:endParaRPr lang="en-IN" sz="3600" dirty="0">
              <a:solidFill>
                <a:schemeClr val="accent1"/>
              </a:solidFill>
            </a:endParaRPr>
          </a:p>
        </p:txBody>
      </p:sp>
      <p:sp>
        <p:nvSpPr>
          <p:cNvPr id="3" name="Content Placeholder 2"/>
          <p:cNvSpPr>
            <a:spLocks noGrp="1"/>
          </p:cNvSpPr>
          <p:nvPr>
            <p:ph idx="1"/>
          </p:nvPr>
        </p:nvSpPr>
        <p:spPr>
          <a:xfrm>
            <a:off x="544750" y="1566153"/>
            <a:ext cx="10853402" cy="4873558"/>
          </a:xfrm>
        </p:spPr>
        <p:txBody>
          <a:bodyPr>
            <a:normAutofit fontScale="92500" lnSpcReduction="10000"/>
          </a:bodyPr>
          <a:lstStyle/>
          <a:p>
            <a:pPr algn="just">
              <a:lnSpc>
                <a:spcPct val="150000"/>
              </a:lnSpc>
              <a:buFont typeface="Wingdings" pitchFamily="2" charset="2"/>
              <a:buChar char="q"/>
            </a:pPr>
            <a:r>
              <a:rPr lang="en-US" sz="2300" dirty="0">
                <a:latin typeface="Times New Roman" pitchFamily="18" charset="0"/>
                <a:cs typeface="Times New Roman" pitchFamily="18" charset="0"/>
              </a:rPr>
              <a:t>Scheduling algorithm can be divided into two categories with respect to how they deal with clock interrupt.</a:t>
            </a:r>
          </a:p>
          <a:p>
            <a:pPr algn="just">
              <a:lnSpc>
                <a:spcPct val="150000"/>
              </a:lnSpc>
              <a:buFont typeface="Wingdings" pitchFamily="2" charset="2"/>
              <a:buChar char="q"/>
            </a:pPr>
            <a:r>
              <a:rPr lang="en-US" sz="2300" dirty="0">
                <a:latin typeface="Times New Roman" pitchFamily="18" charset="0"/>
                <a:cs typeface="Times New Roman" pitchFamily="18" charset="0"/>
              </a:rPr>
              <a:t>Non Preemptive scheduling</a:t>
            </a:r>
          </a:p>
          <a:p>
            <a:pPr lvl="1" algn="just">
              <a:lnSpc>
                <a:spcPct val="150000"/>
              </a:lnSpc>
              <a:buFont typeface="Wingdings" pitchFamily="2" charset="2"/>
              <a:buChar char="Ø"/>
            </a:pPr>
            <a:r>
              <a:rPr lang="en-US" sz="2300" dirty="0">
                <a:latin typeface="Times New Roman" pitchFamily="18" charset="0"/>
                <a:cs typeface="Times New Roman" pitchFamily="18" charset="0"/>
              </a:rPr>
              <a:t>Short jobs are made to wait by longer jobs but the overall treatment of all processes is fair.</a:t>
            </a:r>
          </a:p>
          <a:p>
            <a:pPr lvl="1" algn="just">
              <a:lnSpc>
                <a:spcPct val="150000"/>
              </a:lnSpc>
              <a:buFont typeface="Wingdings" pitchFamily="2" charset="2"/>
              <a:buChar char="Ø"/>
            </a:pPr>
            <a:r>
              <a:rPr lang="en-US" sz="2300" dirty="0">
                <a:latin typeface="Times New Roman" pitchFamily="18" charset="0"/>
                <a:cs typeface="Times New Roman" pitchFamily="18" charset="0"/>
              </a:rPr>
              <a:t>Response time are more predictable </a:t>
            </a:r>
            <a:r>
              <a:rPr lang="en-US" sz="2300" dirty="0" err="1">
                <a:latin typeface="Times New Roman" pitchFamily="18" charset="0"/>
                <a:cs typeface="Times New Roman" pitchFamily="18" charset="0"/>
              </a:rPr>
              <a:t>bcz</a:t>
            </a:r>
            <a:r>
              <a:rPr lang="en-US" sz="2300" dirty="0">
                <a:latin typeface="Times New Roman" pitchFamily="18" charset="0"/>
                <a:cs typeface="Times New Roman" pitchFamily="18" charset="0"/>
              </a:rPr>
              <a:t> incoming high priority jobs can not displace waiting jobs.</a:t>
            </a:r>
          </a:p>
          <a:p>
            <a:pPr algn="just">
              <a:lnSpc>
                <a:spcPct val="150000"/>
              </a:lnSpc>
              <a:buFont typeface="Wingdings" pitchFamily="2" charset="2"/>
              <a:buChar char="q"/>
            </a:pPr>
            <a:r>
              <a:rPr lang="en-US" sz="2300" dirty="0">
                <a:latin typeface="Times New Roman" pitchFamily="18" charset="0"/>
                <a:cs typeface="Times New Roman" pitchFamily="18" charset="0"/>
              </a:rPr>
              <a:t>Preemptive scheduling</a:t>
            </a:r>
          </a:p>
          <a:p>
            <a:pPr algn="just">
              <a:lnSpc>
                <a:spcPct val="150000"/>
              </a:lnSpc>
              <a:buFont typeface="Wingdings" pitchFamily="2" charset="2"/>
              <a:buChar char="q"/>
            </a:pPr>
            <a:r>
              <a:rPr lang="en-US" sz="2300" dirty="0">
                <a:latin typeface="Times New Roman" pitchFamily="18" charset="0"/>
                <a:cs typeface="Times New Roman" pitchFamily="18" charset="0"/>
              </a:rPr>
              <a:t>A scheduling discipline is preemptive if once a process has been given the CPU, it can be taken away.</a:t>
            </a:r>
          </a:p>
          <a:p>
            <a:pPr algn="just">
              <a:lnSpc>
                <a:spcPct val="150000"/>
              </a:lnSpc>
              <a:buFont typeface="Wingdings" pitchFamily="2" charset="2"/>
              <a:buChar char="q"/>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28</a:t>
            </a:fld>
            <a:endParaRPr lang="en-IN"/>
          </a:p>
        </p:txBody>
      </p:sp>
    </p:spTree>
    <p:extLst>
      <p:ext uri="{BB962C8B-B14F-4D97-AF65-F5344CB8AC3E}">
        <p14:creationId xmlns:p14="http://schemas.microsoft.com/office/powerpoint/2010/main" val="3116784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568728"/>
          </a:xfrm>
        </p:spPr>
        <p:txBody>
          <a:bodyPr>
            <a:normAutofit fontScale="90000"/>
          </a:bodyPr>
          <a:lstStyle/>
          <a:p>
            <a:pPr algn="ctr"/>
            <a:r>
              <a:rPr lang="en-US" altLang="en-US" sz="3600" dirty="0">
                <a:solidFill>
                  <a:schemeClr val="accent1"/>
                </a:solidFill>
                <a:latin typeface="Times New Roman" pitchFamily="18" charset="0"/>
                <a:cs typeface="Times New Roman" pitchFamily="18" charset="0"/>
              </a:rPr>
              <a:t>CPU Scheduler</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41474" y="1215957"/>
            <a:ext cx="10556677" cy="5204298"/>
          </a:xfrm>
        </p:spPr>
        <p:txBody>
          <a:bodyPr>
            <a:normAutofit fontScale="77500" lnSpcReduction="20000"/>
          </a:bodyPr>
          <a:lstStyle/>
          <a:p>
            <a:pPr marL="342815" indent="-342815" algn="just">
              <a:lnSpc>
                <a:spcPct val="120000"/>
              </a:lnSpc>
              <a:buFont typeface="Monotype Sorts" charset="2"/>
              <a:buChar char="n"/>
              <a:defRPr/>
            </a:pPr>
            <a:r>
              <a:rPr lang="en-US" b="1" dirty="0">
                <a:solidFill>
                  <a:srgbClr val="3366FF"/>
                </a:solidFill>
                <a:latin typeface="Times New Roman" pitchFamily="18" charset="0"/>
                <a:ea typeface="ＭＳ Ｐゴシック" charset="0"/>
                <a:cs typeface="Times New Roman" pitchFamily="18" charset="0"/>
              </a:rPr>
              <a:t>Short-term scheduler </a:t>
            </a:r>
            <a:r>
              <a:rPr lang="en-US" dirty="0">
                <a:latin typeface="Times New Roman" pitchFamily="18" charset="0"/>
                <a:ea typeface="ＭＳ Ｐゴシック" charset="-128"/>
                <a:cs typeface="Times New Roman" pitchFamily="18" charset="0"/>
              </a:rPr>
              <a:t>selects from among the processes in ready queue, and allocates the CPU to one of them</a:t>
            </a:r>
          </a:p>
          <a:p>
            <a:pPr marL="742765" lvl="1" indent="-285680" algn="just">
              <a:lnSpc>
                <a:spcPct val="120000"/>
              </a:lnSpc>
              <a:buFont typeface="Monotype Sorts" charset="2"/>
              <a:buChar char="l"/>
              <a:defRPr/>
            </a:pPr>
            <a:r>
              <a:rPr lang="en-US" dirty="0">
                <a:latin typeface="Times New Roman" pitchFamily="18" charset="0"/>
                <a:ea typeface="ＭＳ Ｐゴシック" charset="-128"/>
                <a:cs typeface="Times New Roman" pitchFamily="18" charset="0"/>
              </a:rPr>
              <a:t>Queue may be ordered in various ways</a:t>
            </a:r>
          </a:p>
          <a:p>
            <a:pPr marL="342815" indent="-342815" algn="just">
              <a:lnSpc>
                <a:spcPct val="120000"/>
              </a:lnSpc>
              <a:buFont typeface="Monotype Sorts" charset="2"/>
              <a:buChar char="n"/>
              <a:defRPr/>
            </a:pPr>
            <a:r>
              <a:rPr lang="en-US" dirty="0">
                <a:latin typeface="Times New Roman" pitchFamily="18" charset="0"/>
                <a:ea typeface="ＭＳ Ｐゴシック" charset="-128"/>
                <a:cs typeface="Times New Roman" pitchFamily="18" charset="0"/>
              </a:rPr>
              <a:t>CPU scheduling decisions may take place when a process:</a:t>
            </a:r>
          </a:p>
          <a:p>
            <a:pPr marL="799900" lvl="1" indent="-342815" algn="just">
              <a:lnSpc>
                <a:spcPct val="120000"/>
              </a:lnSpc>
              <a:buFont typeface="Monotype Sorts" pitchFamily="-84" charset="2"/>
              <a:buNone/>
              <a:defRPr/>
            </a:pPr>
            <a:r>
              <a:rPr lang="en-US" dirty="0">
                <a:solidFill>
                  <a:srgbClr val="CC6600"/>
                </a:solidFill>
                <a:latin typeface="Times New Roman" pitchFamily="18" charset="0"/>
                <a:ea typeface="ＭＳ Ｐゴシック" charset="-128"/>
                <a:cs typeface="Times New Roman" pitchFamily="18" charset="0"/>
              </a:rPr>
              <a:t>1.	</a:t>
            </a:r>
            <a:r>
              <a:rPr lang="en-US" dirty="0">
                <a:latin typeface="Times New Roman" pitchFamily="18" charset="0"/>
                <a:ea typeface="ＭＳ Ｐゴシック" charset="-128"/>
                <a:cs typeface="Times New Roman" pitchFamily="18" charset="0"/>
              </a:rPr>
              <a:t>Switches from running to waiting state</a:t>
            </a:r>
          </a:p>
          <a:p>
            <a:pPr marL="799900" lvl="1" indent="-342815" algn="just">
              <a:lnSpc>
                <a:spcPct val="120000"/>
              </a:lnSpc>
              <a:buFont typeface="Monotype Sorts" pitchFamily="-84" charset="2"/>
              <a:buNone/>
              <a:defRPr/>
            </a:pPr>
            <a:r>
              <a:rPr lang="en-US" dirty="0">
                <a:solidFill>
                  <a:srgbClr val="CC6600"/>
                </a:solidFill>
                <a:latin typeface="Times New Roman" pitchFamily="18" charset="0"/>
                <a:ea typeface="ＭＳ Ｐゴシック" charset="-128"/>
                <a:cs typeface="Times New Roman" pitchFamily="18" charset="0"/>
              </a:rPr>
              <a:t>2.</a:t>
            </a:r>
            <a:r>
              <a:rPr lang="en-US" dirty="0">
                <a:latin typeface="Times New Roman" pitchFamily="18" charset="0"/>
                <a:ea typeface="ＭＳ Ｐゴシック" charset="-128"/>
                <a:cs typeface="Times New Roman" pitchFamily="18" charset="0"/>
              </a:rPr>
              <a:t>	Switches from running to ready state</a:t>
            </a:r>
          </a:p>
          <a:p>
            <a:pPr marL="799900" lvl="1" indent="-342815" algn="just">
              <a:lnSpc>
                <a:spcPct val="120000"/>
              </a:lnSpc>
              <a:buFont typeface="Monotype Sorts" pitchFamily="-84" charset="2"/>
              <a:buNone/>
              <a:defRPr/>
            </a:pPr>
            <a:r>
              <a:rPr lang="en-US" dirty="0">
                <a:solidFill>
                  <a:srgbClr val="CC6600"/>
                </a:solidFill>
                <a:latin typeface="Times New Roman" pitchFamily="18" charset="0"/>
                <a:ea typeface="ＭＳ Ｐゴシック" charset="-128"/>
                <a:cs typeface="Times New Roman" pitchFamily="18" charset="0"/>
              </a:rPr>
              <a:t>3.</a:t>
            </a:r>
            <a:r>
              <a:rPr lang="en-US" dirty="0">
                <a:latin typeface="Times New Roman" pitchFamily="18" charset="0"/>
                <a:ea typeface="ＭＳ Ｐゴシック" charset="-128"/>
                <a:cs typeface="Times New Roman" pitchFamily="18" charset="0"/>
              </a:rPr>
              <a:t>	Switches from waiting to ready</a:t>
            </a:r>
          </a:p>
          <a:p>
            <a:pPr marL="799900" lvl="1" indent="-342815" algn="just">
              <a:lnSpc>
                <a:spcPct val="120000"/>
              </a:lnSpc>
              <a:buFont typeface="Monotype Sorts" charset="2"/>
              <a:buAutoNum type="arabicPeriod" startAt="4"/>
              <a:defRPr/>
            </a:pPr>
            <a:r>
              <a:rPr lang="en-US" dirty="0">
                <a:latin typeface="Times New Roman" pitchFamily="18" charset="0"/>
                <a:ea typeface="ＭＳ Ｐゴシック" charset="-128"/>
                <a:cs typeface="Times New Roman" pitchFamily="18" charset="0"/>
              </a:rPr>
              <a:t>Terminates</a:t>
            </a:r>
          </a:p>
          <a:p>
            <a:pPr marL="342815" indent="-342815" algn="just">
              <a:lnSpc>
                <a:spcPct val="120000"/>
              </a:lnSpc>
              <a:buFont typeface="Monotype Sorts" charset="2"/>
              <a:buChar char="n"/>
              <a:defRPr/>
            </a:pPr>
            <a:r>
              <a:rPr lang="en-US" dirty="0">
                <a:latin typeface="Times New Roman" pitchFamily="18" charset="0"/>
                <a:ea typeface="ＭＳ Ｐゴシック" charset="-128"/>
                <a:cs typeface="Times New Roman" pitchFamily="18" charset="0"/>
              </a:rPr>
              <a:t>Scheduling under 1 and 4 is </a:t>
            </a:r>
            <a:r>
              <a:rPr lang="en-US" b="1" dirty="0" err="1">
                <a:solidFill>
                  <a:srgbClr val="3366FF"/>
                </a:solidFill>
                <a:latin typeface="Times New Roman" pitchFamily="18" charset="0"/>
                <a:ea typeface="ＭＳ Ｐゴシック" charset="0"/>
                <a:cs typeface="Times New Roman" pitchFamily="18" charset="0"/>
              </a:rPr>
              <a:t>nonpreemptive</a:t>
            </a:r>
            <a:endParaRPr lang="en-US" b="1" dirty="0">
              <a:solidFill>
                <a:srgbClr val="3366FF"/>
              </a:solidFill>
              <a:latin typeface="Times New Roman" pitchFamily="18" charset="0"/>
              <a:ea typeface="ＭＳ Ｐゴシック" charset="0"/>
              <a:cs typeface="Times New Roman" pitchFamily="18" charset="0"/>
            </a:endParaRPr>
          </a:p>
          <a:p>
            <a:pPr marL="342815" indent="-342815" algn="just">
              <a:lnSpc>
                <a:spcPct val="120000"/>
              </a:lnSpc>
              <a:buFont typeface="Monotype Sorts" charset="2"/>
              <a:buChar char="n"/>
              <a:defRPr/>
            </a:pPr>
            <a:r>
              <a:rPr lang="en-US" dirty="0">
                <a:latin typeface="Times New Roman" pitchFamily="18" charset="0"/>
                <a:ea typeface="ＭＳ Ｐゴシック" charset="-128"/>
                <a:cs typeface="Times New Roman" pitchFamily="18" charset="0"/>
              </a:rPr>
              <a:t>All other scheduling is </a:t>
            </a:r>
            <a:r>
              <a:rPr lang="en-US" b="1" dirty="0">
                <a:solidFill>
                  <a:srgbClr val="3366FF"/>
                </a:solidFill>
                <a:latin typeface="Times New Roman" pitchFamily="18" charset="0"/>
                <a:ea typeface="ＭＳ Ｐゴシック" charset="0"/>
                <a:cs typeface="Times New Roman" pitchFamily="18" charset="0"/>
              </a:rPr>
              <a:t>preemptive</a:t>
            </a:r>
          </a:p>
          <a:p>
            <a:pPr marL="742765" lvl="1" indent="-285680" algn="just">
              <a:lnSpc>
                <a:spcPct val="120000"/>
              </a:lnSpc>
              <a:buFont typeface="Monotype Sorts" charset="2"/>
              <a:buChar char="l"/>
              <a:defRPr/>
            </a:pPr>
            <a:r>
              <a:rPr lang="en-US" dirty="0">
                <a:latin typeface="Times New Roman" pitchFamily="18" charset="0"/>
                <a:ea typeface="ＭＳ Ｐゴシック" charset="-128"/>
                <a:cs typeface="Times New Roman" pitchFamily="18" charset="0"/>
              </a:rPr>
              <a:t>Consider access to shared data</a:t>
            </a:r>
          </a:p>
          <a:p>
            <a:pPr marL="742765" lvl="1" indent="-285680" algn="just">
              <a:lnSpc>
                <a:spcPct val="120000"/>
              </a:lnSpc>
              <a:buFont typeface="Monotype Sorts" charset="2"/>
              <a:buChar char="l"/>
              <a:defRPr/>
            </a:pPr>
            <a:r>
              <a:rPr lang="en-US" dirty="0">
                <a:latin typeface="Times New Roman" pitchFamily="18" charset="0"/>
                <a:ea typeface="ＭＳ Ｐゴシック" charset="-128"/>
                <a:cs typeface="Times New Roman" pitchFamily="18" charset="0"/>
              </a:rPr>
              <a:t>Consider preemption while in kernel mode</a:t>
            </a:r>
          </a:p>
          <a:p>
            <a:pPr marL="742765" lvl="1" indent="-285680" algn="just">
              <a:lnSpc>
                <a:spcPct val="120000"/>
              </a:lnSpc>
              <a:buFont typeface="Monotype Sorts" charset="2"/>
              <a:buChar char="l"/>
              <a:defRPr/>
            </a:pPr>
            <a:r>
              <a:rPr lang="en-US" dirty="0">
                <a:latin typeface="Times New Roman" pitchFamily="18" charset="0"/>
                <a:ea typeface="ＭＳ Ｐゴシック" charset="-128"/>
                <a:cs typeface="Times New Roman" pitchFamily="18" charset="0"/>
              </a:rPr>
              <a:t>Consider interrupts occurring during crucial OS activities</a:t>
            </a:r>
          </a:p>
          <a:p>
            <a:pPr algn="just">
              <a:lnSpc>
                <a:spcPct val="170000"/>
              </a:lnSpc>
            </a:pP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29</a:t>
            </a:fld>
            <a:endParaRPr lang="en-IN"/>
          </a:p>
        </p:txBody>
      </p:sp>
    </p:spTree>
    <p:extLst>
      <p:ext uri="{BB962C8B-B14F-4D97-AF65-F5344CB8AC3E}">
        <p14:creationId xmlns:p14="http://schemas.microsoft.com/office/powerpoint/2010/main" val="145536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168481"/>
            <a:ext cx="10556677" cy="657429"/>
          </a:xfrm>
        </p:spPr>
        <p:txBody>
          <a:bodyPr>
            <a:normAutofit/>
          </a:bodyPr>
          <a:lstStyle/>
          <a:p>
            <a:pPr algn="ctr"/>
            <a:r>
              <a:rPr lang="en-US" sz="3600" dirty="0" smtClean="0">
                <a:solidFill>
                  <a:schemeClr val="accent1"/>
                </a:solidFill>
                <a:latin typeface="Times New Roman" panose="02020603050405020304" pitchFamily="18" charset="0"/>
                <a:cs typeface="Times New Roman" panose="02020603050405020304" pitchFamily="18" charset="0"/>
              </a:rPr>
              <a:t>Outlines…</a:t>
            </a:r>
            <a:endParaRPr lang="en-IN" sz="36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1474" y="1022555"/>
            <a:ext cx="10556677" cy="5154408"/>
          </a:xfrm>
        </p:spPr>
        <p:txBody>
          <a:bodyPr>
            <a:normAutofit fontScale="92500" lnSpcReduction="20000"/>
          </a:bodyPr>
          <a:lstStyle/>
          <a:p>
            <a:pPr>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Process Concept</a:t>
            </a:r>
          </a:p>
          <a:p>
            <a:pPr>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Process States</a:t>
            </a:r>
          </a:p>
          <a:p>
            <a:pPr>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Process State Transition Diagram</a:t>
            </a:r>
          </a:p>
          <a:p>
            <a:pPr>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Process Control Block</a:t>
            </a:r>
          </a:p>
          <a:p>
            <a:pPr>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Process Scheduling Concept</a:t>
            </a:r>
            <a:r>
              <a:rPr lang="en-IN" dirty="0" smtClean="0">
                <a:latin typeface="Times New Roman" panose="02020603050405020304" pitchFamily="18" charset="0"/>
                <a:cs typeface="Times New Roman" panose="02020603050405020304" pitchFamily="18" charset="0"/>
              </a:rPr>
              <a:t>s</a:t>
            </a:r>
          </a:p>
          <a:p>
            <a:pPr>
              <a:lnSpc>
                <a:spcPct val="20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Threads and their management </a:t>
            </a:r>
          </a:p>
        </p:txBody>
      </p:sp>
      <p:sp>
        <p:nvSpPr>
          <p:cNvPr id="4" name="Slide Number Placeholder 3"/>
          <p:cNvSpPr>
            <a:spLocks noGrp="1"/>
          </p:cNvSpPr>
          <p:nvPr>
            <p:ph type="sldNum" sz="quarter" idx="12"/>
          </p:nvPr>
        </p:nvSpPr>
        <p:spPr/>
        <p:txBody>
          <a:bodyPr/>
          <a:lstStyle/>
          <a:p>
            <a:fld id="{B055DD3A-595D-4C27-A5A4-4F86A6FDA437}" type="slidenum">
              <a:rPr lang="en-IN" smtClean="0"/>
              <a:t>3</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124483274"/>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060" name="Bitmap Image" r:id="rId3" imgW="1790640" imgH="901800" progId="Paint.Picture">
                  <p:embed/>
                </p:oleObj>
              </mc:Choice>
              <mc:Fallback>
                <p:oleObj name="Bitmap Image" r:id="rId3" imgW="1790640" imgH="901800" progId="Paint.Picture">
                  <p:embed/>
                  <p:pic>
                    <p:nvPicPr>
                      <p:cNvPr id="7" name="Object 6"/>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642204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841104"/>
          </a:xfrm>
        </p:spPr>
        <p:txBody>
          <a:bodyPr>
            <a:normAutofit/>
          </a:bodyPr>
          <a:lstStyle/>
          <a:p>
            <a:pPr algn="ctr"/>
            <a:r>
              <a:rPr lang="en-US" sz="3600" dirty="0" smtClean="0">
                <a:solidFill>
                  <a:schemeClr val="accent1"/>
                </a:solidFill>
                <a:latin typeface="Times New Roman" pitchFamily="18" charset="0"/>
                <a:cs typeface="Times New Roman" pitchFamily="18" charset="0"/>
              </a:rPr>
              <a:t>CPU scheduling</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398834" y="1420238"/>
            <a:ext cx="11332723" cy="4756725"/>
          </a:xfrm>
        </p:spPr>
        <p:txBody>
          <a:bodyPr>
            <a:normAutofit/>
          </a:bodyPr>
          <a:lstStyle/>
          <a:p>
            <a:pPr algn="just">
              <a:lnSpc>
                <a:spcPct val="150000"/>
              </a:lnSpc>
              <a:buFont typeface="Wingdings" pitchFamily="2" charset="2"/>
              <a:buChar char="Ø"/>
            </a:pPr>
            <a:r>
              <a:rPr lang="en-US" sz="2200" dirty="0" smtClean="0">
                <a:latin typeface="Times New Roman" pitchFamily="18" charset="0"/>
                <a:cs typeface="Times New Roman" pitchFamily="18" charset="0"/>
              </a:rPr>
              <a:t>A process execution consist of a cycle of CPU execution and I/O execution.</a:t>
            </a:r>
          </a:p>
          <a:p>
            <a:pPr algn="just">
              <a:lnSpc>
                <a:spcPct val="150000"/>
              </a:lnSpc>
              <a:buFont typeface="Wingdings" pitchFamily="2" charset="2"/>
              <a:buChar char="Ø"/>
            </a:pPr>
            <a:r>
              <a:rPr lang="en-US" sz="2200" dirty="0" smtClean="0">
                <a:latin typeface="Times New Roman" pitchFamily="18" charset="0"/>
                <a:cs typeface="Times New Roman" pitchFamily="18" charset="0"/>
              </a:rPr>
              <a:t>Normally every process begin with </a:t>
            </a:r>
            <a:r>
              <a:rPr lang="en-US" sz="2200" dirty="0" smtClean="0">
                <a:solidFill>
                  <a:srgbClr val="FF0000"/>
                </a:solidFill>
                <a:latin typeface="Times New Roman" pitchFamily="18" charset="0"/>
                <a:cs typeface="Times New Roman" pitchFamily="18" charset="0"/>
              </a:rPr>
              <a:t>CPU burst </a:t>
            </a:r>
            <a:r>
              <a:rPr lang="en-US" sz="2200" dirty="0" smtClean="0">
                <a:latin typeface="Times New Roman" pitchFamily="18" charset="0"/>
                <a:cs typeface="Times New Roman" pitchFamily="18" charset="0"/>
              </a:rPr>
              <a:t>that may be followed by </a:t>
            </a:r>
            <a:r>
              <a:rPr lang="en-US" sz="2200" dirty="0" smtClean="0">
                <a:solidFill>
                  <a:srgbClr val="FF0000"/>
                </a:solidFill>
                <a:latin typeface="Times New Roman" pitchFamily="18" charset="0"/>
                <a:cs typeface="Times New Roman" pitchFamily="18" charset="0"/>
              </a:rPr>
              <a:t>I/O burst</a:t>
            </a:r>
            <a:r>
              <a:rPr lang="en-US" sz="2200" dirty="0" smtClean="0">
                <a:latin typeface="Times New Roman" pitchFamily="18" charset="0"/>
                <a:cs typeface="Times New Roman" pitchFamily="18" charset="0"/>
              </a:rPr>
              <a:t>, then another CPU burst then I/O burst and so on. Eventually in the last will end up on CPU burst.</a:t>
            </a:r>
          </a:p>
          <a:p>
            <a:pPr algn="just">
              <a:lnSpc>
                <a:spcPct val="150000"/>
              </a:lnSpc>
              <a:buFont typeface="Wingdings" pitchFamily="2" charset="2"/>
              <a:buChar char="Ø"/>
            </a:pPr>
            <a:r>
              <a:rPr lang="en-US" sz="2200" dirty="0" smtClean="0">
                <a:solidFill>
                  <a:srgbClr val="FF0000"/>
                </a:solidFill>
                <a:latin typeface="Times New Roman" pitchFamily="18" charset="0"/>
                <a:cs typeface="Times New Roman" pitchFamily="18" charset="0"/>
              </a:rPr>
              <a:t>CPU bound process</a:t>
            </a:r>
            <a:r>
              <a:rPr lang="en-US" sz="2200" dirty="0" smtClean="0">
                <a:latin typeface="Times New Roman" pitchFamily="18" charset="0"/>
                <a:cs typeface="Times New Roman" pitchFamily="18" charset="0"/>
              </a:rPr>
              <a:t>: These are those processes which require most of time on CPU.</a:t>
            </a:r>
          </a:p>
          <a:p>
            <a:pPr algn="just">
              <a:lnSpc>
                <a:spcPct val="150000"/>
              </a:lnSpc>
              <a:buFont typeface="Wingdings" pitchFamily="2" charset="2"/>
              <a:buChar char="Ø"/>
            </a:pPr>
            <a:r>
              <a:rPr lang="en-US" sz="2200" dirty="0" smtClean="0">
                <a:solidFill>
                  <a:srgbClr val="FF0000"/>
                </a:solidFill>
                <a:latin typeface="Times New Roman" pitchFamily="18" charset="0"/>
                <a:cs typeface="Times New Roman" pitchFamily="18" charset="0"/>
              </a:rPr>
              <a:t>I/O bound process</a:t>
            </a:r>
            <a:r>
              <a:rPr lang="en-US" sz="2200" dirty="0" smtClean="0">
                <a:latin typeface="Times New Roman" pitchFamily="18" charset="0"/>
                <a:cs typeface="Times New Roman" pitchFamily="18" charset="0"/>
              </a:rPr>
              <a:t>: These </a:t>
            </a:r>
            <a:r>
              <a:rPr lang="en-US" sz="2200" dirty="0">
                <a:latin typeface="Times New Roman" pitchFamily="18" charset="0"/>
                <a:cs typeface="Times New Roman" pitchFamily="18" charset="0"/>
              </a:rPr>
              <a:t>are those processes which require most of time on </a:t>
            </a:r>
            <a:r>
              <a:rPr lang="en-US" sz="2200" dirty="0" smtClean="0">
                <a:latin typeface="Times New Roman" pitchFamily="18" charset="0"/>
                <a:cs typeface="Times New Roman" pitchFamily="18" charset="0"/>
              </a:rPr>
              <a:t>I/O devices.</a:t>
            </a:r>
          </a:p>
          <a:p>
            <a:pPr algn="just">
              <a:lnSpc>
                <a:spcPct val="150000"/>
              </a:lnSpc>
              <a:buFont typeface="Wingdings" pitchFamily="2" charset="2"/>
              <a:buChar char="Ø"/>
            </a:pPr>
            <a:r>
              <a:rPr lang="en-US" sz="2200" dirty="0" smtClean="0">
                <a:latin typeface="Times New Roman" pitchFamily="18" charset="0"/>
                <a:cs typeface="Times New Roman" pitchFamily="18" charset="0"/>
              </a:rPr>
              <a:t>A good scheduling idea should choose the </a:t>
            </a:r>
            <a:r>
              <a:rPr lang="en-US" sz="2200" dirty="0" smtClean="0">
                <a:solidFill>
                  <a:srgbClr val="FF0000"/>
                </a:solidFill>
                <a:latin typeface="Times New Roman" pitchFamily="18" charset="0"/>
                <a:cs typeface="Times New Roman" pitchFamily="18" charset="0"/>
              </a:rPr>
              <a:t>mixture </a:t>
            </a:r>
            <a:r>
              <a:rPr lang="en-US" sz="2200" dirty="0" smtClean="0">
                <a:latin typeface="Times New Roman" pitchFamily="18" charset="0"/>
                <a:cs typeface="Times New Roman" pitchFamily="18" charset="0"/>
              </a:rPr>
              <a:t>of both so that both I/O device and CPU can be utilized efficiently.</a:t>
            </a: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30</a:t>
            </a:fld>
            <a:endParaRPr lang="en-IN"/>
          </a:p>
        </p:txBody>
      </p:sp>
    </p:spTree>
    <p:extLst>
      <p:ext uri="{BB962C8B-B14F-4D97-AF65-F5344CB8AC3E}">
        <p14:creationId xmlns:p14="http://schemas.microsoft.com/office/powerpoint/2010/main" val="3787749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743827"/>
          </a:xfrm>
        </p:spPr>
        <p:txBody>
          <a:bodyPr>
            <a:normAutofit/>
          </a:bodyPr>
          <a:lstStyle/>
          <a:p>
            <a:r>
              <a:rPr lang="en-US" altLang="en-US" sz="3600" dirty="0">
                <a:solidFill>
                  <a:schemeClr val="accent1"/>
                </a:solidFill>
                <a:latin typeface="Times New Roman" pitchFamily="18" charset="0"/>
                <a:cs typeface="Times New Roman" pitchFamily="18" charset="0"/>
              </a:rPr>
              <a:t>Scheduling </a:t>
            </a:r>
            <a:r>
              <a:rPr lang="en-US" altLang="en-US" sz="3600" dirty="0" smtClean="0">
                <a:solidFill>
                  <a:schemeClr val="accent1"/>
                </a:solidFill>
                <a:latin typeface="Times New Roman" pitchFamily="18" charset="0"/>
                <a:cs typeface="Times New Roman" pitchFamily="18" charset="0"/>
              </a:rPr>
              <a:t>Criteria CPU scheduling terminology</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398834" y="1177048"/>
            <a:ext cx="11478638" cy="4999916"/>
          </a:xfrm>
        </p:spPr>
        <p:txBody>
          <a:bodyPr>
            <a:normAutofit fontScale="85000" lnSpcReduction="10000"/>
          </a:bodyPr>
          <a:lstStyle/>
          <a:p>
            <a:pPr algn="just">
              <a:lnSpc>
                <a:spcPct val="150000"/>
              </a:lnSpc>
              <a:buFont typeface="Wingdings" pitchFamily="2" charset="2"/>
              <a:buChar char="Ø"/>
            </a:pPr>
            <a:r>
              <a:rPr lang="en-US" altLang="en-US" sz="2400" b="1" dirty="0">
                <a:latin typeface="Times New Roman" pitchFamily="18" charset="0"/>
                <a:cs typeface="Times New Roman" pitchFamily="18" charset="0"/>
              </a:rPr>
              <a:t>CPU utilization </a:t>
            </a:r>
            <a:r>
              <a:rPr lang="en-US" altLang="en-US" sz="2400" dirty="0">
                <a:latin typeface="Times New Roman" pitchFamily="18" charset="0"/>
                <a:cs typeface="Times New Roman" pitchFamily="18" charset="0"/>
              </a:rPr>
              <a:t>– keep the CPU as busy as possible</a:t>
            </a:r>
          </a:p>
          <a:p>
            <a:pPr algn="just">
              <a:lnSpc>
                <a:spcPct val="150000"/>
              </a:lnSpc>
              <a:buFont typeface="Wingdings" pitchFamily="2" charset="2"/>
              <a:buChar char="Ø"/>
            </a:pPr>
            <a:r>
              <a:rPr lang="en-US" altLang="en-US" sz="2400" b="1" dirty="0">
                <a:latin typeface="Times New Roman" pitchFamily="18" charset="0"/>
                <a:cs typeface="Times New Roman" pitchFamily="18" charset="0"/>
              </a:rPr>
              <a:t>Throughput</a:t>
            </a:r>
            <a:r>
              <a:rPr lang="en-US" altLang="en-US" sz="2400" dirty="0">
                <a:latin typeface="Times New Roman" pitchFamily="18" charset="0"/>
                <a:cs typeface="Times New Roman" pitchFamily="18" charset="0"/>
              </a:rPr>
              <a:t> – # of processes that complete their execution per time unit</a:t>
            </a:r>
          </a:p>
          <a:p>
            <a:pPr algn="just">
              <a:lnSpc>
                <a:spcPct val="150000"/>
              </a:lnSpc>
              <a:buFont typeface="Wingdings" pitchFamily="2" charset="2"/>
              <a:buChar char="Ø"/>
            </a:pPr>
            <a:r>
              <a:rPr lang="en-US" sz="2400" b="1" dirty="0">
                <a:latin typeface="Times New Roman" pitchFamily="18" charset="0"/>
                <a:cs typeface="Times New Roman" pitchFamily="18" charset="0"/>
              </a:rPr>
              <a:t>Burst </a:t>
            </a:r>
            <a:r>
              <a:rPr lang="en-US" sz="2400" b="1" dirty="0" smtClean="0">
                <a:latin typeface="Times New Roman" pitchFamily="18" charset="0"/>
                <a:cs typeface="Times New Roman" pitchFamily="18" charset="0"/>
              </a:rPr>
              <a:t>time/ execution time/ running time: </a:t>
            </a:r>
            <a:r>
              <a:rPr lang="en-US" sz="2400" dirty="0" smtClean="0">
                <a:latin typeface="Times New Roman" pitchFamily="18" charset="0"/>
                <a:cs typeface="Times New Roman" pitchFamily="18" charset="0"/>
              </a:rPr>
              <a:t>is the time process require for running on CPU</a:t>
            </a:r>
          </a:p>
          <a:p>
            <a:pPr algn="just">
              <a:lnSpc>
                <a:spcPct val="150000"/>
              </a:lnSpc>
              <a:buFont typeface="Wingdings" pitchFamily="2" charset="2"/>
              <a:buChar char="Ø"/>
            </a:pPr>
            <a:r>
              <a:rPr lang="en-US" sz="2400" b="1" dirty="0" smtClean="0">
                <a:latin typeface="Times New Roman" pitchFamily="18" charset="0"/>
                <a:cs typeface="Times New Roman" pitchFamily="18" charset="0"/>
              </a:rPr>
              <a:t>Waiting time</a:t>
            </a:r>
            <a:r>
              <a:rPr lang="en-US" sz="2400" dirty="0" smtClean="0">
                <a:latin typeface="Times New Roman" pitchFamily="18" charset="0"/>
                <a:cs typeface="Times New Roman" pitchFamily="18" charset="0"/>
              </a:rPr>
              <a:t>: time spend by a process in ready state waiting for CPU</a:t>
            </a:r>
          </a:p>
          <a:p>
            <a:pPr algn="just">
              <a:lnSpc>
                <a:spcPct val="150000"/>
              </a:lnSpc>
              <a:buFont typeface="Wingdings" pitchFamily="2" charset="2"/>
              <a:buChar char="Ø"/>
            </a:pPr>
            <a:r>
              <a:rPr lang="en-US" sz="2400" b="1" dirty="0" smtClean="0">
                <a:latin typeface="Times New Roman" pitchFamily="18" charset="0"/>
                <a:cs typeface="Times New Roman" pitchFamily="18" charset="0"/>
              </a:rPr>
              <a:t>Arrival time</a:t>
            </a:r>
            <a:r>
              <a:rPr lang="en-US" sz="2400" dirty="0" smtClean="0">
                <a:latin typeface="Times New Roman" pitchFamily="18" charset="0"/>
                <a:cs typeface="Times New Roman" pitchFamily="18" charset="0"/>
              </a:rPr>
              <a:t>: when a process enter the ready state</a:t>
            </a:r>
          </a:p>
          <a:p>
            <a:pPr algn="just">
              <a:lnSpc>
                <a:spcPct val="150000"/>
              </a:lnSpc>
              <a:buFont typeface="Wingdings" pitchFamily="2" charset="2"/>
              <a:buChar char="Ø"/>
            </a:pPr>
            <a:r>
              <a:rPr lang="en-US" sz="2400" b="1" dirty="0" smtClean="0">
                <a:latin typeface="Times New Roman" pitchFamily="18" charset="0"/>
                <a:cs typeface="Times New Roman" pitchFamily="18" charset="0"/>
              </a:rPr>
              <a:t>Exit time</a:t>
            </a:r>
            <a:r>
              <a:rPr lang="en-US" sz="2400" dirty="0" smtClean="0">
                <a:latin typeface="Times New Roman" pitchFamily="18" charset="0"/>
                <a:cs typeface="Times New Roman" pitchFamily="18" charset="0"/>
              </a:rPr>
              <a:t>: when process completes execution and exit from system</a:t>
            </a:r>
          </a:p>
          <a:p>
            <a:pPr algn="just">
              <a:lnSpc>
                <a:spcPct val="150000"/>
              </a:lnSpc>
              <a:buFont typeface="Wingdings" pitchFamily="2" charset="2"/>
              <a:buChar char="Ø"/>
            </a:pPr>
            <a:r>
              <a:rPr lang="en-US" sz="2400" b="1" dirty="0" smtClean="0">
                <a:latin typeface="Times New Roman" pitchFamily="18" charset="0"/>
                <a:cs typeface="Times New Roman" pitchFamily="18" charset="0"/>
              </a:rPr>
              <a:t>Turn around time</a:t>
            </a:r>
            <a:r>
              <a:rPr lang="en-US" sz="2400" dirty="0" smtClean="0">
                <a:latin typeface="Times New Roman" pitchFamily="18" charset="0"/>
                <a:cs typeface="Times New Roman" pitchFamily="18" charset="0"/>
              </a:rPr>
              <a:t>: total time spend by a process in the system</a:t>
            </a:r>
          </a:p>
          <a:p>
            <a:pPr algn="just">
              <a:lnSpc>
                <a:spcPct val="150000"/>
              </a:lnSpc>
              <a:buFont typeface="Wingdings" pitchFamily="2" charset="2"/>
              <a:buChar char="Ø"/>
            </a:pPr>
            <a:r>
              <a:rPr lang="en-US" sz="2400" dirty="0" smtClean="0">
                <a:latin typeface="Times New Roman" pitchFamily="18" charset="0"/>
                <a:cs typeface="Times New Roman" pitchFamily="18" charset="0"/>
              </a:rPr>
              <a:t>TAT = ET – AT or BT + WT</a:t>
            </a:r>
          </a:p>
          <a:p>
            <a:pPr algn="just">
              <a:lnSpc>
                <a:spcPct val="150000"/>
              </a:lnSpc>
              <a:buFont typeface="Wingdings" pitchFamily="2" charset="2"/>
              <a:buChar char="Ø"/>
            </a:pPr>
            <a:r>
              <a:rPr lang="en-US" sz="2400" b="1" dirty="0" smtClean="0">
                <a:latin typeface="Times New Roman" pitchFamily="18" charset="0"/>
                <a:cs typeface="Times New Roman" pitchFamily="18" charset="0"/>
              </a:rPr>
              <a:t>Response time</a:t>
            </a:r>
            <a:r>
              <a:rPr lang="en-US" sz="2400" dirty="0" smtClean="0">
                <a:latin typeface="Times New Roman" pitchFamily="18" charset="0"/>
                <a:cs typeface="Times New Roman" pitchFamily="18" charset="0"/>
              </a:rPr>
              <a:t>: Time between a process enter  ready queue and get scheduled on the CPU for the first time</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31</a:t>
            </a:fld>
            <a:endParaRPr lang="en-IN"/>
          </a:p>
        </p:txBody>
      </p:sp>
    </p:spTree>
    <p:extLst>
      <p:ext uri="{BB962C8B-B14F-4D97-AF65-F5344CB8AC3E}">
        <p14:creationId xmlns:p14="http://schemas.microsoft.com/office/powerpoint/2010/main" val="371567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899470"/>
          </a:xfrm>
        </p:spPr>
        <p:txBody>
          <a:bodyPr>
            <a:normAutofit/>
          </a:bodyPr>
          <a:lstStyle/>
          <a:p>
            <a:pPr algn="ctr"/>
            <a:r>
              <a:rPr lang="en-US" altLang="en-US" sz="3600" dirty="0">
                <a:solidFill>
                  <a:schemeClr val="accent1"/>
                </a:solidFill>
                <a:latin typeface="Times New Roman" pitchFamily="18" charset="0"/>
                <a:cs typeface="Times New Roman" pitchFamily="18" charset="0"/>
              </a:rPr>
              <a:t>Scheduling </a:t>
            </a:r>
            <a:r>
              <a:rPr lang="en-US" altLang="en-US" sz="3600" dirty="0" smtClean="0">
                <a:solidFill>
                  <a:schemeClr val="accent1"/>
                </a:solidFill>
                <a:latin typeface="Times New Roman" pitchFamily="18" charset="0"/>
                <a:cs typeface="Times New Roman" pitchFamily="18" charset="0"/>
              </a:rPr>
              <a:t>Criteria for algorithms</a:t>
            </a:r>
            <a:endParaRPr lang="en-IN" sz="3600" dirty="0"/>
          </a:p>
        </p:txBody>
      </p:sp>
      <p:sp>
        <p:nvSpPr>
          <p:cNvPr id="3" name="Content Placeholder 2"/>
          <p:cNvSpPr>
            <a:spLocks noGrp="1"/>
          </p:cNvSpPr>
          <p:nvPr>
            <p:ph idx="1"/>
          </p:nvPr>
        </p:nvSpPr>
        <p:spPr/>
        <p:txBody>
          <a:bodyPr/>
          <a:lstStyle/>
          <a:p>
            <a:pPr algn="just">
              <a:lnSpc>
                <a:spcPct val="200000"/>
              </a:lnSpc>
              <a:buFont typeface="Wingdings" pitchFamily="2" charset="2"/>
              <a:buChar char="Ø"/>
            </a:pPr>
            <a:r>
              <a:rPr lang="en-US" dirty="0" smtClean="0"/>
              <a:t>Average waiting time</a:t>
            </a:r>
          </a:p>
          <a:p>
            <a:pPr algn="just">
              <a:lnSpc>
                <a:spcPct val="200000"/>
              </a:lnSpc>
              <a:buFont typeface="Wingdings" pitchFamily="2" charset="2"/>
              <a:buChar char="Ø"/>
            </a:pPr>
            <a:r>
              <a:rPr lang="en-US" dirty="0" smtClean="0"/>
              <a:t>Average response time</a:t>
            </a:r>
          </a:p>
          <a:p>
            <a:pPr algn="just">
              <a:lnSpc>
                <a:spcPct val="200000"/>
              </a:lnSpc>
              <a:buFont typeface="Wingdings" pitchFamily="2" charset="2"/>
              <a:buChar char="Ø"/>
            </a:pPr>
            <a:r>
              <a:rPr lang="en-US" dirty="0" smtClean="0"/>
              <a:t>CPU Utilization</a:t>
            </a:r>
          </a:p>
          <a:p>
            <a:pPr algn="just">
              <a:lnSpc>
                <a:spcPct val="200000"/>
              </a:lnSpc>
              <a:buFont typeface="Wingdings" pitchFamily="2" charset="2"/>
              <a:buChar char="Ø"/>
            </a:pPr>
            <a:r>
              <a:rPr lang="en-US" dirty="0" smtClean="0"/>
              <a:t>Throughput</a:t>
            </a:r>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32</a:t>
            </a:fld>
            <a:endParaRPr lang="en-IN"/>
          </a:p>
        </p:txBody>
      </p:sp>
    </p:spTree>
    <p:extLst>
      <p:ext uri="{BB962C8B-B14F-4D97-AF65-F5344CB8AC3E}">
        <p14:creationId xmlns:p14="http://schemas.microsoft.com/office/powerpoint/2010/main" val="790709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850831"/>
          </a:xfrm>
        </p:spPr>
        <p:txBody>
          <a:bodyPr>
            <a:normAutofit/>
          </a:bodyPr>
          <a:lstStyle/>
          <a:p>
            <a:pPr algn="ctr"/>
            <a:r>
              <a:rPr lang="en-US" altLang="en-US" sz="3600" dirty="0">
                <a:solidFill>
                  <a:schemeClr val="accent1"/>
                </a:solidFill>
                <a:latin typeface="Times New Roman" pitchFamily="18" charset="0"/>
                <a:cs typeface="Times New Roman" pitchFamily="18" charset="0"/>
              </a:rPr>
              <a:t>Scheduling Algorithm Optimization Criteria</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200000"/>
              </a:lnSpc>
              <a:buFont typeface="Wingdings" pitchFamily="2" charset="2"/>
              <a:buChar char="Ø"/>
            </a:pPr>
            <a:r>
              <a:rPr lang="en-US" altLang="en-US" sz="2400" dirty="0">
                <a:latin typeface="Times New Roman" pitchFamily="18" charset="0"/>
                <a:cs typeface="Times New Roman" pitchFamily="18" charset="0"/>
              </a:rPr>
              <a:t>Max CPU utilization</a:t>
            </a:r>
          </a:p>
          <a:p>
            <a:pPr algn="just">
              <a:lnSpc>
                <a:spcPct val="200000"/>
              </a:lnSpc>
              <a:buFont typeface="Wingdings" pitchFamily="2" charset="2"/>
              <a:buChar char="Ø"/>
            </a:pPr>
            <a:r>
              <a:rPr lang="en-US" altLang="en-US" sz="2400" dirty="0">
                <a:latin typeface="Times New Roman" pitchFamily="18" charset="0"/>
                <a:cs typeface="Times New Roman" pitchFamily="18" charset="0"/>
              </a:rPr>
              <a:t>Max throughput</a:t>
            </a:r>
          </a:p>
          <a:p>
            <a:pPr algn="just">
              <a:lnSpc>
                <a:spcPct val="200000"/>
              </a:lnSpc>
              <a:buFont typeface="Wingdings" pitchFamily="2" charset="2"/>
              <a:buChar char="Ø"/>
            </a:pPr>
            <a:r>
              <a:rPr lang="en-US" altLang="en-US" sz="2400" dirty="0">
                <a:latin typeface="Times New Roman" pitchFamily="18" charset="0"/>
                <a:cs typeface="Times New Roman" pitchFamily="18" charset="0"/>
              </a:rPr>
              <a:t>Min turnaround time </a:t>
            </a:r>
          </a:p>
          <a:p>
            <a:pPr algn="just">
              <a:lnSpc>
                <a:spcPct val="200000"/>
              </a:lnSpc>
              <a:buFont typeface="Wingdings" pitchFamily="2" charset="2"/>
              <a:buChar char="Ø"/>
            </a:pPr>
            <a:r>
              <a:rPr lang="en-US" altLang="en-US" sz="2400" dirty="0">
                <a:latin typeface="Times New Roman" pitchFamily="18" charset="0"/>
                <a:cs typeface="Times New Roman" pitchFamily="18" charset="0"/>
              </a:rPr>
              <a:t>Min waiting time </a:t>
            </a:r>
          </a:p>
          <a:p>
            <a:pPr algn="just">
              <a:lnSpc>
                <a:spcPct val="200000"/>
              </a:lnSpc>
              <a:buFont typeface="Wingdings" pitchFamily="2" charset="2"/>
              <a:buChar char="Ø"/>
            </a:pPr>
            <a:r>
              <a:rPr lang="en-US" altLang="en-US" sz="2400" dirty="0">
                <a:latin typeface="Times New Roman" pitchFamily="18" charset="0"/>
                <a:cs typeface="Times New Roman" pitchFamily="18" charset="0"/>
              </a:rPr>
              <a:t>Min response time</a:t>
            </a:r>
          </a:p>
          <a:p>
            <a:pPr algn="just">
              <a:lnSpc>
                <a:spcPct val="200000"/>
              </a:lnSpc>
              <a:buFont typeface="Wingdings" pitchFamily="2" charset="2"/>
              <a:buChar char="Ø"/>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33</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6154"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045373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dirty="0">
                <a:solidFill>
                  <a:schemeClr val="accent1"/>
                </a:solidFill>
                <a:latin typeface="Times New Roman" pitchFamily="18" charset="0"/>
                <a:cs typeface="Times New Roman" pitchFamily="18" charset="0"/>
              </a:rPr>
              <a:t>First- Come, First-Served (FCFS) Scheduling</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200000"/>
              </a:lnSpc>
            </a:pPr>
            <a:r>
              <a:rPr lang="en-US" sz="2400" dirty="0" smtClean="0">
                <a:latin typeface="Times New Roman" pitchFamily="18" charset="0"/>
                <a:cs typeface="Times New Roman" pitchFamily="18" charset="0"/>
              </a:rPr>
              <a:t>Simplest scheduling algorithm, it assign CPU to the process which arrives first.</a:t>
            </a:r>
          </a:p>
          <a:p>
            <a:pPr>
              <a:lnSpc>
                <a:spcPct val="200000"/>
              </a:lnSpc>
            </a:pPr>
            <a:r>
              <a:rPr lang="en-US" sz="2400" dirty="0" smtClean="0">
                <a:latin typeface="Times New Roman" pitchFamily="18" charset="0"/>
                <a:cs typeface="Times New Roman" pitchFamily="18" charset="0"/>
              </a:rPr>
              <a:t>Easy to understand and can easily be implemented using queue data structure.</a:t>
            </a:r>
          </a:p>
          <a:p>
            <a:pPr>
              <a:lnSpc>
                <a:spcPct val="200000"/>
              </a:lnSpc>
            </a:pPr>
            <a:r>
              <a:rPr lang="en-US" sz="2400" dirty="0" smtClean="0">
                <a:latin typeface="Times New Roman" pitchFamily="18" charset="0"/>
                <a:cs typeface="Times New Roman" pitchFamily="18" charset="0"/>
              </a:rPr>
              <a:t>Always non-pre-emptive in nature.</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34</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7178"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847740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55DD3A-595D-4C27-A5A4-4F86A6FDA437}" type="slidenum">
              <a:rPr lang="en-IN" smtClean="0"/>
              <a:t>35</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196849255"/>
              </p:ext>
            </p:extLst>
          </p:nvPr>
        </p:nvGraphicFramePr>
        <p:xfrm>
          <a:off x="2039937" y="709083"/>
          <a:ext cx="8159751" cy="4993626"/>
        </p:xfrm>
        <a:graphic>
          <a:graphicData uri="http://schemas.openxmlformats.org/drawingml/2006/table">
            <a:tbl>
              <a:tblPr firstRow="1" bandRow="1">
                <a:tableStyleId>{5C22544A-7EE6-4342-B048-85BDC9FD1C3A}</a:tableStyleId>
              </a:tblPr>
              <a:tblGrid>
                <a:gridCol w="2719917">
                  <a:extLst>
                    <a:ext uri="{9D8B030D-6E8A-4147-A177-3AD203B41FA5}">
                      <a16:colId xmlns:a16="http://schemas.microsoft.com/office/drawing/2014/main" val="801399584"/>
                    </a:ext>
                  </a:extLst>
                </a:gridCol>
                <a:gridCol w="2719917">
                  <a:extLst>
                    <a:ext uri="{9D8B030D-6E8A-4147-A177-3AD203B41FA5}">
                      <a16:colId xmlns:a16="http://schemas.microsoft.com/office/drawing/2014/main" val="3931864310"/>
                    </a:ext>
                  </a:extLst>
                </a:gridCol>
                <a:gridCol w="2719917">
                  <a:extLst>
                    <a:ext uri="{9D8B030D-6E8A-4147-A177-3AD203B41FA5}">
                      <a16:colId xmlns:a16="http://schemas.microsoft.com/office/drawing/2014/main" val="1136036331"/>
                    </a:ext>
                  </a:extLst>
                </a:gridCol>
              </a:tblGrid>
              <a:tr h="832271">
                <a:tc>
                  <a:txBody>
                    <a:bodyPr/>
                    <a:lstStyle/>
                    <a:p>
                      <a:pPr algn="ctr"/>
                      <a:r>
                        <a:rPr lang="en-US" sz="3200" dirty="0" smtClean="0">
                          <a:latin typeface="Times New Roman" panose="02020603050405020304" pitchFamily="18" charset="0"/>
                          <a:cs typeface="Times New Roman" panose="02020603050405020304" pitchFamily="18" charset="0"/>
                        </a:rPr>
                        <a:t>Process Id</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Arrival time</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Burst time</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2199087"/>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A</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6171231"/>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B</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5</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6515915"/>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C</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0</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2</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4061080"/>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D</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5</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1</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8920153"/>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E</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5402043"/>
                  </a:ext>
                </a:extLst>
              </a:tr>
            </a:tbl>
          </a:graphicData>
        </a:graphic>
      </p:graphicFrame>
    </p:spTree>
    <p:extLst>
      <p:ext uri="{BB962C8B-B14F-4D97-AF65-F5344CB8AC3E}">
        <p14:creationId xmlns:p14="http://schemas.microsoft.com/office/powerpoint/2010/main" val="1809747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55DD3A-595D-4C27-A5A4-4F86A6FDA437}" type="slidenum">
              <a:rPr lang="en-IN" smtClean="0"/>
              <a:t>36</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921990078"/>
              </p:ext>
            </p:extLst>
          </p:nvPr>
        </p:nvGraphicFramePr>
        <p:xfrm>
          <a:off x="2039937" y="709083"/>
          <a:ext cx="8159750" cy="5715835"/>
        </p:xfrm>
        <a:graphic>
          <a:graphicData uri="http://schemas.openxmlformats.org/drawingml/2006/table">
            <a:tbl>
              <a:tblPr firstRow="1" bandRow="1">
                <a:tableStyleId>{5C22544A-7EE6-4342-B048-85BDC9FD1C3A}</a:tableStyleId>
              </a:tblPr>
              <a:tblGrid>
                <a:gridCol w="1631950">
                  <a:extLst>
                    <a:ext uri="{9D8B030D-6E8A-4147-A177-3AD203B41FA5}">
                      <a16:colId xmlns:a16="http://schemas.microsoft.com/office/drawing/2014/main" val="801399584"/>
                    </a:ext>
                  </a:extLst>
                </a:gridCol>
                <a:gridCol w="1631950">
                  <a:extLst>
                    <a:ext uri="{9D8B030D-6E8A-4147-A177-3AD203B41FA5}">
                      <a16:colId xmlns:a16="http://schemas.microsoft.com/office/drawing/2014/main" val="3931864310"/>
                    </a:ext>
                  </a:extLst>
                </a:gridCol>
                <a:gridCol w="1631950">
                  <a:extLst>
                    <a:ext uri="{9D8B030D-6E8A-4147-A177-3AD203B41FA5}">
                      <a16:colId xmlns:a16="http://schemas.microsoft.com/office/drawing/2014/main" val="1136036331"/>
                    </a:ext>
                  </a:extLst>
                </a:gridCol>
                <a:gridCol w="1631950">
                  <a:extLst>
                    <a:ext uri="{9D8B030D-6E8A-4147-A177-3AD203B41FA5}">
                      <a16:colId xmlns:a16="http://schemas.microsoft.com/office/drawing/2014/main" val="771210048"/>
                    </a:ext>
                  </a:extLst>
                </a:gridCol>
                <a:gridCol w="1631950">
                  <a:extLst>
                    <a:ext uri="{9D8B030D-6E8A-4147-A177-3AD203B41FA5}">
                      <a16:colId xmlns:a16="http://schemas.microsoft.com/office/drawing/2014/main" val="2477838248"/>
                    </a:ext>
                  </a:extLst>
                </a:gridCol>
              </a:tblGrid>
              <a:tr h="832271">
                <a:tc>
                  <a:txBody>
                    <a:bodyPr/>
                    <a:lstStyle/>
                    <a:p>
                      <a:pPr algn="ctr"/>
                      <a:r>
                        <a:rPr lang="en-US" sz="3200" dirty="0" smtClean="0">
                          <a:latin typeface="Times New Roman" panose="02020603050405020304" pitchFamily="18" charset="0"/>
                          <a:cs typeface="Times New Roman" panose="02020603050405020304" pitchFamily="18" charset="0"/>
                        </a:rPr>
                        <a:t>Process Id</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Arrival time</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Burst time</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Turn around time</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Waiting Time</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2199087"/>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A</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0</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6171231"/>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B</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5</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8</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5</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6515915"/>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C</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0</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2</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2</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0</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4061080"/>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D</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5</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1</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9</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8</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8920153"/>
                  </a:ext>
                </a:extLst>
              </a:tr>
              <a:tr h="832271">
                <a:tc>
                  <a:txBody>
                    <a:bodyPr/>
                    <a:lstStyle/>
                    <a:p>
                      <a:pPr algn="ctr"/>
                      <a:r>
                        <a:rPr lang="en-US" sz="3200" dirty="0" smtClean="0">
                          <a:latin typeface="Times New Roman" panose="02020603050405020304" pitchFamily="18" charset="0"/>
                          <a:cs typeface="Times New Roman" panose="02020603050405020304" pitchFamily="18" charset="0"/>
                        </a:rPr>
                        <a:t>E</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4</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6 </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US" sz="3200" dirty="0" smtClean="0">
                          <a:latin typeface="Times New Roman" panose="02020603050405020304" pitchFamily="18" charset="0"/>
                          <a:cs typeface="Times New Roman" panose="02020603050405020304" pitchFamily="18" charset="0"/>
                        </a:rPr>
                        <a:t>3</a:t>
                      </a:r>
                      <a:endParaRPr lang="en-I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5402043"/>
                  </a:ext>
                </a:extLst>
              </a:tr>
            </a:tbl>
          </a:graphicData>
        </a:graphic>
      </p:graphicFrame>
    </p:spTree>
    <p:extLst>
      <p:ext uri="{BB962C8B-B14F-4D97-AF65-F5344CB8AC3E}">
        <p14:creationId xmlns:p14="http://schemas.microsoft.com/office/powerpoint/2010/main" val="71795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1136442" y="1216025"/>
            <a:ext cx="1055667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buFont typeface="Monotype Sorts" pitchFamily="-84" charset="2"/>
              <a:buNone/>
              <a:tabLst>
                <a:tab pos="3028950" algn="ctr"/>
                <a:tab pos="4633913" algn="ctr"/>
              </a:tabLst>
            </a:pPr>
            <a:r>
              <a:rPr lang="en-US" altLang="en-US" sz="1600" dirty="0" smtClean="0"/>
              <a:t>		</a:t>
            </a:r>
            <a:r>
              <a:rPr lang="en-US" altLang="en-US" u="sng" dirty="0" smtClean="0"/>
              <a:t>Process</a:t>
            </a:r>
            <a:r>
              <a:rPr lang="en-US" altLang="en-US" dirty="0" smtClean="0"/>
              <a:t>	</a:t>
            </a:r>
            <a:r>
              <a:rPr lang="en-US" altLang="en-US" u="sng" dirty="0" smtClean="0"/>
              <a:t>Burst Time	</a:t>
            </a:r>
          </a:p>
          <a:p>
            <a:pPr>
              <a:lnSpc>
                <a:spcPct val="90000"/>
              </a:lnSpc>
              <a:buFont typeface="Monotype Sorts" pitchFamily="-84" charset="2"/>
              <a:buNone/>
              <a:tabLst>
                <a:tab pos="3028950" algn="ctr"/>
                <a:tab pos="4633913" algn="ctr"/>
              </a:tabLst>
            </a:pPr>
            <a:r>
              <a:rPr lang="en-US" altLang="en-US" dirty="0" smtClean="0"/>
              <a:t>		 </a:t>
            </a:r>
            <a:r>
              <a:rPr lang="en-US" altLang="en-US" i="1" dirty="0" smtClean="0"/>
              <a:t>P</a:t>
            </a:r>
            <a:r>
              <a:rPr lang="en-US" altLang="en-US" i="1" baseline="-25000" dirty="0" smtClean="0"/>
              <a:t>1</a:t>
            </a:r>
            <a:r>
              <a:rPr lang="en-US" altLang="en-US" dirty="0" smtClean="0"/>
              <a:t>	24</a:t>
            </a:r>
          </a:p>
          <a:p>
            <a:pPr>
              <a:lnSpc>
                <a:spcPct val="90000"/>
              </a:lnSpc>
              <a:buFont typeface="Monotype Sorts" pitchFamily="-84" charset="2"/>
              <a:buNone/>
              <a:tabLst>
                <a:tab pos="3028950" algn="ctr"/>
                <a:tab pos="4633913" algn="ctr"/>
              </a:tabLst>
            </a:pPr>
            <a:r>
              <a:rPr lang="en-US" altLang="en-US" dirty="0" smtClean="0"/>
              <a:t>		 </a:t>
            </a:r>
            <a:r>
              <a:rPr lang="en-US" altLang="en-US" i="1" dirty="0" smtClean="0"/>
              <a:t>P</a:t>
            </a:r>
            <a:r>
              <a:rPr lang="en-US" altLang="en-US" i="1" baseline="-25000" dirty="0" smtClean="0"/>
              <a:t>2</a:t>
            </a:r>
            <a:r>
              <a:rPr lang="en-US" altLang="en-US" dirty="0" smtClean="0"/>
              <a:t> 	3</a:t>
            </a:r>
          </a:p>
          <a:p>
            <a:pPr>
              <a:lnSpc>
                <a:spcPct val="90000"/>
              </a:lnSpc>
              <a:buFont typeface="Monotype Sorts" pitchFamily="-84" charset="2"/>
              <a:buNone/>
              <a:tabLst>
                <a:tab pos="3028950" algn="ctr"/>
                <a:tab pos="4633913" algn="ctr"/>
              </a:tabLst>
            </a:pPr>
            <a:r>
              <a:rPr lang="en-US" altLang="en-US" dirty="0" smtClean="0"/>
              <a:t>		 </a:t>
            </a:r>
            <a:r>
              <a:rPr lang="en-US" altLang="en-US" i="1" dirty="0" smtClean="0"/>
              <a:t>P</a:t>
            </a:r>
            <a:r>
              <a:rPr lang="en-US" altLang="en-US" i="1" baseline="-25000" dirty="0" smtClean="0"/>
              <a:t>3	 </a:t>
            </a:r>
            <a:r>
              <a:rPr lang="en-US" altLang="en-US" dirty="0" smtClean="0"/>
              <a:t>3</a:t>
            </a:r>
            <a:r>
              <a:rPr lang="en-US" altLang="en-US" i="1" baseline="-25000" dirty="0" smtClean="0"/>
              <a:t> </a:t>
            </a:r>
          </a:p>
          <a:p>
            <a:pPr>
              <a:lnSpc>
                <a:spcPct val="90000"/>
              </a:lnSpc>
              <a:tabLst>
                <a:tab pos="3028950" algn="ctr"/>
                <a:tab pos="4633913" algn="ctr"/>
              </a:tabLst>
            </a:pPr>
            <a:r>
              <a:rPr lang="en-US" altLang="en-US" dirty="0" smtClean="0"/>
              <a:t>Suppose that the processes arrive in the order: </a:t>
            </a:r>
            <a:r>
              <a:rPr lang="en-US" altLang="en-US" i="1" dirty="0" smtClean="0"/>
              <a:t>P</a:t>
            </a:r>
            <a:r>
              <a:rPr lang="en-US" altLang="en-US" i="1" baseline="-25000" dirty="0" smtClean="0"/>
              <a:t>1</a:t>
            </a:r>
            <a:r>
              <a:rPr lang="en-US" altLang="en-US" dirty="0" smtClean="0"/>
              <a:t> , </a:t>
            </a:r>
            <a:r>
              <a:rPr lang="en-US" altLang="en-US" i="1" dirty="0" smtClean="0"/>
              <a:t>P</a:t>
            </a:r>
            <a:r>
              <a:rPr lang="en-US" altLang="en-US" i="1" baseline="-25000" dirty="0" smtClean="0"/>
              <a:t>2</a:t>
            </a:r>
            <a:r>
              <a:rPr lang="en-US" altLang="en-US" dirty="0" smtClean="0"/>
              <a:t> , </a:t>
            </a:r>
            <a:r>
              <a:rPr lang="en-US" altLang="en-US" i="1" dirty="0" smtClean="0"/>
              <a:t>P</a:t>
            </a:r>
            <a:r>
              <a:rPr lang="en-US" altLang="en-US" i="1" baseline="-25000" dirty="0" smtClean="0"/>
              <a:t>3  </a:t>
            </a:r>
            <a:br>
              <a:rPr lang="en-US" altLang="en-US" i="1" baseline="-25000" dirty="0" smtClean="0"/>
            </a:br>
            <a:r>
              <a:rPr lang="en-US" altLang="en-US" dirty="0" smtClean="0"/>
              <a:t>The Gantt Chart for the schedule is:</a:t>
            </a:r>
            <a:br>
              <a:rPr lang="en-US" altLang="en-US"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r>
              <a:rPr lang="en-US" altLang="en-US" sz="1600" dirty="0" smtClean="0"/>
              <a:t/>
            </a:r>
            <a:br>
              <a:rPr lang="en-US" altLang="en-US" sz="1600" dirty="0" smtClean="0"/>
            </a:br>
            <a:endParaRPr lang="en-US" altLang="en-US" sz="1600" dirty="0" smtClean="0"/>
          </a:p>
          <a:p>
            <a:pPr>
              <a:lnSpc>
                <a:spcPct val="90000"/>
              </a:lnSpc>
              <a:buFont typeface="Monotype Sorts" pitchFamily="-84" charset="2"/>
              <a:buNone/>
              <a:tabLst>
                <a:tab pos="3028950" algn="ctr"/>
                <a:tab pos="4633913" algn="ctr"/>
              </a:tabLst>
            </a:pPr>
            <a:endParaRPr lang="en-US" altLang="en-US" sz="1600" dirty="0" smtClean="0"/>
          </a:p>
          <a:p>
            <a:pPr>
              <a:lnSpc>
                <a:spcPct val="90000"/>
              </a:lnSpc>
              <a:tabLst>
                <a:tab pos="3028950" algn="ctr"/>
                <a:tab pos="4633913" algn="ctr"/>
              </a:tabLst>
            </a:pPr>
            <a:r>
              <a:rPr lang="en-US" altLang="en-US" dirty="0" smtClean="0"/>
              <a:t>Waiting time for </a:t>
            </a:r>
            <a:r>
              <a:rPr lang="en-US" altLang="en-US" i="1" dirty="0" smtClean="0"/>
              <a:t>P</a:t>
            </a:r>
            <a:r>
              <a:rPr lang="en-US" altLang="en-US" i="1" baseline="-25000" dirty="0" smtClean="0"/>
              <a:t>1</a:t>
            </a:r>
            <a:r>
              <a:rPr lang="en-US" altLang="en-US" dirty="0" smtClean="0"/>
              <a:t>  = 0; </a:t>
            </a:r>
            <a:r>
              <a:rPr lang="en-US" altLang="en-US" i="1" dirty="0" smtClean="0"/>
              <a:t>P</a:t>
            </a:r>
            <a:r>
              <a:rPr lang="en-US" altLang="en-US" i="1" baseline="-25000" dirty="0" smtClean="0"/>
              <a:t>2</a:t>
            </a:r>
            <a:r>
              <a:rPr lang="en-US" altLang="en-US" dirty="0" smtClean="0"/>
              <a:t>  = 24; </a:t>
            </a:r>
            <a:r>
              <a:rPr lang="en-US" altLang="en-US" i="1" dirty="0" smtClean="0"/>
              <a:t>P</a:t>
            </a:r>
            <a:r>
              <a:rPr lang="en-US" altLang="en-US" i="1" baseline="-25000" dirty="0" smtClean="0"/>
              <a:t>3 </a:t>
            </a:r>
            <a:r>
              <a:rPr lang="en-US" altLang="en-US" dirty="0" smtClean="0"/>
              <a:t>= 27</a:t>
            </a:r>
          </a:p>
          <a:p>
            <a:pPr>
              <a:lnSpc>
                <a:spcPct val="90000"/>
              </a:lnSpc>
              <a:tabLst>
                <a:tab pos="3028950" algn="ctr"/>
                <a:tab pos="4633913" algn="ctr"/>
              </a:tabLst>
            </a:pPr>
            <a:r>
              <a:rPr lang="en-US" altLang="en-US" dirty="0" smtClean="0"/>
              <a:t>Average waiting time:  (0 + 24 + 27)/3 = 17</a:t>
            </a: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30266" y="3574578"/>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055DD3A-595D-4C27-A5A4-4F86A6FDA437}" type="slidenum">
              <a:rPr lang="en-IN" smtClean="0"/>
              <a:t>37</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8202"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746569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474" y="797668"/>
            <a:ext cx="10556677" cy="5379295"/>
          </a:xfrm>
        </p:spPr>
        <p:txBody>
          <a:bodyPr>
            <a:normAutofit/>
          </a:bodyPr>
          <a:lstStyle/>
          <a:p>
            <a:pPr algn="just">
              <a:lnSpc>
                <a:spcPct val="150000"/>
              </a:lnSpc>
              <a:buFont typeface="Wingdings" pitchFamily="2" charset="2"/>
              <a:buChar char="Ø"/>
            </a:pPr>
            <a:r>
              <a:rPr lang="en-US" sz="2400" dirty="0" smtClean="0">
                <a:latin typeface="Times New Roman" pitchFamily="18" charset="0"/>
                <a:cs typeface="Times New Roman" pitchFamily="18" charset="0"/>
              </a:rPr>
              <a:t>Convoy effect: smaller process have to wait for long time for bigger process to release CPU.</a:t>
            </a:r>
          </a:p>
          <a:p>
            <a:pPr algn="just">
              <a:lnSpc>
                <a:spcPct val="150000"/>
              </a:lnSpc>
              <a:buFont typeface="Wingdings" pitchFamily="2" charset="2"/>
              <a:buChar char="Ø"/>
            </a:pPr>
            <a:r>
              <a:rPr lang="en-US" sz="2400" dirty="0" smtClean="0">
                <a:latin typeface="Times New Roman" pitchFamily="18" charset="0"/>
                <a:cs typeface="Times New Roman" pitchFamily="18" charset="0"/>
              </a:rPr>
              <a:t>Advantage:</a:t>
            </a:r>
            <a:r>
              <a:rPr lang="en-IN" sz="2400" dirty="0" smtClean="0">
                <a:latin typeface="Times New Roman" pitchFamily="18" charset="0"/>
                <a:cs typeface="Times New Roman" pitchFamily="18" charset="0"/>
              </a:rPr>
              <a:t> simple, easy to use, easy to understand, easy to implement, must be used for background process where execution is not urgent.</a:t>
            </a:r>
          </a:p>
          <a:p>
            <a:pPr algn="just">
              <a:lnSpc>
                <a:spcPct val="150000"/>
              </a:lnSpc>
              <a:buFont typeface="Wingdings" pitchFamily="2" charset="2"/>
              <a:buChar char="Ø"/>
            </a:pPr>
            <a:r>
              <a:rPr lang="en-US" sz="2400" dirty="0" smtClean="0">
                <a:latin typeface="Times New Roman" pitchFamily="18" charset="0"/>
                <a:cs typeface="Times New Roman" pitchFamily="18" charset="0"/>
              </a:rPr>
              <a:t>Disadvantage: Suffer from convoy effect, normally higher average waiting time, no consideration to priority or burst time, should not be used for interactive system.</a:t>
            </a:r>
          </a:p>
          <a:p>
            <a:pPr algn="just">
              <a:lnSpc>
                <a:spcPct val="150000"/>
              </a:lnSpc>
              <a:buFont typeface="Wingdings" pitchFamily="2" charset="2"/>
              <a:buChar char="Ø"/>
            </a:pPr>
            <a:endParaRPr lang="en-US" sz="2400" dirty="0" smtClean="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3561222"/>
              </p:ext>
            </p:extLst>
          </p:nvPr>
        </p:nvGraphicFramePr>
        <p:xfrm>
          <a:off x="2266545" y="4737369"/>
          <a:ext cx="2991492" cy="1576791"/>
        </p:xfrm>
        <a:graphic>
          <a:graphicData uri="http://schemas.openxmlformats.org/drawingml/2006/table">
            <a:tbl>
              <a:tblPr firstRow="1" bandRow="1">
                <a:tableStyleId>{2D5ABB26-0587-4C30-8999-92F81FD0307C}</a:tableStyleId>
              </a:tblPr>
              <a:tblGrid>
                <a:gridCol w="997164">
                  <a:extLst>
                    <a:ext uri="{9D8B030D-6E8A-4147-A177-3AD203B41FA5}">
                      <a16:colId xmlns:a16="http://schemas.microsoft.com/office/drawing/2014/main" val="20000"/>
                    </a:ext>
                  </a:extLst>
                </a:gridCol>
                <a:gridCol w="997164">
                  <a:extLst>
                    <a:ext uri="{9D8B030D-6E8A-4147-A177-3AD203B41FA5}">
                      <a16:colId xmlns:a16="http://schemas.microsoft.com/office/drawing/2014/main" val="20001"/>
                    </a:ext>
                  </a:extLst>
                </a:gridCol>
                <a:gridCol w="997164">
                  <a:extLst>
                    <a:ext uri="{9D8B030D-6E8A-4147-A177-3AD203B41FA5}">
                      <a16:colId xmlns:a16="http://schemas.microsoft.com/office/drawing/2014/main" val="20002"/>
                    </a:ext>
                  </a:extLst>
                </a:gridCol>
              </a:tblGrid>
              <a:tr h="525597">
                <a:tc>
                  <a:txBody>
                    <a:bodyPr/>
                    <a:lstStyle/>
                    <a:p>
                      <a:pPr algn="ctr"/>
                      <a:r>
                        <a:rPr lang="en-US" sz="2000" dirty="0" smtClean="0">
                          <a:latin typeface="Times New Roman" pitchFamily="18" charset="0"/>
                          <a:cs typeface="Times New Roman" pitchFamily="18" charset="0"/>
                        </a:rPr>
                        <a:t>PID</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AT</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BT</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25597">
                <a:tc>
                  <a:txBody>
                    <a:bodyPr/>
                    <a:lstStyle/>
                    <a:p>
                      <a:pPr algn="ctr"/>
                      <a:r>
                        <a:rPr lang="en-US" sz="2000" dirty="0" smtClean="0">
                          <a:latin typeface="Times New Roman" pitchFamily="18" charset="0"/>
                          <a:cs typeface="Times New Roman" pitchFamily="18" charset="0"/>
                        </a:rPr>
                        <a:t>A</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25597">
                <a:tc>
                  <a:txBody>
                    <a:bodyPr/>
                    <a:lstStyle/>
                    <a:p>
                      <a:pPr algn="ctr"/>
                      <a:r>
                        <a:rPr lang="en-US" sz="2000" dirty="0" smtClean="0">
                          <a:latin typeface="Times New Roman" pitchFamily="18" charset="0"/>
                          <a:cs typeface="Times New Roman" pitchFamily="18" charset="0"/>
                        </a:rPr>
                        <a:t>B</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1237818"/>
              </p:ext>
            </p:extLst>
          </p:nvPr>
        </p:nvGraphicFramePr>
        <p:xfrm>
          <a:off x="6436469" y="4841131"/>
          <a:ext cx="2991492" cy="1576791"/>
        </p:xfrm>
        <a:graphic>
          <a:graphicData uri="http://schemas.openxmlformats.org/drawingml/2006/table">
            <a:tbl>
              <a:tblPr firstRow="1" bandRow="1">
                <a:tableStyleId>{2D5ABB26-0587-4C30-8999-92F81FD0307C}</a:tableStyleId>
              </a:tblPr>
              <a:tblGrid>
                <a:gridCol w="997164">
                  <a:extLst>
                    <a:ext uri="{9D8B030D-6E8A-4147-A177-3AD203B41FA5}">
                      <a16:colId xmlns:a16="http://schemas.microsoft.com/office/drawing/2014/main" val="20000"/>
                    </a:ext>
                  </a:extLst>
                </a:gridCol>
                <a:gridCol w="997164">
                  <a:extLst>
                    <a:ext uri="{9D8B030D-6E8A-4147-A177-3AD203B41FA5}">
                      <a16:colId xmlns:a16="http://schemas.microsoft.com/office/drawing/2014/main" val="20001"/>
                    </a:ext>
                  </a:extLst>
                </a:gridCol>
                <a:gridCol w="997164">
                  <a:extLst>
                    <a:ext uri="{9D8B030D-6E8A-4147-A177-3AD203B41FA5}">
                      <a16:colId xmlns:a16="http://schemas.microsoft.com/office/drawing/2014/main" val="20002"/>
                    </a:ext>
                  </a:extLst>
                </a:gridCol>
              </a:tblGrid>
              <a:tr h="525597">
                <a:tc>
                  <a:txBody>
                    <a:bodyPr/>
                    <a:lstStyle/>
                    <a:p>
                      <a:pPr algn="ctr"/>
                      <a:r>
                        <a:rPr lang="en-US" sz="2000" dirty="0" smtClean="0">
                          <a:latin typeface="Times New Roman" pitchFamily="18" charset="0"/>
                          <a:cs typeface="Times New Roman" pitchFamily="18" charset="0"/>
                        </a:rPr>
                        <a:t>PID</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AT</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BT</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25597">
                <a:tc>
                  <a:txBody>
                    <a:bodyPr/>
                    <a:lstStyle/>
                    <a:p>
                      <a:pPr algn="ctr"/>
                      <a:r>
                        <a:rPr lang="en-US" sz="2000" dirty="0" smtClean="0">
                          <a:latin typeface="Times New Roman" pitchFamily="18" charset="0"/>
                          <a:cs typeface="Times New Roman" pitchFamily="18" charset="0"/>
                        </a:rPr>
                        <a:t>A</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100</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25597">
                <a:tc>
                  <a:txBody>
                    <a:bodyPr/>
                    <a:lstStyle/>
                    <a:p>
                      <a:pPr algn="ctr"/>
                      <a:r>
                        <a:rPr lang="en-US" sz="2000" dirty="0" smtClean="0">
                          <a:latin typeface="Times New Roman" pitchFamily="18" charset="0"/>
                          <a:cs typeface="Times New Roman" pitchFamily="18" charset="0"/>
                        </a:rPr>
                        <a:t>B</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IN"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055DD3A-595D-4C27-A5A4-4F86A6FDA437}" type="slidenum">
              <a:rPr lang="en-IN" smtClean="0"/>
              <a:t>38</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9226"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394876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accent1"/>
                </a:solidFill>
                <a:latin typeface="Times New Roman" pitchFamily="18" charset="0"/>
                <a:cs typeface="Times New Roman" pitchFamily="18" charset="0"/>
              </a:rPr>
              <a:t>Shortest Job First (SJF non-pre-emptive)/ Shortest Remaining Time First (SRTF Pre-emptive)</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Out of all available process, CPU is assigned to the process having smallest burst time requirement (no priority, no seniority)</a:t>
            </a:r>
          </a:p>
          <a:p>
            <a:pPr>
              <a:lnSpc>
                <a:spcPct val="150000"/>
              </a:lnSpc>
              <a:buFont typeface="Wingdings" pitchFamily="2" charset="2"/>
              <a:buChar char="Ø"/>
            </a:pPr>
            <a:r>
              <a:rPr lang="en-US" sz="2400" dirty="0" smtClean="0">
                <a:latin typeface="Times New Roman" pitchFamily="18" charset="0"/>
                <a:cs typeface="Times New Roman" pitchFamily="18" charset="0"/>
              </a:rPr>
              <a:t>If there is a tie, FCFS is used to break tie</a:t>
            </a:r>
          </a:p>
          <a:p>
            <a:pPr>
              <a:lnSpc>
                <a:spcPct val="150000"/>
              </a:lnSpc>
              <a:buFont typeface="Wingdings" pitchFamily="2" charset="2"/>
              <a:buChar char="Ø"/>
            </a:pPr>
            <a:r>
              <a:rPr lang="en-US" sz="2400" dirty="0" smtClean="0">
                <a:latin typeface="Times New Roman" pitchFamily="18" charset="0"/>
                <a:cs typeface="Times New Roman" pitchFamily="18" charset="0"/>
              </a:rPr>
              <a:t>Can be used both with non-pre-emptive and pre-emptive approach</a:t>
            </a:r>
          </a:p>
          <a:p>
            <a:pPr>
              <a:lnSpc>
                <a:spcPct val="150000"/>
              </a:lnSpc>
              <a:buFont typeface="Wingdings" pitchFamily="2" charset="2"/>
              <a:buChar char="Ø"/>
            </a:pPr>
            <a:r>
              <a:rPr lang="en-US" sz="2400" dirty="0" smtClean="0">
                <a:latin typeface="Times New Roman" pitchFamily="18" charset="0"/>
                <a:cs typeface="Times New Roman" pitchFamily="18" charset="0"/>
              </a:rPr>
              <a:t>Pre-emptive version (SRTF) is also called as optimal as it </a:t>
            </a:r>
            <a:r>
              <a:rPr lang="en-US" sz="2400" dirty="0" err="1" smtClean="0">
                <a:latin typeface="Times New Roman" pitchFamily="18" charset="0"/>
                <a:cs typeface="Times New Roman" pitchFamily="18" charset="0"/>
              </a:rPr>
              <a:t>gurantee</a:t>
            </a:r>
            <a:r>
              <a:rPr lang="en-US" sz="2400" dirty="0" smtClean="0">
                <a:latin typeface="Times New Roman" pitchFamily="18" charset="0"/>
                <a:cs typeface="Times New Roman" pitchFamily="18" charset="0"/>
              </a:rPr>
              <a:t> minimal average waiting time.</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39</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0250"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12705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3" y="256971"/>
            <a:ext cx="10556677" cy="588603"/>
          </a:xfrm>
        </p:spPr>
        <p:txBody>
          <a:bodyPr>
            <a:normAutofit/>
          </a:bodyPr>
          <a:lstStyle/>
          <a:p>
            <a:pPr algn="ctr"/>
            <a:r>
              <a:rPr lang="en-US" sz="3600" dirty="0">
                <a:solidFill>
                  <a:schemeClr val="accent1"/>
                </a:solidFill>
                <a:latin typeface="Times New Roman" pitchFamily="18" charset="0"/>
                <a:cs typeface="Times New Roman" pitchFamily="18" charset="0"/>
              </a:rPr>
              <a:t>Process &amp; Program</a:t>
            </a:r>
            <a:endParaRPr lang="en-IN" sz="3600" dirty="0">
              <a:solidFill>
                <a:schemeClr val="accent1"/>
              </a:solidFill>
            </a:endParaRPr>
          </a:p>
        </p:txBody>
      </p:sp>
      <p:sp>
        <p:nvSpPr>
          <p:cNvPr id="3" name="Content Placeholder 2"/>
          <p:cNvSpPr>
            <a:spLocks noGrp="1"/>
          </p:cNvSpPr>
          <p:nvPr>
            <p:ph idx="1"/>
          </p:nvPr>
        </p:nvSpPr>
        <p:spPr>
          <a:xfrm>
            <a:off x="560439" y="1189704"/>
            <a:ext cx="11307097" cy="5211096"/>
          </a:xfrm>
        </p:spPr>
        <p:txBody>
          <a:bodyPr>
            <a:normAutofit fontScale="77500" lnSpcReduction="20000"/>
          </a:bodyPr>
          <a:lstStyle/>
          <a:p>
            <a:pPr algn="just">
              <a:lnSpc>
                <a:spcPct val="160000"/>
              </a:lnSpc>
              <a:buFont typeface="Wingdings" panose="05000000000000000000" pitchFamily="2" charset="2"/>
              <a:buChar char="Ø"/>
            </a:pPr>
            <a:r>
              <a:rPr lang="en-US" sz="2400" dirty="0">
                <a:latin typeface="Times New Roman" pitchFamily="18" charset="0"/>
                <a:cs typeface="Times New Roman" pitchFamily="18" charset="0"/>
              </a:rPr>
              <a:t>The term process was first used by the designers of the Multics in 1960’s</a:t>
            </a:r>
          </a:p>
          <a:p>
            <a:pPr algn="just">
              <a:lnSpc>
                <a:spcPct val="160000"/>
              </a:lnSpc>
              <a:buFont typeface="Wingdings" panose="05000000000000000000" pitchFamily="2" charset="2"/>
              <a:buChar char="Ø"/>
            </a:pPr>
            <a:r>
              <a:rPr lang="en-US" sz="2400" dirty="0">
                <a:latin typeface="Times New Roman" pitchFamily="18" charset="0"/>
                <a:cs typeface="Times New Roman" pitchFamily="18" charset="0"/>
              </a:rPr>
              <a:t>The process has been given many definition for instance</a:t>
            </a:r>
          </a:p>
          <a:p>
            <a:pPr lvl="1" algn="just">
              <a:lnSpc>
                <a:spcPct val="160000"/>
              </a:lnSpc>
              <a:buFont typeface="Courier New" panose="02070309020205020404" pitchFamily="49" charset="0"/>
              <a:buChar char="o"/>
            </a:pPr>
            <a:r>
              <a:rPr lang="en-US" sz="2000" dirty="0">
                <a:latin typeface="Times New Roman" pitchFamily="18" charset="0"/>
                <a:cs typeface="Times New Roman" pitchFamily="18" charset="0"/>
              </a:rPr>
              <a:t>A program in execution .</a:t>
            </a:r>
          </a:p>
          <a:p>
            <a:pPr lvl="1" algn="just">
              <a:lnSpc>
                <a:spcPct val="160000"/>
              </a:lnSpc>
              <a:buFont typeface="Courier New" panose="02070309020205020404" pitchFamily="49" charset="0"/>
              <a:buChar char="o"/>
            </a:pPr>
            <a:r>
              <a:rPr lang="en-US" sz="2000" dirty="0">
                <a:latin typeface="Times New Roman" pitchFamily="18" charset="0"/>
                <a:cs typeface="Times New Roman" pitchFamily="18" charset="0"/>
              </a:rPr>
              <a:t>An asynchronous activity </a:t>
            </a:r>
          </a:p>
          <a:p>
            <a:pPr lvl="1" algn="just">
              <a:lnSpc>
                <a:spcPct val="160000"/>
              </a:lnSpc>
              <a:buFont typeface="Courier New" panose="02070309020205020404" pitchFamily="49" charset="0"/>
              <a:buChar char="o"/>
            </a:pPr>
            <a:r>
              <a:rPr lang="en-US" sz="2000" dirty="0">
                <a:latin typeface="Times New Roman" pitchFamily="18" charset="0"/>
                <a:cs typeface="Times New Roman" pitchFamily="18" charset="0"/>
              </a:rPr>
              <a:t>The entity to which process are assigned</a:t>
            </a:r>
          </a:p>
          <a:p>
            <a:pPr lvl="1" algn="just">
              <a:lnSpc>
                <a:spcPct val="160000"/>
              </a:lnSpc>
              <a:buFont typeface="Courier New" panose="02070309020205020404" pitchFamily="49" charset="0"/>
              <a:buChar char="o"/>
            </a:pPr>
            <a:r>
              <a:rPr lang="en-GB" sz="2000" dirty="0">
                <a:latin typeface="Times New Roman" pitchFamily="18" charset="0"/>
                <a:cs typeface="Times New Roman" pitchFamily="18" charset="0"/>
              </a:rPr>
              <a:t>Sequence of states during the execution of a program</a:t>
            </a:r>
          </a:p>
          <a:p>
            <a:pPr algn="just">
              <a:lnSpc>
                <a:spcPct val="160000"/>
              </a:lnSpc>
              <a:buFont typeface="Wingdings" panose="05000000000000000000" pitchFamily="2" charset="2"/>
              <a:buChar char="Ø"/>
            </a:pPr>
            <a:r>
              <a:rPr lang="en-US" sz="2400" dirty="0">
                <a:latin typeface="Times New Roman" pitchFamily="18" charset="0"/>
                <a:cs typeface="Times New Roman" pitchFamily="18" charset="0"/>
              </a:rPr>
              <a:t>The most frequently used </a:t>
            </a:r>
            <a:r>
              <a:rPr lang="en-US" sz="2400" dirty="0" err="1">
                <a:latin typeface="Times New Roman" pitchFamily="18" charset="0"/>
                <a:cs typeface="Times New Roman" pitchFamily="18" charset="0"/>
              </a:rPr>
              <a:t>def</a:t>
            </a:r>
            <a:r>
              <a:rPr lang="en-US" sz="2400" baseline="30000" dirty="0" err="1">
                <a:latin typeface="Times New Roman" pitchFamily="18" charset="0"/>
                <a:cs typeface="Times New Roman" pitchFamily="18" charset="0"/>
              </a:rPr>
              <a:t>n</a:t>
            </a:r>
            <a:r>
              <a:rPr lang="en-US" sz="2400"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“Program in execution”</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What is the relationship between process &amp; Program?</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It is the same beast with different name or when this beast is sleeping (not executing )called program and when it is executing  becomes process.</a:t>
            </a:r>
          </a:p>
          <a:p>
            <a:pPr algn="just">
              <a:lnSpc>
                <a:spcPct val="150000"/>
              </a:lnSpc>
              <a:buFont typeface="Wingdings" panose="05000000000000000000" pitchFamily="2" charset="2"/>
              <a:buChar char="Ø"/>
            </a:pPr>
            <a:r>
              <a:rPr lang="en-US" sz="2400" dirty="0">
                <a:latin typeface="Times New Roman" pitchFamily="18" charset="0"/>
                <a:cs typeface="Times New Roman" pitchFamily="18" charset="0"/>
              </a:rPr>
              <a:t>Process is not same as program. A program is only part of process.</a:t>
            </a: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4</a:t>
            </a:fld>
            <a:endParaRPr lang="en-IN"/>
          </a:p>
        </p:txBody>
      </p:sp>
    </p:spTree>
    <p:extLst>
      <p:ext uri="{BB962C8B-B14F-4D97-AF65-F5344CB8AC3E}">
        <p14:creationId xmlns:p14="http://schemas.microsoft.com/office/powerpoint/2010/main" val="469832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65017488"/>
              </p:ext>
            </p:extLst>
          </p:nvPr>
        </p:nvGraphicFramePr>
        <p:xfrm>
          <a:off x="841375" y="749300"/>
          <a:ext cx="10556875" cy="4454996"/>
        </p:xfrm>
        <a:graphic>
          <a:graphicData uri="http://schemas.openxmlformats.org/drawingml/2006/table">
            <a:tbl>
              <a:tblPr firstRow="1" bandRow="1">
                <a:tableStyleId>{5940675A-B579-460E-94D1-54222C63F5DA}</a:tableStyleId>
              </a:tblPr>
              <a:tblGrid>
                <a:gridCol w="1508125">
                  <a:extLst>
                    <a:ext uri="{9D8B030D-6E8A-4147-A177-3AD203B41FA5}">
                      <a16:colId xmlns:a16="http://schemas.microsoft.com/office/drawing/2014/main" val="20000"/>
                    </a:ext>
                  </a:extLst>
                </a:gridCol>
                <a:gridCol w="1508125">
                  <a:extLst>
                    <a:ext uri="{9D8B030D-6E8A-4147-A177-3AD203B41FA5}">
                      <a16:colId xmlns:a16="http://schemas.microsoft.com/office/drawing/2014/main" val="20001"/>
                    </a:ext>
                  </a:extLst>
                </a:gridCol>
                <a:gridCol w="1508125">
                  <a:extLst>
                    <a:ext uri="{9D8B030D-6E8A-4147-A177-3AD203B41FA5}">
                      <a16:colId xmlns:a16="http://schemas.microsoft.com/office/drawing/2014/main" val="20002"/>
                    </a:ext>
                  </a:extLst>
                </a:gridCol>
                <a:gridCol w="1508125">
                  <a:extLst>
                    <a:ext uri="{9D8B030D-6E8A-4147-A177-3AD203B41FA5}">
                      <a16:colId xmlns:a16="http://schemas.microsoft.com/office/drawing/2014/main" val="20003"/>
                    </a:ext>
                  </a:extLst>
                </a:gridCol>
                <a:gridCol w="1508125">
                  <a:extLst>
                    <a:ext uri="{9D8B030D-6E8A-4147-A177-3AD203B41FA5}">
                      <a16:colId xmlns:a16="http://schemas.microsoft.com/office/drawing/2014/main" val="20004"/>
                    </a:ext>
                  </a:extLst>
                </a:gridCol>
                <a:gridCol w="1508125">
                  <a:extLst>
                    <a:ext uri="{9D8B030D-6E8A-4147-A177-3AD203B41FA5}">
                      <a16:colId xmlns:a16="http://schemas.microsoft.com/office/drawing/2014/main" val="20005"/>
                    </a:ext>
                  </a:extLst>
                </a:gridCol>
                <a:gridCol w="1508125">
                  <a:extLst>
                    <a:ext uri="{9D8B030D-6E8A-4147-A177-3AD203B41FA5}">
                      <a16:colId xmlns:a16="http://schemas.microsoft.com/office/drawing/2014/main" val="20006"/>
                    </a:ext>
                  </a:extLst>
                </a:gridCol>
              </a:tblGrid>
              <a:tr h="636428">
                <a:tc>
                  <a:txBody>
                    <a:bodyPr/>
                    <a:lstStyle/>
                    <a:p>
                      <a:pPr algn="ctr"/>
                      <a:r>
                        <a:rPr lang="en-US" sz="2400" b="1" dirty="0" err="1" smtClean="0">
                          <a:latin typeface="Times New Roman" pitchFamily="18" charset="0"/>
                          <a:cs typeface="Times New Roman" pitchFamily="18" charset="0"/>
                        </a:rPr>
                        <a:t>Pid</a:t>
                      </a:r>
                      <a:endParaRPr lang="en-IN"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AT</a:t>
                      </a:r>
                      <a:endParaRPr lang="en-IN"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BT</a:t>
                      </a:r>
                      <a:endParaRPr lang="en-IN" sz="2400" b="1" dirty="0">
                        <a:latin typeface="Times New Roman" pitchFamily="18" charset="0"/>
                        <a:cs typeface="Times New Roman" pitchFamily="18" charset="0"/>
                      </a:endParaRPr>
                    </a:p>
                  </a:txBody>
                  <a:tcPr/>
                </a:tc>
                <a:tc gridSpan="2">
                  <a:txBody>
                    <a:bodyPr/>
                    <a:lstStyle/>
                    <a:p>
                      <a:pPr algn="ctr"/>
                      <a:r>
                        <a:rPr lang="en-US" sz="2400" b="1" dirty="0" smtClean="0">
                          <a:latin typeface="Times New Roman" pitchFamily="18" charset="0"/>
                          <a:cs typeface="Times New Roman" pitchFamily="18" charset="0"/>
                        </a:rPr>
                        <a:t>Non-pre-emptive</a:t>
                      </a:r>
                      <a:endParaRPr lang="en-IN" sz="2400" b="1" dirty="0">
                        <a:latin typeface="Times New Roman" pitchFamily="18" charset="0"/>
                        <a:cs typeface="Times New Roman" pitchFamily="18" charset="0"/>
                      </a:endParaRPr>
                    </a:p>
                  </a:txBody>
                  <a:tcPr/>
                </a:tc>
                <a:tc hMerge="1">
                  <a:txBody>
                    <a:bodyPr/>
                    <a:lstStyle/>
                    <a:p>
                      <a:endParaRPr lang="en-IN" dirty="0"/>
                    </a:p>
                  </a:txBody>
                  <a:tcPr/>
                </a:tc>
                <a:tc gridSpan="2">
                  <a:txBody>
                    <a:bodyPr/>
                    <a:lstStyle/>
                    <a:p>
                      <a:pPr algn="ctr"/>
                      <a:r>
                        <a:rPr lang="en-US" sz="2400" b="1" dirty="0" smtClean="0">
                          <a:latin typeface="Times New Roman" pitchFamily="18" charset="0"/>
                          <a:cs typeface="Times New Roman" pitchFamily="18" charset="0"/>
                        </a:rPr>
                        <a:t>Pre-emptive</a:t>
                      </a:r>
                      <a:endParaRPr lang="en-IN" sz="2400" b="1"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a16="http://schemas.microsoft.com/office/drawing/2014/main" val="10000"/>
                  </a:ext>
                </a:extLst>
              </a:tr>
              <a:tr h="636428">
                <a:tc>
                  <a:txBody>
                    <a:bodyPr/>
                    <a:lstStyle/>
                    <a:p>
                      <a:pPr algn="ctr"/>
                      <a:endParaRPr lang="en-IN"/>
                    </a:p>
                  </a:txBody>
                  <a:tcPr/>
                </a:tc>
                <a:tc>
                  <a:txBody>
                    <a:bodyPr/>
                    <a:lstStyle/>
                    <a:p>
                      <a:pPr algn="ctr"/>
                      <a:endParaRPr lang="en-IN" dirty="0"/>
                    </a:p>
                  </a:txBody>
                  <a:tcPr/>
                </a:tc>
                <a:tc>
                  <a:txBody>
                    <a:bodyPr/>
                    <a:lstStyle/>
                    <a:p>
                      <a:pPr algn="ctr"/>
                      <a:endParaRPr lang="en-IN" dirty="0"/>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TAT</a:t>
                      </a:r>
                      <a:endParaRPr lang="en-IN" sz="2400" b="1" kern="1200" dirty="0">
                        <a:solidFill>
                          <a:schemeClr val="accent1"/>
                        </a:solidFill>
                        <a:latin typeface="Times New Roman" pitchFamily="18" charset="0"/>
                        <a:ea typeface="+mn-ea"/>
                        <a:cs typeface="Times New Roman" pitchFamily="18" charset="0"/>
                      </a:endParaRPr>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WT</a:t>
                      </a:r>
                      <a:endParaRPr lang="en-IN" sz="2400" b="1" kern="1200" dirty="0">
                        <a:solidFill>
                          <a:schemeClr val="accent1"/>
                        </a:solidFill>
                        <a:latin typeface="Times New Roman" pitchFamily="18" charset="0"/>
                        <a:ea typeface="+mn-ea"/>
                        <a:cs typeface="Times New Roman" pitchFamily="18" charset="0"/>
                      </a:endParaRPr>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TAT</a:t>
                      </a:r>
                      <a:endParaRPr lang="en-IN" sz="2400" b="1" kern="1200" dirty="0">
                        <a:solidFill>
                          <a:schemeClr val="accent1"/>
                        </a:solidFill>
                        <a:latin typeface="Times New Roman" pitchFamily="18" charset="0"/>
                        <a:ea typeface="+mn-ea"/>
                        <a:cs typeface="Times New Roman" pitchFamily="18" charset="0"/>
                      </a:endParaRPr>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WT</a:t>
                      </a:r>
                      <a:endParaRPr lang="en-IN" sz="2400" b="1" kern="1200" dirty="0">
                        <a:solidFill>
                          <a:schemeClr val="accent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636428">
                <a:tc>
                  <a:txBody>
                    <a:bodyPr/>
                    <a:lstStyle/>
                    <a:p>
                      <a:pPr algn="ctr"/>
                      <a:r>
                        <a:rPr lang="en-US" sz="2400" dirty="0" smtClean="0">
                          <a:latin typeface="Times New Roman" pitchFamily="18" charset="0"/>
                          <a:cs typeface="Times New Roman" pitchFamily="18" charset="0"/>
                        </a:rPr>
                        <a:t>A</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36428">
                <a:tc>
                  <a:txBody>
                    <a:bodyPr/>
                    <a:lstStyle/>
                    <a:p>
                      <a:pPr algn="ctr"/>
                      <a:r>
                        <a:rPr lang="en-US" sz="2400" dirty="0" smtClean="0">
                          <a:latin typeface="Times New Roman" pitchFamily="18" charset="0"/>
                          <a:cs typeface="Times New Roman" pitchFamily="18" charset="0"/>
                        </a:rPr>
                        <a:t>B</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636428">
                <a:tc>
                  <a:txBody>
                    <a:bodyPr/>
                    <a:lstStyle/>
                    <a:p>
                      <a:pPr algn="ctr"/>
                      <a:r>
                        <a:rPr lang="en-US" sz="2400" dirty="0" smtClean="0">
                          <a:latin typeface="Times New Roman" pitchFamily="18" charset="0"/>
                          <a:cs typeface="Times New Roman" pitchFamily="18" charset="0"/>
                        </a:rPr>
                        <a:t>C</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636428">
                <a:tc>
                  <a:txBody>
                    <a:bodyPr/>
                    <a:lstStyle/>
                    <a:p>
                      <a:pPr algn="ctr"/>
                      <a:r>
                        <a:rPr lang="en-US" sz="2400" dirty="0" smtClean="0">
                          <a:latin typeface="Times New Roman" pitchFamily="18" charset="0"/>
                          <a:cs typeface="Times New Roman" pitchFamily="18" charset="0"/>
                        </a:rPr>
                        <a:t>D</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16</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636428">
                <a:tc>
                  <a:txBody>
                    <a:bodyPr/>
                    <a:lstStyle/>
                    <a:p>
                      <a:pPr algn="ctr"/>
                      <a:r>
                        <a:rPr lang="en-US" sz="2400" dirty="0" smtClean="0">
                          <a:latin typeface="Times New Roman" pitchFamily="18" charset="0"/>
                          <a:cs typeface="Times New Roman" pitchFamily="18" charset="0"/>
                        </a:rPr>
                        <a:t>E</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7</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9</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B055DD3A-595D-4C27-A5A4-4F86A6FDA437}" type="slidenum">
              <a:rPr lang="en-IN" smtClean="0"/>
              <a:t>40</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1274"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875739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5" y="209478"/>
            <a:ext cx="9983842" cy="1325563"/>
          </a:xfrm>
        </p:spPr>
        <p:txBody>
          <a:bodyPr>
            <a:normAutofit/>
          </a:bodyPr>
          <a:lstStyle/>
          <a:p>
            <a:pPr algn="ctr"/>
            <a:r>
              <a:rPr lang="en-US" sz="3200" dirty="0">
                <a:solidFill>
                  <a:schemeClr val="accent1"/>
                </a:solidFill>
                <a:latin typeface="Times New Roman" pitchFamily="18" charset="0"/>
                <a:cs typeface="Times New Roman" pitchFamily="18" charset="0"/>
              </a:rPr>
              <a:t>Shortest Job First (SJF non-pre-emptive)/ Shortest Remaining Time First (SRTF Pre-emptive)</a:t>
            </a:r>
            <a:endParaRPr lang="en-IN" sz="3200" dirty="0"/>
          </a:p>
        </p:txBody>
      </p:sp>
      <p:sp>
        <p:nvSpPr>
          <p:cNvPr id="3" name="Content Placeholder 2"/>
          <p:cNvSpPr>
            <a:spLocks noGrp="1"/>
          </p:cNvSpPr>
          <p:nvPr>
            <p:ph idx="1"/>
          </p:nvPr>
        </p:nvSpPr>
        <p:spPr>
          <a:xfrm>
            <a:off x="768498" y="1747801"/>
            <a:ext cx="10989589" cy="4711362"/>
          </a:xfrm>
        </p:spPr>
        <p:txBody>
          <a:bodyPr>
            <a:normAutofit/>
          </a:bodyPr>
          <a:lstStyle/>
          <a:p>
            <a:pPr algn="just">
              <a:lnSpc>
                <a:spcPct val="150000"/>
              </a:lnSpc>
              <a:buFont typeface="Wingdings" pitchFamily="2" charset="2"/>
              <a:buChar char="q"/>
            </a:pPr>
            <a:r>
              <a:rPr lang="en-US" sz="2400" dirty="0" smtClean="0">
                <a:solidFill>
                  <a:srgbClr val="C00000"/>
                </a:solidFill>
                <a:latin typeface="Times New Roman" pitchFamily="18" charset="0"/>
                <a:cs typeface="Times New Roman" pitchFamily="18" charset="0"/>
              </a:rPr>
              <a:t>Advantage:</a:t>
            </a:r>
            <a:r>
              <a:rPr lang="en-US" sz="2400" dirty="0" smtClean="0">
                <a:latin typeface="Times New Roman" pitchFamily="18" charset="0"/>
                <a:cs typeface="Times New Roman" pitchFamily="18" charset="0"/>
              </a:rPr>
              <a:t> SRTF guarantees minimal average waiting time.</a:t>
            </a:r>
          </a:p>
          <a:p>
            <a:pPr algn="just">
              <a:lnSpc>
                <a:spcPct val="150000"/>
              </a:lnSpc>
              <a:buFont typeface="Wingdings" pitchFamily="2" charset="2"/>
              <a:buChar char="Ø"/>
            </a:pPr>
            <a:r>
              <a:rPr lang="en-US" sz="2400" dirty="0" smtClean="0">
                <a:latin typeface="Times New Roman" pitchFamily="18" charset="0"/>
                <a:cs typeface="Times New Roman" pitchFamily="18" charset="0"/>
              </a:rPr>
              <a:t>Provide a standard for other algorithm in terms of average waiting time.</a:t>
            </a:r>
          </a:p>
          <a:p>
            <a:pPr algn="just">
              <a:lnSpc>
                <a:spcPct val="150000"/>
              </a:lnSpc>
              <a:buFont typeface="Wingdings" pitchFamily="2" charset="2"/>
              <a:buChar char="Ø"/>
            </a:pPr>
            <a:r>
              <a:rPr lang="en-US" sz="2400" dirty="0" smtClean="0">
                <a:latin typeface="Times New Roman" pitchFamily="18" charset="0"/>
                <a:cs typeface="Times New Roman" pitchFamily="18" charset="0"/>
              </a:rPr>
              <a:t>Better average response time compare to FCFS</a:t>
            </a:r>
          </a:p>
          <a:p>
            <a:pPr algn="just">
              <a:lnSpc>
                <a:spcPct val="150000"/>
              </a:lnSpc>
              <a:buFont typeface="Wingdings" pitchFamily="2" charset="2"/>
              <a:buChar char="q"/>
            </a:pPr>
            <a:r>
              <a:rPr lang="en-US" sz="2400" dirty="0">
                <a:solidFill>
                  <a:srgbClr val="C00000"/>
                </a:solidFill>
                <a:latin typeface="Times New Roman" pitchFamily="18" charset="0"/>
                <a:cs typeface="Times New Roman" pitchFamily="18" charset="0"/>
              </a:rPr>
              <a:t>Disadvantage:</a:t>
            </a:r>
            <a:r>
              <a:rPr lang="en-US" sz="2400" dirty="0" smtClean="0">
                <a:latin typeface="Times New Roman" pitchFamily="18" charset="0"/>
                <a:cs typeface="Times New Roman" pitchFamily="18" charset="0"/>
              </a:rPr>
              <a:t> Algorithm can not be implemented as there is no way to know the burst time of a process.</a:t>
            </a:r>
          </a:p>
          <a:p>
            <a:pPr algn="just">
              <a:lnSpc>
                <a:spcPct val="150000"/>
              </a:lnSpc>
              <a:buFont typeface="Wingdings" pitchFamily="2" charset="2"/>
              <a:buChar char="Ø"/>
            </a:pPr>
            <a:r>
              <a:rPr lang="en-US" sz="2400" dirty="0" smtClean="0">
                <a:latin typeface="Times New Roman" pitchFamily="18" charset="0"/>
                <a:cs typeface="Times New Roman" pitchFamily="18" charset="0"/>
              </a:rPr>
              <a:t>Process with longer CPU burst time requirement will go into starvation.</a:t>
            </a:r>
          </a:p>
          <a:p>
            <a:pPr algn="just">
              <a:lnSpc>
                <a:spcPct val="150000"/>
              </a:lnSpc>
              <a:buFont typeface="Wingdings" pitchFamily="2" charset="2"/>
              <a:buChar char="Ø"/>
            </a:pPr>
            <a:r>
              <a:rPr lang="en-US" sz="2400" dirty="0" smtClean="0">
                <a:latin typeface="Times New Roman" pitchFamily="18" charset="0"/>
                <a:cs typeface="Times New Roman" pitchFamily="18" charset="0"/>
              </a:rPr>
              <a:t>No idea of priority, process with large burst time have poor response time.</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41</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2298"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52539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675734"/>
          </a:xfrm>
        </p:spPr>
        <p:txBody>
          <a:bodyPr>
            <a:normAutofit/>
          </a:bodyPr>
          <a:lstStyle/>
          <a:p>
            <a:pPr algn="ctr"/>
            <a:r>
              <a:rPr lang="en-US" altLang="en-US" sz="3600" dirty="0">
                <a:solidFill>
                  <a:schemeClr val="accent1"/>
                </a:solidFill>
                <a:latin typeface="Times New Roman" pitchFamily="18" charset="0"/>
                <a:cs typeface="Times New Roman" pitchFamily="18" charset="0"/>
              </a:rPr>
              <a:t>Determining Length of Next CPU Burst</a:t>
            </a:r>
            <a:endParaRPr lang="en-IN" sz="3600" dirty="0">
              <a:solidFill>
                <a:schemeClr val="accent1"/>
              </a:solidFill>
              <a:latin typeface="Times New Roman" pitchFamily="18" charset="0"/>
              <a:cs typeface="Times New Roman" pitchFamily="18" charset="0"/>
            </a:endParaRPr>
          </a:p>
        </p:txBody>
      </p:sp>
      <p:sp>
        <p:nvSpPr>
          <p:cNvPr id="4" name="Content Placeholder 3"/>
          <p:cNvSpPr>
            <a:spLocks noGrp="1" noChangeArrowheads="1"/>
          </p:cNvSpPr>
          <p:nvPr>
            <p:ph idx="1"/>
          </p:nvPr>
        </p:nvSpPr>
        <p:spPr bwMode="auto">
          <a:xfrm>
            <a:off x="841375" y="1274763"/>
            <a:ext cx="1055687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a:lnSpc>
                <a:spcPct val="160000"/>
              </a:lnSpc>
              <a:defRPr/>
            </a:pPr>
            <a:r>
              <a:rPr lang="en-US" altLang="en-US" sz="2000" dirty="0" smtClean="0">
                <a:latin typeface="Times New Roman" pitchFamily="18" charset="0"/>
                <a:cs typeface="Times New Roman" pitchFamily="18" charset="0"/>
              </a:rPr>
              <a:t>Can only estimate the length – should be similar to the previous one</a:t>
            </a:r>
          </a:p>
          <a:p>
            <a:pPr lvl="1" algn="just">
              <a:lnSpc>
                <a:spcPct val="160000"/>
              </a:lnSpc>
              <a:defRPr/>
            </a:pPr>
            <a:r>
              <a:rPr lang="en-US" altLang="en-US" sz="2000" dirty="0" smtClean="0">
                <a:latin typeface="Times New Roman" pitchFamily="18" charset="0"/>
                <a:cs typeface="Times New Roman" pitchFamily="18" charset="0"/>
              </a:rPr>
              <a:t>Then pick process with shortest predicted next CPU burst</a:t>
            </a:r>
          </a:p>
          <a:p>
            <a:pPr algn="just">
              <a:lnSpc>
                <a:spcPct val="160000"/>
              </a:lnSpc>
              <a:defRPr/>
            </a:pPr>
            <a:r>
              <a:rPr lang="en-US" altLang="en-US" sz="2000" dirty="0" smtClean="0">
                <a:latin typeface="Times New Roman" pitchFamily="18" charset="0"/>
                <a:cs typeface="Times New Roman" pitchFamily="18" charset="0"/>
              </a:rPr>
              <a:t>Can be done by using the length of previous CPU bursts, using exponential averaging</a:t>
            </a:r>
          </a:p>
          <a:p>
            <a:pPr algn="just">
              <a:lnSpc>
                <a:spcPct val="160000"/>
              </a:lnSpc>
              <a:defRPr/>
            </a:pPr>
            <a:endParaRPr lang="en-US" altLang="en-US" sz="2000" dirty="0" smtClean="0">
              <a:latin typeface="Times New Roman" pitchFamily="18" charset="0"/>
              <a:cs typeface="Times New Roman" pitchFamily="18" charset="0"/>
            </a:endParaRPr>
          </a:p>
          <a:p>
            <a:pPr algn="just">
              <a:lnSpc>
                <a:spcPct val="160000"/>
              </a:lnSpc>
              <a:defRPr/>
            </a:pPr>
            <a:endParaRPr lang="en-US" altLang="en-US" sz="2000" dirty="0" smtClean="0">
              <a:latin typeface="Times New Roman" pitchFamily="18" charset="0"/>
              <a:cs typeface="Times New Roman" pitchFamily="18" charset="0"/>
            </a:endParaRPr>
          </a:p>
          <a:p>
            <a:pPr marL="0" indent="0" algn="just">
              <a:lnSpc>
                <a:spcPct val="160000"/>
              </a:lnSpc>
              <a:buFont typeface="Monotype Sorts" pitchFamily="-84" charset="2"/>
              <a:buNone/>
              <a:defRPr/>
            </a:pPr>
            <a:endParaRPr lang="en-US" altLang="en-US" sz="2000" dirty="0" smtClean="0">
              <a:latin typeface="Times New Roman" pitchFamily="18" charset="0"/>
              <a:cs typeface="Times New Roman" pitchFamily="18" charset="0"/>
            </a:endParaRPr>
          </a:p>
          <a:p>
            <a:pPr algn="just">
              <a:lnSpc>
                <a:spcPct val="160000"/>
              </a:lnSpc>
              <a:defRPr/>
            </a:pPr>
            <a:r>
              <a:rPr lang="en-US" altLang="en-US" sz="2000" dirty="0" smtClean="0">
                <a:latin typeface="Times New Roman" pitchFamily="18" charset="0"/>
                <a:cs typeface="Times New Roman" pitchFamily="18" charset="0"/>
              </a:rPr>
              <a:t>Commonly, α set to ½</a:t>
            </a:r>
          </a:p>
          <a:p>
            <a:pPr algn="just">
              <a:lnSpc>
                <a:spcPct val="160000"/>
              </a:lnSpc>
              <a:defRPr/>
            </a:pPr>
            <a:r>
              <a:rPr lang="en-US" altLang="en-US" sz="2000" dirty="0" smtClean="0">
                <a:latin typeface="Times New Roman" pitchFamily="18" charset="0"/>
                <a:cs typeface="Times New Roman" pitchFamily="18" charset="0"/>
              </a:rPr>
              <a:t>Preemptive version called </a:t>
            </a:r>
            <a:r>
              <a:rPr lang="en-US" altLang="en-US" sz="2000" b="1" dirty="0" smtClean="0">
                <a:solidFill>
                  <a:srgbClr val="3366FF"/>
                </a:solidFill>
                <a:latin typeface="Times New Roman" pitchFamily="18" charset="0"/>
                <a:cs typeface="Times New Roman" pitchFamily="18" charset="0"/>
              </a:rPr>
              <a:t>shortest-remaining-time-first</a:t>
            </a:r>
          </a:p>
          <a:p>
            <a:pPr lvl="1" algn="just">
              <a:lnSpc>
                <a:spcPct val="160000"/>
              </a:lnSpc>
              <a:buFont typeface="Monotype Sorts" pitchFamily="-84" charset="2"/>
              <a:buNone/>
              <a:defRPr/>
            </a:pPr>
            <a:endParaRPr lang="en-US" altLang="en-US" sz="2000" dirty="0" smtClean="0">
              <a:latin typeface="Times New Roman" pitchFamily="18" charset="0"/>
              <a:cs typeface="Times New Roman" pitchFamily="18" charset="0"/>
            </a:endParaRPr>
          </a:p>
          <a:p>
            <a:pPr lvl="1" algn="just">
              <a:lnSpc>
                <a:spcPct val="160000"/>
              </a:lnSpc>
              <a:buFont typeface="Monotype Sorts" pitchFamily="-84" charset="2"/>
              <a:buNone/>
              <a:defRPr/>
            </a:pPr>
            <a:endParaRPr lang="en-US" altLang="en-US" sz="2000" dirty="0" smtClean="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30902008"/>
              </p:ext>
            </p:extLst>
          </p:nvPr>
        </p:nvGraphicFramePr>
        <p:xfrm>
          <a:off x="2242259" y="3667767"/>
          <a:ext cx="4427537" cy="1254125"/>
        </p:xfrm>
        <a:graphic>
          <a:graphicData uri="http://schemas.openxmlformats.org/presentationml/2006/ole">
            <mc:AlternateContent xmlns:mc="http://schemas.openxmlformats.org/markup-compatibility/2006">
              <mc:Choice xmlns:v="urn:schemas-microsoft-com:vml" Requires="v">
                <p:oleObj spid="_x0000_s1072" name="Equation" r:id="rId3" imgW="2946240" imgH="888840" progId="Equation.3">
                  <p:embed/>
                </p:oleObj>
              </mc:Choice>
              <mc:Fallback>
                <p:oleObj name="Equation" r:id="rId3" imgW="2946240" imgH="888840" progId="Equation.3">
                  <p:embed/>
                  <p:pic>
                    <p:nvPicPr>
                      <p:cNvPr id="0" name="Object 2"/>
                      <p:cNvPicPr>
                        <a:picLocks noChangeAspect="1" noChangeArrowheads="1"/>
                      </p:cNvPicPr>
                      <p:nvPr/>
                    </p:nvPicPr>
                    <p:blipFill>
                      <a:blip r:embed="rId4"/>
                      <a:srcRect/>
                      <a:stretch>
                        <a:fillRect/>
                      </a:stretch>
                    </p:blipFill>
                    <p:spPr bwMode="auto">
                      <a:xfrm>
                        <a:off x="2242259" y="3667767"/>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43888810"/>
              </p:ext>
            </p:extLst>
          </p:nvPr>
        </p:nvGraphicFramePr>
        <p:xfrm>
          <a:off x="3345707" y="4662150"/>
          <a:ext cx="2222500" cy="315912"/>
        </p:xfrm>
        <a:graphic>
          <a:graphicData uri="http://schemas.openxmlformats.org/presentationml/2006/ole">
            <mc:AlternateContent xmlns:mc="http://schemas.openxmlformats.org/markup-compatibility/2006">
              <mc:Choice xmlns:v="urn:schemas-microsoft-com:vml" Requires="v">
                <p:oleObj spid="_x0000_s1073" name="Equation" r:id="rId5" imgW="2222280" imgH="317160" progId="Equation.3">
                  <p:embed/>
                </p:oleObj>
              </mc:Choice>
              <mc:Fallback>
                <p:oleObj name="Equation" r:id="rId5" imgW="2222280" imgH="3171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5707" y="4662150"/>
                        <a:ext cx="22225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055DD3A-595D-4C27-A5A4-4F86A6FDA437}" type="slidenum">
              <a:rPr lang="en-IN" smtClean="0"/>
              <a:t>42</a:t>
            </a:fld>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074" name="Bitmap Image" r:id="rId7" imgW="1790640" imgH="901800" progId="Paint.Picture">
                  <p:embed/>
                </p:oleObj>
              </mc:Choice>
              <mc:Fallback>
                <p:oleObj name="Bitmap Image" r:id="rId7" imgW="1790640" imgH="901800" progId="Paint.Picture">
                  <p:embed/>
                  <p:pic>
                    <p:nvPicPr>
                      <p:cNvPr id="5" name="Object 4"/>
                      <p:cNvPicPr/>
                      <p:nvPr/>
                    </p:nvPicPr>
                    <p:blipFill>
                      <a:blip r:embed="rId8"/>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081553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802193"/>
          </a:xfrm>
        </p:spPr>
        <p:txBody>
          <a:bodyPr>
            <a:normAutofit/>
          </a:bodyPr>
          <a:lstStyle/>
          <a:p>
            <a:pPr algn="ctr"/>
            <a:r>
              <a:rPr lang="en-US" altLang="en-US" sz="3600" dirty="0" smtClean="0">
                <a:solidFill>
                  <a:schemeClr val="accent1"/>
                </a:solidFill>
                <a:latin typeface="Times New Roman" pitchFamily="18" charset="0"/>
                <a:cs typeface="Times New Roman" pitchFamily="18" charset="0"/>
              </a:rPr>
              <a:t>Prediction of the Length of the Next CPU Burst</a:t>
            </a:r>
            <a:endParaRPr lang="en-IN" sz="3600" dirty="0">
              <a:solidFill>
                <a:schemeClr val="accent1"/>
              </a:solidFill>
              <a:latin typeface="Times New Roman" pitchFamily="18" charset="0"/>
              <a:cs typeface="Times New Roman" pitchFamily="18" charset="0"/>
            </a:endParaRPr>
          </a:p>
        </p:txBody>
      </p:sp>
      <p:pic>
        <p:nvPicPr>
          <p:cNvPr id="4" name="Picture 3" descr="6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055" y="1596586"/>
            <a:ext cx="8998085"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055DD3A-595D-4C27-A5A4-4F86A6FDA437}" type="slidenum">
              <a:rPr lang="en-IN" smtClean="0"/>
              <a:t>43</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555909149"/>
              </p:ext>
            </p:extLst>
          </p:nvPr>
        </p:nvGraphicFramePr>
        <p:xfrm>
          <a:off x="10389140" y="29403"/>
          <a:ext cx="1790700" cy="901700"/>
        </p:xfrm>
        <a:graphic>
          <a:graphicData uri="http://schemas.openxmlformats.org/presentationml/2006/ole">
            <mc:AlternateContent xmlns:mc="http://schemas.openxmlformats.org/markup-compatibility/2006">
              <mc:Choice xmlns:v="urn:schemas-microsoft-com:vml" Requires="v">
                <p:oleObj spid="_x0000_s5132" name="Bitmap Image" r:id="rId4" imgW="1790640" imgH="901800" progId="Paint.Picture">
                  <p:embed/>
                </p:oleObj>
              </mc:Choice>
              <mc:Fallback>
                <p:oleObj name="Bitmap Image" r:id="rId4" imgW="1790640" imgH="901800" progId="Paint.Picture">
                  <p:embed/>
                  <p:pic>
                    <p:nvPicPr>
                      <p:cNvPr id="7" name="Object 6"/>
                      <p:cNvPicPr/>
                      <p:nvPr/>
                    </p:nvPicPr>
                    <p:blipFill>
                      <a:blip r:embed="rId5"/>
                      <a:stretch>
                        <a:fillRect/>
                      </a:stretch>
                    </p:blipFill>
                    <p:spPr>
                      <a:xfrm>
                        <a:off x="10389140" y="29403"/>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3149286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782738"/>
          </a:xfrm>
        </p:spPr>
        <p:txBody>
          <a:bodyPr>
            <a:normAutofit/>
          </a:bodyPr>
          <a:lstStyle/>
          <a:p>
            <a:pPr algn="ctr"/>
            <a:r>
              <a:rPr lang="en-US" sz="3600" dirty="0" smtClean="0">
                <a:solidFill>
                  <a:schemeClr val="accent1"/>
                </a:solidFill>
                <a:latin typeface="Times New Roman" pitchFamily="18" charset="0"/>
                <a:cs typeface="Times New Roman" pitchFamily="18" charset="0"/>
              </a:rPr>
              <a:t>Priority Scheduling Algorithm</a:t>
            </a:r>
            <a:endParaRPr lang="en-IN" sz="36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841474" y="1527243"/>
            <a:ext cx="10556677" cy="4649720"/>
          </a:xfrm>
        </p:spPr>
        <p:txBody>
          <a:bodyPr>
            <a:normAutofit/>
          </a:bodyPr>
          <a:lstStyle/>
          <a:p>
            <a:pPr algn="just">
              <a:lnSpc>
                <a:spcPct val="150000"/>
              </a:lnSpc>
              <a:buFont typeface="Wingdings" pitchFamily="2" charset="2"/>
              <a:buChar char="Ø"/>
            </a:pPr>
            <a:r>
              <a:rPr lang="en-US" sz="2400" dirty="0" smtClean="0">
                <a:latin typeface="Times New Roman" pitchFamily="18" charset="0"/>
                <a:cs typeface="Times New Roman" pitchFamily="18" charset="0"/>
              </a:rPr>
              <a:t>Here a priority is associated with each process.</a:t>
            </a:r>
          </a:p>
          <a:p>
            <a:pPr algn="just">
              <a:lnSpc>
                <a:spcPct val="150000"/>
              </a:lnSpc>
              <a:buFont typeface="Wingdings" pitchFamily="2" charset="2"/>
              <a:buChar char="Ø"/>
            </a:pPr>
            <a:r>
              <a:rPr lang="en-US" sz="2400" dirty="0" smtClean="0">
                <a:latin typeface="Times New Roman" pitchFamily="18" charset="0"/>
                <a:cs typeface="Times New Roman" pitchFamily="18" charset="0"/>
              </a:rPr>
              <a:t>At any instance of time out of all available process, CPU is allocated to the process which process the highest priority (Number may be higher or lower).</a:t>
            </a:r>
          </a:p>
          <a:p>
            <a:pPr algn="just">
              <a:lnSpc>
                <a:spcPct val="150000"/>
              </a:lnSpc>
              <a:buFont typeface="Wingdings" pitchFamily="2" charset="2"/>
              <a:buChar char="Ø"/>
            </a:pPr>
            <a:r>
              <a:rPr lang="en-US" sz="2400" dirty="0" smtClean="0">
                <a:latin typeface="Times New Roman" pitchFamily="18" charset="0"/>
                <a:cs typeface="Times New Roman" pitchFamily="18" charset="0"/>
              </a:rPr>
              <a:t>Tie is broken using FCFS order.</a:t>
            </a:r>
          </a:p>
          <a:p>
            <a:pPr algn="just">
              <a:lnSpc>
                <a:spcPct val="150000"/>
              </a:lnSpc>
              <a:buFont typeface="Wingdings" pitchFamily="2" charset="2"/>
              <a:buChar char="Ø"/>
            </a:pPr>
            <a:r>
              <a:rPr lang="en-US" sz="2400" dirty="0" smtClean="0">
                <a:latin typeface="Times New Roman" pitchFamily="18" charset="0"/>
                <a:cs typeface="Times New Roman" pitchFamily="18" charset="0"/>
              </a:rPr>
              <a:t>No importance of arrival time or burst time.</a:t>
            </a:r>
          </a:p>
          <a:p>
            <a:pPr algn="just">
              <a:lnSpc>
                <a:spcPct val="150000"/>
              </a:lnSpc>
              <a:buFont typeface="Wingdings" pitchFamily="2" charset="2"/>
              <a:buChar char="Ø"/>
            </a:pPr>
            <a:r>
              <a:rPr lang="en-US" sz="2400" dirty="0" smtClean="0">
                <a:latin typeface="Times New Roman" pitchFamily="18" charset="0"/>
                <a:cs typeface="Times New Roman" pitchFamily="18" charset="0"/>
              </a:rPr>
              <a:t>Support both non-preemptive and preemptive version.</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055DD3A-595D-4C27-A5A4-4F86A6FDA437}" type="slidenum">
              <a:rPr lang="en-IN" smtClean="0"/>
              <a:t>44</a:t>
            </a:fld>
            <a:endParaRPr lang="en-IN"/>
          </a:p>
        </p:txBody>
      </p:sp>
      <p:pic>
        <p:nvPicPr>
          <p:cNvPr id="5" name="Picture 4" descr="Best Private University in Mathura, Uttar Pradesh(UP), India"/>
          <p:cNvPicPr/>
          <p:nvPr/>
        </p:nvPicPr>
        <p:blipFill>
          <a:blip r:embed="rId2">
            <a:extLst>
              <a:ext uri="{28A0092B-C50C-407E-A947-70E740481C1C}">
                <a14:useLocalDpi xmlns:a14="http://schemas.microsoft.com/office/drawing/2010/main" val="0"/>
              </a:ext>
            </a:extLst>
          </a:blip>
          <a:srcRect/>
          <a:stretch>
            <a:fillRect/>
          </a:stretch>
        </p:blipFill>
        <p:spPr bwMode="auto">
          <a:xfrm>
            <a:off x="9476299" y="181678"/>
            <a:ext cx="2667000" cy="1345565"/>
          </a:xfrm>
          <a:prstGeom prst="rect">
            <a:avLst/>
          </a:prstGeom>
          <a:noFill/>
          <a:ln>
            <a:noFill/>
          </a:ln>
        </p:spPr>
      </p:pic>
    </p:spTree>
    <p:extLst>
      <p:ext uri="{BB962C8B-B14F-4D97-AF65-F5344CB8AC3E}">
        <p14:creationId xmlns:p14="http://schemas.microsoft.com/office/powerpoint/2010/main" val="972473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a:r>
              <a:rPr lang="en-US" altLang="en-US" dirty="0" smtClean="0">
                <a:latin typeface="Times New Roman" pitchFamily="18" charset="0"/>
                <a:cs typeface="Times New Roman" pitchFamily="18" charset="0"/>
              </a:rPr>
              <a:t>A priority number (integer) is associated with each process</a:t>
            </a:r>
          </a:p>
          <a:p>
            <a:pPr algn="just"/>
            <a:endParaRPr lang="en-US" altLang="en-US" sz="800" dirty="0" smtClean="0">
              <a:latin typeface="Times New Roman" pitchFamily="18" charset="0"/>
              <a:cs typeface="Times New Roman" pitchFamily="18" charset="0"/>
            </a:endParaRPr>
          </a:p>
          <a:p>
            <a:pPr algn="just"/>
            <a:r>
              <a:rPr lang="en-US" altLang="en-US" dirty="0" smtClean="0">
                <a:latin typeface="Times New Roman" pitchFamily="18" charset="0"/>
                <a:cs typeface="Times New Roman" pitchFamily="18" charset="0"/>
              </a:rPr>
              <a:t>The CPU is allocated to the process with the highest priority (smallest integer </a:t>
            </a:r>
            <a:r>
              <a:rPr lang="en-US" altLang="en-US" dirty="0" smtClean="0">
                <a:latin typeface="Times New Roman" pitchFamily="18" charset="0"/>
                <a:cs typeface="Times New Roman" pitchFamily="18" charset="0"/>
                <a:sym typeface="Symbol" pitchFamily="18" charset="2"/>
              </a:rPr>
              <a:t> highest priority)</a:t>
            </a:r>
          </a:p>
          <a:p>
            <a:pPr lvl="1" algn="just"/>
            <a:r>
              <a:rPr lang="en-US" altLang="en-US" dirty="0" smtClean="0">
                <a:latin typeface="Times New Roman" pitchFamily="18" charset="0"/>
                <a:cs typeface="Times New Roman" pitchFamily="18" charset="0"/>
              </a:rPr>
              <a:t>Preemptive</a:t>
            </a:r>
          </a:p>
          <a:p>
            <a:pPr lvl="1" algn="just"/>
            <a:r>
              <a:rPr lang="en-US" altLang="en-US" dirty="0" err="1" smtClean="0">
                <a:latin typeface="Times New Roman" pitchFamily="18" charset="0"/>
                <a:cs typeface="Times New Roman" pitchFamily="18" charset="0"/>
              </a:rPr>
              <a:t>Nonpreemptive</a:t>
            </a:r>
            <a:endParaRPr lang="en-US" altLang="en-US" dirty="0" smtClean="0">
              <a:latin typeface="Times New Roman" pitchFamily="18" charset="0"/>
              <a:cs typeface="Times New Roman" pitchFamily="18" charset="0"/>
            </a:endParaRPr>
          </a:p>
          <a:p>
            <a:pPr lvl="1" algn="just"/>
            <a:endParaRPr lang="en-US" altLang="en-US" sz="800" dirty="0" smtClean="0">
              <a:latin typeface="Times New Roman" pitchFamily="18" charset="0"/>
              <a:cs typeface="Times New Roman" pitchFamily="18" charset="0"/>
            </a:endParaRPr>
          </a:p>
          <a:p>
            <a:pPr algn="just"/>
            <a:r>
              <a:rPr lang="en-US" altLang="en-US" dirty="0" smtClean="0">
                <a:latin typeface="Times New Roman" pitchFamily="18" charset="0"/>
                <a:cs typeface="Times New Roman" pitchFamily="18" charset="0"/>
              </a:rPr>
              <a:t>SJF is priority scheduling where priority is the inverse of predicted next CPU burst time</a:t>
            </a:r>
          </a:p>
          <a:p>
            <a:pPr algn="just"/>
            <a:endParaRPr lang="en-US" altLang="en-US" sz="800" dirty="0" smtClean="0">
              <a:latin typeface="Times New Roman" pitchFamily="18" charset="0"/>
              <a:cs typeface="Times New Roman" pitchFamily="18" charset="0"/>
            </a:endParaRPr>
          </a:p>
          <a:p>
            <a:pPr algn="just"/>
            <a:r>
              <a:rPr lang="en-US" altLang="en-US" dirty="0" smtClean="0">
                <a:latin typeface="Times New Roman" pitchFamily="18" charset="0"/>
                <a:cs typeface="Times New Roman" pitchFamily="18" charset="0"/>
              </a:rPr>
              <a:t>Problem </a:t>
            </a:r>
            <a:r>
              <a:rPr lang="en-US" altLang="en-US" dirty="0" smtClean="0">
                <a:latin typeface="Times New Roman" pitchFamily="18" charset="0"/>
                <a:cs typeface="Times New Roman" pitchFamily="18" charset="0"/>
                <a:sym typeface="Symbol" pitchFamily="18" charset="2"/>
              </a:rPr>
              <a:t> </a:t>
            </a:r>
            <a:r>
              <a:rPr lang="en-US" altLang="en-US" b="1" dirty="0" smtClean="0">
                <a:solidFill>
                  <a:srgbClr val="3366FF"/>
                </a:solidFill>
                <a:latin typeface="Times New Roman" pitchFamily="18" charset="0"/>
                <a:cs typeface="Times New Roman" pitchFamily="18" charset="0"/>
                <a:sym typeface="Symbol" pitchFamily="18" charset="2"/>
              </a:rPr>
              <a:t>Starvation</a:t>
            </a:r>
            <a:r>
              <a:rPr lang="en-US" altLang="en-US" b="1" dirty="0" smtClean="0">
                <a:latin typeface="Times New Roman" pitchFamily="18" charset="0"/>
                <a:cs typeface="Times New Roman" pitchFamily="18" charset="0"/>
                <a:sym typeface="Symbol" pitchFamily="18" charset="2"/>
              </a:rPr>
              <a:t> </a:t>
            </a:r>
            <a:r>
              <a:rPr lang="en-US" altLang="en-US" dirty="0" smtClean="0">
                <a:latin typeface="Times New Roman" pitchFamily="18" charset="0"/>
                <a:cs typeface="Times New Roman" pitchFamily="18" charset="0"/>
                <a:sym typeface="Symbol" pitchFamily="18" charset="2"/>
              </a:rPr>
              <a:t>– low priority processes may never execute</a:t>
            </a:r>
          </a:p>
          <a:p>
            <a:pPr algn="just"/>
            <a:endParaRPr lang="en-US" altLang="en-US" sz="800" dirty="0" smtClean="0">
              <a:latin typeface="Times New Roman" pitchFamily="18" charset="0"/>
              <a:cs typeface="Times New Roman" pitchFamily="18" charset="0"/>
              <a:sym typeface="Symbol" pitchFamily="18" charset="2"/>
            </a:endParaRPr>
          </a:p>
          <a:p>
            <a:pPr algn="just"/>
            <a:r>
              <a:rPr lang="en-US" altLang="en-US" dirty="0" smtClean="0">
                <a:latin typeface="Times New Roman" pitchFamily="18" charset="0"/>
                <a:cs typeface="Times New Roman" pitchFamily="18" charset="0"/>
                <a:sym typeface="Symbol" pitchFamily="18" charset="2"/>
              </a:rPr>
              <a:t>Solution  </a:t>
            </a:r>
            <a:r>
              <a:rPr lang="en-US" altLang="en-US" b="1" dirty="0" smtClean="0">
                <a:solidFill>
                  <a:srgbClr val="3366FF"/>
                </a:solidFill>
                <a:latin typeface="Times New Roman" pitchFamily="18" charset="0"/>
                <a:cs typeface="Times New Roman" pitchFamily="18" charset="0"/>
                <a:sym typeface="Symbol" pitchFamily="18" charset="2"/>
              </a:rPr>
              <a:t>Aging</a:t>
            </a:r>
            <a:r>
              <a:rPr lang="en-US" altLang="en-US" b="1" dirty="0" smtClean="0">
                <a:latin typeface="Times New Roman" pitchFamily="18" charset="0"/>
                <a:cs typeface="Times New Roman" pitchFamily="18" charset="0"/>
                <a:sym typeface="Symbol" pitchFamily="18" charset="2"/>
              </a:rPr>
              <a:t> </a:t>
            </a:r>
            <a:r>
              <a:rPr lang="en-US" altLang="en-US" dirty="0" smtClean="0">
                <a:latin typeface="Times New Roman" pitchFamily="18" charset="0"/>
                <a:cs typeface="Times New Roman" pitchFamily="18" charset="0"/>
                <a:sym typeface="Symbol" pitchFamily="18" charset="2"/>
              </a:rPr>
              <a:t>– as time progresses increase the priority of the process</a:t>
            </a:r>
          </a:p>
          <a:p>
            <a:pPr>
              <a:buFont typeface="Monotype Sorts" pitchFamily="-84" charset="2"/>
              <a:buNone/>
            </a:pPr>
            <a:endParaRPr lang="en-US" altLang="en-US" b="1" dirty="0" smtClean="0">
              <a:solidFill>
                <a:srgbClr val="3366FF"/>
              </a:solidFill>
              <a:sym typeface="Symbol" pitchFamily="18" charset="2"/>
            </a:endParaRPr>
          </a:p>
        </p:txBody>
      </p:sp>
      <p:sp>
        <p:nvSpPr>
          <p:cNvPr id="5" name="Title 1"/>
          <p:cNvSpPr>
            <a:spLocks noGrp="1"/>
          </p:cNvSpPr>
          <p:nvPr>
            <p:ph type="title"/>
          </p:nvPr>
        </p:nvSpPr>
        <p:spPr/>
        <p:txBody>
          <a:bodyPr>
            <a:normAutofit/>
          </a:bodyPr>
          <a:lstStyle/>
          <a:p>
            <a:pPr algn="ctr"/>
            <a:r>
              <a:rPr lang="en-US" sz="3600" dirty="0" smtClean="0">
                <a:solidFill>
                  <a:schemeClr val="accent1"/>
                </a:solidFill>
                <a:latin typeface="Times New Roman" pitchFamily="18" charset="0"/>
                <a:cs typeface="Times New Roman" pitchFamily="18" charset="0"/>
              </a:rPr>
              <a:t>Priority Scheduling Algorithm</a:t>
            </a:r>
            <a:endParaRPr lang="en-IN" sz="3600" dirty="0">
              <a:solidFill>
                <a:schemeClr val="accent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055DD3A-595D-4C27-A5A4-4F86A6FDA437}" type="slidenum">
              <a:rPr lang="en-IN" smtClean="0"/>
              <a:t>45</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3322"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058772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8458934"/>
              </p:ext>
            </p:extLst>
          </p:nvPr>
        </p:nvGraphicFramePr>
        <p:xfrm>
          <a:off x="617639" y="1177317"/>
          <a:ext cx="10556872" cy="4454996"/>
        </p:xfrm>
        <a:graphic>
          <a:graphicData uri="http://schemas.openxmlformats.org/drawingml/2006/table">
            <a:tbl>
              <a:tblPr firstRow="1" bandRow="1">
                <a:tableStyleId>{5940675A-B579-460E-94D1-54222C63F5DA}</a:tableStyleId>
              </a:tblPr>
              <a:tblGrid>
                <a:gridCol w="1319609">
                  <a:extLst>
                    <a:ext uri="{9D8B030D-6E8A-4147-A177-3AD203B41FA5}">
                      <a16:colId xmlns:a16="http://schemas.microsoft.com/office/drawing/2014/main" val="20000"/>
                    </a:ext>
                  </a:extLst>
                </a:gridCol>
                <a:gridCol w="1319609">
                  <a:extLst>
                    <a:ext uri="{9D8B030D-6E8A-4147-A177-3AD203B41FA5}">
                      <a16:colId xmlns:a16="http://schemas.microsoft.com/office/drawing/2014/main" val="20001"/>
                    </a:ext>
                  </a:extLst>
                </a:gridCol>
                <a:gridCol w="1319609">
                  <a:extLst>
                    <a:ext uri="{9D8B030D-6E8A-4147-A177-3AD203B41FA5}">
                      <a16:colId xmlns:a16="http://schemas.microsoft.com/office/drawing/2014/main" val="20002"/>
                    </a:ext>
                  </a:extLst>
                </a:gridCol>
                <a:gridCol w="1319609">
                  <a:extLst>
                    <a:ext uri="{9D8B030D-6E8A-4147-A177-3AD203B41FA5}">
                      <a16:colId xmlns:a16="http://schemas.microsoft.com/office/drawing/2014/main" val="20003"/>
                    </a:ext>
                  </a:extLst>
                </a:gridCol>
                <a:gridCol w="1319609">
                  <a:extLst>
                    <a:ext uri="{9D8B030D-6E8A-4147-A177-3AD203B41FA5}">
                      <a16:colId xmlns:a16="http://schemas.microsoft.com/office/drawing/2014/main" val="20004"/>
                    </a:ext>
                  </a:extLst>
                </a:gridCol>
                <a:gridCol w="1319609">
                  <a:extLst>
                    <a:ext uri="{9D8B030D-6E8A-4147-A177-3AD203B41FA5}">
                      <a16:colId xmlns:a16="http://schemas.microsoft.com/office/drawing/2014/main" val="20005"/>
                    </a:ext>
                  </a:extLst>
                </a:gridCol>
                <a:gridCol w="1319609">
                  <a:extLst>
                    <a:ext uri="{9D8B030D-6E8A-4147-A177-3AD203B41FA5}">
                      <a16:colId xmlns:a16="http://schemas.microsoft.com/office/drawing/2014/main" val="20006"/>
                    </a:ext>
                  </a:extLst>
                </a:gridCol>
                <a:gridCol w="1319609">
                  <a:extLst>
                    <a:ext uri="{9D8B030D-6E8A-4147-A177-3AD203B41FA5}">
                      <a16:colId xmlns:a16="http://schemas.microsoft.com/office/drawing/2014/main" val="20007"/>
                    </a:ext>
                  </a:extLst>
                </a:gridCol>
              </a:tblGrid>
              <a:tr h="636428">
                <a:tc>
                  <a:txBody>
                    <a:bodyPr/>
                    <a:lstStyle/>
                    <a:p>
                      <a:pPr algn="ctr"/>
                      <a:r>
                        <a:rPr lang="en-US" sz="2400" b="1" dirty="0" err="1" smtClean="0">
                          <a:latin typeface="Times New Roman" pitchFamily="18" charset="0"/>
                          <a:cs typeface="Times New Roman" pitchFamily="18" charset="0"/>
                        </a:rPr>
                        <a:t>Pid</a:t>
                      </a:r>
                      <a:endParaRPr lang="en-IN"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AT</a:t>
                      </a:r>
                      <a:endParaRPr lang="en-IN"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BT</a:t>
                      </a:r>
                      <a:endParaRPr lang="en-IN"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Priority</a:t>
                      </a:r>
                      <a:endParaRPr lang="en-IN" sz="2400" b="1" dirty="0">
                        <a:latin typeface="Times New Roman" pitchFamily="18" charset="0"/>
                        <a:cs typeface="Times New Roman" pitchFamily="18" charset="0"/>
                      </a:endParaRPr>
                    </a:p>
                  </a:txBody>
                  <a:tcPr/>
                </a:tc>
                <a:tc gridSpan="2">
                  <a:txBody>
                    <a:bodyPr/>
                    <a:lstStyle/>
                    <a:p>
                      <a:pPr algn="ctr"/>
                      <a:r>
                        <a:rPr lang="en-US" sz="2400" b="1" dirty="0" smtClean="0">
                          <a:latin typeface="Times New Roman" pitchFamily="18" charset="0"/>
                          <a:cs typeface="Times New Roman" pitchFamily="18" charset="0"/>
                        </a:rPr>
                        <a:t>Non-pre-emptive</a:t>
                      </a:r>
                      <a:endParaRPr lang="en-IN" sz="2400" b="1" dirty="0">
                        <a:latin typeface="Times New Roman" pitchFamily="18" charset="0"/>
                        <a:cs typeface="Times New Roman" pitchFamily="18" charset="0"/>
                      </a:endParaRPr>
                    </a:p>
                  </a:txBody>
                  <a:tcPr/>
                </a:tc>
                <a:tc hMerge="1">
                  <a:txBody>
                    <a:bodyPr/>
                    <a:lstStyle/>
                    <a:p>
                      <a:endParaRPr lang="en-IN" dirty="0"/>
                    </a:p>
                  </a:txBody>
                  <a:tcPr/>
                </a:tc>
                <a:tc gridSpan="2">
                  <a:txBody>
                    <a:bodyPr/>
                    <a:lstStyle/>
                    <a:p>
                      <a:pPr algn="ctr"/>
                      <a:r>
                        <a:rPr lang="en-US" sz="2400" b="1" dirty="0" smtClean="0">
                          <a:latin typeface="Times New Roman" pitchFamily="18" charset="0"/>
                          <a:cs typeface="Times New Roman" pitchFamily="18" charset="0"/>
                        </a:rPr>
                        <a:t>Pre-emptive</a:t>
                      </a:r>
                      <a:endParaRPr lang="en-IN" sz="2400" b="1" dirty="0">
                        <a:latin typeface="Times New Roman" pitchFamily="18" charset="0"/>
                        <a:cs typeface="Times New Roman" pitchFamily="18" charset="0"/>
                      </a:endParaRPr>
                    </a:p>
                  </a:txBody>
                  <a:tcPr/>
                </a:tc>
                <a:tc hMerge="1">
                  <a:txBody>
                    <a:bodyPr/>
                    <a:lstStyle/>
                    <a:p>
                      <a:endParaRPr lang="en-IN" dirty="0"/>
                    </a:p>
                  </a:txBody>
                  <a:tcPr/>
                </a:tc>
                <a:extLst>
                  <a:ext uri="{0D108BD9-81ED-4DB2-BD59-A6C34878D82A}">
                    <a16:rowId xmlns:a16="http://schemas.microsoft.com/office/drawing/2014/main" val="10000"/>
                  </a:ext>
                </a:extLst>
              </a:tr>
              <a:tr h="636428">
                <a:tc>
                  <a:txBody>
                    <a:bodyPr/>
                    <a:lstStyle/>
                    <a:p>
                      <a:pPr algn="ctr"/>
                      <a:endParaRPr lang="en-IN"/>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TAT</a:t>
                      </a:r>
                      <a:endParaRPr lang="en-IN" sz="2400" b="1" kern="1200" dirty="0">
                        <a:solidFill>
                          <a:schemeClr val="accent1"/>
                        </a:solidFill>
                        <a:latin typeface="Times New Roman" pitchFamily="18" charset="0"/>
                        <a:ea typeface="+mn-ea"/>
                        <a:cs typeface="Times New Roman" pitchFamily="18" charset="0"/>
                      </a:endParaRPr>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WT</a:t>
                      </a:r>
                      <a:endParaRPr lang="en-IN" sz="2400" b="1" kern="1200" dirty="0">
                        <a:solidFill>
                          <a:schemeClr val="accent1"/>
                        </a:solidFill>
                        <a:latin typeface="Times New Roman" pitchFamily="18" charset="0"/>
                        <a:ea typeface="+mn-ea"/>
                        <a:cs typeface="Times New Roman" pitchFamily="18" charset="0"/>
                      </a:endParaRPr>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TAT</a:t>
                      </a:r>
                      <a:endParaRPr lang="en-IN" sz="2400" b="1" kern="1200" dirty="0">
                        <a:solidFill>
                          <a:schemeClr val="accent1"/>
                        </a:solidFill>
                        <a:latin typeface="Times New Roman" pitchFamily="18" charset="0"/>
                        <a:ea typeface="+mn-ea"/>
                        <a:cs typeface="Times New Roman" pitchFamily="18" charset="0"/>
                      </a:endParaRPr>
                    </a:p>
                  </a:txBody>
                  <a:tcPr/>
                </a:tc>
                <a:tc>
                  <a:txBody>
                    <a:bodyPr/>
                    <a:lstStyle/>
                    <a:p>
                      <a:pPr algn="ctr"/>
                      <a:r>
                        <a:rPr lang="en-US" sz="2400" b="1" kern="1200" dirty="0" smtClean="0">
                          <a:solidFill>
                            <a:schemeClr val="accent1"/>
                          </a:solidFill>
                          <a:latin typeface="Times New Roman" pitchFamily="18" charset="0"/>
                          <a:ea typeface="+mn-ea"/>
                          <a:cs typeface="Times New Roman" pitchFamily="18" charset="0"/>
                        </a:rPr>
                        <a:t>WT</a:t>
                      </a:r>
                      <a:endParaRPr lang="en-IN" sz="2400" b="1" kern="1200" dirty="0">
                        <a:solidFill>
                          <a:schemeClr val="accent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636428">
                <a:tc>
                  <a:txBody>
                    <a:bodyPr/>
                    <a:lstStyle/>
                    <a:p>
                      <a:pPr algn="ctr"/>
                      <a:r>
                        <a:rPr lang="en-US" sz="2400" dirty="0" smtClean="0">
                          <a:latin typeface="Times New Roman" pitchFamily="18" charset="0"/>
                          <a:cs typeface="Times New Roman" pitchFamily="18" charset="0"/>
                        </a:rPr>
                        <a:t>A</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11</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36428">
                <a:tc>
                  <a:txBody>
                    <a:bodyPr/>
                    <a:lstStyle/>
                    <a:p>
                      <a:pPr algn="ctr"/>
                      <a:r>
                        <a:rPr lang="en-US" sz="2400" dirty="0" smtClean="0">
                          <a:latin typeface="Times New Roman" pitchFamily="18" charset="0"/>
                          <a:cs typeface="Times New Roman" pitchFamily="18" charset="0"/>
                        </a:rPr>
                        <a:t>B</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636428">
                <a:tc>
                  <a:txBody>
                    <a:bodyPr/>
                    <a:lstStyle/>
                    <a:p>
                      <a:pPr algn="ctr"/>
                      <a:r>
                        <a:rPr lang="en-US" sz="2400" dirty="0" smtClean="0">
                          <a:latin typeface="Times New Roman" pitchFamily="18" charset="0"/>
                          <a:cs typeface="Times New Roman" pitchFamily="18" charset="0"/>
                        </a:rPr>
                        <a:t>C</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10</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9</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636428">
                <a:tc>
                  <a:txBody>
                    <a:bodyPr/>
                    <a:lstStyle/>
                    <a:p>
                      <a:pPr algn="ctr"/>
                      <a:r>
                        <a:rPr lang="en-US" sz="2400" dirty="0" smtClean="0">
                          <a:latin typeface="Times New Roman" pitchFamily="18" charset="0"/>
                          <a:cs typeface="Times New Roman" pitchFamily="18" charset="0"/>
                        </a:rPr>
                        <a:t>D</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0</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636428">
                <a:tc>
                  <a:txBody>
                    <a:bodyPr/>
                    <a:lstStyle/>
                    <a:p>
                      <a:pPr algn="ctr"/>
                      <a:r>
                        <a:rPr lang="en-US" sz="2400" dirty="0" smtClean="0">
                          <a:latin typeface="Times New Roman" pitchFamily="18" charset="0"/>
                          <a:cs typeface="Times New Roman" pitchFamily="18" charset="0"/>
                        </a:rPr>
                        <a:t>E</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7</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IN"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IN" sz="24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B055DD3A-595D-4C27-A5A4-4F86A6FDA437}" type="slidenum">
              <a:rPr lang="en-IN" smtClean="0"/>
              <a:t>46</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4346"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613130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657" y="180301"/>
            <a:ext cx="10556677" cy="1016202"/>
          </a:xfrm>
        </p:spPr>
        <p:txBody>
          <a:bodyPr>
            <a:normAutofit/>
          </a:bodyPr>
          <a:lstStyle/>
          <a:p>
            <a:pPr algn="ctr"/>
            <a:r>
              <a:rPr lang="en-US" altLang="en-US" sz="3600" dirty="0">
                <a:solidFill>
                  <a:schemeClr val="accent1"/>
                </a:solidFill>
                <a:latin typeface="Times New Roman" pitchFamily="18" charset="0"/>
                <a:cs typeface="Times New Roman" pitchFamily="18" charset="0"/>
              </a:rPr>
              <a:t>Round Robin (RR)</a:t>
            </a:r>
            <a:endParaRPr lang="en-IN" sz="3600" dirty="0">
              <a:solidFill>
                <a:schemeClr val="accent1"/>
              </a:solidFill>
              <a:latin typeface="Times New Roman" pitchFamily="18" charset="0"/>
              <a:cs typeface="Times New Roman" pitchFamily="18" charset="0"/>
            </a:endParaRPr>
          </a:p>
        </p:txBody>
      </p:sp>
      <p:sp>
        <p:nvSpPr>
          <p:cNvPr id="4" name="Content Placeholder 3"/>
          <p:cNvSpPr>
            <a:spLocks noGrp="1" noChangeArrowheads="1"/>
          </p:cNvSpPr>
          <p:nvPr>
            <p:ph idx="1"/>
          </p:nvPr>
        </p:nvSpPr>
        <p:spPr bwMode="auto">
          <a:xfrm>
            <a:off x="418290" y="1410511"/>
            <a:ext cx="10979862" cy="476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a:lnSpc>
                <a:spcPct val="160000"/>
              </a:lnSpc>
            </a:pPr>
            <a:r>
              <a:rPr lang="en-US" altLang="en-US" sz="2000" dirty="0" smtClean="0">
                <a:latin typeface="Times New Roman" pitchFamily="18" charset="0"/>
                <a:cs typeface="Times New Roman" pitchFamily="18" charset="0"/>
              </a:rPr>
              <a:t>Each process gets a small unit of CPU time (</a:t>
            </a:r>
            <a:r>
              <a:rPr lang="en-US" altLang="en-US" sz="2000" b="1" dirty="0" smtClean="0">
                <a:solidFill>
                  <a:srgbClr val="3366FF"/>
                </a:solidFill>
                <a:latin typeface="Times New Roman" pitchFamily="18" charset="0"/>
                <a:cs typeface="Times New Roman" pitchFamily="18" charset="0"/>
              </a:rPr>
              <a:t>time</a:t>
            </a:r>
            <a:r>
              <a:rPr lang="en-US" altLang="en-US" sz="2000" b="1" dirty="0" smtClean="0">
                <a:latin typeface="Times New Roman" pitchFamily="18" charset="0"/>
                <a:cs typeface="Times New Roman" pitchFamily="18" charset="0"/>
              </a:rPr>
              <a:t> </a:t>
            </a:r>
            <a:r>
              <a:rPr lang="en-US" altLang="en-US" sz="2000" b="1" dirty="0" smtClean="0">
                <a:solidFill>
                  <a:srgbClr val="3366FF"/>
                </a:solidFill>
                <a:latin typeface="Times New Roman" pitchFamily="18" charset="0"/>
                <a:cs typeface="Times New Roman" pitchFamily="18" charset="0"/>
              </a:rPr>
              <a:t>quantum</a:t>
            </a:r>
            <a:r>
              <a:rPr lang="en-US" altLang="en-US" sz="2000" b="1" dirty="0" smtClean="0">
                <a:latin typeface="Times New Roman" pitchFamily="18" charset="0"/>
                <a:cs typeface="Times New Roman" pitchFamily="18" charset="0"/>
              </a:rPr>
              <a:t> </a:t>
            </a:r>
            <a:r>
              <a:rPr lang="en-US" altLang="en-US" sz="2000" i="1" dirty="0" smtClean="0">
                <a:latin typeface="Times New Roman" pitchFamily="18" charset="0"/>
                <a:cs typeface="Times New Roman" pitchFamily="18" charset="0"/>
              </a:rPr>
              <a:t>q</a:t>
            </a:r>
            <a:r>
              <a:rPr lang="en-US" altLang="en-US" sz="2000" dirty="0" smtClean="0">
                <a:latin typeface="Times New Roman" pitchFamily="18" charset="0"/>
                <a:cs typeface="Times New Roman" pitchFamily="18" charset="0"/>
              </a:rPr>
              <a:t>), usually 10-100 milliseconds.  After this time has elapsed, the process is preempted and added to the end of the ready queue.</a:t>
            </a:r>
          </a:p>
          <a:p>
            <a:pPr algn="just">
              <a:lnSpc>
                <a:spcPct val="160000"/>
              </a:lnSpc>
            </a:pPr>
            <a:r>
              <a:rPr lang="en-US" altLang="en-US" sz="2000" dirty="0" smtClean="0">
                <a:latin typeface="Times New Roman" pitchFamily="18" charset="0"/>
                <a:cs typeface="Times New Roman" pitchFamily="18" charset="0"/>
              </a:rPr>
              <a:t>If there are </a:t>
            </a:r>
            <a:r>
              <a:rPr lang="en-US" altLang="en-US" sz="2000" i="1" dirty="0" smtClean="0">
                <a:latin typeface="Times New Roman" pitchFamily="18" charset="0"/>
                <a:cs typeface="Times New Roman" pitchFamily="18" charset="0"/>
              </a:rPr>
              <a:t>n</a:t>
            </a:r>
            <a:r>
              <a:rPr lang="en-US" altLang="en-US" sz="2000" dirty="0" smtClean="0">
                <a:latin typeface="Times New Roman" pitchFamily="18" charset="0"/>
                <a:cs typeface="Times New Roman" pitchFamily="18" charset="0"/>
              </a:rPr>
              <a:t> processes in the ready queue and the time quantum is </a:t>
            </a:r>
            <a:r>
              <a:rPr lang="en-US" altLang="en-US" sz="2000" i="1" dirty="0" smtClean="0">
                <a:latin typeface="Times New Roman" pitchFamily="18" charset="0"/>
                <a:cs typeface="Times New Roman" pitchFamily="18" charset="0"/>
              </a:rPr>
              <a:t>q</a:t>
            </a:r>
            <a:r>
              <a:rPr lang="en-US" altLang="en-US" sz="2000" dirty="0" smtClean="0">
                <a:latin typeface="Times New Roman" pitchFamily="18" charset="0"/>
                <a:cs typeface="Times New Roman" pitchFamily="18" charset="0"/>
              </a:rPr>
              <a:t>, then each process gets 1/</a:t>
            </a:r>
            <a:r>
              <a:rPr lang="en-US" altLang="en-US" sz="2000" i="1" dirty="0" smtClean="0">
                <a:latin typeface="Times New Roman" pitchFamily="18" charset="0"/>
                <a:cs typeface="Times New Roman" pitchFamily="18" charset="0"/>
              </a:rPr>
              <a:t>n</a:t>
            </a:r>
            <a:r>
              <a:rPr lang="en-US" altLang="en-US" sz="2000" dirty="0" smtClean="0">
                <a:latin typeface="Times New Roman" pitchFamily="18" charset="0"/>
                <a:cs typeface="Times New Roman" pitchFamily="18" charset="0"/>
              </a:rPr>
              <a:t> of the CPU time in chunks of at most </a:t>
            </a:r>
            <a:r>
              <a:rPr lang="en-US" altLang="en-US" sz="2000" i="1" dirty="0" smtClean="0">
                <a:latin typeface="Times New Roman" pitchFamily="18" charset="0"/>
                <a:cs typeface="Times New Roman" pitchFamily="18" charset="0"/>
              </a:rPr>
              <a:t>q</a:t>
            </a:r>
            <a:r>
              <a:rPr lang="en-US" altLang="en-US" sz="2000" dirty="0" smtClean="0">
                <a:latin typeface="Times New Roman" pitchFamily="18" charset="0"/>
                <a:cs typeface="Times New Roman" pitchFamily="18" charset="0"/>
              </a:rPr>
              <a:t> time units at once.  No process waits more than (</a:t>
            </a:r>
            <a:r>
              <a:rPr lang="en-US" altLang="en-US" sz="2000" i="1" dirty="0" smtClean="0">
                <a:latin typeface="Times New Roman" pitchFamily="18" charset="0"/>
                <a:cs typeface="Times New Roman" pitchFamily="18" charset="0"/>
              </a:rPr>
              <a:t>n</a:t>
            </a:r>
            <a:r>
              <a:rPr lang="en-US" altLang="en-US" sz="2000" dirty="0" smtClean="0">
                <a:latin typeface="Times New Roman" pitchFamily="18" charset="0"/>
                <a:cs typeface="Times New Roman" pitchFamily="18" charset="0"/>
              </a:rPr>
              <a:t>-1)</a:t>
            </a:r>
            <a:r>
              <a:rPr lang="en-US" altLang="en-US" sz="2000" i="1" dirty="0" smtClean="0">
                <a:latin typeface="Times New Roman" pitchFamily="18" charset="0"/>
                <a:cs typeface="Times New Roman" pitchFamily="18" charset="0"/>
              </a:rPr>
              <a:t>q </a:t>
            </a:r>
            <a:r>
              <a:rPr lang="en-US" altLang="en-US" sz="2000" dirty="0" smtClean="0">
                <a:latin typeface="Times New Roman" pitchFamily="18" charset="0"/>
                <a:cs typeface="Times New Roman" pitchFamily="18" charset="0"/>
              </a:rPr>
              <a:t>time units.</a:t>
            </a:r>
          </a:p>
          <a:p>
            <a:pPr algn="just">
              <a:lnSpc>
                <a:spcPct val="160000"/>
              </a:lnSpc>
            </a:pPr>
            <a:r>
              <a:rPr lang="en-US" altLang="en-US" sz="2000" dirty="0" smtClean="0">
                <a:latin typeface="Times New Roman" pitchFamily="18" charset="0"/>
                <a:cs typeface="Times New Roman" pitchFamily="18" charset="0"/>
              </a:rPr>
              <a:t>Timer interrupts every quantum to schedule next process</a:t>
            </a:r>
          </a:p>
          <a:p>
            <a:pPr algn="just">
              <a:lnSpc>
                <a:spcPct val="160000"/>
              </a:lnSpc>
            </a:pPr>
            <a:r>
              <a:rPr lang="en-US" altLang="en-US" sz="2000" dirty="0" smtClean="0">
                <a:latin typeface="Times New Roman" pitchFamily="18" charset="0"/>
                <a:cs typeface="Times New Roman" pitchFamily="18" charset="0"/>
              </a:rPr>
              <a:t>Performance</a:t>
            </a:r>
          </a:p>
          <a:p>
            <a:pPr lvl="1" algn="just">
              <a:lnSpc>
                <a:spcPct val="160000"/>
              </a:lnSpc>
            </a:pPr>
            <a:r>
              <a:rPr lang="en-US" altLang="en-US" sz="2000" i="1" dirty="0" smtClean="0">
                <a:latin typeface="Times New Roman" pitchFamily="18" charset="0"/>
                <a:cs typeface="Times New Roman" pitchFamily="18" charset="0"/>
              </a:rPr>
              <a:t>q</a:t>
            </a:r>
            <a:r>
              <a:rPr lang="en-US" altLang="en-US" sz="2000" dirty="0" smtClean="0">
                <a:latin typeface="Times New Roman" pitchFamily="18" charset="0"/>
                <a:cs typeface="Times New Roman" pitchFamily="18" charset="0"/>
              </a:rPr>
              <a:t> large </a:t>
            </a:r>
            <a:r>
              <a:rPr lang="en-US" altLang="en-US" sz="2000" dirty="0" smtClean="0">
                <a:latin typeface="Times New Roman" pitchFamily="18" charset="0"/>
                <a:cs typeface="Times New Roman" pitchFamily="18" charset="0"/>
                <a:sym typeface="Symbol" pitchFamily="18" charset="2"/>
              </a:rPr>
              <a:t> FIFO</a:t>
            </a:r>
          </a:p>
          <a:p>
            <a:pPr lvl="1" algn="just">
              <a:lnSpc>
                <a:spcPct val="160000"/>
              </a:lnSpc>
            </a:pPr>
            <a:r>
              <a:rPr lang="en-US" altLang="en-US" sz="2000" i="1" dirty="0" smtClean="0">
                <a:latin typeface="Times New Roman" pitchFamily="18" charset="0"/>
                <a:cs typeface="Times New Roman" pitchFamily="18" charset="0"/>
                <a:sym typeface="Symbol" pitchFamily="18" charset="2"/>
              </a:rPr>
              <a:t>q </a:t>
            </a:r>
            <a:r>
              <a:rPr lang="en-US" altLang="en-US" sz="2000" dirty="0" smtClean="0">
                <a:latin typeface="Times New Roman" pitchFamily="18" charset="0"/>
                <a:cs typeface="Times New Roman" pitchFamily="18" charset="0"/>
                <a:sym typeface="Symbol" pitchFamily="18" charset="2"/>
              </a:rPr>
              <a:t>small  </a:t>
            </a:r>
            <a:r>
              <a:rPr lang="en-US" altLang="en-US" sz="2000" i="1" dirty="0" smtClean="0">
                <a:latin typeface="Times New Roman" pitchFamily="18" charset="0"/>
                <a:cs typeface="Times New Roman" pitchFamily="18" charset="0"/>
                <a:sym typeface="Symbol" pitchFamily="18" charset="2"/>
              </a:rPr>
              <a:t>q </a:t>
            </a:r>
            <a:r>
              <a:rPr lang="en-US" altLang="en-US" sz="2000" dirty="0" smtClean="0">
                <a:latin typeface="Times New Roman" pitchFamily="18" charset="0"/>
                <a:cs typeface="Times New Roman" pitchFamily="18" charset="0"/>
                <a:sym typeface="Symbol" pitchFamily="18" charset="2"/>
              </a:rPr>
              <a:t>must be large with respect to context switch, otherwise overhead is too high</a:t>
            </a:r>
          </a:p>
        </p:txBody>
      </p:sp>
      <p:sp>
        <p:nvSpPr>
          <p:cNvPr id="3" name="Slide Number Placeholder 2"/>
          <p:cNvSpPr>
            <a:spLocks noGrp="1"/>
          </p:cNvSpPr>
          <p:nvPr>
            <p:ph type="sldNum" sz="quarter" idx="12"/>
          </p:nvPr>
        </p:nvSpPr>
        <p:spPr/>
        <p:txBody>
          <a:bodyPr/>
          <a:lstStyle/>
          <a:p>
            <a:fld id="{B055DD3A-595D-4C27-A5A4-4F86A6FDA437}" type="slidenum">
              <a:rPr lang="en-IN" smtClean="0"/>
              <a:t>47</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281434815"/>
              </p:ext>
            </p:extLst>
          </p:nvPr>
        </p:nvGraphicFramePr>
        <p:xfrm>
          <a:off x="10448925" y="36513"/>
          <a:ext cx="1790700" cy="901700"/>
        </p:xfrm>
        <a:graphic>
          <a:graphicData uri="http://schemas.openxmlformats.org/presentationml/2006/ole">
            <mc:AlternateContent xmlns:mc="http://schemas.openxmlformats.org/markup-compatibility/2006">
              <mc:Choice xmlns:v="urn:schemas-microsoft-com:vml" Requires="v">
                <p:oleObj spid="_x0000_s15370"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36513"/>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983680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841474" y="365126"/>
            <a:ext cx="10556677" cy="81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600" b="0" dirty="0" smtClean="0">
                <a:latin typeface="Times New Roman" pitchFamily="18" charset="0"/>
                <a:cs typeface="Times New Roman" pitchFamily="18" charset="0"/>
              </a:rPr>
              <a:t>Example of RR with Time Quantum = 4</a:t>
            </a:r>
          </a:p>
        </p:txBody>
      </p:sp>
      <p:sp>
        <p:nvSpPr>
          <p:cNvPr id="5" name="Rectangle 4"/>
          <p:cNvSpPr>
            <a:spLocks noGrp="1" noChangeArrowheads="1"/>
          </p:cNvSpPr>
          <p:nvPr/>
        </p:nvSpPr>
        <p:spPr bwMode="auto">
          <a:xfrm>
            <a:off x="1926077" y="1722471"/>
            <a:ext cx="9202366"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90000"/>
              </a:lnSpc>
              <a:buFont typeface="Monotype Sorts" pitchFamily="-84" charset="2"/>
              <a:buNone/>
              <a:tabLst>
                <a:tab pos="2219325" algn="ctr"/>
                <a:tab pos="3994150" algn="ctr"/>
              </a:tabLst>
            </a:pPr>
            <a:r>
              <a:rPr lang="en-US" altLang="en-US" dirty="0" smtClean="0"/>
              <a:t>		</a:t>
            </a:r>
            <a:r>
              <a:rPr lang="en-US" altLang="en-US" sz="2000" u="sng" dirty="0" smtClean="0">
                <a:latin typeface="Times New Roman" pitchFamily="18" charset="0"/>
                <a:cs typeface="Times New Roman" pitchFamily="18" charset="0"/>
              </a:rPr>
              <a:t>Process</a:t>
            </a:r>
            <a:r>
              <a:rPr lang="en-US" altLang="en-US" sz="2000" dirty="0" smtClean="0">
                <a:latin typeface="Times New Roman" pitchFamily="18" charset="0"/>
                <a:cs typeface="Times New Roman" pitchFamily="18" charset="0"/>
              </a:rPr>
              <a:t>	</a:t>
            </a:r>
            <a:r>
              <a:rPr lang="en-US" altLang="en-US" sz="2000" u="sng" dirty="0" smtClean="0">
                <a:latin typeface="Times New Roman" pitchFamily="18" charset="0"/>
                <a:cs typeface="Times New Roman" pitchFamily="18" charset="0"/>
              </a:rPr>
              <a:t>Burst Time</a:t>
            </a:r>
          </a:p>
          <a:p>
            <a:pPr>
              <a:lnSpc>
                <a:spcPct val="90000"/>
              </a:lnSpc>
              <a:buFont typeface="Monotype Sorts" pitchFamily="-84" charset="2"/>
              <a:buNone/>
              <a:tabLst>
                <a:tab pos="2219325" algn="ctr"/>
                <a:tab pos="3994150" algn="ctr"/>
              </a:tabLst>
            </a:pPr>
            <a:r>
              <a:rPr lang="en-US" altLang="en-US" sz="2000" i="1" dirty="0" smtClean="0">
                <a:latin typeface="Times New Roman" pitchFamily="18" charset="0"/>
                <a:cs typeface="Times New Roman" pitchFamily="18" charset="0"/>
              </a:rPr>
              <a:t>		P</a:t>
            </a:r>
            <a:r>
              <a:rPr lang="en-US" altLang="en-US" sz="2000" i="1" baseline="-25000" dirty="0" smtClean="0">
                <a:latin typeface="Times New Roman" pitchFamily="18" charset="0"/>
                <a:cs typeface="Times New Roman" pitchFamily="18" charset="0"/>
              </a:rPr>
              <a:t>1	</a:t>
            </a:r>
            <a:r>
              <a:rPr lang="en-US" altLang="en-US" sz="2000" dirty="0" smtClean="0">
                <a:latin typeface="Times New Roman" pitchFamily="18" charset="0"/>
                <a:cs typeface="Times New Roman" pitchFamily="18" charset="0"/>
              </a:rPr>
              <a:t>24</a:t>
            </a:r>
          </a:p>
          <a:p>
            <a:pPr>
              <a:lnSpc>
                <a:spcPct val="90000"/>
              </a:lnSpc>
              <a:buFont typeface="Monotype Sorts" pitchFamily="-84" charset="2"/>
              <a:buNone/>
              <a:tabLst>
                <a:tab pos="2219325" algn="ctr"/>
                <a:tab pos="3994150" algn="ctr"/>
              </a:tabLst>
            </a:pPr>
            <a:r>
              <a:rPr lang="en-US" altLang="en-US" sz="2000" dirty="0" smtClean="0">
                <a:latin typeface="Times New Roman" pitchFamily="18" charset="0"/>
                <a:cs typeface="Times New Roman" pitchFamily="18" charset="0"/>
              </a:rPr>
              <a:t>		 </a:t>
            </a:r>
            <a:r>
              <a:rPr lang="en-US" altLang="en-US" sz="2000" i="1" dirty="0" smtClean="0">
                <a:latin typeface="Times New Roman" pitchFamily="18" charset="0"/>
                <a:cs typeface="Times New Roman" pitchFamily="18" charset="0"/>
              </a:rPr>
              <a:t>P</a:t>
            </a:r>
            <a:r>
              <a:rPr lang="en-US" altLang="en-US" sz="2000" i="1" baseline="-25000" dirty="0" smtClean="0">
                <a:latin typeface="Times New Roman" pitchFamily="18" charset="0"/>
                <a:cs typeface="Times New Roman" pitchFamily="18" charset="0"/>
              </a:rPr>
              <a:t>2	 </a:t>
            </a:r>
            <a:r>
              <a:rPr lang="en-US" altLang="en-US" sz="2000" dirty="0" smtClean="0">
                <a:latin typeface="Times New Roman" pitchFamily="18" charset="0"/>
                <a:cs typeface="Times New Roman" pitchFamily="18" charset="0"/>
              </a:rPr>
              <a:t>3</a:t>
            </a:r>
          </a:p>
          <a:p>
            <a:pPr>
              <a:lnSpc>
                <a:spcPct val="90000"/>
              </a:lnSpc>
              <a:buFont typeface="Monotype Sorts" pitchFamily="-84" charset="2"/>
              <a:buNone/>
              <a:tabLst>
                <a:tab pos="2219325" algn="ctr"/>
                <a:tab pos="3994150" algn="ctr"/>
              </a:tabLst>
            </a:pPr>
            <a:r>
              <a:rPr lang="en-US" altLang="en-US" sz="2000" dirty="0" smtClean="0">
                <a:latin typeface="Times New Roman" pitchFamily="18" charset="0"/>
                <a:cs typeface="Times New Roman" pitchFamily="18" charset="0"/>
              </a:rPr>
              <a:t>		 </a:t>
            </a:r>
            <a:r>
              <a:rPr lang="en-US" altLang="en-US" sz="2000" i="1" dirty="0" smtClean="0">
                <a:latin typeface="Times New Roman" pitchFamily="18" charset="0"/>
                <a:cs typeface="Times New Roman" pitchFamily="18" charset="0"/>
              </a:rPr>
              <a:t>P</a:t>
            </a:r>
            <a:r>
              <a:rPr lang="en-US" altLang="en-US" sz="2000" i="1" baseline="-25000" dirty="0" smtClean="0">
                <a:latin typeface="Times New Roman" pitchFamily="18" charset="0"/>
                <a:cs typeface="Times New Roman" pitchFamily="18" charset="0"/>
              </a:rPr>
              <a:t>3	</a:t>
            </a:r>
            <a:r>
              <a:rPr lang="en-US" altLang="en-US" sz="2000" dirty="0" smtClean="0">
                <a:latin typeface="Times New Roman" pitchFamily="18" charset="0"/>
                <a:cs typeface="Times New Roman" pitchFamily="18" charset="0"/>
              </a:rPr>
              <a:t>3	</a:t>
            </a:r>
          </a:p>
          <a:p>
            <a:pPr>
              <a:lnSpc>
                <a:spcPct val="90000"/>
              </a:lnSpc>
              <a:tabLst>
                <a:tab pos="2219325" algn="ctr"/>
                <a:tab pos="3994150" algn="ctr"/>
              </a:tabLst>
            </a:pPr>
            <a:r>
              <a:rPr lang="en-US" altLang="en-US" sz="2000" dirty="0" smtClean="0">
                <a:latin typeface="Times New Roman" pitchFamily="18" charset="0"/>
                <a:cs typeface="Times New Roman" pitchFamily="18" charset="0"/>
              </a:rPr>
              <a:t>The Gantt chart is: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r>
              <a:rPr lang="en-US" altLang="en-US" sz="2000" dirty="0" smtClean="0">
                <a:latin typeface="Times New Roman" pitchFamily="18" charset="0"/>
                <a:cs typeface="Times New Roman" pitchFamily="18" charset="0"/>
              </a:rPr>
              <a:t/>
            </a:r>
            <a:br>
              <a:rPr lang="en-US" altLang="en-US" sz="2000" dirty="0" smtClean="0">
                <a:latin typeface="Times New Roman" pitchFamily="18" charset="0"/>
                <a:cs typeface="Times New Roman" pitchFamily="18" charset="0"/>
              </a:rPr>
            </a:br>
            <a:endParaRPr lang="en-US" altLang="en-US" sz="2000" dirty="0" smtClean="0">
              <a:latin typeface="Times New Roman" pitchFamily="18" charset="0"/>
              <a:cs typeface="Times New Roman" pitchFamily="18" charset="0"/>
            </a:endParaRPr>
          </a:p>
          <a:p>
            <a:pPr>
              <a:lnSpc>
                <a:spcPct val="90000"/>
              </a:lnSpc>
              <a:tabLst>
                <a:tab pos="2219325" algn="ctr"/>
                <a:tab pos="3994150" algn="ctr"/>
              </a:tabLst>
            </a:pPr>
            <a:r>
              <a:rPr lang="en-US" altLang="en-US" sz="2000" dirty="0" smtClean="0">
                <a:latin typeface="Times New Roman" pitchFamily="18" charset="0"/>
                <a:cs typeface="Times New Roman" pitchFamily="18" charset="0"/>
              </a:rPr>
              <a:t>Typically, higher average turnaround than SJF, but better </a:t>
            </a:r>
            <a:r>
              <a:rPr lang="en-US" altLang="en-US" sz="2000" b="1" i="1" dirty="0" smtClean="0">
                <a:latin typeface="Times New Roman" pitchFamily="18" charset="0"/>
                <a:cs typeface="Times New Roman" pitchFamily="18" charset="0"/>
              </a:rPr>
              <a:t>response</a:t>
            </a:r>
          </a:p>
          <a:p>
            <a:pPr>
              <a:lnSpc>
                <a:spcPct val="90000"/>
              </a:lnSpc>
              <a:tabLst>
                <a:tab pos="2219325" algn="ctr"/>
                <a:tab pos="3994150" algn="ctr"/>
              </a:tabLst>
            </a:pPr>
            <a:r>
              <a:rPr lang="en-US" altLang="en-US" sz="2000" dirty="0" smtClean="0">
                <a:latin typeface="Times New Roman" pitchFamily="18" charset="0"/>
                <a:cs typeface="Times New Roman" pitchFamily="18" charset="0"/>
              </a:rPr>
              <a:t>q should be large compared to context switch time</a:t>
            </a:r>
          </a:p>
          <a:p>
            <a:pPr>
              <a:lnSpc>
                <a:spcPct val="90000"/>
              </a:lnSpc>
              <a:tabLst>
                <a:tab pos="2219325" algn="ctr"/>
                <a:tab pos="3994150" algn="ctr"/>
              </a:tabLst>
            </a:pPr>
            <a:r>
              <a:rPr lang="en-US" altLang="en-US" sz="2000" dirty="0" smtClean="0">
                <a:latin typeface="Times New Roman" pitchFamily="18" charset="0"/>
                <a:cs typeface="Times New Roman" pitchFamily="18" charset="0"/>
              </a:rPr>
              <a:t>q usually 10ms to 100ms, context switch &lt; 10 </a:t>
            </a:r>
            <a:r>
              <a:rPr lang="en-US" altLang="en-US" sz="2000" dirty="0" err="1" smtClean="0">
                <a:latin typeface="Times New Roman" pitchFamily="18" charset="0"/>
                <a:cs typeface="Times New Roman" pitchFamily="18" charset="0"/>
              </a:rPr>
              <a:t>usec</a:t>
            </a:r>
            <a:endParaRPr lang="en-US" altLang="en-US" sz="2000" dirty="0" smtClean="0">
              <a:latin typeface="Times New Roman" pitchFamily="18" charset="0"/>
              <a:cs typeface="Times New Roman" pitchFamily="18" charset="0"/>
            </a:endParaRPr>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851200" y="3964021"/>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48</a:t>
            </a:fld>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6394"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695114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474" y="797668"/>
            <a:ext cx="10556677" cy="5379295"/>
          </a:xfrm>
        </p:spPr>
        <p:txBody>
          <a:bodyPr>
            <a:normAutofit fontScale="85000" lnSpcReduction="10000"/>
          </a:bodyPr>
          <a:lstStyle/>
          <a:p>
            <a:pPr>
              <a:lnSpc>
                <a:spcPct val="150000"/>
              </a:lnSpc>
              <a:buFont typeface="Wingdings" pitchFamily="2" charset="2"/>
              <a:buChar char="q"/>
            </a:pPr>
            <a:r>
              <a:rPr lang="en-US" sz="2400" dirty="0" smtClean="0">
                <a:solidFill>
                  <a:srgbClr val="C00000"/>
                </a:solidFill>
                <a:latin typeface="Times New Roman" pitchFamily="18" charset="0"/>
                <a:cs typeface="Times New Roman" pitchFamily="18" charset="0"/>
              </a:rPr>
              <a:t>Advantage:</a:t>
            </a:r>
          </a:p>
          <a:p>
            <a:pPr>
              <a:lnSpc>
                <a:spcPct val="150000"/>
              </a:lnSpc>
              <a:buFont typeface="Wingdings" pitchFamily="2" charset="2"/>
              <a:buChar char="Ø"/>
            </a:pPr>
            <a:r>
              <a:rPr lang="en-US" sz="2400" dirty="0" smtClean="0">
                <a:latin typeface="Times New Roman" pitchFamily="18" charset="0"/>
                <a:cs typeface="Times New Roman" pitchFamily="18" charset="0"/>
              </a:rPr>
              <a:t>Perform best in terms of average response time.</a:t>
            </a:r>
          </a:p>
          <a:p>
            <a:pPr>
              <a:lnSpc>
                <a:spcPct val="150000"/>
              </a:lnSpc>
              <a:buFont typeface="Wingdings" pitchFamily="2" charset="2"/>
              <a:buChar char="Ø"/>
            </a:pPr>
            <a:r>
              <a:rPr lang="en-US" sz="2400" dirty="0" smtClean="0">
                <a:latin typeface="Times New Roman" pitchFamily="18" charset="0"/>
                <a:cs typeface="Times New Roman" pitchFamily="18" charset="0"/>
              </a:rPr>
              <a:t>Works will in case of time sharing system, client server architecture and interactive system.</a:t>
            </a:r>
          </a:p>
          <a:p>
            <a:pPr>
              <a:lnSpc>
                <a:spcPct val="150000"/>
              </a:lnSpc>
              <a:buFont typeface="Wingdings" pitchFamily="2" charset="2"/>
              <a:buChar char="Ø"/>
            </a:pPr>
            <a:r>
              <a:rPr lang="en-GB" sz="2400" dirty="0">
                <a:latin typeface="Times New Roman" pitchFamily="18" charset="0"/>
                <a:cs typeface="Times New Roman" pitchFamily="18" charset="0"/>
              </a:rPr>
              <a:t>Implemented with a circular queue</a:t>
            </a:r>
            <a:endParaRPr lang="en-US" sz="2400" dirty="0">
              <a:latin typeface="Times New Roman" pitchFamily="18" charset="0"/>
              <a:cs typeface="Times New Roman" pitchFamily="18" charset="0"/>
            </a:endParaRPr>
          </a:p>
          <a:p>
            <a:pPr>
              <a:lnSpc>
                <a:spcPct val="150000"/>
              </a:lnSpc>
              <a:buFont typeface="Wingdings" pitchFamily="2" charset="2"/>
              <a:buChar char="Ø"/>
            </a:pPr>
            <a:r>
              <a:rPr lang="en-US" sz="2400" dirty="0" smtClean="0">
                <a:latin typeface="Times New Roman" pitchFamily="18" charset="0"/>
                <a:cs typeface="Times New Roman" pitchFamily="18" charset="0"/>
              </a:rPr>
              <a:t>Kind of SJF implementation.</a:t>
            </a:r>
          </a:p>
          <a:p>
            <a:pPr>
              <a:lnSpc>
                <a:spcPct val="150000"/>
              </a:lnSpc>
              <a:buFont typeface="Wingdings" pitchFamily="2" charset="2"/>
              <a:buChar char="q"/>
            </a:pPr>
            <a:r>
              <a:rPr lang="en-US" sz="2400" dirty="0" smtClean="0">
                <a:solidFill>
                  <a:srgbClr val="C00000"/>
                </a:solidFill>
                <a:latin typeface="Times New Roman" pitchFamily="18" charset="0"/>
                <a:cs typeface="Times New Roman" pitchFamily="18" charset="0"/>
              </a:rPr>
              <a:t>Disadvantage:</a:t>
            </a:r>
          </a:p>
          <a:p>
            <a:pPr>
              <a:lnSpc>
                <a:spcPct val="150000"/>
              </a:lnSpc>
              <a:buFont typeface="Wingdings" pitchFamily="2" charset="2"/>
              <a:buChar char="Ø"/>
            </a:pPr>
            <a:r>
              <a:rPr lang="en-US" sz="2400" dirty="0" smtClean="0">
                <a:latin typeface="Times New Roman" pitchFamily="18" charset="0"/>
                <a:cs typeface="Times New Roman" pitchFamily="18" charset="0"/>
              </a:rPr>
              <a:t>Longer process may starve</a:t>
            </a:r>
          </a:p>
          <a:p>
            <a:pPr>
              <a:lnSpc>
                <a:spcPct val="150000"/>
              </a:lnSpc>
              <a:buFont typeface="Wingdings" pitchFamily="2" charset="2"/>
              <a:buChar char="Ø"/>
            </a:pPr>
            <a:r>
              <a:rPr lang="en-US" sz="2400" dirty="0" smtClean="0">
                <a:latin typeface="Times New Roman" pitchFamily="18" charset="0"/>
                <a:cs typeface="Times New Roman" pitchFamily="18" charset="0"/>
              </a:rPr>
              <a:t>Performance depends heavily on time quantum</a:t>
            </a:r>
          </a:p>
          <a:p>
            <a:pPr>
              <a:lnSpc>
                <a:spcPct val="150000"/>
              </a:lnSpc>
              <a:buFont typeface="Wingdings" pitchFamily="2" charset="2"/>
              <a:buChar char="Ø"/>
            </a:pPr>
            <a:r>
              <a:rPr lang="en-US" sz="2400" dirty="0" smtClean="0">
                <a:latin typeface="Times New Roman" pitchFamily="18" charset="0"/>
                <a:cs typeface="Times New Roman" pitchFamily="18" charset="0"/>
              </a:rPr>
              <a:t>No idea of priority</a:t>
            </a:r>
          </a:p>
          <a:p>
            <a:pPr>
              <a:lnSpc>
                <a:spcPct val="150000"/>
              </a:lnSpc>
            </a:pPr>
            <a:endParaRPr lang="en-IN"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055DD3A-595D-4C27-A5A4-4F86A6FDA437}" type="slidenum">
              <a:rPr lang="en-IN" smtClean="0"/>
              <a:t>49</a:t>
            </a:fld>
            <a:endParaRPr lang="en-IN"/>
          </a:p>
        </p:txBody>
      </p:sp>
      <p:graphicFrame>
        <p:nvGraphicFramePr>
          <p:cNvPr id="4" name="Object 3"/>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7418"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373775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3" y="158648"/>
            <a:ext cx="10556677" cy="755751"/>
          </a:xfrm>
        </p:spPr>
        <p:txBody>
          <a:bodyPr>
            <a:normAutofit/>
          </a:bodyPr>
          <a:lstStyle/>
          <a:p>
            <a:pPr algn="ctr"/>
            <a:r>
              <a:rPr lang="en-GB" sz="3600" dirty="0">
                <a:solidFill>
                  <a:schemeClr val="accent1"/>
                </a:solidFill>
                <a:latin typeface="Times New Roman" pitchFamily="18" charset="0"/>
                <a:cs typeface="Times New Roman" pitchFamily="18" charset="0"/>
              </a:rPr>
              <a:t>Process Operations</a:t>
            </a:r>
            <a:endParaRPr lang="en-IN" sz="3600" dirty="0">
              <a:solidFill>
                <a:schemeClr val="accent1"/>
              </a:solidFill>
            </a:endParaRPr>
          </a:p>
        </p:txBody>
      </p:sp>
      <p:sp>
        <p:nvSpPr>
          <p:cNvPr id="3" name="Content Placeholder 2"/>
          <p:cNvSpPr>
            <a:spLocks noGrp="1"/>
          </p:cNvSpPr>
          <p:nvPr>
            <p:ph idx="1"/>
          </p:nvPr>
        </p:nvSpPr>
        <p:spPr>
          <a:xfrm>
            <a:off x="841474" y="1002890"/>
            <a:ext cx="11104720" cy="5545394"/>
          </a:xfrm>
        </p:spPr>
        <p:txBody>
          <a:bodyPr>
            <a:normAutofit fontScale="77500" lnSpcReduction="20000"/>
          </a:bodyPr>
          <a:lstStyle/>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Create/terminate process</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Change program</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Set/get process parameters</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Block process</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Awaken process</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Switch process</a:t>
            </a:r>
          </a:p>
          <a:p>
            <a:pPr algn="just">
              <a:lnSpc>
                <a:spcPct val="150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Schedule process</a:t>
            </a:r>
          </a:p>
          <a:p>
            <a:pPr algn="just">
              <a:lnSpc>
                <a:spcPct val="15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In process model all software on the computer is organised into a number of sequential processes.</a:t>
            </a:r>
          </a:p>
          <a:p>
            <a:pPr algn="just">
              <a:lnSpc>
                <a:spcPct val="15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A process include PC, Register and variables.</a:t>
            </a:r>
          </a:p>
          <a:p>
            <a:pPr algn="just">
              <a:lnSpc>
                <a:spcPct val="15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Conceptually each process has its own virtual CPU. In reality the CPU switches back and forth among process.</a:t>
            </a:r>
          </a:p>
          <a:p>
            <a:pPr algn="just"/>
            <a:endParaRPr lang="en-US"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5</a:t>
            </a:fld>
            <a:endParaRPr lang="en-IN"/>
          </a:p>
        </p:txBody>
      </p:sp>
    </p:spTree>
    <p:extLst>
      <p:ext uri="{BB962C8B-B14F-4D97-AF65-F5344CB8AC3E}">
        <p14:creationId xmlns:p14="http://schemas.microsoft.com/office/powerpoint/2010/main" val="163580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841474" y="365127"/>
            <a:ext cx="10556677" cy="8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600" b="0" dirty="0" smtClean="0">
                <a:latin typeface="Times New Roman" pitchFamily="18" charset="0"/>
                <a:cs typeface="Times New Roman" pitchFamily="18" charset="0"/>
              </a:rPr>
              <a:t>Time Quantum and Context Switch Time</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604" y="1977231"/>
            <a:ext cx="8346332" cy="372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50</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8442"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744035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792465"/>
          </a:xfrm>
        </p:spPr>
        <p:txBody>
          <a:bodyPr>
            <a:normAutofit/>
          </a:bodyPr>
          <a:lstStyle/>
          <a:p>
            <a:pPr algn="ctr"/>
            <a:r>
              <a:rPr lang="en-US" altLang="en-US" sz="3600" dirty="0">
                <a:solidFill>
                  <a:schemeClr val="accent1"/>
                </a:solidFill>
                <a:latin typeface="Times New Roman" pitchFamily="18" charset="0"/>
                <a:cs typeface="Times New Roman" pitchFamily="18" charset="0"/>
              </a:rPr>
              <a:t>Multilevel Queue</a:t>
            </a:r>
            <a:endParaRPr lang="en-IN" sz="3600" dirty="0">
              <a:solidFill>
                <a:schemeClr val="accent1"/>
              </a:solidFill>
              <a:latin typeface="Times New Roman" pitchFamily="18" charset="0"/>
              <a:cs typeface="Times New Roman" pitchFamily="18" charset="0"/>
            </a:endParaRPr>
          </a:p>
        </p:txBody>
      </p:sp>
      <p:sp>
        <p:nvSpPr>
          <p:cNvPr id="4" name="Rectangle 3"/>
          <p:cNvSpPr>
            <a:spLocks noGrp="1" noChangeArrowheads="1"/>
          </p:cNvSpPr>
          <p:nvPr/>
        </p:nvSpPr>
        <p:spPr bwMode="auto">
          <a:xfrm>
            <a:off x="1070044" y="1178280"/>
            <a:ext cx="10369684"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a:r>
              <a:rPr lang="en-US" altLang="en-US" sz="2000" dirty="0" smtClean="0">
                <a:latin typeface="Times New Roman" pitchFamily="18" charset="0"/>
                <a:cs typeface="Times New Roman" pitchFamily="18" charset="0"/>
              </a:rPr>
              <a:t>Ready queue is partitioned into separate queues, </a:t>
            </a:r>
            <a:r>
              <a:rPr lang="en-US" altLang="en-US" sz="2000" dirty="0" err="1" smtClean="0">
                <a:latin typeface="Times New Roman" pitchFamily="18" charset="0"/>
                <a:cs typeface="Times New Roman" pitchFamily="18" charset="0"/>
              </a:rPr>
              <a:t>eg</a:t>
            </a:r>
            <a:r>
              <a:rPr lang="en-US" altLang="en-US" sz="2000" dirty="0" smtClean="0">
                <a:latin typeface="Times New Roman" pitchFamily="18" charset="0"/>
                <a:cs typeface="Times New Roman" pitchFamily="18" charset="0"/>
              </a:rPr>
              <a:t>:</a:t>
            </a:r>
          </a:p>
          <a:p>
            <a:pPr lvl="1" algn="just"/>
            <a:r>
              <a:rPr lang="en-US" altLang="en-US" sz="2000" b="1" dirty="0" smtClean="0">
                <a:solidFill>
                  <a:srgbClr val="3366FF"/>
                </a:solidFill>
                <a:latin typeface="Times New Roman" pitchFamily="18" charset="0"/>
                <a:cs typeface="Times New Roman" pitchFamily="18" charset="0"/>
              </a:rPr>
              <a:t>foreground</a:t>
            </a:r>
            <a:r>
              <a:rPr lang="en-US" altLang="en-US" sz="2000" dirty="0" smtClean="0">
                <a:latin typeface="Times New Roman" pitchFamily="18" charset="0"/>
                <a:cs typeface="Times New Roman" pitchFamily="18" charset="0"/>
              </a:rPr>
              <a:t> (interactive)</a:t>
            </a:r>
          </a:p>
          <a:p>
            <a:pPr lvl="1" algn="just"/>
            <a:r>
              <a:rPr lang="en-US" altLang="en-US" sz="2000" b="1" dirty="0" smtClean="0">
                <a:solidFill>
                  <a:srgbClr val="3366FF"/>
                </a:solidFill>
                <a:latin typeface="Times New Roman" pitchFamily="18" charset="0"/>
                <a:cs typeface="Times New Roman" pitchFamily="18" charset="0"/>
              </a:rPr>
              <a:t>background</a:t>
            </a:r>
            <a:r>
              <a:rPr lang="en-US" altLang="en-US" sz="2000" dirty="0" smtClean="0">
                <a:latin typeface="Times New Roman" pitchFamily="18" charset="0"/>
                <a:cs typeface="Times New Roman" pitchFamily="18" charset="0"/>
              </a:rPr>
              <a:t> (batch)</a:t>
            </a:r>
          </a:p>
          <a:p>
            <a:pPr algn="just"/>
            <a:r>
              <a:rPr lang="en-US" altLang="en-US" sz="2000" dirty="0" smtClean="0">
                <a:latin typeface="Times New Roman" pitchFamily="18" charset="0"/>
                <a:cs typeface="Times New Roman" pitchFamily="18" charset="0"/>
              </a:rPr>
              <a:t>Process permanently in a given queue</a:t>
            </a:r>
          </a:p>
          <a:p>
            <a:pPr algn="just"/>
            <a:r>
              <a:rPr lang="en-US" altLang="en-US" sz="2000" dirty="0" smtClean="0">
                <a:latin typeface="Times New Roman" pitchFamily="18" charset="0"/>
                <a:cs typeface="Times New Roman" pitchFamily="18" charset="0"/>
              </a:rPr>
              <a:t>Each queue has its own scheduling algorithm:</a:t>
            </a:r>
          </a:p>
          <a:p>
            <a:pPr lvl="1" algn="just"/>
            <a:r>
              <a:rPr lang="en-US" altLang="en-US" sz="2000" dirty="0" smtClean="0">
                <a:latin typeface="Times New Roman" pitchFamily="18" charset="0"/>
                <a:cs typeface="Times New Roman" pitchFamily="18" charset="0"/>
              </a:rPr>
              <a:t>foreground – RR</a:t>
            </a:r>
          </a:p>
          <a:p>
            <a:pPr lvl="1" algn="just"/>
            <a:r>
              <a:rPr lang="en-US" altLang="en-US" sz="2000" dirty="0" smtClean="0">
                <a:latin typeface="Times New Roman" pitchFamily="18" charset="0"/>
                <a:cs typeface="Times New Roman" pitchFamily="18" charset="0"/>
              </a:rPr>
              <a:t>background – FCFS</a:t>
            </a:r>
          </a:p>
          <a:p>
            <a:pPr algn="just"/>
            <a:r>
              <a:rPr lang="en-US" altLang="en-US" sz="2000" dirty="0" smtClean="0">
                <a:latin typeface="Times New Roman" pitchFamily="18" charset="0"/>
                <a:cs typeface="Times New Roman" pitchFamily="18" charset="0"/>
              </a:rPr>
              <a:t>Scheduling must be done between the queues:</a:t>
            </a:r>
          </a:p>
          <a:p>
            <a:pPr lvl="1" algn="just"/>
            <a:r>
              <a:rPr lang="en-US" altLang="en-US" sz="2000" dirty="0" smtClean="0">
                <a:latin typeface="Times New Roman" pitchFamily="18" charset="0"/>
                <a:cs typeface="Times New Roman" pitchFamily="18" charset="0"/>
              </a:rPr>
              <a:t>Fixed priority scheduling; (i.e., serve all from foreground then from background).  Possibility of starvation.</a:t>
            </a:r>
          </a:p>
          <a:p>
            <a:pPr lvl="1" algn="just"/>
            <a:r>
              <a:rPr lang="en-US" altLang="en-US" sz="2000" dirty="0" smtClean="0">
                <a:latin typeface="Times New Roman" pitchFamily="18" charset="0"/>
                <a:cs typeface="Times New Roman" pitchFamily="18" charset="0"/>
              </a:rPr>
              <a:t>Time slice – each queue gets a certain amount of CPU time which it can schedule amongst its processes; i.e., 80% to foreground in RR</a:t>
            </a:r>
          </a:p>
          <a:p>
            <a:pPr lvl="1" algn="just"/>
            <a:r>
              <a:rPr lang="en-US" altLang="en-US" sz="2000" dirty="0" smtClean="0">
                <a:latin typeface="Times New Roman" pitchFamily="18" charset="0"/>
                <a:cs typeface="Times New Roman" pitchFamily="18" charset="0"/>
              </a:rPr>
              <a:t>20% to background in FCFS </a:t>
            </a:r>
          </a:p>
        </p:txBody>
      </p:sp>
      <p:sp>
        <p:nvSpPr>
          <p:cNvPr id="3" name="Slide Number Placeholder 2"/>
          <p:cNvSpPr>
            <a:spLocks noGrp="1"/>
          </p:cNvSpPr>
          <p:nvPr>
            <p:ph type="sldNum" sz="quarter" idx="12"/>
          </p:nvPr>
        </p:nvSpPr>
        <p:spPr/>
        <p:txBody>
          <a:bodyPr/>
          <a:lstStyle/>
          <a:p>
            <a:fld id="{B055DD3A-595D-4C27-A5A4-4F86A6FDA437}" type="slidenum">
              <a:rPr lang="en-IN" smtClean="0"/>
              <a:t>51</a:t>
            </a:fld>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19466"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821742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841474" y="365126"/>
            <a:ext cx="10556677" cy="79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600" b="0" dirty="0" smtClean="0">
                <a:latin typeface="Times New Roman" pitchFamily="18" charset="0"/>
                <a:cs typeface="Times New Roman" pitchFamily="18" charset="0"/>
              </a:rPr>
              <a:t>Multilevel Queue Scheduling</a:t>
            </a:r>
          </a:p>
        </p:txBody>
      </p:sp>
      <p:pic>
        <p:nvPicPr>
          <p:cNvPr id="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086" y="1867778"/>
            <a:ext cx="66865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52</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0490"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1946632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841474" y="365127"/>
            <a:ext cx="10556677" cy="83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600" b="0" dirty="0" smtClean="0">
                <a:latin typeface="Times New Roman" pitchFamily="18" charset="0"/>
                <a:cs typeface="Times New Roman" pitchFamily="18" charset="0"/>
              </a:rPr>
              <a:t>Multilevel Feedback Queue</a:t>
            </a:r>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50000"/>
              </a:lnSpc>
            </a:pPr>
            <a:r>
              <a:rPr lang="en-US" altLang="en-US" sz="2400" dirty="0" smtClean="0">
                <a:latin typeface="Times New Roman" pitchFamily="18" charset="0"/>
                <a:cs typeface="Times New Roman" pitchFamily="18" charset="0"/>
              </a:rPr>
              <a:t>A process can move between the various queues; aging can be implemented this way</a:t>
            </a:r>
          </a:p>
          <a:p>
            <a:pPr>
              <a:lnSpc>
                <a:spcPct val="150000"/>
              </a:lnSpc>
            </a:pPr>
            <a:r>
              <a:rPr lang="en-US" altLang="en-US" sz="2400" dirty="0" smtClean="0">
                <a:latin typeface="Times New Roman" pitchFamily="18" charset="0"/>
                <a:cs typeface="Times New Roman" pitchFamily="18" charset="0"/>
              </a:rPr>
              <a:t>Multilevel-feedback-queue scheduler defined by the following parameters:</a:t>
            </a:r>
          </a:p>
          <a:p>
            <a:pPr lvl="1">
              <a:lnSpc>
                <a:spcPct val="150000"/>
              </a:lnSpc>
            </a:pPr>
            <a:r>
              <a:rPr lang="en-US" altLang="en-US" dirty="0" smtClean="0">
                <a:latin typeface="Times New Roman" pitchFamily="18" charset="0"/>
                <a:cs typeface="Times New Roman" pitchFamily="18" charset="0"/>
              </a:rPr>
              <a:t>number of queues</a:t>
            </a:r>
          </a:p>
          <a:p>
            <a:pPr lvl="1">
              <a:lnSpc>
                <a:spcPct val="150000"/>
              </a:lnSpc>
            </a:pPr>
            <a:r>
              <a:rPr lang="en-US" altLang="en-US" dirty="0" smtClean="0">
                <a:latin typeface="Times New Roman" pitchFamily="18" charset="0"/>
                <a:cs typeface="Times New Roman" pitchFamily="18" charset="0"/>
              </a:rPr>
              <a:t>scheduling algorithms for each queue</a:t>
            </a:r>
          </a:p>
          <a:p>
            <a:pPr lvl="1">
              <a:lnSpc>
                <a:spcPct val="150000"/>
              </a:lnSpc>
            </a:pPr>
            <a:r>
              <a:rPr lang="en-US" altLang="en-US" dirty="0" smtClean="0">
                <a:latin typeface="Times New Roman" pitchFamily="18" charset="0"/>
                <a:cs typeface="Times New Roman" pitchFamily="18" charset="0"/>
              </a:rPr>
              <a:t>method used to determine when to upgrade a process</a:t>
            </a:r>
          </a:p>
          <a:p>
            <a:pPr lvl="1">
              <a:lnSpc>
                <a:spcPct val="150000"/>
              </a:lnSpc>
            </a:pPr>
            <a:r>
              <a:rPr lang="en-US" altLang="en-US" dirty="0" smtClean="0">
                <a:latin typeface="Times New Roman" pitchFamily="18" charset="0"/>
                <a:cs typeface="Times New Roman" pitchFamily="18" charset="0"/>
              </a:rPr>
              <a:t>method used to determine when to demote a process</a:t>
            </a:r>
          </a:p>
          <a:p>
            <a:pPr lvl="1">
              <a:lnSpc>
                <a:spcPct val="150000"/>
              </a:lnSpc>
            </a:pPr>
            <a:r>
              <a:rPr lang="en-US" altLang="en-US" dirty="0" smtClean="0">
                <a:latin typeface="Times New Roman" pitchFamily="18" charset="0"/>
                <a:cs typeface="Times New Roman" pitchFamily="18" charset="0"/>
              </a:rPr>
              <a:t>method used to determine which queue a process will enter when that process needs service</a:t>
            </a:r>
          </a:p>
        </p:txBody>
      </p:sp>
      <p:sp>
        <p:nvSpPr>
          <p:cNvPr id="2" name="Slide Number Placeholder 1"/>
          <p:cNvSpPr>
            <a:spLocks noGrp="1"/>
          </p:cNvSpPr>
          <p:nvPr>
            <p:ph type="sldNum" sz="quarter" idx="12"/>
          </p:nvPr>
        </p:nvSpPr>
        <p:spPr/>
        <p:txBody>
          <a:bodyPr/>
          <a:lstStyle/>
          <a:p>
            <a:fld id="{B055DD3A-595D-4C27-A5A4-4F86A6FDA437}" type="slidenum">
              <a:rPr lang="en-IN" smtClean="0"/>
              <a:t>53</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1514" name="Bitmap Image" r:id="rId3" imgW="1790640" imgH="901800" progId="Paint.Picture">
                  <p:embed/>
                </p:oleObj>
              </mc:Choice>
              <mc:Fallback>
                <p:oleObj name="Bitmap Image" r:id="rId3" imgW="1790640" imgH="901800" progId="Paint.Picture">
                  <p:embed/>
                  <p:pic>
                    <p:nvPicPr>
                      <p:cNvPr id="5" name="Object 4"/>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26514711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3600" dirty="0">
                <a:solidFill>
                  <a:schemeClr val="accent1"/>
                </a:solidFill>
                <a:latin typeface="Times New Roman" pitchFamily="18" charset="0"/>
                <a:cs typeface="Times New Roman" pitchFamily="18" charset="0"/>
              </a:rPr>
              <a:t>Example of Multilevel Feedback Queue</a:t>
            </a:r>
            <a:endParaRPr lang="en-IN" sz="3600" dirty="0">
              <a:solidFill>
                <a:schemeClr val="accent1"/>
              </a:solidFill>
              <a:latin typeface="Times New Roman" pitchFamily="18" charset="0"/>
              <a:cs typeface="Times New Roman" pitchFamily="18" charset="0"/>
            </a:endParaRPr>
          </a:p>
        </p:txBody>
      </p:sp>
      <p:sp>
        <p:nvSpPr>
          <p:cNvPr id="4" name="Content Placeholder 3"/>
          <p:cNvSpPr>
            <a:spLocks noGrp="1" noChangeArrowheads="1"/>
          </p:cNvSpPr>
          <p:nvPr>
            <p:ph idx="1"/>
          </p:nvPr>
        </p:nvSpPr>
        <p:spPr bwMode="auto">
          <a:xfrm>
            <a:off x="715015" y="1825625"/>
            <a:ext cx="675582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a:r>
              <a:rPr lang="en-US" altLang="en-US" dirty="0" smtClean="0">
                <a:latin typeface="Times New Roman" pitchFamily="18" charset="0"/>
                <a:cs typeface="Times New Roman" pitchFamily="18" charset="0"/>
              </a:rPr>
              <a:t>Three queues: </a:t>
            </a:r>
          </a:p>
          <a:p>
            <a:pPr lvl="1" algn="just"/>
            <a:r>
              <a:rPr lang="en-US" altLang="en-US" sz="2000" i="1" dirty="0" smtClean="0">
                <a:latin typeface="Times New Roman" pitchFamily="18" charset="0"/>
                <a:cs typeface="Times New Roman" pitchFamily="18" charset="0"/>
              </a:rPr>
              <a:t>Q</a:t>
            </a:r>
            <a:r>
              <a:rPr lang="en-US" altLang="en-US" sz="2000" baseline="-25000" dirty="0" smtClean="0">
                <a:latin typeface="Times New Roman" pitchFamily="18" charset="0"/>
                <a:cs typeface="Times New Roman" pitchFamily="18" charset="0"/>
              </a:rPr>
              <a:t>0</a:t>
            </a:r>
            <a:r>
              <a:rPr lang="en-US" altLang="en-US" sz="2000" dirty="0" smtClean="0">
                <a:latin typeface="Times New Roman" pitchFamily="18" charset="0"/>
                <a:cs typeface="Times New Roman" pitchFamily="18" charset="0"/>
              </a:rPr>
              <a:t> – RR with time quantum 8 milliseconds</a:t>
            </a:r>
          </a:p>
          <a:p>
            <a:pPr lvl="1" algn="just"/>
            <a:r>
              <a:rPr lang="en-US" altLang="en-US" sz="2000" i="1" dirty="0" smtClean="0">
                <a:latin typeface="Times New Roman" pitchFamily="18" charset="0"/>
                <a:cs typeface="Times New Roman" pitchFamily="18" charset="0"/>
              </a:rPr>
              <a:t>Q</a:t>
            </a:r>
            <a:r>
              <a:rPr lang="en-US" altLang="en-US" sz="2000" baseline="-25000" dirty="0" smtClean="0">
                <a:latin typeface="Times New Roman" pitchFamily="18" charset="0"/>
                <a:cs typeface="Times New Roman" pitchFamily="18" charset="0"/>
              </a:rPr>
              <a:t>1</a:t>
            </a:r>
            <a:r>
              <a:rPr lang="en-US" altLang="en-US" sz="2000" dirty="0" smtClean="0">
                <a:latin typeface="Times New Roman" pitchFamily="18" charset="0"/>
                <a:cs typeface="Times New Roman" pitchFamily="18" charset="0"/>
              </a:rPr>
              <a:t> – RR time quantum 16 milliseconds</a:t>
            </a:r>
          </a:p>
          <a:p>
            <a:pPr lvl="1" algn="just"/>
            <a:r>
              <a:rPr lang="en-US" altLang="en-US" sz="2000" i="1" dirty="0" smtClean="0">
                <a:latin typeface="Times New Roman" pitchFamily="18" charset="0"/>
                <a:cs typeface="Times New Roman" pitchFamily="18" charset="0"/>
              </a:rPr>
              <a:t>Q</a:t>
            </a:r>
            <a:r>
              <a:rPr lang="en-US" altLang="en-US" sz="2000" baseline="-25000" dirty="0" smtClean="0">
                <a:latin typeface="Times New Roman" pitchFamily="18" charset="0"/>
                <a:cs typeface="Times New Roman" pitchFamily="18" charset="0"/>
              </a:rPr>
              <a:t>2</a:t>
            </a:r>
            <a:r>
              <a:rPr lang="en-US" altLang="en-US" sz="2000" dirty="0" smtClean="0">
                <a:latin typeface="Times New Roman" pitchFamily="18" charset="0"/>
                <a:cs typeface="Times New Roman" pitchFamily="18" charset="0"/>
              </a:rPr>
              <a:t> – </a:t>
            </a:r>
            <a:r>
              <a:rPr lang="en-US" altLang="en-US" sz="2000" dirty="0" err="1" smtClean="0">
                <a:latin typeface="Times New Roman" pitchFamily="18" charset="0"/>
                <a:cs typeface="Times New Roman" pitchFamily="18" charset="0"/>
              </a:rPr>
              <a:t>FCFS</a:t>
            </a:r>
            <a:endParaRPr lang="en-US" altLang="en-US" sz="2000" dirty="0" smtClean="0">
              <a:latin typeface="Times New Roman" pitchFamily="18" charset="0"/>
              <a:cs typeface="Times New Roman" pitchFamily="18" charset="0"/>
            </a:endParaRPr>
          </a:p>
          <a:p>
            <a:pPr lvl="1" algn="just"/>
            <a:endParaRPr lang="en-US" altLang="en-US" sz="1400" dirty="0" smtClean="0">
              <a:latin typeface="Times New Roman" pitchFamily="18" charset="0"/>
              <a:cs typeface="Times New Roman" pitchFamily="18" charset="0"/>
            </a:endParaRPr>
          </a:p>
          <a:p>
            <a:pPr algn="just"/>
            <a:r>
              <a:rPr lang="en-US" altLang="en-US" dirty="0" smtClean="0">
                <a:latin typeface="Times New Roman" pitchFamily="18" charset="0"/>
                <a:cs typeface="Times New Roman" pitchFamily="18" charset="0"/>
              </a:rPr>
              <a:t>Scheduling</a:t>
            </a:r>
          </a:p>
          <a:p>
            <a:pPr lvl="1" algn="just"/>
            <a:r>
              <a:rPr lang="en-US" altLang="en-US" sz="2000" i="1" dirty="0">
                <a:latin typeface="Times New Roman" pitchFamily="18" charset="0"/>
                <a:cs typeface="Times New Roman" pitchFamily="18" charset="0"/>
              </a:rPr>
              <a:t>A new job enters queue Q0 which is served </a:t>
            </a:r>
            <a:r>
              <a:rPr lang="en-US" altLang="en-US" sz="2000" i="1" dirty="0" err="1">
                <a:latin typeface="Times New Roman" pitchFamily="18" charset="0"/>
                <a:cs typeface="Times New Roman" pitchFamily="18" charset="0"/>
              </a:rPr>
              <a:t>FCFS</a:t>
            </a:r>
            <a:endParaRPr lang="en-US" altLang="en-US" sz="2000" i="1" dirty="0">
              <a:latin typeface="Times New Roman" pitchFamily="18" charset="0"/>
              <a:cs typeface="Times New Roman" pitchFamily="18" charset="0"/>
            </a:endParaRPr>
          </a:p>
          <a:p>
            <a:pPr lvl="1" algn="just"/>
            <a:r>
              <a:rPr lang="en-US" altLang="en-US" sz="2000" i="1" dirty="0">
                <a:latin typeface="Times New Roman" pitchFamily="18" charset="0"/>
                <a:cs typeface="Times New Roman" pitchFamily="18" charset="0"/>
              </a:rPr>
              <a:t>When it gains CPU, job receives 8 milliseconds</a:t>
            </a:r>
          </a:p>
          <a:p>
            <a:pPr lvl="1" algn="just"/>
            <a:r>
              <a:rPr lang="en-US" altLang="en-US" sz="2000" i="1" dirty="0">
                <a:latin typeface="Times New Roman" pitchFamily="18" charset="0"/>
                <a:cs typeface="Times New Roman" pitchFamily="18" charset="0"/>
              </a:rPr>
              <a:t>If it does not finish in 8 milliseconds, job is moved to queue Q1</a:t>
            </a:r>
          </a:p>
          <a:p>
            <a:pPr lvl="1" algn="just"/>
            <a:r>
              <a:rPr lang="en-US" altLang="en-US" sz="2000" i="1" dirty="0">
                <a:latin typeface="Times New Roman" pitchFamily="18" charset="0"/>
                <a:cs typeface="Times New Roman" pitchFamily="18" charset="0"/>
              </a:rPr>
              <a:t>At Q1 job is again served </a:t>
            </a:r>
            <a:r>
              <a:rPr lang="en-US" altLang="en-US" sz="2000" i="1" dirty="0" err="1">
                <a:latin typeface="Times New Roman" pitchFamily="18" charset="0"/>
                <a:cs typeface="Times New Roman" pitchFamily="18" charset="0"/>
              </a:rPr>
              <a:t>FCFS</a:t>
            </a:r>
            <a:r>
              <a:rPr lang="en-US" altLang="en-US" sz="2000" i="1" dirty="0">
                <a:latin typeface="Times New Roman" pitchFamily="18" charset="0"/>
                <a:cs typeface="Times New Roman" pitchFamily="18" charset="0"/>
              </a:rPr>
              <a:t> and receives 16 additional milliseconds</a:t>
            </a:r>
          </a:p>
          <a:p>
            <a:pPr lvl="1" algn="just"/>
            <a:r>
              <a:rPr lang="en-US" altLang="en-US" sz="2000" i="1" dirty="0">
                <a:latin typeface="Times New Roman" pitchFamily="18" charset="0"/>
                <a:cs typeface="Times New Roman" pitchFamily="18" charset="0"/>
              </a:rPr>
              <a:t>If it still does not complete, it is preempted and moved to queue Q2</a:t>
            </a:r>
          </a:p>
        </p:txBody>
      </p:sp>
      <p:pic>
        <p:nvPicPr>
          <p:cNvPr id="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393" y="2316635"/>
            <a:ext cx="3862388"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055DD3A-595D-4C27-A5A4-4F86A6FDA437}" type="slidenum">
              <a:rPr lang="en-IN" smtClean="0"/>
              <a:t>54</a:t>
            </a:fld>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2538"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3229421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55DD3A-595D-4C27-A5A4-4F86A6FDA437}" type="slidenum">
              <a:rPr lang="en-IN" smtClean="0"/>
              <a:t>55</a:t>
            </a:fld>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858" y="481781"/>
            <a:ext cx="9311148" cy="5761703"/>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3562"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3470419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56</a:t>
            </a:fld>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949" y="1062958"/>
            <a:ext cx="8868696" cy="4791075"/>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126221331"/>
              </p:ext>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4586" name="Bitmap Image" r:id="rId4" imgW="1790640" imgH="901800" progId="Paint.Picture">
                  <p:embed/>
                </p:oleObj>
              </mc:Choice>
              <mc:Fallback>
                <p:oleObj name="Bitmap Image" r:id="rId4" imgW="1790640" imgH="901800" progId="Paint.Picture">
                  <p:embed/>
                  <p:pic>
                    <p:nvPicPr>
                      <p:cNvPr id="5" name="Object 4"/>
                      <p:cNvPicPr/>
                      <p:nvPr/>
                    </p:nvPicPr>
                    <p:blipFill>
                      <a:blip r:embed="rId5"/>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3409149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57</a:t>
            </a:fld>
            <a:endParaRPr lang="en-IN"/>
          </a:p>
        </p:txBody>
      </p:sp>
      <p:sp>
        <p:nvSpPr>
          <p:cNvPr id="8" name="Rectangle 7"/>
          <p:cNvSpPr/>
          <p:nvPr/>
        </p:nvSpPr>
        <p:spPr>
          <a:xfrm>
            <a:off x="717755" y="504184"/>
            <a:ext cx="10215716" cy="1754326"/>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Q1. Three process P1, P2 and P3 arrive at time zero. The total time spent by the process in the system is 10ms, 20ms, and 30ms respectively. They spent first 20% of their execution time in doing I/O and the rest 80% in CPU processing. What is the percentage utilization of CPU using </a:t>
            </a:r>
            <a:r>
              <a:rPr lang="en-IN" b="1" dirty="0" err="1">
                <a:latin typeface="Times New Roman" panose="02020603050405020304" pitchFamily="18" charset="0"/>
                <a:ea typeface="Times New Roman" panose="02020603050405020304" pitchFamily="18" charset="0"/>
                <a:cs typeface="Times New Roman" panose="02020603050405020304" pitchFamily="18" charset="0"/>
              </a:rPr>
              <a:t>FCFS</a:t>
            </a:r>
            <a:r>
              <a:rPr lang="en-IN" b="1" dirty="0">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07096701"/>
              </p:ext>
            </p:extLst>
          </p:nvPr>
        </p:nvGraphicFramePr>
        <p:xfrm>
          <a:off x="3146321" y="2258510"/>
          <a:ext cx="6196988" cy="2509768"/>
        </p:xfrm>
        <a:graphic>
          <a:graphicData uri="http://schemas.openxmlformats.org/drawingml/2006/table">
            <a:tbl>
              <a:tblPr firstRow="1" firstCol="1" bandRow="1">
                <a:tableStyleId>{5C22544A-7EE6-4342-B048-85BDC9FD1C3A}</a:tableStyleId>
              </a:tblPr>
              <a:tblGrid>
                <a:gridCol w="1549247">
                  <a:extLst>
                    <a:ext uri="{9D8B030D-6E8A-4147-A177-3AD203B41FA5}">
                      <a16:colId xmlns:a16="http://schemas.microsoft.com/office/drawing/2014/main" val="3177796124"/>
                    </a:ext>
                  </a:extLst>
                </a:gridCol>
                <a:gridCol w="1549247">
                  <a:extLst>
                    <a:ext uri="{9D8B030D-6E8A-4147-A177-3AD203B41FA5}">
                      <a16:colId xmlns:a16="http://schemas.microsoft.com/office/drawing/2014/main" val="356635287"/>
                    </a:ext>
                  </a:extLst>
                </a:gridCol>
                <a:gridCol w="1549247">
                  <a:extLst>
                    <a:ext uri="{9D8B030D-6E8A-4147-A177-3AD203B41FA5}">
                      <a16:colId xmlns:a16="http://schemas.microsoft.com/office/drawing/2014/main" val="2040290464"/>
                    </a:ext>
                  </a:extLst>
                </a:gridCol>
                <a:gridCol w="1549247">
                  <a:extLst>
                    <a:ext uri="{9D8B030D-6E8A-4147-A177-3AD203B41FA5}">
                      <a16:colId xmlns:a16="http://schemas.microsoft.com/office/drawing/2014/main" val="522194155"/>
                    </a:ext>
                  </a:extLst>
                </a:gridCol>
              </a:tblGrid>
              <a:tr h="620160">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Process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Execution time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I/O time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CPU time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28916241"/>
                  </a:ext>
                </a:extLst>
              </a:tr>
              <a:tr h="620160">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P1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75326503"/>
                  </a:ext>
                </a:extLst>
              </a:tr>
              <a:tr h="620160">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P2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20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16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71426688"/>
                  </a:ext>
                </a:extLst>
              </a:tr>
              <a:tr h="620160">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P3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30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24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82156626"/>
                  </a:ext>
                </a:extLst>
              </a:tr>
            </a:tbl>
          </a:graphicData>
        </a:graphic>
      </p:graphicFrame>
      <p:pic>
        <p:nvPicPr>
          <p:cNvPr id="11" name="Picture 10" descr="Solved Questions based on CPU Scheduling"/>
          <p:cNvPicPr/>
          <p:nvPr/>
        </p:nvPicPr>
        <p:blipFill>
          <a:blip r:embed="rId2">
            <a:extLst>
              <a:ext uri="{28A0092B-C50C-407E-A947-70E740481C1C}">
                <a14:useLocalDpi xmlns:a14="http://schemas.microsoft.com/office/drawing/2010/main" val="0"/>
              </a:ext>
            </a:extLst>
          </a:blip>
          <a:srcRect/>
          <a:stretch>
            <a:fillRect/>
          </a:stretch>
        </p:blipFill>
        <p:spPr bwMode="auto">
          <a:xfrm>
            <a:off x="1386349" y="5114502"/>
            <a:ext cx="9547122" cy="1408102"/>
          </a:xfrm>
          <a:prstGeom prst="rect">
            <a:avLst/>
          </a:prstGeom>
          <a:noFill/>
          <a:ln>
            <a:noFill/>
          </a:ln>
        </p:spPr>
      </p:pic>
    </p:spTree>
    <p:extLst>
      <p:ext uri="{BB962C8B-B14F-4D97-AF65-F5344CB8AC3E}">
        <p14:creationId xmlns:p14="http://schemas.microsoft.com/office/powerpoint/2010/main" val="115822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58</a:t>
            </a:fld>
            <a:endParaRPr lang="en-IN"/>
          </a:p>
        </p:txBody>
      </p:sp>
      <p:sp>
        <p:nvSpPr>
          <p:cNvPr id="3" name="Rectangle 2"/>
          <p:cNvSpPr/>
          <p:nvPr/>
        </p:nvSpPr>
        <p:spPr>
          <a:xfrm>
            <a:off x="749816" y="317371"/>
            <a:ext cx="10648335" cy="1754326"/>
          </a:xfrm>
          <a:prstGeom prst="rect">
            <a:avLst/>
          </a:prstGeom>
        </p:spPr>
        <p:txBody>
          <a:bodyPr wrap="square">
            <a:spAutoFit/>
          </a:bodyPr>
          <a:lstStyle/>
          <a:p>
            <a:pPr algn="just">
              <a:lnSpc>
                <a:spcPct val="150000"/>
              </a:lnSpc>
              <a:spcAft>
                <a:spcPts val="800"/>
              </a:spcAft>
            </a:pPr>
            <a:r>
              <a:rPr lang="en-IN" b="1" dirty="0">
                <a:latin typeface="Times New Roman" panose="02020603050405020304" pitchFamily="18" charset="0"/>
                <a:ea typeface="Times New Roman" panose="02020603050405020304" pitchFamily="18" charset="0"/>
                <a:cs typeface="Times New Roman" panose="02020603050405020304" pitchFamily="18" charset="0"/>
              </a:rPr>
              <a:t>Q2. Three process p1, P2 and P3 arrive at time zero. Their total execution time is 10ms, 15ms, and 20ms respectively. They spent first 20% of their execution time in doing I/O, next 60% in CPU processing and the last 20% again doing I/O. For what percentage of time was the CPU free? Use Round robin algorithm with time quantum 5ms.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93555290"/>
              </p:ext>
            </p:extLst>
          </p:nvPr>
        </p:nvGraphicFramePr>
        <p:xfrm>
          <a:off x="3460956" y="2261417"/>
          <a:ext cx="5525730" cy="2418738"/>
        </p:xfrm>
        <a:graphic>
          <a:graphicData uri="http://schemas.openxmlformats.org/drawingml/2006/table">
            <a:tbl>
              <a:tblPr firstRow="1" firstCol="1" bandRow="1">
                <a:tableStyleId>{5C22544A-7EE6-4342-B048-85BDC9FD1C3A}</a:tableStyleId>
              </a:tblPr>
              <a:tblGrid>
                <a:gridCol w="1105146">
                  <a:extLst>
                    <a:ext uri="{9D8B030D-6E8A-4147-A177-3AD203B41FA5}">
                      <a16:colId xmlns:a16="http://schemas.microsoft.com/office/drawing/2014/main" val="4193139608"/>
                    </a:ext>
                  </a:extLst>
                </a:gridCol>
                <a:gridCol w="1105146">
                  <a:extLst>
                    <a:ext uri="{9D8B030D-6E8A-4147-A177-3AD203B41FA5}">
                      <a16:colId xmlns:a16="http://schemas.microsoft.com/office/drawing/2014/main" val="1119236401"/>
                    </a:ext>
                  </a:extLst>
                </a:gridCol>
                <a:gridCol w="1105146">
                  <a:extLst>
                    <a:ext uri="{9D8B030D-6E8A-4147-A177-3AD203B41FA5}">
                      <a16:colId xmlns:a16="http://schemas.microsoft.com/office/drawing/2014/main" val="1251658836"/>
                    </a:ext>
                  </a:extLst>
                </a:gridCol>
                <a:gridCol w="1105146">
                  <a:extLst>
                    <a:ext uri="{9D8B030D-6E8A-4147-A177-3AD203B41FA5}">
                      <a16:colId xmlns:a16="http://schemas.microsoft.com/office/drawing/2014/main" val="3770527237"/>
                    </a:ext>
                  </a:extLst>
                </a:gridCol>
                <a:gridCol w="1105146">
                  <a:extLst>
                    <a:ext uri="{9D8B030D-6E8A-4147-A177-3AD203B41FA5}">
                      <a16:colId xmlns:a16="http://schemas.microsoft.com/office/drawing/2014/main" val="3583656477"/>
                    </a:ext>
                  </a:extLst>
                </a:gridCol>
              </a:tblGrid>
              <a:tr h="686601">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Process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Execution time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I/O burst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CPU burst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I/O Burst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18961060"/>
                  </a:ext>
                </a:extLst>
              </a:tr>
              <a:tr h="577379">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P1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80090977"/>
                  </a:ext>
                </a:extLst>
              </a:tr>
              <a:tr h="577379">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P2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15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66617254"/>
                  </a:ext>
                </a:extLst>
              </a:tr>
              <a:tr h="577379">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P3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20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a:effectLst/>
                          <a:latin typeface="Times New Roman" panose="02020603050405020304" pitchFamily="18" charset="0"/>
                          <a:cs typeface="Times New Roman" panose="02020603050405020304" pitchFamily="18" charset="0"/>
                        </a:rPr>
                        <a:t>12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IN" sz="2000" dirty="0">
                          <a:effectLst/>
                          <a:latin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99713196"/>
                  </a:ext>
                </a:extLst>
              </a:tr>
            </a:tbl>
          </a:graphicData>
        </a:graphic>
      </p:graphicFrame>
      <p:pic>
        <p:nvPicPr>
          <p:cNvPr id="5" name="Picture 4" descr="Solved Questions based on CPU Scheduling"/>
          <p:cNvPicPr/>
          <p:nvPr/>
        </p:nvPicPr>
        <p:blipFill>
          <a:blip r:embed="rId2">
            <a:extLst>
              <a:ext uri="{28A0092B-C50C-407E-A947-70E740481C1C}">
                <a14:useLocalDpi xmlns:a14="http://schemas.microsoft.com/office/drawing/2010/main" val="0"/>
              </a:ext>
            </a:extLst>
          </a:blip>
          <a:srcRect/>
          <a:stretch>
            <a:fillRect/>
          </a:stretch>
        </p:blipFill>
        <p:spPr bwMode="auto">
          <a:xfrm>
            <a:off x="2229570" y="5197476"/>
            <a:ext cx="7688825" cy="1524000"/>
          </a:xfrm>
          <a:prstGeom prst="rect">
            <a:avLst/>
          </a:prstGeom>
          <a:noFill/>
          <a:ln>
            <a:noFill/>
          </a:ln>
        </p:spPr>
      </p:pic>
    </p:spTree>
    <p:extLst>
      <p:ext uri="{BB962C8B-B14F-4D97-AF65-F5344CB8AC3E}">
        <p14:creationId xmlns:p14="http://schemas.microsoft.com/office/powerpoint/2010/main" val="2811207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841474" y="365127"/>
            <a:ext cx="10556677" cy="83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600" b="0" dirty="0" smtClean="0">
                <a:latin typeface="Times New Roman" pitchFamily="18" charset="0"/>
                <a:cs typeface="Times New Roman" pitchFamily="18" charset="0"/>
              </a:rPr>
              <a:t>Process Synchronization </a:t>
            </a:r>
            <a:endParaRPr lang="en-US" altLang="en-US" sz="3600" b="0" dirty="0" smtClean="0">
              <a:latin typeface="Times New Roman" pitchFamily="18" charset="0"/>
              <a:cs typeface="Times New Roman" pitchFamily="18" charset="0"/>
            </a:endParaRPr>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50000"/>
              </a:lnSpc>
            </a:pPr>
            <a:r>
              <a:rPr lang="en-US" altLang="en-US" b="1" dirty="0" smtClean="0">
                <a:latin typeface="Times New Roman" pitchFamily="18" charset="0"/>
                <a:cs typeface="Times New Roman" pitchFamily="18" charset="0"/>
              </a:rPr>
              <a:t>Two types</a:t>
            </a:r>
          </a:p>
          <a:p>
            <a:pPr>
              <a:lnSpc>
                <a:spcPct val="150000"/>
              </a:lnSpc>
              <a:buFont typeface="Wingdings" panose="05000000000000000000" pitchFamily="2" charset="2"/>
              <a:buChar char="Ø"/>
            </a:pPr>
            <a:r>
              <a:rPr lang="en-US" altLang="en-US" sz="2400" b="1" dirty="0" smtClean="0">
                <a:latin typeface="Times New Roman" pitchFamily="18" charset="0"/>
                <a:cs typeface="Times New Roman" pitchFamily="18" charset="0"/>
              </a:rPr>
              <a:t>Independent process</a:t>
            </a:r>
            <a:r>
              <a:rPr lang="en-US" altLang="en-US" sz="2400" dirty="0" smtClean="0">
                <a:latin typeface="Times New Roman" pitchFamily="18" charset="0"/>
                <a:cs typeface="Times New Roman" pitchFamily="18" charset="0"/>
              </a:rPr>
              <a:t>: </a:t>
            </a:r>
            <a:r>
              <a:rPr lang="en-US" altLang="en-US" sz="2000" dirty="0" smtClean="0">
                <a:latin typeface="Times New Roman" pitchFamily="18" charset="0"/>
                <a:cs typeface="Times New Roman" pitchFamily="18" charset="0"/>
              </a:rPr>
              <a:t>Execution of the process </a:t>
            </a:r>
            <a:r>
              <a:rPr lang="en-US" altLang="en-US" sz="2000" dirty="0" smtClean="0">
                <a:solidFill>
                  <a:srgbClr val="FF0000"/>
                </a:solidFill>
                <a:latin typeface="Times New Roman" pitchFamily="18" charset="0"/>
                <a:cs typeface="Times New Roman" pitchFamily="18" charset="0"/>
              </a:rPr>
              <a:t>does not affect </a:t>
            </a:r>
            <a:r>
              <a:rPr lang="en-US" altLang="en-US" sz="2000" dirty="0" smtClean="0">
                <a:latin typeface="Times New Roman" pitchFamily="18" charset="0"/>
                <a:cs typeface="Times New Roman" pitchFamily="18" charset="0"/>
              </a:rPr>
              <a:t>the execution of other.</a:t>
            </a:r>
            <a:endParaRPr lang="en-US" altLang="en-US" sz="2400" dirty="0" smtClean="0">
              <a:latin typeface="Times New Roman" pitchFamily="18" charset="0"/>
              <a:cs typeface="Times New Roman" pitchFamily="18" charset="0"/>
            </a:endParaRPr>
          </a:p>
          <a:p>
            <a:pPr>
              <a:lnSpc>
                <a:spcPct val="150000"/>
              </a:lnSpc>
              <a:buFont typeface="Wingdings" panose="05000000000000000000" pitchFamily="2" charset="2"/>
              <a:buChar char="Ø"/>
            </a:pPr>
            <a:r>
              <a:rPr lang="en-US" altLang="en-US" sz="2400" b="1" dirty="0">
                <a:latin typeface="Times New Roman" pitchFamily="18" charset="0"/>
                <a:cs typeface="Times New Roman" pitchFamily="18" charset="0"/>
              </a:rPr>
              <a:t>Cooperative </a:t>
            </a:r>
            <a:r>
              <a:rPr lang="en-US" altLang="en-US" sz="2400" b="1" dirty="0" smtClean="0">
                <a:latin typeface="Times New Roman" pitchFamily="18" charset="0"/>
                <a:cs typeface="Times New Roman" pitchFamily="18" charset="0"/>
              </a:rPr>
              <a:t>process: </a:t>
            </a:r>
            <a:r>
              <a:rPr lang="en-US" altLang="en-US" sz="2400" dirty="0">
                <a:latin typeface="Times New Roman" pitchFamily="18" charset="0"/>
                <a:cs typeface="Times New Roman" pitchFamily="18" charset="0"/>
              </a:rPr>
              <a:t>Execution of </a:t>
            </a:r>
            <a:r>
              <a:rPr lang="en-US" altLang="en-US" sz="2400" dirty="0" smtClean="0">
                <a:latin typeface="Times New Roman" pitchFamily="18" charset="0"/>
                <a:cs typeface="Times New Roman" pitchFamily="18" charset="0"/>
              </a:rPr>
              <a:t>one process</a:t>
            </a:r>
            <a:r>
              <a:rPr lang="en-US" altLang="en-US" sz="2400" dirty="0" smtClean="0">
                <a:solidFill>
                  <a:srgbClr val="FF0000"/>
                </a:solidFill>
                <a:latin typeface="Times New Roman" pitchFamily="18" charset="0"/>
                <a:cs typeface="Times New Roman" pitchFamily="18" charset="0"/>
              </a:rPr>
              <a:t> affects </a:t>
            </a:r>
            <a:r>
              <a:rPr lang="en-US" altLang="en-US" sz="2400" dirty="0">
                <a:latin typeface="Times New Roman" pitchFamily="18" charset="0"/>
                <a:cs typeface="Times New Roman" pitchFamily="18" charset="0"/>
              </a:rPr>
              <a:t>the execution of </a:t>
            </a:r>
            <a:r>
              <a:rPr lang="en-US" altLang="en-US" sz="2400" dirty="0" smtClean="0">
                <a:latin typeface="Times New Roman" pitchFamily="18" charset="0"/>
                <a:cs typeface="Times New Roman" pitchFamily="18" charset="0"/>
              </a:rPr>
              <a:t>other process.</a:t>
            </a:r>
          </a:p>
          <a:p>
            <a:pPr algn="just">
              <a:lnSpc>
                <a:spcPct val="150000"/>
              </a:lnSpc>
            </a:pPr>
            <a:r>
              <a:rPr lang="en-US" altLang="en-US" b="1" dirty="0" smtClean="0">
                <a:latin typeface="Times New Roman" pitchFamily="18" charset="0"/>
                <a:cs typeface="Times New Roman" pitchFamily="18" charset="0"/>
              </a:rPr>
              <a:t>Critical Section: </a:t>
            </a:r>
            <a:r>
              <a:rPr lang="en-US" sz="2200" dirty="0">
                <a:latin typeface="Times New Roman" panose="02020603050405020304" pitchFamily="18" charset="0"/>
                <a:cs typeface="Times New Roman" panose="02020603050405020304" pitchFamily="18" charset="0"/>
              </a:rPr>
              <a:t>When more than one processes access a same code segment that segment is known as critical section. Critical section contains shared variables or resources which are needed to be synchronized to maintain consistency of data variable.</a:t>
            </a:r>
            <a:endParaRPr lang="en-US" altLang="en-US" sz="2200"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055DD3A-595D-4C27-A5A4-4F86A6FDA437}" type="slidenum">
              <a:rPr lang="en-IN" smtClean="0"/>
              <a:t>59</a:t>
            </a:fld>
            <a:endParaRPr lang="en-IN"/>
          </a:p>
        </p:txBody>
      </p:sp>
      <p:graphicFrame>
        <p:nvGraphicFramePr>
          <p:cNvPr id="6" name="Object 5"/>
          <p:cNvGraphicFramePr>
            <a:graphicFrameLocks noChangeAspect="1"/>
          </p:cNvGraphicFramePr>
          <p:nvPr>
            <p:extLst/>
          </p:nvPr>
        </p:nvGraphicFramePr>
        <p:xfrm>
          <a:off x="10448925" y="46345"/>
          <a:ext cx="1790700" cy="901700"/>
        </p:xfrm>
        <a:graphic>
          <a:graphicData uri="http://schemas.openxmlformats.org/presentationml/2006/ole">
            <mc:AlternateContent xmlns:mc="http://schemas.openxmlformats.org/markup-compatibility/2006">
              <mc:Choice xmlns:v="urn:schemas-microsoft-com:vml" Requires="v">
                <p:oleObj spid="_x0000_s27651" name="Bitmap Image" r:id="rId3" imgW="1790640" imgH="901800" progId="Paint.Picture">
                  <p:embed/>
                </p:oleObj>
              </mc:Choice>
              <mc:Fallback>
                <p:oleObj name="Bitmap Image" r:id="rId3" imgW="1790640" imgH="901800" progId="Paint.Picture">
                  <p:embed/>
                  <p:pic>
                    <p:nvPicPr>
                      <p:cNvPr id="6" name="Object 5"/>
                      <p:cNvPicPr/>
                      <p:nvPr/>
                    </p:nvPicPr>
                    <p:blipFill>
                      <a:blip r:embed="rId4"/>
                      <a:stretch>
                        <a:fillRect/>
                      </a:stretch>
                    </p:blipFill>
                    <p:spPr>
                      <a:xfrm>
                        <a:off x="10448925" y="46345"/>
                        <a:ext cx="1790700" cy="901700"/>
                      </a:xfrm>
                      <a:prstGeom prst="rect">
                        <a:avLst/>
                      </a:prstGeom>
                    </p:spPr>
                  </p:pic>
                </p:oleObj>
              </mc:Fallback>
            </mc:AlternateContent>
          </a:graphicData>
        </a:graphic>
      </p:graphicFrame>
    </p:spTree>
    <p:extLst>
      <p:ext uri="{BB962C8B-B14F-4D97-AF65-F5344CB8AC3E}">
        <p14:creationId xmlns:p14="http://schemas.microsoft.com/office/powerpoint/2010/main" val="80354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795080"/>
          </a:xfrm>
        </p:spPr>
        <p:txBody>
          <a:bodyPr>
            <a:normAutofit/>
          </a:bodyPr>
          <a:lstStyle/>
          <a:p>
            <a:pPr algn="ctr"/>
            <a:r>
              <a:rPr lang="en-US" sz="3600" dirty="0">
                <a:solidFill>
                  <a:schemeClr val="accent1"/>
                </a:solidFill>
                <a:latin typeface="Times New Roman" pitchFamily="18" charset="0"/>
                <a:cs typeface="Times New Roman" pitchFamily="18" charset="0"/>
              </a:rPr>
              <a:t>Process creation</a:t>
            </a:r>
            <a:endParaRPr lang="en-IN" sz="3600" dirty="0">
              <a:solidFill>
                <a:schemeClr val="accent1"/>
              </a:solidFill>
            </a:endParaRPr>
          </a:p>
        </p:txBody>
      </p:sp>
      <p:sp>
        <p:nvSpPr>
          <p:cNvPr id="3" name="Content Placeholder 2"/>
          <p:cNvSpPr>
            <a:spLocks noGrp="1"/>
          </p:cNvSpPr>
          <p:nvPr>
            <p:ph idx="1"/>
          </p:nvPr>
        </p:nvSpPr>
        <p:spPr>
          <a:xfrm>
            <a:off x="841474" y="1160206"/>
            <a:ext cx="10976900" cy="5319251"/>
          </a:xfrm>
        </p:spPr>
        <p:txBody>
          <a:bodyPr>
            <a:normAutofit fontScale="85000" lnSpcReduction="20000"/>
          </a:bodyPr>
          <a:lstStyle/>
          <a:p>
            <a:pPr algn="just">
              <a:lnSpc>
                <a:spcPct val="150000"/>
              </a:lnSpc>
            </a:pPr>
            <a:r>
              <a:rPr lang="en-US" dirty="0">
                <a:latin typeface="Times New Roman" pitchFamily="18" charset="0"/>
                <a:cs typeface="Times New Roman" pitchFamily="18" charset="0"/>
              </a:rPr>
              <a:t>In general purpose system, some way is needed to create processes as needed during operation.</a:t>
            </a:r>
          </a:p>
          <a:p>
            <a:pPr algn="just">
              <a:lnSpc>
                <a:spcPct val="150000"/>
              </a:lnSpc>
            </a:pPr>
            <a:r>
              <a:rPr lang="en-US" dirty="0">
                <a:latin typeface="Times New Roman" pitchFamily="18" charset="0"/>
                <a:cs typeface="Times New Roman" pitchFamily="18" charset="0"/>
              </a:rPr>
              <a:t>There are four principle events led to process creation.</a:t>
            </a:r>
          </a:p>
          <a:p>
            <a:pPr lvl="1" algn="just">
              <a:lnSpc>
                <a:spcPct val="150000"/>
              </a:lnSpc>
              <a:buFont typeface="Wingdings" pitchFamily="2" charset="2"/>
              <a:buChar char="Ø"/>
            </a:pPr>
            <a:r>
              <a:rPr lang="en-US" dirty="0">
                <a:latin typeface="Times New Roman" pitchFamily="18" charset="0"/>
                <a:cs typeface="Times New Roman" pitchFamily="18" charset="0"/>
              </a:rPr>
              <a:t>System initialization</a:t>
            </a:r>
          </a:p>
          <a:p>
            <a:pPr lvl="1" algn="just">
              <a:lnSpc>
                <a:spcPct val="150000"/>
              </a:lnSpc>
              <a:buFont typeface="Wingdings" pitchFamily="2" charset="2"/>
              <a:buChar char="Ø"/>
            </a:pPr>
            <a:r>
              <a:rPr lang="en-US" dirty="0">
                <a:latin typeface="Times New Roman" pitchFamily="18" charset="0"/>
                <a:cs typeface="Times New Roman" pitchFamily="18" charset="0"/>
              </a:rPr>
              <a:t>Execution of a process creation system calls by a running process.</a:t>
            </a:r>
          </a:p>
          <a:p>
            <a:pPr lvl="1" algn="just">
              <a:lnSpc>
                <a:spcPct val="150000"/>
              </a:lnSpc>
              <a:buFont typeface="Wingdings" pitchFamily="2" charset="2"/>
              <a:buChar char="Ø"/>
            </a:pPr>
            <a:r>
              <a:rPr lang="en-US" dirty="0">
                <a:latin typeface="Times New Roman" pitchFamily="18" charset="0"/>
                <a:cs typeface="Times New Roman" pitchFamily="18" charset="0"/>
              </a:rPr>
              <a:t>A user request to create a new process</a:t>
            </a:r>
          </a:p>
          <a:p>
            <a:pPr lvl="1" algn="just">
              <a:lnSpc>
                <a:spcPct val="150000"/>
              </a:lnSpc>
              <a:buFont typeface="Wingdings" pitchFamily="2" charset="2"/>
              <a:buChar char="Ø"/>
            </a:pPr>
            <a:r>
              <a:rPr lang="en-US" dirty="0">
                <a:latin typeface="Times New Roman" pitchFamily="18" charset="0"/>
                <a:cs typeface="Times New Roman" pitchFamily="18" charset="0"/>
              </a:rPr>
              <a:t>Initialization of a batch job</a:t>
            </a:r>
          </a:p>
          <a:p>
            <a:pPr algn="just">
              <a:lnSpc>
                <a:spcPct val="150000"/>
              </a:lnSpc>
            </a:pPr>
            <a:r>
              <a:rPr lang="en-US" dirty="0">
                <a:latin typeface="Times New Roman" pitchFamily="18" charset="0"/>
                <a:cs typeface="Times New Roman" pitchFamily="18" charset="0"/>
              </a:rPr>
              <a:t>Fore ground process interact with users</a:t>
            </a:r>
          </a:p>
          <a:p>
            <a:pPr algn="just">
              <a:lnSpc>
                <a:spcPct val="150000"/>
              </a:lnSpc>
            </a:pPr>
            <a:r>
              <a:rPr lang="en-US" dirty="0">
                <a:latin typeface="Times New Roman" pitchFamily="18" charset="0"/>
                <a:cs typeface="Times New Roman" pitchFamily="18" charset="0"/>
              </a:rPr>
              <a:t>Background processes are processes that stay in background sleeping but suddenly springing to life to handle activity such as email ,webpage, printing and so on.</a:t>
            </a: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6</a:t>
            </a:fld>
            <a:endParaRPr lang="en-IN"/>
          </a:p>
        </p:txBody>
      </p:sp>
    </p:spTree>
    <p:extLst>
      <p:ext uri="{BB962C8B-B14F-4D97-AF65-F5344CB8AC3E}">
        <p14:creationId xmlns:p14="http://schemas.microsoft.com/office/powerpoint/2010/main" val="3029705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60</a:t>
            </a:fld>
            <a:endParaRPr lang="en-IN"/>
          </a:p>
        </p:txBody>
      </p:sp>
      <p:sp>
        <p:nvSpPr>
          <p:cNvPr id="3" name="Rectangle 2"/>
          <p:cNvSpPr/>
          <p:nvPr/>
        </p:nvSpPr>
        <p:spPr>
          <a:xfrm>
            <a:off x="3208007" y="324153"/>
            <a:ext cx="5523037" cy="584775"/>
          </a:xfrm>
          <a:prstGeom prst="rect">
            <a:avLst/>
          </a:prstGeom>
        </p:spPr>
        <p:txBody>
          <a:bodyPr wrap="square">
            <a:spAutoFit/>
          </a:bodyPr>
          <a:lstStyle/>
          <a:p>
            <a:pPr algn="ctr"/>
            <a:r>
              <a:rPr lang="en-US" sz="3200" b="1" dirty="0">
                <a:latin typeface="Times New Roman" pitchFamily="18" charset="0"/>
                <a:cs typeface="Times New Roman" pitchFamily="18" charset="0"/>
              </a:rPr>
              <a:t>Race condition</a:t>
            </a:r>
            <a:endParaRPr lang="en-IN" sz="3200" b="1" dirty="0"/>
          </a:p>
        </p:txBody>
      </p:sp>
      <p:sp>
        <p:nvSpPr>
          <p:cNvPr id="4" name="Content Placeholder 2"/>
          <p:cNvSpPr txBox="1">
            <a:spLocks/>
          </p:cNvSpPr>
          <p:nvPr/>
        </p:nvSpPr>
        <p:spPr>
          <a:xfrm>
            <a:off x="403124" y="1235076"/>
            <a:ext cx="11248102" cy="548640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itchFamily="2" charset="2"/>
              <a:buChar char="q"/>
            </a:pPr>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O.S</a:t>
            </a:r>
            <a:r>
              <a:rPr lang="en-US" sz="2400" dirty="0" smtClean="0">
                <a:latin typeface="Times New Roman" pitchFamily="18" charset="0"/>
                <a:cs typeface="Times New Roman" pitchFamily="18" charset="0"/>
              </a:rPr>
              <a:t>. the processes that are working together shared some common storage (main memory file) that each process can read and write when two or more processes are reading or writing some shared data and the final result depend on who run precisely when, are called race conditions.</a:t>
            </a:r>
          </a:p>
          <a:p>
            <a:pPr algn="just">
              <a:lnSpc>
                <a:spcPct val="150000"/>
              </a:lnSpc>
              <a:buFont typeface="Wingdings" pitchFamily="2" charset="2"/>
              <a:buChar char="q"/>
            </a:pPr>
            <a:r>
              <a:rPr lang="en-US" sz="2400" dirty="0" smtClean="0">
                <a:latin typeface="Times New Roman" pitchFamily="18" charset="0"/>
                <a:cs typeface="Times New Roman" pitchFamily="18" charset="0"/>
              </a:rPr>
              <a:t>Concurrently executing threads that share data need to synchronize their operations and processing in order to thread at a time should be allowed to examine and update the shared variables.</a:t>
            </a:r>
          </a:p>
          <a:p>
            <a:pPr algn="just">
              <a:lnSpc>
                <a:spcPct val="150000"/>
              </a:lnSpc>
              <a:buFont typeface="Wingdings" pitchFamily="2" charset="2"/>
              <a:buChar char="q"/>
            </a:pPr>
            <a:r>
              <a:rPr lang="en-US" sz="2400" dirty="0" smtClean="0">
                <a:latin typeface="Times New Roman" pitchFamily="18" charset="0"/>
                <a:cs typeface="Times New Roman" pitchFamily="18" charset="0"/>
              </a:rPr>
              <a:t>Race condition are also possible in </a:t>
            </a:r>
            <a:r>
              <a:rPr lang="en-US" sz="2400" dirty="0" err="1" smtClean="0">
                <a:latin typeface="Times New Roman" pitchFamily="18" charset="0"/>
                <a:cs typeface="Times New Roman" pitchFamily="18" charset="0"/>
              </a:rPr>
              <a:t>O.S</a:t>
            </a:r>
            <a:r>
              <a:rPr lang="en-US" sz="2400" dirty="0" smtClean="0">
                <a:latin typeface="Times New Roman" pitchFamily="18" charset="0"/>
                <a:cs typeface="Times New Roman" pitchFamily="18" charset="0"/>
              </a:rPr>
              <a:t>. if the ready queue is implemented as a linked list and if the ready queue is manipulated during the handling of other interrupt before the first one completes. If the interrupts are not disable then the linked list could become corrupted.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4682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61</a:t>
            </a:fld>
            <a:endParaRPr lang="en-IN"/>
          </a:p>
        </p:txBody>
      </p:sp>
      <p:sp>
        <p:nvSpPr>
          <p:cNvPr id="3" name="Title 1"/>
          <p:cNvSpPr txBox="1">
            <a:spLocks/>
          </p:cNvSpPr>
          <p:nvPr/>
        </p:nvSpPr>
        <p:spPr>
          <a:xfrm>
            <a:off x="2644878" y="339213"/>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mtClean="0">
                <a:latin typeface="Times New Roman" pitchFamily="18" charset="0"/>
                <a:cs typeface="Times New Roman" pitchFamily="18" charset="0"/>
              </a:rPr>
              <a:t>How to avoid race condition?</a:t>
            </a:r>
            <a:endParaRPr lang="en-US" dirty="0">
              <a:latin typeface="Times New Roman" pitchFamily="18" charset="0"/>
              <a:cs typeface="Times New Roman" pitchFamily="18" charset="0"/>
            </a:endParaRPr>
          </a:p>
        </p:txBody>
      </p:sp>
      <p:sp>
        <p:nvSpPr>
          <p:cNvPr id="4" name="Content Placeholder 2"/>
          <p:cNvSpPr txBox="1">
            <a:spLocks/>
          </p:cNvSpPr>
          <p:nvPr/>
        </p:nvSpPr>
        <p:spPr>
          <a:xfrm>
            <a:off x="924232" y="1538749"/>
            <a:ext cx="10815484"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itchFamily="2" charset="2"/>
              <a:buChar char="q"/>
            </a:pPr>
            <a:r>
              <a:rPr lang="en-US" sz="2400" dirty="0" smtClean="0">
                <a:latin typeface="Times New Roman" pitchFamily="18" charset="0"/>
                <a:cs typeface="Times New Roman" pitchFamily="18" charset="0"/>
              </a:rPr>
              <a:t>The key to preempting trouble involving shared storage is to find some way to prohibit more than one process from reading and writing shared data simultaneously.</a:t>
            </a:r>
          </a:p>
          <a:p>
            <a:pPr algn="just">
              <a:lnSpc>
                <a:spcPct val="150000"/>
              </a:lnSpc>
              <a:buFont typeface="Wingdings" pitchFamily="2" charset="2"/>
              <a:buChar char="q"/>
            </a:pPr>
            <a:r>
              <a:rPr lang="en-US" sz="2400" dirty="0" smtClean="0">
                <a:latin typeface="Times New Roman" pitchFamily="18" charset="0"/>
                <a:cs typeface="Times New Roman" pitchFamily="18" charset="0"/>
              </a:rPr>
              <a:t>That part of the program where the shared memory is accessed is called the critical section.</a:t>
            </a:r>
          </a:p>
          <a:p>
            <a:pPr algn="just">
              <a:lnSpc>
                <a:spcPct val="150000"/>
              </a:lnSpc>
              <a:buFont typeface="Wingdings" pitchFamily="2" charset="2"/>
              <a:buChar char="q"/>
            </a:pPr>
            <a:r>
              <a:rPr lang="en-US" sz="2400" dirty="0" smtClean="0">
                <a:latin typeface="Times New Roman" pitchFamily="18" charset="0"/>
                <a:cs typeface="Times New Roman" pitchFamily="18" charset="0"/>
              </a:rPr>
              <a:t>To avoid race conditions and flowed results one must identify codes in critical section in each thread.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2482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6"/>
            <a:ext cx="10556677" cy="578771"/>
          </a:xfrm>
        </p:spPr>
        <p:txBody>
          <a:bodyPr>
            <a:normAutofit fontScale="90000"/>
          </a:bodyPr>
          <a:lstStyle/>
          <a:p>
            <a:pPr algn="ctr"/>
            <a:r>
              <a:rPr lang="en-US" sz="3600" dirty="0">
                <a:solidFill>
                  <a:schemeClr val="accent1"/>
                </a:solidFill>
                <a:latin typeface="Times New Roman" pitchFamily="18" charset="0"/>
                <a:cs typeface="Times New Roman" pitchFamily="18" charset="0"/>
              </a:rPr>
              <a:t>Process Termination</a:t>
            </a:r>
            <a:endParaRPr lang="en-IN" sz="3600" dirty="0">
              <a:solidFill>
                <a:schemeClr val="accent1"/>
              </a:solidFill>
            </a:endParaRPr>
          </a:p>
        </p:txBody>
      </p:sp>
      <p:sp>
        <p:nvSpPr>
          <p:cNvPr id="3" name="Content Placeholder 2"/>
          <p:cNvSpPr>
            <a:spLocks noGrp="1"/>
          </p:cNvSpPr>
          <p:nvPr>
            <p:ph idx="1"/>
          </p:nvPr>
        </p:nvSpPr>
        <p:spPr>
          <a:xfrm>
            <a:off x="841474" y="1061884"/>
            <a:ext cx="11094887" cy="5506064"/>
          </a:xfrm>
        </p:spPr>
        <p:txBody>
          <a:bodyPr>
            <a:normAutofit/>
          </a:bodyPr>
          <a:lstStyle/>
          <a:p>
            <a:pPr algn="just">
              <a:lnSpc>
                <a:spcPct val="150000"/>
              </a:lnSpc>
              <a:buFont typeface="Wingdings" pitchFamily="2" charset="2"/>
              <a:buChar char="q"/>
            </a:pPr>
            <a:r>
              <a:rPr lang="en-US" sz="2400" dirty="0">
                <a:latin typeface="Times New Roman" pitchFamily="18" charset="0"/>
                <a:cs typeface="Times New Roman" pitchFamily="18" charset="0"/>
              </a:rPr>
              <a:t>A process terminates when it finishes executing its last statements. Its resources are returned to the system and its process control block is erased and memory space is returned to a free memory pool.</a:t>
            </a:r>
          </a:p>
          <a:p>
            <a:pPr algn="just">
              <a:lnSpc>
                <a:spcPct val="150000"/>
              </a:lnSpc>
              <a:buFont typeface="Wingdings" pitchFamily="2" charset="2"/>
              <a:buChar char="q"/>
            </a:pPr>
            <a:r>
              <a:rPr lang="en-US" sz="2400" dirty="0">
                <a:latin typeface="Times New Roman" pitchFamily="18" charset="0"/>
                <a:cs typeface="Times New Roman" pitchFamily="18" charset="0"/>
              </a:rPr>
              <a:t>The new process terminates existing process, usually due to following reasons.</a:t>
            </a:r>
          </a:p>
          <a:p>
            <a:pPr algn="just">
              <a:lnSpc>
                <a:spcPct val="150000"/>
              </a:lnSpc>
              <a:buFont typeface="Wingdings" pitchFamily="2" charset="2"/>
              <a:buChar char="Ø"/>
            </a:pPr>
            <a:r>
              <a:rPr lang="en-US" sz="2400" dirty="0">
                <a:solidFill>
                  <a:srgbClr val="7030A0"/>
                </a:solidFill>
                <a:latin typeface="Times New Roman" pitchFamily="18" charset="0"/>
                <a:cs typeface="Times New Roman" pitchFamily="18" charset="0"/>
              </a:rPr>
              <a:t>Normal exit </a:t>
            </a:r>
            <a:r>
              <a:rPr lang="en-US" sz="2400" dirty="0">
                <a:latin typeface="Times New Roman" pitchFamily="18" charset="0"/>
                <a:cs typeface="Times New Roman" pitchFamily="18" charset="0"/>
              </a:rPr>
              <a:t>– process terminates </a:t>
            </a:r>
            <a:r>
              <a:rPr lang="en-US" sz="2400" dirty="0" err="1">
                <a:latin typeface="Times New Roman" pitchFamily="18" charset="0"/>
                <a:cs typeface="Times New Roman" pitchFamily="18" charset="0"/>
              </a:rPr>
              <a:t>bcz</a:t>
            </a:r>
            <a:r>
              <a:rPr lang="en-US" sz="2400" dirty="0">
                <a:latin typeface="Times New Roman" pitchFamily="18" charset="0"/>
                <a:cs typeface="Times New Roman" pitchFamily="18" charset="0"/>
              </a:rPr>
              <a:t> they have done their job.</a:t>
            </a:r>
          </a:p>
          <a:p>
            <a:pPr algn="just">
              <a:lnSpc>
                <a:spcPct val="150000"/>
              </a:lnSpc>
              <a:buFont typeface="Wingdings" pitchFamily="2" charset="2"/>
              <a:buChar char="Ø"/>
            </a:pPr>
            <a:r>
              <a:rPr lang="en-US" sz="2400" dirty="0">
                <a:solidFill>
                  <a:srgbClr val="7030A0"/>
                </a:solidFill>
                <a:latin typeface="Times New Roman" pitchFamily="18" charset="0"/>
                <a:cs typeface="Times New Roman" pitchFamily="18" charset="0"/>
              </a:rPr>
              <a:t>Error exit </a:t>
            </a:r>
            <a:r>
              <a:rPr lang="en-US" sz="2400" dirty="0">
                <a:latin typeface="Times New Roman" pitchFamily="18" charset="0"/>
                <a:cs typeface="Times New Roman" pitchFamily="18" charset="0"/>
              </a:rPr>
              <a:t>– when process discover a fatal error. </a:t>
            </a:r>
          </a:p>
          <a:p>
            <a:pPr algn="just">
              <a:lnSpc>
                <a:spcPct val="150000"/>
              </a:lnSpc>
              <a:buFont typeface="Wingdings" pitchFamily="2" charset="2"/>
              <a:buChar char="Ø"/>
            </a:pPr>
            <a:r>
              <a:rPr lang="en-US" sz="2400" dirty="0">
                <a:solidFill>
                  <a:srgbClr val="7030A0"/>
                </a:solidFill>
                <a:latin typeface="Times New Roman" pitchFamily="18" charset="0"/>
                <a:cs typeface="Times New Roman" pitchFamily="18" charset="0"/>
              </a:rPr>
              <a:t>Killed by another process </a:t>
            </a:r>
            <a:r>
              <a:rPr lang="en-US" sz="2400" dirty="0">
                <a:latin typeface="Times New Roman" pitchFamily="18" charset="0"/>
                <a:cs typeface="Times New Roman" pitchFamily="18" charset="0"/>
              </a:rPr>
              <a:t>– a process executes a system call telling the operating system to terminate some other process. In UNIX this call is kill. </a:t>
            </a:r>
            <a:r>
              <a:rPr lang="en-US" dirty="0">
                <a:latin typeface="Times New Roman" pitchFamily="18" charset="0"/>
                <a:cs typeface="Times New Roman" pitchFamily="18" charset="0"/>
              </a:rPr>
              <a:t>    </a:t>
            </a: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7</a:t>
            </a:fld>
            <a:endParaRPr lang="en-IN"/>
          </a:p>
        </p:txBody>
      </p:sp>
    </p:spTree>
    <p:extLst>
      <p:ext uri="{BB962C8B-B14F-4D97-AF65-F5344CB8AC3E}">
        <p14:creationId xmlns:p14="http://schemas.microsoft.com/office/powerpoint/2010/main" val="330934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559106"/>
          </a:xfrm>
        </p:spPr>
        <p:txBody>
          <a:bodyPr>
            <a:normAutofit fontScale="90000"/>
          </a:bodyPr>
          <a:lstStyle/>
          <a:p>
            <a:pPr algn="ctr"/>
            <a:r>
              <a:rPr lang="en-GB" sz="3600" dirty="0">
                <a:solidFill>
                  <a:schemeClr val="accent1"/>
                </a:solidFill>
                <a:latin typeface="Times New Roman" pitchFamily="18" charset="0"/>
                <a:cs typeface="Times New Roman" pitchFamily="18" charset="0"/>
              </a:rPr>
              <a:t>Process State</a:t>
            </a:r>
            <a:endParaRPr lang="en-IN" sz="3600" dirty="0">
              <a:solidFill>
                <a:schemeClr val="accent1"/>
              </a:solidFill>
            </a:endParaRPr>
          </a:p>
        </p:txBody>
      </p:sp>
      <p:sp>
        <p:nvSpPr>
          <p:cNvPr id="3" name="Content Placeholder 2"/>
          <p:cNvSpPr>
            <a:spLocks noGrp="1"/>
          </p:cNvSpPr>
          <p:nvPr>
            <p:ph idx="1"/>
          </p:nvPr>
        </p:nvSpPr>
        <p:spPr>
          <a:xfrm>
            <a:off x="841474" y="1209368"/>
            <a:ext cx="10556677" cy="4967595"/>
          </a:xfrm>
        </p:spPr>
        <p:txBody>
          <a:bodyPr>
            <a:normAutofit fontScale="85000" lnSpcReduction="10000"/>
          </a:bodyPr>
          <a:lstStyle/>
          <a:p>
            <a:pPr algn="just">
              <a:lnSpc>
                <a:spcPct val="200000"/>
              </a:lnSpc>
              <a:buFont typeface="Wingdings" pitchFamily="2" charset="2"/>
              <a:buChar char="q"/>
            </a:pPr>
            <a:r>
              <a:rPr lang="en-US" dirty="0">
                <a:latin typeface="Times New Roman" pitchFamily="18" charset="0"/>
                <a:cs typeface="Times New Roman" pitchFamily="18" charset="0"/>
              </a:rPr>
              <a:t>As a process executes, it changes </a:t>
            </a:r>
            <a:r>
              <a:rPr lang="en-US" dirty="0" smtClean="0">
                <a:latin typeface="Times New Roman" pitchFamily="18" charset="0"/>
                <a:cs typeface="Times New Roman" pitchFamily="18" charset="0"/>
              </a:rPr>
              <a:t>state</a:t>
            </a:r>
            <a:endParaRPr lang="en-US" dirty="0">
              <a:latin typeface="Times New Roman" pitchFamily="18" charset="0"/>
              <a:cs typeface="Times New Roman" pitchFamily="18" charset="0"/>
            </a:endParaRPr>
          </a:p>
          <a:p>
            <a:pPr algn="just">
              <a:lnSpc>
                <a:spcPct val="200000"/>
              </a:lnSpc>
              <a:buFont typeface="Wingdings" pitchFamily="2" charset="2"/>
              <a:buChar char="Ø"/>
            </a:pPr>
            <a:r>
              <a:rPr lang="en-US"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New:  </a:t>
            </a:r>
            <a:r>
              <a:rPr lang="en-US" dirty="0">
                <a:latin typeface="Times New Roman" pitchFamily="18" charset="0"/>
                <a:cs typeface="Times New Roman" pitchFamily="18" charset="0"/>
              </a:rPr>
              <a:t>The process is being created</a:t>
            </a:r>
          </a:p>
          <a:p>
            <a:pPr algn="just">
              <a:lnSpc>
                <a:spcPct val="200000"/>
              </a:lnSpc>
              <a:buFont typeface="Wingdings" pitchFamily="2" charset="2"/>
              <a:buChar char="Ø"/>
            </a:pPr>
            <a:r>
              <a:rPr lang="en-US"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Running:</a:t>
            </a:r>
            <a:r>
              <a:rPr lang="en-US" dirty="0">
                <a:latin typeface="Times New Roman" pitchFamily="18" charset="0"/>
                <a:cs typeface="Times New Roman" pitchFamily="18" charset="0"/>
              </a:rPr>
              <a:t>  Instructions are being executed</a:t>
            </a:r>
          </a:p>
          <a:p>
            <a:pPr algn="just">
              <a:lnSpc>
                <a:spcPct val="200000"/>
              </a:lnSpc>
              <a:buFont typeface="Wingdings" pitchFamily="2" charset="2"/>
              <a:buChar char="Ø"/>
            </a:pPr>
            <a:r>
              <a:rPr lang="en-US"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Waiting</a:t>
            </a:r>
            <a:r>
              <a:rPr lang="en-US" dirty="0">
                <a:latin typeface="Times New Roman" pitchFamily="18" charset="0"/>
                <a:cs typeface="Times New Roman" pitchFamily="18" charset="0"/>
              </a:rPr>
              <a:t>:  The process is waiting for some event to occur</a:t>
            </a:r>
          </a:p>
          <a:p>
            <a:pPr algn="just">
              <a:lnSpc>
                <a:spcPct val="200000"/>
              </a:lnSpc>
              <a:buFont typeface="Wingdings" pitchFamily="2" charset="2"/>
              <a:buChar char="Ø"/>
            </a:pPr>
            <a:r>
              <a:rPr lang="en-US"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Ready:</a:t>
            </a:r>
            <a:r>
              <a:rPr lang="en-US" dirty="0">
                <a:latin typeface="Times New Roman" pitchFamily="18" charset="0"/>
                <a:cs typeface="Times New Roman" pitchFamily="18" charset="0"/>
              </a:rPr>
              <a:t>  The process is waiting to be assigned to a process</a:t>
            </a:r>
          </a:p>
          <a:p>
            <a:pPr algn="just">
              <a:lnSpc>
                <a:spcPct val="200000"/>
              </a:lnSpc>
              <a:buFont typeface="Wingdings" pitchFamily="2" charset="2"/>
              <a:buChar char="Ø"/>
            </a:pPr>
            <a:r>
              <a:rPr lang="en-US" dirty="0">
                <a:latin typeface="Times New Roman" pitchFamily="18" charset="0"/>
                <a:cs typeface="Times New Roman" pitchFamily="18" charset="0"/>
              </a:rPr>
              <a:t> </a:t>
            </a:r>
            <a:r>
              <a:rPr lang="en-US" dirty="0">
                <a:solidFill>
                  <a:srgbClr val="7030A0"/>
                </a:solidFill>
                <a:latin typeface="Times New Roman" pitchFamily="18" charset="0"/>
                <a:cs typeface="Times New Roman" pitchFamily="18" charset="0"/>
              </a:rPr>
              <a:t>Terminated: </a:t>
            </a:r>
            <a:r>
              <a:rPr lang="en-US" dirty="0">
                <a:latin typeface="Times New Roman" pitchFamily="18" charset="0"/>
                <a:cs typeface="Times New Roman" pitchFamily="18" charset="0"/>
              </a:rPr>
              <a:t> The process has finished execution</a:t>
            </a:r>
          </a:p>
          <a:p>
            <a:endParaRPr lang="en-IN" dirty="0"/>
          </a:p>
        </p:txBody>
      </p:sp>
      <p:sp>
        <p:nvSpPr>
          <p:cNvPr id="4" name="Slide Number Placeholder 3"/>
          <p:cNvSpPr>
            <a:spLocks noGrp="1"/>
          </p:cNvSpPr>
          <p:nvPr>
            <p:ph type="sldNum" sz="quarter" idx="12"/>
          </p:nvPr>
        </p:nvSpPr>
        <p:spPr/>
        <p:txBody>
          <a:bodyPr/>
          <a:lstStyle/>
          <a:p>
            <a:fld id="{B055DD3A-595D-4C27-A5A4-4F86A6FDA437}" type="slidenum">
              <a:rPr lang="en-IN" smtClean="0"/>
              <a:t>8</a:t>
            </a:fld>
            <a:endParaRPr lang="en-IN"/>
          </a:p>
        </p:txBody>
      </p:sp>
    </p:spTree>
    <p:extLst>
      <p:ext uri="{BB962C8B-B14F-4D97-AF65-F5344CB8AC3E}">
        <p14:creationId xmlns:p14="http://schemas.microsoft.com/office/powerpoint/2010/main" val="26322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474" y="365127"/>
            <a:ext cx="10556677" cy="716422"/>
          </a:xfrm>
        </p:spPr>
        <p:txBody>
          <a:bodyPr>
            <a:normAutofit/>
          </a:bodyPr>
          <a:lstStyle/>
          <a:p>
            <a:pPr algn="ctr"/>
            <a:r>
              <a:rPr lang="en-US" sz="3600" dirty="0">
                <a:solidFill>
                  <a:schemeClr val="accent1"/>
                </a:solidFill>
                <a:latin typeface="Times New Roman" pitchFamily="18" charset="0"/>
                <a:cs typeface="Times New Roman" pitchFamily="18" charset="0"/>
              </a:rPr>
              <a:t>Process state </a:t>
            </a:r>
            <a:r>
              <a:rPr lang="en-US" sz="3600" dirty="0" smtClean="0">
                <a:solidFill>
                  <a:schemeClr val="accent1"/>
                </a:solidFill>
                <a:latin typeface="Times New Roman" pitchFamily="18" charset="0"/>
                <a:cs typeface="Times New Roman" pitchFamily="18" charset="0"/>
              </a:rPr>
              <a:t>transition Diagram</a:t>
            </a:r>
            <a:endParaRPr lang="en-IN" sz="3600" dirty="0">
              <a:solidFill>
                <a:schemeClr val="accent1"/>
              </a:solidFill>
            </a:endParaRPr>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stretch>
            <a:fillRect/>
          </a:stretch>
        </p:blipFill>
        <p:spPr bwMode="auto">
          <a:xfrm>
            <a:off x="228599" y="1447800"/>
            <a:ext cx="11560277" cy="495299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055DD3A-595D-4C27-A5A4-4F86A6FDA437}" type="slidenum">
              <a:rPr lang="en-IN" smtClean="0"/>
              <a:t>9</a:t>
            </a:fld>
            <a:endParaRPr lang="en-IN"/>
          </a:p>
        </p:txBody>
      </p:sp>
    </p:spTree>
    <p:extLst>
      <p:ext uri="{BB962C8B-B14F-4D97-AF65-F5344CB8AC3E}">
        <p14:creationId xmlns:p14="http://schemas.microsoft.com/office/powerpoint/2010/main" val="2779959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3890</TotalTime>
  <Words>3619</Words>
  <Application>Microsoft Office PowerPoint</Application>
  <PresentationFormat>Custom</PresentationFormat>
  <Paragraphs>606</Paragraphs>
  <Slides>61</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4" baseType="lpstr">
      <vt:lpstr>MS PGothic</vt:lpstr>
      <vt:lpstr>MS PGothic</vt:lpstr>
      <vt:lpstr>Arial</vt:lpstr>
      <vt:lpstr>Calibri</vt:lpstr>
      <vt:lpstr>Calibri Light</vt:lpstr>
      <vt:lpstr>Courier New</vt:lpstr>
      <vt:lpstr>Monotype Sorts</vt:lpstr>
      <vt:lpstr>Symbol</vt:lpstr>
      <vt:lpstr>Times New Roman</vt:lpstr>
      <vt:lpstr>Wingdings</vt:lpstr>
      <vt:lpstr>Office Theme</vt:lpstr>
      <vt:lpstr>Bitmap Image</vt:lpstr>
      <vt:lpstr>Equation</vt:lpstr>
      <vt:lpstr>Operating Systems BCSC 0004 </vt:lpstr>
      <vt:lpstr>Books</vt:lpstr>
      <vt:lpstr>Outlines…</vt:lpstr>
      <vt:lpstr>Process &amp; Program</vt:lpstr>
      <vt:lpstr>Process Operations</vt:lpstr>
      <vt:lpstr>Process creation</vt:lpstr>
      <vt:lpstr>Process Termination</vt:lpstr>
      <vt:lpstr>Process State</vt:lpstr>
      <vt:lpstr>Process state transition Diagram</vt:lpstr>
      <vt:lpstr>Process Control Block (PCB)</vt:lpstr>
      <vt:lpstr>Process Control Block (PCB)</vt:lpstr>
      <vt:lpstr>Process Table</vt:lpstr>
      <vt:lpstr>CPU Switch From Process to Process</vt:lpstr>
      <vt:lpstr>Threads (1) </vt:lpstr>
      <vt:lpstr>Threads (2)</vt:lpstr>
      <vt:lpstr>Why threads</vt:lpstr>
      <vt:lpstr>Context switch</vt:lpstr>
      <vt:lpstr>Major step of context switching</vt:lpstr>
      <vt:lpstr>CPU Process scheduling</vt:lpstr>
      <vt:lpstr>Process Scheduling</vt:lpstr>
      <vt:lpstr>Representation of Process Scheduling</vt:lpstr>
      <vt:lpstr>Schedulers</vt:lpstr>
      <vt:lpstr>Addition of Medium Term Scheduling</vt:lpstr>
      <vt:lpstr>CPU Scheduling or Process scheduling</vt:lpstr>
      <vt:lpstr>Objectives</vt:lpstr>
      <vt:lpstr>Basic Concepts</vt:lpstr>
      <vt:lpstr>Histogram of CPU-burst Times</vt:lpstr>
      <vt:lpstr>Type of Scheduling</vt:lpstr>
      <vt:lpstr>CPU Scheduler</vt:lpstr>
      <vt:lpstr>CPU scheduling</vt:lpstr>
      <vt:lpstr>Scheduling Criteria CPU scheduling terminology</vt:lpstr>
      <vt:lpstr>Scheduling Criteria for algorithms</vt:lpstr>
      <vt:lpstr>Scheduling Algorithm Optimization Criteria</vt:lpstr>
      <vt:lpstr>First- Come, First-Served (FCFS) Scheduling</vt:lpstr>
      <vt:lpstr>PowerPoint Presentation</vt:lpstr>
      <vt:lpstr>PowerPoint Presentation</vt:lpstr>
      <vt:lpstr>PowerPoint Presentation</vt:lpstr>
      <vt:lpstr>PowerPoint Presentation</vt:lpstr>
      <vt:lpstr>Shortest Job First (SJF non-pre-emptive)/ Shortest Remaining Time First (SRTF Pre-emptive)</vt:lpstr>
      <vt:lpstr>PowerPoint Presentation</vt:lpstr>
      <vt:lpstr>Shortest Job First (SJF non-pre-emptive)/ Shortest Remaining Time First (SRTF Pre-emptive)</vt:lpstr>
      <vt:lpstr>Determining Length of Next CPU Burst</vt:lpstr>
      <vt:lpstr>Prediction of the Length of the Next CPU Burst</vt:lpstr>
      <vt:lpstr>Priority Scheduling Algorithm</vt:lpstr>
      <vt:lpstr>Priority Scheduling Algorithm</vt:lpstr>
      <vt:lpstr>PowerPoint Presentation</vt:lpstr>
      <vt:lpstr>Round Robin (RR)</vt:lpstr>
      <vt:lpstr>Example of RR with Time Quantum = 4</vt:lpstr>
      <vt:lpstr>PowerPoint Presentation</vt:lpstr>
      <vt:lpstr>Time Quantum and Context Switch Time</vt:lpstr>
      <vt:lpstr>Multilevel Queue</vt:lpstr>
      <vt:lpstr>Multilevel Queue Scheduling</vt:lpstr>
      <vt:lpstr>Multilevel Feedback Queue</vt:lpstr>
      <vt:lpstr>Example of Multilevel Feedback Queue</vt:lpstr>
      <vt:lpstr>PowerPoint Presentation</vt:lpstr>
      <vt:lpstr>PowerPoint Presentation</vt:lpstr>
      <vt:lpstr>PowerPoint Presentation</vt:lpstr>
      <vt:lpstr>PowerPoint Presentation</vt:lpstr>
      <vt:lpstr>Process Synchronization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BCSC 0004</dc:title>
  <dc:creator>saroj pandey</dc:creator>
  <cp:lastModifiedBy>hp</cp:lastModifiedBy>
  <cp:revision>93</cp:revision>
  <dcterms:created xsi:type="dcterms:W3CDTF">2021-08-14T10:40:44Z</dcterms:created>
  <dcterms:modified xsi:type="dcterms:W3CDTF">2021-10-14T06:29:44Z</dcterms:modified>
</cp:coreProperties>
</file>