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73" r:id="rId3"/>
    <p:sldId id="256" r:id="rId4"/>
    <p:sldId id="257" r:id="rId5"/>
    <p:sldId id="258"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B6E93A8-B055-407B-9B2D-3FC07F2F2858}" type="datetimeFigureOut">
              <a:rPr lang="en-IN" smtClean="0"/>
              <a:t>20-10-2021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EEBD4-1EE5-4961-BED4-CEC873C7B9F9}" type="slidenum">
              <a:rPr lang="en-IN" smtClean="0"/>
              <a:t>‹#›</a:t>
            </a:fld>
            <a:endParaRPr lang="en-IN"/>
          </a:p>
        </p:txBody>
      </p:sp>
    </p:spTree>
    <p:extLst>
      <p:ext uri="{BB962C8B-B14F-4D97-AF65-F5344CB8AC3E}">
        <p14:creationId xmlns:p14="http://schemas.microsoft.com/office/powerpoint/2010/main" val="2821078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B6E93A8-B055-407B-9B2D-3FC07F2F2858}" type="datetimeFigureOut">
              <a:rPr lang="en-IN" smtClean="0"/>
              <a:t>20-10-2021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EEBD4-1EE5-4961-BED4-CEC873C7B9F9}" type="slidenum">
              <a:rPr lang="en-IN" smtClean="0"/>
              <a:t>‹#›</a:t>
            </a:fld>
            <a:endParaRPr lang="en-IN"/>
          </a:p>
        </p:txBody>
      </p:sp>
    </p:spTree>
    <p:extLst>
      <p:ext uri="{BB962C8B-B14F-4D97-AF65-F5344CB8AC3E}">
        <p14:creationId xmlns:p14="http://schemas.microsoft.com/office/powerpoint/2010/main" val="352668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B6E93A8-B055-407B-9B2D-3FC07F2F2858}" type="datetimeFigureOut">
              <a:rPr lang="en-IN" smtClean="0"/>
              <a:t>20-10-2021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EEBD4-1EE5-4961-BED4-CEC873C7B9F9}" type="slidenum">
              <a:rPr lang="en-IN" smtClean="0"/>
              <a:t>‹#›</a:t>
            </a:fld>
            <a:endParaRPr lang="en-IN"/>
          </a:p>
        </p:txBody>
      </p:sp>
    </p:spTree>
    <p:extLst>
      <p:ext uri="{BB962C8B-B14F-4D97-AF65-F5344CB8AC3E}">
        <p14:creationId xmlns:p14="http://schemas.microsoft.com/office/powerpoint/2010/main" val="94924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B6E93A8-B055-407B-9B2D-3FC07F2F2858}" type="datetimeFigureOut">
              <a:rPr lang="en-IN" smtClean="0"/>
              <a:t>20-10-2021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EEBD4-1EE5-4961-BED4-CEC873C7B9F9}" type="slidenum">
              <a:rPr lang="en-IN" smtClean="0"/>
              <a:t>‹#›</a:t>
            </a:fld>
            <a:endParaRPr lang="en-IN"/>
          </a:p>
        </p:txBody>
      </p:sp>
    </p:spTree>
    <p:extLst>
      <p:ext uri="{BB962C8B-B14F-4D97-AF65-F5344CB8AC3E}">
        <p14:creationId xmlns:p14="http://schemas.microsoft.com/office/powerpoint/2010/main" val="138617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B6E93A8-B055-407B-9B2D-3FC07F2F2858}" type="datetimeFigureOut">
              <a:rPr lang="en-IN" smtClean="0"/>
              <a:t>20-10-2021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8EEBD4-1EE5-4961-BED4-CEC873C7B9F9}" type="slidenum">
              <a:rPr lang="en-IN" smtClean="0"/>
              <a:t>‹#›</a:t>
            </a:fld>
            <a:endParaRPr lang="en-IN"/>
          </a:p>
        </p:txBody>
      </p:sp>
    </p:spTree>
    <p:extLst>
      <p:ext uri="{BB962C8B-B14F-4D97-AF65-F5344CB8AC3E}">
        <p14:creationId xmlns:p14="http://schemas.microsoft.com/office/powerpoint/2010/main" val="2157754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B6E93A8-B055-407B-9B2D-3FC07F2F2858}" type="datetimeFigureOut">
              <a:rPr lang="en-IN" smtClean="0"/>
              <a:t>20-10-2021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8EEBD4-1EE5-4961-BED4-CEC873C7B9F9}" type="slidenum">
              <a:rPr lang="en-IN" smtClean="0"/>
              <a:t>‹#›</a:t>
            </a:fld>
            <a:endParaRPr lang="en-IN"/>
          </a:p>
        </p:txBody>
      </p:sp>
    </p:spTree>
    <p:extLst>
      <p:ext uri="{BB962C8B-B14F-4D97-AF65-F5344CB8AC3E}">
        <p14:creationId xmlns:p14="http://schemas.microsoft.com/office/powerpoint/2010/main" val="1720703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B6E93A8-B055-407B-9B2D-3FC07F2F2858}" type="datetimeFigureOut">
              <a:rPr lang="en-IN" smtClean="0"/>
              <a:t>20-10-2021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8EEBD4-1EE5-4961-BED4-CEC873C7B9F9}" type="slidenum">
              <a:rPr lang="en-IN" smtClean="0"/>
              <a:t>‹#›</a:t>
            </a:fld>
            <a:endParaRPr lang="en-IN"/>
          </a:p>
        </p:txBody>
      </p:sp>
    </p:spTree>
    <p:extLst>
      <p:ext uri="{BB962C8B-B14F-4D97-AF65-F5344CB8AC3E}">
        <p14:creationId xmlns:p14="http://schemas.microsoft.com/office/powerpoint/2010/main" val="3322291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B6E93A8-B055-407B-9B2D-3FC07F2F2858}" type="datetimeFigureOut">
              <a:rPr lang="en-IN" smtClean="0"/>
              <a:t>20-10-2021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8EEBD4-1EE5-4961-BED4-CEC873C7B9F9}" type="slidenum">
              <a:rPr lang="en-IN" smtClean="0"/>
              <a:t>‹#›</a:t>
            </a:fld>
            <a:endParaRPr lang="en-IN"/>
          </a:p>
        </p:txBody>
      </p:sp>
    </p:spTree>
    <p:extLst>
      <p:ext uri="{BB962C8B-B14F-4D97-AF65-F5344CB8AC3E}">
        <p14:creationId xmlns:p14="http://schemas.microsoft.com/office/powerpoint/2010/main" val="644971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6E93A8-B055-407B-9B2D-3FC07F2F2858}" type="datetimeFigureOut">
              <a:rPr lang="en-IN" smtClean="0"/>
              <a:t>20-10-2021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8EEBD4-1EE5-4961-BED4-CEC873C7B9F9}" type="slidenum">
              <a:rPr lang="en-IN" smtClean="0"/>
              <a:t>‹#›</a:t>
            </a:fld>
            <a:endParaRPr lang="en-IN"/>
          </a:p>
        </p:txBody>
      </p:sp>
    </p:spTree>
    <p:extLst>
      <p:ext uri="{BB962C8B-B14F-4D97-AF65-F5344CB8AC3E}">
        <p14:creationId xmlns:p14="http://schemas.microsoft.com/office/powerpoint/2010/main" val="4128233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6E93A8-B055-407B-9B2D-3FC07F2F2858}" type="datetimeFigureOut">
              <a:rPr lang="en-IN" smtClean="0"/>
              <a:t>20-10-2021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8EEBD4-1EE5-4961-BED4-CEC873C7B9F9}" type="slidenum">
              <a:rPr lang="en-IN" smtClean="0"/>
              <a:t>‹#›</a:t>
            </a:fld>
            <a:endParaRPr lang="en-IN"/>
          </a:p>
        </p:txBody>
      </p:sp>
    </p:spTree>
    <p:extLst>
      <p:ext uri="{BB962C8B-B14F-4D97-AF65-F5344CB8AC3E}">
        <p14:creationId xmlns:p14="http://schemas.microsoft.com/office/powerpoint/2010/main" val="3711843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6E93A8-B055-407B-9B2D-3FC07F2F2858}" type="datetimeFigureOut">
              <a:rPr lang="en-IN" smtClean="0"/>
              <a:t>20-10-2021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8EEBD4-1EE5-4961-BED4-CEC873C7B9F9}" type="slidenum">
              <a:rPr lang="en-IN" smtClean="0"/>
              <a:t>‹#›</a:t>
            </a:fld>
            <a:endParaRPr lang="en-IN"/>
          </a:p>
        </p:txBody>
      </p:sp>
    </p:spTree>
    <p:extLst>
      <p:ext uri="{BB962C8B-B14F-4D97-AF65-F5344CB8AC3E}">
        <p14:creationId xmlns:p14="http://schemas.microsoft.com/office/powerpoint/2010/main" val="3704143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6E93A8-B055-407B-9B2D-3FC07F2F2858}" type="datetimeFigureOut">
              <a:rPr lang="en-IN" smtClean="0"/>
              <a:t>20-10-2021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8EEBD4-1EE5-4961-BED4-CEC873C7B9F9}" type="slidenum">
              <a:rPr lang="en-IN" smtClean="0"/>
              <a:t>‹#›</a:t>
            </a:fld>
            <a:endParaRPr lang="en-IN"/>
          </a:p>
        </p:txBody>
      </p:sp>
    </p:spTree>
    <p:extLst>
      <p:ext uri="{BB962C8B-B14F-4D97-AF65-F5344CB8AC3E}">
        <p14:creationId xmlns:p14="http://schemas.microsoft.com/office/powerpoint/2010/main" val="1119484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B8A638D-B6B4-4196-9F55-4B795BB1F796}"/>
              </a:ext>
            </a:extLst>
          </p:cNvPr>
          <p:cNvSpPr>
            <a:spLocks noGrp="1"/>
          </p:cNvSpPr>
          <p:nvPr>
            <p:ph type="ctrTitle"/>
          </p:nvPr>
        </p:nvSpPr>
        <p:spPr>
          <a:xfrm>
            <a:off x="1524001" y="853600"/>
            <a:ext cx="9144000" cy="1448117"/>
          </a:xfrm>
        </p:spPr>
        <p:txBody>
          <a:bodyPr>
            <a:normAutofit fontScale="90000"/>
          </a:bodyPr>
          <a:lstStyle/>
          <a:p>
            <a:r>
              <a:rPr lang="en-US" altLang="en-US" sz="4400" dirty="0">
                <a:latin typeface="Times New Roman" panose="02020603050405020304" pitchFamily="18" charset="0"/>
                <a:cs typeface="Times New Roman" panose="02020603050405020304" pitchFamily="18" charset="0"/>
              </a:rPr>
              <a:t>Operating Systems</a:t>
            </a:r>
            <a:br>
              <a:rPr lang="en-US" altLang="en-US" sz="4400" dirty="0">
                <a:latin typeface="Times New Roman" panose="02020603050405020304" pitchFamily="18" charset="0"/>
                <a:cs typeface="Times New Roman" panose="02020603050405020304" pitchFamily="18" charset="0"/>
              </a:rPr>
            </a:br>
            <a:r>
              <a:rPr lang="en-US" altLang="en-US" sz="4400" dirty="0">
                <a:latin typeface="Times New Roman" panose="02020603050405020304" pitchFamily="18" charset="0"/>
                <a:cs typeface="Times New Roman" panose="02020603050405020304" pitchFamily="18" charset="0"/>
              </a:rPr>
              <a:t>BCSC 0004</a:t>
            </a:r>
            <a:br>
              <a:rPr lang="en-US" altLang="en-US" sz="4400" dirty="0">
                <a:latin typeface="Times New Roman" panose="02020603050405020304" pitchFamily="18" charset="0"/>
                <a:cs typeface="Times New Roman" panose="02020603050405020304" pitchFamily="18" charset="0"/>
              </a:rPr>
            </a:br>
            <a:endParaRPr lang="en-US" altLang="en-US" sz="4400"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720B1248-DD4D-47C5-933B-57021854ED73}"/>
              </a:ext>
            </a:extLst>
          </p:cNvPr>
          <p:cNvSpPr>
            <a:spLocks noGrp="1"/>
          </p:cNvSpPr>
          <p:nvPr>
            <p:ph type="subTitle" idx="1"/>
          </p:nvPr>
        </p:nvSpPr>
        <p:spPr>
          <a:xfrm>
            <a:off x="1524001" y="3602038"/>
            <a:ext cx="9144000" cy="1655762"/>
          </a:xfrm>
        </p:spPr>
        <p:txBody>
          <a:bodyPr>
            <a:normAutofit/>
          </a:bodyPr>
          <a:lstStyle/>
          <a:p>
            <a:endParaRPr lang="en-US" altLang="en-US" sz="2800" dirty="0">
              <a:latin typeface="Times New Roman" panose="02020603050405020304" pitchFamily="18" charset="0"/>
              <a:cs typeface="Times New Roman" panose="02020603050405020304" pitchFamily="18" charset="0"/>
            </a:endParaRPr>
          </a:p>
          <a:p>
            <a:r>
              <a:rPr lang="en-US" altLang="en-US" sz="2800" dirty="0" smtClean="0">
                <a:latin typeface="Times New Roman" panose="02020603050405020304" pitchFamily="18" charset="0"/>
                <a:cs typeface="Times New Roman" panose="02020603050405020304" pitchFamily="18" charset="0"/>
              </a:rPr>
              <a:t>Processes Synchronization</a:t>
            </a:r>
            <a:endParaRPr lang="en-US" altLang="en-US" sz="2800" dirty="0">
              <a:latin typeface="Times New Roman" panose="02020603050405020304" pitchFamily="18" charset="0"/>
              <a:cs typeface="Times New Roman" panose="02020603050405020304" pitchFamily="18" charset="0"/>
            </a:endParaRPr>
          </a:p>
        </p:txBody>
      </p:sp>
      <p:pic>
        <p:nvPicPr>
          <p:cNvPr id="6" name="Picture 3">
            <a:extLst>
              <a:ext uri="{FF2B5EF4-FFF2-40B4-BE49-F238E27FC236}">
                <a16:creationId xmlns:a16="http://schemas.microsoft.com/office/drawing/2014/main" id="{3041B738-747A-46D4-A507-47878C5F8705}"/>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10163" y="2103438"/>
            <a:ext cx="197167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055DD3A-595D-4C27-A5A4-4F86A6FDA437}" type="slidenum">
              <a:rPr lang="en-IN" smtClean="0"/>
              <a:t>1</a:t>
            </a:fld>
            <a:endParaRPr lang="en-IN"/>
          </a:p>
        </p:txBody>
      </p:sp>
    </p:spTree>
    <p:extLst>
      <p:ext uri="{BB962C8B-B14F-4D97-AF65-F5344CB8AC3E}">
        <p14:creationId xmlns:p14="http://schemas.microsoft.com/office/powerpoint/2010/main" val="1350888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9433" y="122421"/>
            <a:ext cx="11198942" cy="4062651"/>
          </a:xfrm>
          <a:prstGeom prst="rect">
            <a:avLst/>
          </a:prstGeom>
        </p:spPr>
        <p:txBody>
          <a:bodyPr wrap="square">
            <a:spAutoFit/>
          </a:bodyPr>
          <a:lstStyle/>
          <a:p>
            <a:pPr algn="ctr">
              <a:lnSpc>
                <a:spcPct val="150000"/>
              </a:lnSpc>
            </a:pPr>
            <a:r>
              <a:rPr lang="en-US" sz="2800" dirty="0" smtClean="0">
                <a:solidFill>
                  <a:srgbClr val="FF0000"/>
                </a:solidFill>
                <a:latin typeface="Times New Roman" panose="02020603050405020304" pitchFamily="18" charset="0"/>
                <a:cs typeface="Times New Roman" panose="02020603050405020304" pitchFamily="18" charset="0"/>
              </a:rPr>
              <a:t>Semaphores</a:t>
            </a:r>
          </a:p>
          <a:p>
            <a:pPr algn="just">
              <a:lnSpc>
                <a:spcPct val="150000"/>
              </a:lnSpc>
            </a:pPr>
            <a:r>
              <a:rPr lang="en-US" sz="2400" dirty="0" smtClean="0">
                <a:latin typeface="Times New Roman" panose="02020603050405020304" pitchFamily="18" charset="0"/>
                <a:cs typeface="Times New Roman" panose="02020603050405020304" pitchFamily="18" charset="0"/>
              </a:rPr>
              <a:t>Semaphores </a:t>
            </a:r>
            <a:r>
              <a:rPr lang="en-US" sz="2400" dirty="0">
                <a:latin typeface="Times New Roman" panose="02020603050405020304" pitchFamily="18" charset="0"/>
                <a:cs typeface="Times New Roman" panose="02020603050405020304" pitchFamily="18" charset="0"/>
              </a:rPr>
              <a:t>are integer variables that are used to solve the critical section problem by using two atomic operations, wait and signal that are used for process synchronization.</a:t>
            </a:r>
          </a:p>
          <a:p>
            <a:pPr algn="just">
              <a:lnSpc>
                <a:spcPct val="150000"/>
              </a:lnSpc>
            </a:pPr>
            <a:r>
              <a:rPr lang="en-US" sz="2400" dirty="0">
                <a:latin typeface="Times New Roman" panose="02020603050405020304" pitchFamily="18" charset="0"/>
                <a:cs typeface="Times New Roman" panose="02020603050405020304" pitchFamily="18" charset="0"/>
              </a:rPr>
              <a:t>The definitions of wait and signal are as follows −</a:t>
            </a:r>
          </a:p>
          <a:p>
            <a:pPr algn="just">
              <a:lnSpc>
                <a:spcPct val="150000"/>
              </a:lnSpc>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Wait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wait operation decrements the value of its argument S, if it is positive. If S is negative or zero, then no operation is performed</a:t>
            </a:r>
            <a:r>
              <a:rPr lang="en-US" sz="2400" dirty="0" smtClean="0">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Signal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signal operation increments the value of its argument 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437482610"/>
              </p:ext>
            </p:extLst>
          </p:nvPr>
        </p:nvGraphicFramePr>
        <p:xfrm>
          <a:off x="2154904" y="4092131"/>
          <a:ext cx="8127999" cy="26934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833212614"/>
                    </a:ext>
                  </a:extLst>
                </a:gridCol>
                <a:gridCol w="2709333">
                  <a:extLst>
                    <a:ext uri="{9D8B030D-6E8A-4147-A177-3AD203B41FA5}">
                      <a16:colId xmlns:a16="http://schemas.microsoft.com/office/drawing/2014/main" val="26047841"/>
                    </a:ext>
                  </a:extLst>
                </a:gridCol>
                <a:gridCol w="2709333">
                  <a:extLst>
                    <a:ext uri="{9D8B030D-6E8A-4147-A177-3AD203B41FA5}">
                      <a16:colId xmlns:a16="http://schemas.microsoft.com/office/drawing/2014/main" val="3274049381"/>
                    </a:ext>
                  </a:extLst>
                </a:gridCol>
              </a:tblGrid>
              <a:tr h="370840">
                <a:tc>
                  <a:txBody>
                    <a:bodyPr/>
                    <a:lstStyle/>
                    <a:p>
                      <a:r>
                        <a:rPr lang="en-US" dirty="0" smtClean="0"/>
                        <a:t>Process</a:t>
                      </a:r>
                      <a:r>
                        <a:rPr lang="en-US" baseline="0" dirty="0" smtClean="0"/>
                        <a:t> P</a:t>
                      </a:r>
                      <a:r>
                        <a:rPr lang="en-US" baseline="-25000" dirty="0" smtClean="0"/>
                        <a:t>i</a:t>
                      </a:r>
                      <a:endParaRPr lang="en-IN" baseline="-25000" dirty="0"/>
                    </a:p>
                  </a:txBody>
                  <a:tcPr/>
                </a:tc>
                <a:tc>
                  <a:txBody>
                    <a:bodyPr/>
                    <a:lstStyle/>
                    <a:p>
                      <a:r>
                        <a:rPr lang="en-US" dirty="0" smtClean="0"/>
                        <a:t>Wait (S)</a:t>
                      </a:r>
                      <a:endParaRPr lang="en-IN" dirty="0"/>
                    </a:p>
                  </a:txBody>
                  <a:tcPr/>
                </a:tc>
                <a:tc>
                  <a:txBody>
                    <a:bodyPr/>
                    <a:lstStyle/>
                    <a:p>
                      <a:r>
                        <a:rPr lang="en-US" dirty="0" smtClean="0"/>
                        <a:t>Signal (S)</a:t>
                      </a:r>
                      <a:endParaRPr lang="en-IN" dirty="0"/>
                    </a:p>
                  </a:txBody>
                  <a:tcPr/>
                </a:tc>
                <a:extLst>
                  <a:ext uri="{0D108BD9-81ED-4DB2-BD59-A6C34878D82A}">
                    <a16:rowId xmlns:a16="http://schemas.microsoft.com/office/drawing/2014/main" val="1488933570"/>
                  </a:ext>
                </a:extLst>
              </a:tr>
              <a:tr h="370840">
                <a:tc>
                  <a:txBody>
                    <a:bodyPr/>
                    <a:lstStyle/>
                    <a:p>
                      <a:r>
                        <a:rPr lang="en-US" sz="2000" dirty="0" smtClean="0">
                          <a:latin typeface="Times New Roman" panose="02020603050405020304" pitchFamily="18" charset="0"/>
                          <a:cs typeface="Times New Roman" panose="02020603050405020304" pitchFamily="18" charset="0"/>
                        </a:rPr>
                        <a:t>do</a:t>
                      </a:r>
                    </a:p>
                    <a:p>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Entry Section </a:t>
                      </a:r>
                    </a:p>
                    <a:p>
                      <a:r>
                        <a:rPr lang="en-US" sz="2000" dirty="0" smtClean="0">
                          <a:latin typeface="Times New Roman" panose="02020603050405020304" pitchFamily="18" charset="0"/>
                          <a:cs typeface="Times New Roman" panose="02020603050405020304" pitchFamily="18" charset="0"/>
                        </a:rPr>
                        <a:t>Critical Section</a:t>
                      </a:r>
                    </a:p>
                    <a:p>
                      <a:r>
                        <a:rPr lang="en-US" sz="2000" dirty="0" smtClean="0">
                          <a:latin typeface="Times New Roman" panose="02020603050405020304" pitchFamily="18" charset="0"/>
                          <a:cs typeface="Times New Roman" panose="02020603050405020304" pitchFamily="18" charset="0"/>
                        </a:rPr>
                        <a:t>Exit Section</a:t>
                      </a:r>
                    </a:p>
                    <a:p>
                      <a:r>
                        <a:rPr lang="en-US" sz="2000" dirty="0" smtClean="0">
                          <a:latin typeface="Times New Roman" panose="02020603050405020304" pitchFamily="18" charset="0"/>
                          <a:cs typeface="Times New Roman" panose="02020603050405020304" pitchFamily="18" charset="0"/>
                        </a:rPr>
                        <a:t>Remainder Section</a:t>
                      </a:r>
                    </a:p>
                    <a:p>
                      <a:r>
                        <a:rPr lang="en-US" sz="2000" dirty="0" smtClean="0">
                          <a:latin typeface="Times New Roman" panose="02020603050405020304" pitchFamily="18" charset="0"/>
                          <a:cs typeface="Times New Roman" panose="02020603050405020304" pitchFamily="18" charset="0"/>
                        </a:rPr>
                        <a:t>} while(T);</a:t>
                      </a:r>
                      <a:endParaRPr lang="en-IN" sz="20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2000" dirty="0" smtClean="0">
                          <a:latin typeface="Times New Roman" panose="02020603050405020304" pitchFamily="18" charset="0"/>
                          <a:cs typeface="Times New Roman" panose="02020603050405020304" pitchFamily="18" charset="0"/>
                        </a:rPr>
                        <a:t>Wait(S)</a:t>
                      </a:r>
                    </a:p>
                    <a:p>
                      <a:pPr>
                        <a:lnSpc>
                          <a:spcPct val="150000"/>
                        </a:lnSpc>
                      </a:pPr>
                      <a:r>
                        <a:rPr lang="en-US" sz="2000" dirty="0" smtClean="0">
                          <a:latin typeface="Times New Roman" panose="02020603050405020304" pitchFamily="18" charset="0"/>
                          <a:cs typeface="Times New Roman" panose="02020603050405020304" pitchFamily="18" charset="0"/>
                        </a:rPr>
                        <a:t>{</a:t>
                      </a:r>
                    </a:p>
                    <a:p>
                      <a:pPr>
                        <a:lnSpc>
                          <a:spcPct val="150000"/>
                        </a:lnSpc>
                      </a:pPr>
                      <a:r>
                        <a:rPr lang="en-US" sz="2000" dirty="0" smtClean="0">
                          <a:latin typeface="Times New Roman" panose="02020603050405020304" pitchFamily="18" charset="0"/>
                          <a:cs typeface="Times New Roman" panose="02020603050405020304" pitchFamily="18" charset="0"/>
                        </a:rPr>
                        <a:t>While(s&lt;=0);</a:t>
                      </a:r>
                    </a:p>
                    <a:p>
                      <a:pPr>
                        <a:lnSpc>
                          <a:spcPct val="150000"/>
                        </a:lnSpc>
                      </a:pPr>
                      <a:r>
                        <a:rPr lang="en-US" sz="2000" dirty="0" smtClean="0">
                          <a:latin typeface="Times New Roman" panose="02020603050405020304" pitchFamily="18" charset="0"/>
                          <a:cs typeface="Times New Roman" panose="02020603050405020304" pitchFamily="18" charset="0"/>
                        </a:rPr>
                        <a:t>S = S-1;</a:t>
                      </a:r>
                    </a:p>
                    <a:p>
                      <a:pPr>
                        <a:lnSpc>
                          <a:spcPct val="150000"/>
                        </a:lnSpc>
                      </a:pPr>
                      <a:r>
                        <a:rPr lang="en-US"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2000" dirty="0" smtClean="0">
                          <a:latin typeface="Times New Roman" panose="02020603050405020304" pitchFamily="18" charset="0"/>
                          <a:cs typeface="Times New Roman" panose="02020603050405020304" pitchFamily="18" charset="0"/>
                        </a:rPr>
                        <a:t>Signal (S)</a:t>
                      </a:r>
                    </a:p>
                    <a:p>
                      <a:pPr>
                        <a:lnSpc>
                          <a:spcPct val="150000"/>
                        </a:lnSpc>
                      </a:pPr>
                      <a:r>
                        <a:rPr lang="en-US" sz="2000" dirty="0" smtClean="0">
                          <a:latin typeface="Times New Roman" panose="02020603050405020304" pitchFamily="18" charset="0"/>
                          <a:cs typeface="Times New Roman" panose="02020603050405020304" pitchFamily="18" charset="0"/>
                        </a:rPr>
                        <a:t>{</a:t>
                      </a:r>
                    </a:p>
                    <a:p>
                      <a:pPr>
                        <a:lnSpc>
                          <a:spcPct val="150000"/>
                        </a:lnSpc>
                      </a:pPr>
                      <a:r>
                        <a:rPr lang="en-US" sz="2000" dirty="0" smtClean="0">
                          <a:latin typeface="Times New Roman" panose="02020603050405020304" pitchFamily="18" charset="0"/>
                          <a:cs typeface="Times New Roman" panose="02020603050405020304" pitchFamily="18" charset="0"/>
                        </a:rPr>
                        <a:t>S = S+1</a:t>
                      </a:r>
                    </a:p>
                    <a:p>
                      <a:pPr>
                        <a:lnSpc>
                          <a:spcPct val="150000"/>
                        </a:lnSpc>
                      </a:pPr>
                      <a:r>
                        <a:rPr lang="en-US"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61445325"/>
                  </a:ext>
                </a:extLst>
              </a:tr>
            </a:tbl>
          </a:graphicData>
        </a:graphic>
      </p:graphicFrame>
    </p:spTree>
    <p:extLst>
      <p:ext uri="{BB962C8B-B14F-4D97-AF65-F5344CB8AC3E}">
        <p14:creationId xmlns:p14="http://schemas.microsoft.com/office/powerpoint/2010/main" val="2978851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1109" y="331101"/>
            <a:ext cx="10884309" cy="5847755"/>
          </a:xfrm>
          <a:prstGeom prst="rect">
            <a:avLst/>
          </a:prstGeom>
        </p:spPr>
        <p:txBody>
          <a:bodyPr wrap="square">
            <a:spAutoFit/>
          </a:bodyPr>
          <a:lstStyle/>
          <a:p>
            <a:pPr algn="ctr"/>
            <a:r>
              <a:rPr lang="en-US" sz="2200" b="1" dirty="0">
                <a:solidFill>
                  <a:srgbClr val="FF0000"/>
                </a:solidFill>
                <a:latin typeface="Times New Roman" panose="02020603050405020304" pitchFamily="18" charset="0"/>
                <a:cs typeface="Times New Roman" panose="02020603050405020304" pitchFamily="18" charset="0"/>
              </a:rPr>
              <a:t>Types of </a:t>
            </a:r>
            <a:r>
              <a:rPr lang="en-US" sz="2200" b="1" dirty="0" smtClean="0">
                <a:solidFill>
                  <a:srgbClr val="FF0000"/>
                </a:solidFill>
                <a:latin typeface="Times New Roman" panose="02020603050405020304" pitchFamily="18" charset="0"/>
                <a:cs typeface="Times New Roman" panose="02020603050405020304" pitchFamily="18" charset="0"/>
              </a:rPr>
              <a:t>Semaphores</a:t>
            </a:r>
          </a:p>
          <a:p>
            <a:pPr algn="ctr"/>
            <a:endParaRPr lang="en-US" sz="2200" b="1" dirty="0">
              <a:solidFill>
                <a:srgbClr val="FF0000"/>
              </a:solidFill>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There are two main types of semaphores i.e. counting semaphores and binary semaphores. Details about these are given as follows −</a:t>
            </a:r>
          </a:p>
          <a:p>
            <a:pPr algn="just">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Counting </a:t>
            </a:r>
            <a:r>
              <a:rPr lang="en-US" sz="2200" b="1" dirty="0" smtClean="0">
                <a:latin typeface="Times New Roman" panose="02020603050405020304" pitchFamily="18" charset="0"/>
                <a:cs typeface="Times New Roman" panose="02020603050405020304" pitchFamily="18" charset="0"/>
              </a:rPr>
              <a:t>Semaphores </a:t>
            </a:r>
            <a:r>
              <a:rPr lang="en-US" sz="2200" dirty="0" smtClean="0">
                <a:latin typeface="Times New Roman" panose="02020603050405020304" pitchFamily="18" charset="0"/>
                <a:cs typeface="Times New Roman" panose="02020603050405020304" pitchFamily="18" charset="0"/>
              </a:rPr>
              <a:t>These </a:t>
            </a:r>
            <a:r>
              <a:rPr lang="en-US" sz="2200" dirty="0">
                <a:latin typeface="Times New Roman" panose="02020603050405020304" pitchFamily="18" charset="0"/>
                <a:cs typeface="Times New Roman" panose="02020603050405020304" pitchFamily="18" charset="0"/>
              </a:rPr>
              <a:t>are integer value semaphores and have an unrestricted value domain. These semaphores are used to coordinate the resource access, where the semaphore count is the number of available resources. If the resources are added, semaphore count automatically incremented and if the resources are removed, the count is decremented.</a:t>
            </a:r>
          </a:p>
          <a:p>
            <a:pPr algn="just">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Binary </a:t>
            </a:r>
            <a:r>
              <a:rPr lang="en-US" sz="2200" b="1" dirty="0" smtClean="0">
                <a:latin typeface="Times New Roman" panose="02020603050405020304" pitchFamily="18" charset="0"/>
                <a:cs typeface="Times New Roman" panose="02020603050405020304" pitchFamily="18" charset="0"/>
              </a:rPr>
              <a:t>Semaphores </a:t>
            </a: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binary semaphores are like counting semaphores but their value is restricted to 0 and 1. The wait operation only works when the semaphore is 1 and the signal operation succeeds when semaphore is 0. It is sometimes easier to implement binary semaphores than counting semaphores.</a:t>
            </a:r>
          </a:p>
        </p:txBody>
      </p:sp>
    </p:spTree>
    <p:extLst>
      <p:ext uri="{BB962C8B-B14F-4D97-AF65-F5344CB8AC3E}">
        <p14:creationId xmlns:p14="http://schemas.microsoft.com/office/powerpoint/2010/main" val="3855204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9432" y="550801"/>
            <a:ext cx="10667999" cy="5078313"/>
          </a:xfrm>
          <a:prstGeom prst="rect">
            <a:avLst/>
          </a:prstGeom>
        </p:spPr>
        <p:txBody>
          <a:bodyPr wrap="square">
            <a:spAutoFit/>
          </a:bodyPr>
          <a:lstStyle/>
          <a:p>
            <a:pPr algn="ctr">
              <a:lnSpc>
                <a:spcPct val="150000"/>
              </a:lnSpc>
            </a:pPr>
            <a:r>
              <a:rPr lang="en-US" sz="2400" b="1" dirty="0">
                <a:latin typeface="Times New Roman" panose="02020603050405020304" pitchFamily="18" charset="0"/>
                <a:cs typeface="Times New Roman" panose="02020603050405020304" pitchFamily="18" charset="0"/>
              </a:rPr>
              <a:t>Advantages of Semaphores</a:t>
            </a:r>
          </a:p>
          <a:p>
            <a:pPr algn="just">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Semaphores </a:t>
            </a:r>
            <a:r>
              <a:rPr lang="en-US" sz="2400" dirty="0">
                <a:latin typeface="Times New Roman" panose="02020603050405020304" pitchFamily="18" charset="0"/>
                <a:cs typeface="Times New Roman" panose="02020603050405020304" pitchFamily="18" charset="0"/>
              </a:rPr>
              <a:t>allow only one process into the critical section. They follow the mutual exclusion principle strictly and are much more efficient than some other methods of synchronization.</a:t>
            </a:r>
          </a:p>
          <a:p>
            <a:pPr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no resource wastage because of busy waiting in semaphores as processor time is not wasted unnecessarily to check if a condition is fulfilled to allow a process to access the critical section.</a:t>
            </a:r>
          </a:p>
          <a:p>
            <a:pPr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Semaphores are implemented in the machine independent code of the microkernel. So they are machine independent.</a:t>
            </a:r>
          </a:p>
        </p:txBody>
      </p:sp>
    </p:spTree>
    <p:extLst>
      <p:ext uri="{BB962C8B-B14F-4D97-AF65-F5344CB8AC3E}">
        <p14:creationId xmlns:p14="http://schemas.microsoft.com/office/powerpoint/2010/main" val="997711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0104" y="1173625"/>
            <a:ext cx="10726993" cy="3970318"/>
          </a:xfrm>
          <a:prstGeom prst="rect">
            <a:avLst/>
          </a:prstGeom>
        </p:spPr>
        <p:txBody>
          <a:bodyPr wrap="square">
            <a:spAutoFit/>
          </a:bodyPr>
          <a:lstStyle/>
          <a:p>
            <a:pPr algn="ctr">
              <a:lnSpc>
                <a:spcPct val="150000"/>
              </a:lnSpc>
            </a:pPr>
            <a:r>
              <a:rPr lang="en-US" sz="2400" dirty="0" smtClean="0">
                <a:solidFill>
                  <a:srgbClr val="FF0000"/>
                </a:solidFill>
                <a:latin typeface="Times New Roman" panose="02020603050405020304" pitchFamily="18" charset="0"/>
                <a:cs typeface="Times New Roman" panose="02020603050405020304" pitchFamily="18" charset="0"/>
              </a:rPr>
              <a:t>Producer Consumer Problem</a:t>
            </a:r>
          </a:p>
          <a:p>
            <a:pPr algn="just">
              <a:lnSpc>
                <a:spcPct val="150000"/>
              </a:lnSpc>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producer consumer problem is a synchronization problem. There is a fixed size buffer and the producer produces items and enters them into the buffer. The consumer removes the items from the buffer and consumes them.</a:t>
            </a:r>
          </a:p>
          <a:p>
            <a:pPr algn="just">
              <a:lnSpc>
                <a:spcPct val="150000"/>
              </a:lnSpc>
            </a:pPr>
            <a:r>
              <a:rPr lang="en-US" sz="2400" dirty="0">
                <a:latin typeface="Times New Roman" panose="02020603050405020304" pitchFamily="18" charset="0"/>
                <a:cs typeface="Times New Roman" panose="02020603050405020304" pitchFamily="18" charset="0"/>
              </a:rPr>
              <a:t>A producer should not produce items into the buffer when the consumer is consuming an item from the buffer and vice versa. So the buffer should only be accessed by the producer or consumer at a time.</a:t>
            </a:r>
          </a:p>
        </p:txBody>
      </p:sp>
    </p:spTree>
    <p:extLst>
      <p:ext uri="{BB962C8B-B14F-4D97-AF65-F5344CB8AC3E}">
        <p14:creationId xmlns:p14="http://schemas.microsoft.com/office/powerpoint/2010/main" val="2299904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77056" y="2317955"/>
            <a:ext cx="3676650" cy="4191000"/>
          </a:xfrm>
          <a:prstGeom prst="rect">
            <a:avLst/>
          </a:prstGeom>
        </p:spPr>
      </p:pic>
      <p:pic>
        <p:nvPicPr>
          <p:cNvPr id="5" name="Picture 4"/>
          <p:cNvPicPr>
            <a:picLocks noChangeAspect="1"/>
          </p:cNvPicPr>
          <p:nvPr/>
        </p:nvPicPr>
        <p:blipFill>
          <a:blip r:embed="rId3"/>
          <a:stretch>
            <a:fillRect/>
          </a:stretch>
        </p:blipFill>
        <p:spPr>
          <a:xfrm>
            <a:off x="7085371" y="2317955"/>
            <a:ext cx="4038600" cy="4267200"/>
          </a:xfrm>
          <a:prstGeom prst="rect">
            <a:avLst/>
          </a:prstGeom>
        </p:spPr>
      </p:pic>
      <p:sp>
        <p:nvSpPr>
          <p:cNvPr id="6" name="Rectangle 5"/>
          <p:cNvSpPr/>
          <p:nvPr/>
        </p:nvSpPr>
        <p:spPr>
          <a:xfrm>
            <a:off x="422787" y="563629"/>
            <a:ext cx="4837471" cy="1754326"/>
          </a:xfrm>
          <a:prstGeom prst="rect">
            <a:avLst/>
          </a:prstGeom>
        </p:spPr>
        <p:txBody>
          <a:bodyPr wrap="square">
            <a:spAutoFit/>
          </a:bodyPr>
          <a:lstStyle/>
          <a:p>
            <a:pPr>
              <a:lnSpc>
                <a:spcPct val="150000"/>
              </a:lnSpc>
            </a:pPr>
            <a:r>
              <a:rPr lang="en-US" sz="2400" b="1" dirty="0">
                <a:latin typeface="Times New Roman" panose="02020603050405020304" pitchFamily="18" charset="0"/>
                <a:cs typeface="Times New Roman" panose="02020603050405020304" pitchFamily="18" charset="0"/>
              </a:rPr>
              <a:t>Producer Process</a:t>
            </a:r>
          </a:p>
          <a:p>
            <a:pPr>
              <a:lnSpc>
                <a:spcPct val="150000"/>
              </a:lnSpc>
            </a:pPr>
            <a:r>
              <a:rPr lang="en-US" sz="2400" dirty="0">
                <a:latin typeface="Times New Roman" panose="02020603050405020304" pitchFamily="18" charset="0"/>
                <a:cs typeface="Times New Roman" panose="02020603050405020304" pitchFamily="18" charset="0"/>
              </a:rPr>
              <a:t>The code that defines the producer process is given below −</a:t>
            </a:r>
          </a:p>
        </p:txBody>
      </p:sp>
      <p:sp>
        <p:nvSpPr>
          <p:cNvPr id="7" name="Rectangle 6"/>
          <p:cNvSpPr/>
          <p:nvPr/>
        </p:nvSpPr>
        <p:spPr>
          <a:xfrm>
            <a:off x="6499122" y="746093"/>
            <a:ext cx="5211097" cy="1200329"/>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Consumer Process</a:t>
            </a:r>
          </a:p>
          <a:p>
            <a:r>
              <a:rPr lang="en-US" sz="2400" dirty="0">
                <a:latin typeface="Times New Roman" panose="02020603050405020304" pitchFamily="18" charset="0"/>
                <a:cs typeface="Times New Roman" panose="02020603050405020304" pitchFamily="18" charset="0"/>
              </a:rPr>
              <a:t>The code that defines the consumer process is given below:</a:t>
            </a:r>
          </a:p>
        </p:txBody>
      </p:sp>
    </p:spTree>
    <p:extLst>
      <p:ext uri="{BB962C8B-B14F-4D97-AF65-F5344CB8AC3E}">
        <p14:creationId xmlns:p14="http://schemas.microsoft.com/office/powerpoint/2010/main" val="3906552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55004"/>
            <a:ext cx="11277600" cy="5170646"/>
          </a:xfrm>
          <a:prstGeom prst="rect">
            <a:avLst/>
          </a:prstGeom>
        </p:spPr>
        <p:txBody>
          <a:bodyPr wrap="square">
            <a:spAutoFit/>
          </a:bodyPr>
          <a:lstStyle/>
          <a:p>
            <a:pPr algn="ctr">
              <a:lnSpc>
                <a:spcPct val="150000"/>
              </a:lnSpc>
            </a:pPr>
            <a:r>
              <a:rPr lang="en-US" sz="2800" dirty="0">
                <a:solidFill>
                  <a:srgbClr val="FF0000"/>
                </a:solidFill>
                <a:latin typeface="Times New Roman" panose="02020603050405020304" pitchFamily="18" charset="0"/>
                <a:cs typeface="Times New Roman" panose="02020603050405020304" pitchFamily="18" charset="0"/>
              </a:rPr>
              <a:t>Monitor</a:t>
            </a:r>
            <a:endParaRPr lang="en-US" sz="2800" dirty="0" smtClean="0">
              <a:solidFill>
                <a:srgbClr val="FF0000"/>
              </a:solidFill>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Monitor </a:t>
            </a:r>
            <a:r>
              <a:rPr lang="en-US" sz="2400" dirty="0">
                <a:latin typeface="Times New Roman" panose="02020603050405020304" pitchFamily="18" charset="0"/>
                <a:cs typeface="Times New Roman" panose="02020603050405020304" pitchFamily="18" charset="0"/>
              </a:rPr>
              <a:t>is one of the ways to achieve Process synchronization. Monitor is supported by programming languages to achieve mutual exclusion between processes. For example Java Synchronized methods. Java provides wait() and notify() constructs. </a:t>
            </a:r>
          </a:p>
          <a:p>
            <a:pPr marL="457200" indent="-457200" algn="just">
              <a:lnSpc>
                <a:spcPct val="150000"/>
              </a:lnSpc>
              <a:buAutoNum type="arabicPeriod"/>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is the collection of condition variables and procedures combined together in a special kind of module or a </a:t>
            </a:r>
            <a:r>
              <a:rPr lang="en-US" sz="2400" dirty="0" smtClean="0">
                <a:latin typeface="Times New Roman" panose="02020603050405020304" pitchFamily="18" charset="0"/>
                <a:cs typeface="Times New Roman" panose="02020603050405020304" pitchFamily="18" charset="0"/>
              </a:rPr>
              <a:t>package.</a:t>
            </a:r>
          </a:p>
          <a:p>
            <a:pPr marL="457200" indent="-457200" algn="just">
              <a:lnSpc>
                <a:spcPct val="150000"/>
              </a:lnSpc>
              <a:buAutoNum type="arabicPeriod"/>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processes running outside the monitor can’t access the internal variable of monitor but can call procedures of the </a:t>
            </a:r>
            <a:r>
              <a:rPr lang="en-US" sz="2400" dirty="0" smtClean="0">
                <a:latin typeface="Times New Roman" panose="02020603050405020304" pitchFamily="18" charset="0"/>
                <a:cs typeface="Times New Roman" panose="02020603050405020304" pitchFamily="18" charset="0"/>
              </a:rPr>
              <a:t>monitor.</a:t>
            </a:r>
          </a:p>
          <a:p>
            <a:pPr marL="457200" indent="-457200" algn="just">
              <a:lnSpc>
                <a:spcPct val="150000"/>
              </a:lnSpc>
              <a:buAutoNum type="arabicPeriod"/>
            </a:pPr>
            <a:r>
              <a:rPr lang="en-US" sz="2400" dirty="0" smtClean="0">
                <a:latin typeface="Times New Roman" panose="02020603050405020304" pitchFamily="18" charset="0"/>
                <a:cs typeface="Times New Roman" panose="02020603050405020304" pitchFamily="18" charset="0"/>
              </a:rPr>
              <a:t>Only </a:t>
            </a:r>
            <a:r>
              <a:rPr lang="en-US" sz="2400" dirty="0">
                <a:latin typeface="Times New Roman" panose="02020603050405020304" pitchFamily="18" charset="0"/>
                <a:cs typeface="Times New Roman" panose="02020603050405020304" pitchFamily="18" charset="0"/>
              </a:rPr>
              <a:t>one process at a time can execute code inside monitors.</a:t>
            </a:r>
          </a:p>
        </p:txBody>
      </p:sp>
    </p:spTree>
    <p:extLst>
      <p:ext uri="{BB962C8B-B14F-4D97-AF65-F5344CB8AC3E}">
        <p14:creationId xmlns:p14="http://schemas.microsoft.com/office/powerpoint/2010/main" val="3987350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6310" y="0"/>
            <a:ext cx="11385754" cy="6740307"/>
          </a:xfrm>
          <a:prstGeom prst="rect">
            <a:avLst/>
          </a:prstGeom>
        </p:spPr>
        <p:txBody>
          <a:bodyPr wrap="square">
            <a:spAutoFit/>
          </a:bodyPr>
          <a:lstStyle/>
          <a:p>
            <a:pPr algn="ctr">
              <a:lnSpc>
                <a:spcPct val="150000"/>
              </a:lnSpc>
            </a:pPr>
            <a:r>
              <a:rPr lang="en-US" sz="2400" b="1" dirty="0">
                <a:latin typeface="Times New Roman" panose="02020603050405020304" pitchFamily="18" charset="0"/>
                <a:cs typeface="Times New Roman" panose="02020603050405020304" pitchFamily="18" charset="0"/>
              </a:rPr>
              <a:t>Components of Monitor</a:t>
            </a:r>
          </a:p>
          <a:p>
            <a:pPr>
              <a:lnSpc>
                <a:spcPct val="150000"/>
              </a:lnSpc>
            </a:pPr>
            <a:r>
              <a:rPr lang="en-US" sz="2400" dirty="0">
                <a:latin typeface="Times New Roman" panose="02020603050405020304" pitchFamily="18" charset="0"/>
                <a:cs typeface="Times New Roman" panose="02020603050405020304" pitchFamily="18" charset="0"/>
              </a:rPr>
              <a:t>There are four main components of the monitor</a:t>
            </a:r>
            <a:r>
              <a:rPr lang="en-US" sz="2400" dirty="0" smtClean="0">
                <a:latin typeface="Times New Roman" panose="02020603050405020304" pitchFamily="18" charset="0"/>
                <a:cs typeface="Times New Roman" panose="02020603050405020304" pitchFamily="18" charset="0"/>
              </a:rPr>
              <a:t>:</a:t>
            </a:r>
          </a:p>
          <a:p>
            <a:pPr algn="just">
              <a:lnSpc>
                <a:spcPct val="150000"/>
              </a:lnSpc>
            </a:pPr>
            <a:r>
              <a:rPr lang="en-US" sz="2400" b="1" dirty="0">
                <a:latin typeface="Times New Roman" panose="02020603050405020304" pitchFamily="18" charset="0"/>
                <a:cs typeface="Times New Roman" panose="02020603050405020304" pitchFamily="18" charset="0"/>
              </a:rPr>
              <a:t>Initialization: – </a:t>
            </a:r>
            <a:r>
              <a:rPr lang="en-US" sz="2400" dirty="0">
                <a:latin typeface="Times New Roman" panose="02020603050405020304" pitchFamily="18" charset="0"/>
                <a:cs typeface="Times New Roman" panose="02020603050405020304" pitchFamily="18" charset="0"/>
              </a:rPr>
              <a:t>Initialization comprises the code, and when the monitors are created, we use this code exactly once.</a:t>
            </a:r>
          </a:p>
          <a:p>
            <a:pPr algn="just">
              <a:lnSpc>
                <a:spcPct val="150000"/>
              </a:lnSpc>
            </a:pPr>
            <a:r>
              <a:rPr lang="en-US" sz="2400" b="1" dirty="0">
                <a:latin typeface="Times New Roman" panose="02020603050405020304" pitchFamily="18" charset="0"/>
                <a:cs typeface="Times New Roman" panose="02020603050405020304" pitchFamily="18" charset="0"/>
              </a:rPr>
              <a:t>Private Data:</a:t>
            </a:r>
            <a:r>
              <a:rPr lang="en-US" sz="2400" dirty="0">
                <a:latin typeface="Times New Roman" panose="02020603050405020304" pitchFamily="18" charset="0"/>
                <a:cs typeface="Times New Roman" panose="02020603050405020304" pitchFamily="18" charset="0"/>
              </a:rPr>
              <a:t> – Private data is another component of the monitor. It comprises all the private data, and the private data contains private procedures that can only be used within the monitor. So, outside the monitor, private data is not visible.</a:t>
            </a:r>
          </a:p>
          <a:p>
            <a:pPr algn="just">
              <a:lnSpc>
                <a:spcPct val="150000"/>
              </a:lnSpc>
            </a:pPr>
            <a:r>
              <a:rPr lang="en-US" sz="2400" b="1" dirty="0">
                <a:latin typeface="Times New Roman" panose="02020603050405020304" pitchFamily="18" charset="0"/>
                <a:cs typeface="Times New Roman" panose="02020603050405020304" pitchFamily="18" charset="0"/>
              </a:rPr>
              <a:t>Monitor Procedure:</a:t>
            </a:r>
            <a:r>
              <a:rPr lang="en-US" sz="2400" dirty="0">
                <a:latin typeface="Times New Roman" panose="02020603050405020304" pitchFamily="18" charset="0"/>
                <a:cs typeface="Times New Roman" panose="02020603050405020304" pitchFamily="18" charset="0"/>
              </a:rPr>
              <a:t> – Monitors Procedures are those procedures that can be called from outside the monitor.</a:t>
            </a:r>
          </a:p>
          <a:p>
            <a:pPr algn="just">
              <a:lnSpc>
                <a:spcPct val="150000"/>
              </a:lnSpc>
            </a:pPr>
            <a:r>
              <a:rPr lang="en-US" sz="2400" b="1" dirty="0">
                <a:latin typeface="Times New Roman" panose="02020603050405020304" pitchFamily="18" charset="0"/>
                <a:cs typeface="Times New Roman" panose="02020603050405020304" pitchFamily="18" charset="0"/>
              </a:rPr>
              <a:t>Monitor Entry Queue: – </a:t>
            </a:r>
            <a:r>
              <a:rPr lang="en-US" sz="2400" dirty="0">
                <a:latin typeface="Times New Roman" panose="02020603050405020304" pitchFamily="18" charset="0"/>
                <a:cs typeface="Times New Roman" panose="02020603050405020304" pitchFamily="18" charset="0"/>
              </a:rPr>
              <a:t>Monitor entry queue is another essential component of the monitor that includes all the threads, which are called procedures.</a:t>
            </a:r>
          </a:p>
          <a:p>
            <a:pPr>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7159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5856" y="265160"/>
            <a:ext cx="6122253" cy="461665"/>
          </a:xfrm>
          <a:prstGeom prst="rect">
            <a:avLst/>
          </a:prstGeom>
        </p:spPr>
        <p:txBody>
          <a:bodyPr wrap="none">
            <a:spAutoFit/>
          </a:bodyPr>
          <a:lstStyle/>
          <a:p>
            <a:pPr algn="ctr"/>
            <a:r>
              <a:rPr lang="en-US" sz="2400" b="1" dirty="0">
                <a:latin typeface="Times New Roman" panose="02020603050405020304" pitchFamily="18" charset="0"/>
                <a:cs typeface="Times New Roman" panose="02020603050405020304" pitchFamily="18" charset="0"/>
              </a:rPr>
              <a:t>Difference between Monitors and Semaphore</a:t>
            </a:r>
            <a:endParaRPr lang="en-IN"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133475" y="859093"/>
            <a:ext cx="9925050" cy="5867400"/>
          </a:xfrm>
          <a:prstGeom prst="rect">
            <a:avLst/>
          </a:prstGeom>
        </p:spPr>
      </p:pic>
    </p:spTree>
    <p:extLst>
      <p:ext uri="{BB962C8B-B14F-4D97-AF65-F5344CB8AC3E}">
        <p14:creationId xmlns:p14="http://schemas.microsoft.com/office/powerpoint/2010/main" val="2091372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13271" y="176980"/>
            <a:ext cx="8256638" cy="6469625"/>
          </a:xfrm>
        </p:spPr>
      </p:pic>
    </p:spTree>
    <p:extLst>
      <p:ext uri="{BB962C8B-B14F-4D97-AF65-F5344CB8AC3E}">
        <p14:creationId xmlns:p14="http://schemas.microsoft.com/office/powerpoint/2010/main" val="3341994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noChangeArrowheads="1"/>
          </p:cNvSpPr>
          <p:nvPr>
            <p:ph type="title"/>
          </p:nvPr>
        </p:nvSpPr>
        <p:spPr bwMode="auto">
          <a:xfrm>
            <a:off x="838201" y="377049"/>
            <a:ext cx="10515600" cy="82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084" tIns="45542" rIns="91084" bIns="45542" numCol="1" rtlCol="0" anchor="b" anchorCtr="0" compatLnSpc="1">
            <a:prstTxWarp prst="textNoShape">
              <a:avLst/>
            </a:prstTxWarp>
            <a:normAutofit/>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sz="3586" b="0" dirty="0">
                <a:solidFill>
                  <a:srgbClr val="7030A0"/>
                </a:solidFill>
                <a:latin typeface="Times New Roman" pitchFamily="18" charset="0"/>
                <a:cs typeface="Times New Roman" pitchFamily="18" charset="0"/>
              </a:rPr>
              <a:t>Process Synchronization </a:t>
            </a:r>
          </a:p>
        </p:txBody>
      </p:sp>
      <p:sp>
        <p:nvSpPr>
          <p:cNvPr id="5" name="Content Placeholder 4"/>
          <p:cNvSpPr>
            <a:spLocks noGrp="1" noChangeArrowheads="1"/>
          </p:cNvSpPr>
          <p:nvPr>
            <p:ph idx="1"/>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084" tIns="45542" rIns="91084" bIns="45542" numCol="1" rtlCol="0" anchor="t" anchorCtr="0" compatLnSpc="1">
            <a:prstTxWarp prst="textNoShape">
              <a:avLst/>
            </a:prstTxWarp>
            <a:normAutofit/>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lnSpc>
                <a:spcPct val="150000"/>
              </a:lnSpc>
            </a:pPr>
            <a:r>
              <a:rPr lang="en-US" altLang="en-US" b="1" dirty="0" smtClean="0">
                <a:latin typeface="Times New Roman" pitchFamily="18" charset="0"/>
                <a:cs typeface="Times New Roman" pitchFamily="18" charset="0"/>
              </a:rPr>
              <a:t>Two </a:t>
            </a:r>
            <a:r>
              <a:rPr lang="en-US" altLang="en-US" b="1" dirty="0" smtClean="0">
                <a:latin typeface="Times New Roman" pitchFamily="18" charset="0"/>
                <a:cs typeface="Times New Roman" pitchFamily="18" charset="0"/>
              </a:rPr>
              <a:t>types Process</a:t>
            </a:r>
            <a:endParaRPr lang="en-US" altLang="en-US" b="1" dirty="0" smtClean="0">
              <a:latin typeface="Times New Roman" pitchFamily="18" charset="0"/>
              <a:cs typeface="Times New Roman" pitchFamily="18" charset="0"/>
            </a:endParaRPr>
          </a:p>
          <a:p>
            <a:pPr>
              <a:lnSpc>
                <a:spcPct val="150000"/>
              </a:lnSpc>
              <a:buFont typeface="Wingdings" panose="05000000000000000000" pitchFamily="2" charset="2"/>
              <a:buChar char="Ø"/>
            </a:pPr>
            <a:r>
              <a:rPr lang="en-US" altLang="en-US" sz="2391" b="1" dirty="0">
                <a:latin typeface="Times New Roman" pitchFamily="18" charset="0"/>
                <a:cs typeface="Times New Roman" pitchFamily="18" charset="0"/>
              </a:rPr>
              <a:t>Independent process</a:t>
            </a:r>
            <a:r>
              <a:rPr lang="en-US" altLang="en-US" sz="2200" dirty="0">
                <a:latin typeface="Times New Roman" pitchFamily="18" charset="0"/>
                <a:cs typeface="Times New Roman" pitchFamily="18" charset="0"/>
              </a:rPr>
              <a:t>: Execution of the process </a:t>
            </a:r>
            <a:r>
              <a:rPr lang="en-US" altLang="en-US" sz="2200" dirty="0">
                <a:solidFill>
                  <a:srgbClr val="FF0000"/>
                </a:solidFill>
                <a:latin typeface="Times New Roman" pitchFamily="18" charset="0"/>
                <a:cs typeface="Times New Roman" pitchFamily="18" charset="0"/>
              </a:rPr>
              <a:t>does not affect </a:t>
            </a:r>
            <a:r>
              <a:rPr lang="en-US" altLang="en-US" sz="2200" dirty="0">
                <a:latin typeface="Times New Roman" pitchFamily="18" charset="0"/>
                <a:cs typeface="Times New Roman" pitchFamily="18" charset="0"/>
              </a:rPr>
              <a:t>the execution of other.</a:t>
            </a:r>
          </a:p>
          <a:p>
            <a:pPr>
              <a:lnSpc>
                <a:spcPct val="150000"/>
              </a:lnSpc>
              <a:buFont typeface="Wingdings" panose="05000000000000000000" pitchFamily="2" charset="2"/>
              <a:buChar char="Ø"/>
            </a:pPr>
            <a:r>
              <a:rPr lang="en-US" altLang="en-US" sz="2391" b="1" dirty="0">
                <a:latin typeface="Times New Roman" pitchFamily="18" charset="0"/>
                <a:cs typeface="Times New Roman" pitchFamily="18" charset="0"/>
              </a:rPr>
              <a:t>Cooperative process: </a:t>
            </a:r>
            <a:r>
              <a:rPr lang="en-US" altLang="en-US" sz="2391" dirty="0">
                <a:latin typeface="Times New Roman" pitchFamily="18" charset="0"/>
                <a:cs typeface="Times New Roman" pitchFamily="18" charset="0"/>
              </a:rPr>
              <a:t>Execution of one process</a:t>
            </a:r>
            <a:r>
              <a:rPr lang="en-US" altLang="en-US" sz="2391" dirty="0">
                <a:solidFill>
                  <a:srgbClr val="FF0000"/>
                </a:solidFill>
                <a:latin typeface="Times New Roman" pitchFamily="18" charset="0"/>
                <a:cs typeface="Times New Roman" pitchFamily="18" charset="0"/>
              </a:rPr>
              <a:t> affects </a:t>
            </a:r>
            <a:r>
              <a:rPr lang="en-US" altLang="en-US" sz="2391" dirty="0">
                <a:latin typeface="Times New Roman" pitchFamily="18" charset="0"/>
                <a:cs typeface="Times New Roman" pitchFamily="18" charset="0"/>
              </a:rPr>
              <a:t>the execution of other process.</a:t>
            </a:r>
          </a:p>
          <a:p>
            <a:pPr algn="just">
              <a:lnSpc>
                <a:spcPct val="150000"/>
              </a:lnSpc>
            </a:pPr>
            <a:r>
              <a:rPr lang="en-US" altLang="en-US" sz="2191" b="1" dirty="0" smtClean="0">
                <a:latin typeface="Times New Roman" pitchFamily="18" charset="0"/>
                <a:cs typeface="Times New Roman" pitchFamily="18" charset="0"/>
              </a:rPr>
              <a:t>Process Synchronization: </a:t>
            </a:r>
            <a:r>
              <a:rPr lang="en-US" altLang="en-US" sz="2200" dirty="0" smtClean="0">
                <a:latin typeface="Times New Roman" pitchFamily="18" charset="0"/>
                <a:cs typeface="Times New Roman" pitchFamily="18" charset="0"/>
              </a:rPr>
              <a:t>It helps to maintain shared data consistency &amp; cooperating process execution. When process execute, it should be ensure that, those concurrent access to shared data does not create inconsistency.</a:t>
            </a:r>
            <a:endParaRPr lang="en-US" altLang="en-US" sz="22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055DD3A-595D-4C27-A5A4-4F86A6FDA437}" type="slidenum">
              <a:rPr lang="en-IN" smtClean="0"/>
              <a:t>3</a:t>
            </a:fld>
            <a:endParaRPr lang="en-IN"/>
          </a:p>
        </p:txBody>
      </p:sp>
      <p:graphicFrame>
        <p:nvGraphicFramePr>
          <p:cNvPr id="6" name="Object 5"/>
          <p:cNvGraphicFramePr>
            <a:graphicFrameLocks noChangeAspect="1"/>
          </p:cNvGraphicFramePr>
          <p:nvPr>
            <p:extLst/>
          </p:nvPr>
        </p:nvGraphicFramePr>
        <p:xfrm>
          <a:off x="10408268" y="59507"/>
          <a:ext cx="1783732" cy="898191"/>
        </p:xfrm>
        <a:graphic>
          <a:graphicData uri="http://schemas.openxmlformats.org/presentationml/2006/ole">
            <mc:AlternateContent xmlns:mc="http://schemas.openxmlformats.org/markup-compatibility/2006">
              <mc:Choice xmlns:v="urn:schemas-microsoft-com:vml" Requires="v">
                <p:oleObj spid="_x0000_s1049" name="Bitmap Image" r:id="rId3" imgW="1790640" imgH="901800" progId="Paint.Picture">
                  <p:embed/>
                </p:oleObj>
              </mc:Choice>
              <mc:Fallback>
                <p:oleObj name="Bitmap Image" r:id="rId3" imgW="1790640" imgH="901800" progId="Paint.Picture">
                  <p:embed/>
                  <p:pic>
                    <p:nvPicPr>
                      <p:cNvPr id="6" name="Object 5"/>
                      <p:cNvPicPr/>
                      <p:nvPr/>
                    </p:nvPicPr>
                    <p:blipFill>
                      <a:blip r:embed="rId4"/>
                      <a:stretch>
                        <a:fillRect/>
                      </a:stretch>
                    </p:blipFill>
                    <p:spPr>
                      <a:xfrm>
                        <a:off x="10408268" y="59507"/>
                        <a:ext cx="1783732" cy="898191"/>
                      </a:xfrm>
                      <a:prstGeom prst="rect">
                        <a:avLst/>
                      </a:prstGeom>
                    </p:spPr>
                  </p:pic>
                </p:oleObj>
              </mc:Fallback>
            </mc:AlternateContent>
          </a:graphicData>
        </a:graphic>
      </p:graphicFrame>
    </p:spTree>
    <p:extLst>
      <p:ext uri="{BB962C8B-B14F-4D97-AF65-F5344CB8AC3E}">
        <p14:creationId xmlns:p14="http://schemas.microsoft.com/office/powerpoint/2010/main" val="2892528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055DD3A-595D-4C27-A5A4-4F86A6FDA437}" type="slidenum">
              <a:rPr lang="en-IN" smtClean="0"/>
              <a:t>4</a:t>
            </a:fld>
            <a:endParaRPr lang="en-IN"/>
          </a:p>
        </p:txBody>
      </p:sp>
      <p:sp>
        <p:nvSpPr>
          <p:cNvPr id="3" name="Rectangle 2"/>
          <p:cNvSpPr/>
          <p:nvPr/>
        </p:nvSpPr>
        <p:spPr>
          <a:xfrm>
            <a:off x="3195525" y="336234"/>
            <a:ext cx="5501547" cy="582500"/>
          </a:xfrm>
          <a:prstGeom prst="rect">
            <a:avLst/>
          </a:prstGeom>
        </p:spPr>
        <p:txBody>
          <a:bodyPr wrap="square">
            <a:spAutoFit/>
          </a:bodyPr>
          <a:lstStyle/>
          <a:p>
            <a:pPr algn="ctr"/>
            <a:r>
              <a:rPr lang="en-US" sz="3188" b="1" dirty="0">
                <a:solidFill>
                  <a:srgbClr val="7030A0"/>
                </a:solidFill>
                <a:latin typeface="Times New Roman" pitchFamily="18" charset="0"/>
                <a:cs typeface="Times New Roman" pitchFamily="18" charset="0"/>
              </a:rPr>
              <a:t>Race condition</a:t>
            </a:r>
            <a:endParaRPr lang="en-IN" sz="3188" b="1" dirty="0">
              <a:solidFill>
                <a:srgbClr val="7030A0"/>
              </a:solidFill>
            </a:endParaRPr>
          </a:p>
        </p:txBody>
      </p:sp>
      <p:sp>
        <p:nvSpPr>
          <p:cNvPr id="4" name="Content Placeholder 2"/>
          <p:cNvSpPr txBox="1">
            <a:spLocks/>
          </p:cNvSpPr>
          <p:nvPr/>
        </p:nvSpPr>
        <p:spPr>
          <a:xfrm>
            <a:off x="401556" y="1243613"/>
            <a:ext cx="11204335" cy="5465052"/>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Font typeface="Wingdings" panose="05000000000000000000" pitchFamily="2" charset="2"/>
              <a:buChar char="Ø"/>
            </a:pPr>
            <a:r>
              <a:rPr lang="en-US" sz="2391" dirty="0">
                <a:latin typeface="Times New Roman" pitchFamily="18" charset="0"/>
                <a:cs typeface="Times New Roman" pitchFamily="18" charset="0"/>
              </a:rPr>
              <a:t>In </a:t>
            </a:r>
            <a:r>
              <a:rPr lang="en-US" sz="2391" dirty="0" smtClean="0">
                <a:latin typeface="Times New Roman" pitchFamily="18" charset="0"/>
                <a:cs typeface="Times New Roman" pitchFamily="18" charset="0"/>
              </a:rPr>
              <a:t>an </a:t>
            </a:r>
            <a:r>
              <a:rPr lang="en-US" sz="2391" dirty="0" err="1" smtClean="0">
                <a:latin typeface="Times New Roman" pitchFamily="18" charset="0"/>
                <a:cs typeface="Times New Roman" pitchFamily="18" charset="0"/>
              </a:rPr>
              <a:t>O.S</a:t>
            </a:r>
            <a:r>
              <a:rPr lang="en-US" sz="2391" dirty="0" smtClean="0">
                <a:latin typeface="Times New Roman" pitchFamily="18" charset="0"/>
                <a:cs typeface="Times New Roman" pitchFamily="18" charset="0"/>
              </a:rPr>
              <a:t>., </a:t>
            </a:r>
            <a:r>
              <a:rPr lang="en-US" sz="2391" dirty="0">
                <a:latin typeface="Times New Roman" pitchFamily="18" charset="0"/>
                <a:cs typeface="Times New Roman" pitchFamily="18" charset="0"/>
              </a:rPr>
              <a:t>the processes that are working together shared some common storage (main memory file) that each process can read and </a:t>
            </a:r>
            <a:r>
              <a:rPr lang="en-US" sz="2391" dirty="0" smtClean="0">
                <a:latin typeface="Times New Roman" pitchFamily="18" charset="0"/>
                <a:cs typeface="Times New Roman" pitchFamily="18" charset="0"/>
              </a:rPr>
              <a:t>write, </a:t>
            </a:r>
            <a:r>
              <a:rPr lang="en-US" sz="2391" dirty="0">
                <a:latin typeface="Times New Roman" pitchFamily="18" charset="0"/>
                <a:cs typeface="Times New Roman" pitchFamily="18" charset="0"/>
              </a:rPr>
              <a:t>when two or more processes are reading or writing some </a:t>
            </a:r>
            <a:r>
              <a:rPr lang="en-US" sz="2400" b="1" dirty="0">
                <a:solidFill>
                  <a:srgbClr val="FF0000"/>
                </a:solidFill>
                <a:latin typeface="Times New Roman" pitchFamily="18" charset="0"/>
                <a:cs typeface="Times New Roman" pitchFamily="18" charset="0"/>
              </a:rPr>
              <a:t>shared data</a:t>
            </a:r>
            <a:r>
              <a:rPr lang="en-US" sz="2391" dirty="0">
                <a:latin typeface="Times New Roman" pitchFamily="18" charset="0"/>
                <a:cs typeface="Times New Roman" pitchFamily="18" charset="0"/>
              </a:rPr>
              <a:t> and the final result </a:t>
            </a:r>
            <a:r>
              <a:rPr lang="en-US" sz="2391" dirty="0" smtClean="0">
                <a:latin typeface="Times New Roman" pitchFamily="18" charset="0"/>
                <a:cs typeface="Times New Roman" pitchFamily="18" charset="0"/>
              </a:rPr>
              <a:t>depending </a:t>
            </a:r>
            <a:r>
              <a:rPr lang="en-US" sz="2391" dirty="0">
                <a:latin typeface="Times New Roman" pitchFamily="18" charset="0"/>
                <a:cs typeface="Times New Roman" pitchFamily="18" charset="0"/>
              </a:rPr>
              <a:t>on </a:t>
            </a:r>
            <a:r>
              <a:rPr lang="en-US" sz="2391" b="1" dirty="0">
                <a:solidFill>
                  <a:srgbClr val="FF0000"/>
                </a:solidFill>
                <a:latin typeface="Times New Roman" pitchFamily="18" charset="0"/>
                <a:cs typeface="Times New Roman" pitchFamily="18" charset="0"/>
              </a:rPr>
              <a:t>who run precisely when</a:t>
            </a:r>
            <a:r>
              <a:rPr lang="en-US" sz="2391" dirty="0">
                <a:latin typeface="Times New Roman" pitchFamily="18" charset="0"/>
                <a:cs typeface="Times New Roman" pitchFamily="18" charset="0"/>
              </a:rPr>
              <a:t>, are called race conditions</a:t>
            </a:r>
            <a:r>
              <a:rPr lang="en-US" sz="2391" dirty="0" smtClean="0">
                <a:latin typeface="Times New Roman" pitchFamily="18" charset="0"/>
                <a:cs typeface="Times New Roman" pitchFamily="18" charset="0"/>
              </a:rPr>
              <a:t>.</a:t>
            </a:r>
          </a:p>
          <a:p>
            <a:pPr algn="just">
              <a:lnSpc>
                <a:spcPct val="150000"/>
              </a:lnSpc>
              <a:buFont typeface="Wingdings" panose="05000000000000000000" pitchFamily="2" charset="2"/>
              <a:buChar char="Ø"/>
            </a:pPr>
            <a:r>
              <a:rPr lang="en-US" sz="2391" dirty="0" smtClean="0">
                <a:latin typeface="Times New Roman" pitchFamily="18" charset="0"/>
                <a:cs typeface="Times New Roman" pitchFamily="18" charset="0"/>
              </a:rPr>
              <a:t>Several processes access and manipulate the same data concurrently and the outcome of the execution depends on the </a:t>
            </a:r>
            <a:r>
              <a:rPr lang="en-US" sz="2391" b="1" dirty="0" smtClean="0">
                <a:solidFill>
                  <a:srgbClr val="FF0000"/>
                </a:solidFill>
                <a:latin typeface="Times New Roman" pitchFamily="18" charset="0"/>
                <a:cs typeface="Times New Roman" pitchFamily="18" charset="0"/>
              </a:rPr>
              <a:t>particular order </a:t>
            </a:r>
            <a:r>
              <a:rPr lang="en-US" sz="2391" dirty="0" smtClean="0">
                <a:latin typeface="Times New Roman" pitchFamily="18" charset="0"/>
                <a:cs typeface="Times New Roman" pitchFamily="18" charset="0"/>
              </a:rPr>
              <a:t>in which the access takes place, is </a:t>
            </a:r>
            <a:r>
              <a:rPr lang="en-US" sz="2391" b="1" dirty="0" smtClean="0">
                <a:solidFill>
                  <a:srgbClr val="FF0000"/>
                </a:solidFill>
                <a:latin typeface="Times New Roman" pitchFamily="18" charset="0"/>
                <a:cs typeface="Times New Roman" pitchFamily="18" charset="0"/>
              </a:rPr>
              <a:t>called a race condition.</a:t>
            </a:r>
            <a:endParaRPr lang="en-US" sz="2391" b="1" dirty="0">
              <a:solidFill>
                <a:srgbClr val="FF0000"/>
              </a:solidFill>
              <a:latin typeface="Times New Roman" pitchFamily="18" charset="0"/>
              <a:cs typeface="Times New Roman" pitchFamily="18" charset="0"/>
            </a:endParaRPr>
          </a:p>
          <a:p>
            <a:pPr algn="just">
              <a:lnSpc>
                <a:spcPct val="150000"/>
              </a:lnSpc>
              <a:buFont typeface="Wingdings" panose="05000000000000000000" pitchFamily="2" charset="2"/>
              <a:buChar char="Ø"/>
            </a:pPr>
            <a:r>
              <a:rPr lang="en-US" sz="2391" dirty="0">
                <a:latin typeface="Times New Roman" pitchFamily="18" charset="0"/>
                <a:cs typeface="Times New Roman" pitchFamily="18" charset="0"/>
              </a:rPr>
              <a:t>Race condition are also possible in </a:t>
            </a:r>
            <a:r>
              <a:rPr lang="en-US" sz="2391" dirty="0" err="1">
                <a:latin typeface="Times New Roman" pitchFamily="18" charset="0"/>
                <a:cs typeface="Times New Roman" pitchFamily="18" charset="0"/>
              </a:rPr>
              <a:t>O.S</a:t>
            </a:r>
            <a:r>
              <a:rPr lang="en-US" sz="2391" dirty="0">
                <a:latin typeface="Times New Roman" pitchFamily="18" charset="0"/>
                <a:cs typeface="Times New Roman" pitchFamily="18" charset="0"/>
              </a:rPr>
              <a:t>. if the ready queue is implemented as a linked list and if the ready queue is manipulated during the handling of other interrupt before the first one completes. If the interrupts are not disable then the linked list could become corrupted. </a:t>
            </a:r>
          </a:p>
        </p:txBody>
      </p:sp>
      <p:graphicFrame>
        <p:nvGraphicFramePr>
          <p:cNvPr id="5" name="Object 4"/>
          <p:cNvGraphicFramePr>
            <a:graphicFrameLocks noChangeAspect="1"/>
          </p:cNvGraphicFramePr>
          <p:nvPr>
            <p:extLst/>
          </p:nvPr>
        </p:nvGraphicFramePr>
        <p:xfrm>
          <a:off x="10408268" y="59507"/>
          <a:ext cx="1783732" cy="898191"/>
        </p:xfrm>
        <a:graphic>
          <a:graphicData uri="http://schemas.openxmlformats.org/presentationml/2006/ole">
            <mc:AlternateContent xmlns:mc="http://schemas.openxmlformats.org/markup-compatibility/2006">
              <mc:Choice xmlns:v="urn:schemas-microsoft-com:vml" Requires="v">
                <p:oleObj spid="_x0000_s2072" name="Bitmap Image" r:id="rId3" imgW="1790640" imgH="901800" progId="Paint.Picture">
                  <p:embed/>
                </p:oleObj>
              </mc:Choice>
              <mc:Fallback>
                <p:oleObj name="Bitmap Image" r:id="rId3" imgW="1790640" imgH="901800" progId="Paint.Picture">
                  <p:embed/>
                  <p:pic>
                    <p:nvPicPr>
                      <p:cNvPr id="6" name="Object 5"/>
                      <p:cNvPicPr/>
                      <p:nvPr/>
                    </p:nvPicPr>
                    <p:blipFill>
                      <a:blip r:embed="rId4"/>
                      <a:stretch>
                        <a:fillRect/>
                      </a:stretch>
                    </p:blipFill>
                    <p:spPr>
                      <a:xfrm>
                        <a:off x="10408268" y="59507"/>
                        <a:ext cx="1783732" cy="898191"/>
                      </a:xfrm>
                      <a:prstGeom prst="rect">
                        <a:avLst/>
                      </a:prstGeom>
                    </p:spPr>
                  </p:pic>
                </p:oleObj>
              </mc:Fallback>
            </mc:AlternateContent>
          </a:graphicData>
        </a:graphic>
      </p:graphicFrame>
    </p:spTree>
    <p:extLst>
      <p:ext uri="{BB962C8B-B14F-4D97-AF65-F5344CB8AC3E}">
        <p14:creationId xmlns:p14="http://schemas.microsoft.com/office/powerpoint/2010/main" val="1933623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055DD3A-595D-4C27-A5A4-4F86A6FDA437}" type="slidenum">
              <a:rPr lang="en-IN" smtClean="0"/>
              <a:t>5</a:t>
            </a:fld>
            <a:endParaRPr lang="en-IN"/>
          </a:p>
        </p:txBody>
      </p:sp>
      <p:sp>
        <p:nvSpPr>
          <p:cNvPr id="3" name="Title 1"/>
          <p:cNvSpPr txBox="1">
            <a:spLocks/>
          </p:cNvSpPr>
          <p:nvPr/>
        </p:nvSpPr>
        <p:spPr>
          <a:xfrm>
            <a:off x="2634587" y="351235"/>
            <a:ext cx="7742157" cy="113855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383">
                <a:latin typeface="Times New Roman" pitchFamily="18" charset="0"/>
                <a:cs typeface="Times New Roman" pitchFamily="18" charset="0"/>
              </a:rPr>
              <a:t>How to avoid race condition?</a:t>
            </a:r>
            <a:endParaRPr lang="en-US" sz="4383" dirty="0">
              <a:latin typeface="Times New Roman" pitchFamily="18" charset="0"/>
              <a:cs typeface="Times New Roman" pitchFamily="18" charset="0"/>
            </a:endParaRPr>
          </a:p>
        </p:txBody>
      </p:sp>
      <p:sp>
        <p:nvSpPr>
          <p:cNvPr id="4" name="Content Placeholder 2"/>
          <p:cNvSpPr txBox="1">
            <a:spLocks/>
          </p:cNvSpPr>
          <p:nvPr/>
        </p:nvSpPr>
        <p:spPr>
          <a:xfrm>
            <a:off x="920636" y="1546104"/>
            <a:ext cx="10773400" cy="45542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Font typeface="Wingdings" panose="05000000000000000000" pitchFamily="2" charset="2"/>
              <a:buChar char="Ø"/>
            </a:pPr>
            <a:r>
              <a:rPr lang="en-US" sz="2391" dirty="0">
                <a:latin typeface="Times New Roman" pitchFamily="18" charset="0"/>
                <a:cs typeface="Times New Roman" pitchFamily="18" charset="0"/>
              </a:rPr>
              <a:t>The key to preempting trouble involving shared storage is to find some way to prohibit more than one process from reading and writing shared data simultaneously.</a:t>
            </a:r>
          </a:p>
          <a:p>
            <a:pPr algn="just">
              <a:lnSpc>
                <a:spcPct val="150000"/>
              </a:lnSpc>
              <a:buFont typeface="Wingdings" panose="05000000000000000000" pitchFamily="2" charset="2"/>
              <a:buChar char="Ø"/>
            </a:pPr>
            <a:r>
              <a:rPr lang="en-US" sz="2391" dirty="0">
                <a:latin typeface="Times New Roman" pitchFamily="18" charset="0"/>
                <a:cs typeface="Times New Roman" pitchFamily="18" charset="0"/>
              </a:rPr>
              <a:t>That part of the program where the shared memory is accessed is called the critical section.</a:t>
            </a:r>
          </a:p>
          <a:p>
            <a:pPr algn="just">
              <a:lnSpc>
                <a:spcPct val="150000"/>
              </a:lnSpc>
              <a:buFont typeface="Wingdings" panose="05000000000000000000" pitchFamily="2" charset="2"/>
              <a:buChar char="Ø"/>
            </a:pPr>
            <a:r>
              <a:rPr lang="en-US" sz="2391" dirty="0">
                <a:latin typeface="Times New Roman" pitchFamily="18" charset="0"/>
                <a:cs typeface="Times New Roman" pitchFamily="18" charset="0"/>
              </a:rPr>
              <a:t>To avoid race conditions and flowed results one must identify codes in critical section in each thread.</a:t>
            </a:r>
          </a:p>
        </p:txBody>
      </p:sp>
      <p:graphicFrame>
        <p:nvGraphicFramePr>
          <p:cNvPr id="5" name="Object 4"/>
          <p:cNvGraphicFramePr>
            <a:graphicFrameLocks noChangeAspect="1"/>
          </p:cNvGraphicFramePr>
          <p:nvPr>
            <p:extLst/>
          </p:nvPr>
        </p:nvGraphicFramePr>
        <p:xfrm>
          <a:off x="10408268" y="59507"/>
          <a:ext cx="1783732" cy="898191"/>
        </p:xfrm>
        <a:graphic>
          <a:graphicData uri="http://schemas.openxmlformats.org/presentationml/2006/ole">
            <mc:AlternateContent xmlns:mc="http://schemas.openxmlformats.org/markup-compatibility/2006">
              <mc:Choice xmlns:v="urn:schemas-microsoft-com:vml" Requires="v">
                <p:oleObj spid="_x0000_s3094" name="Bitmap Image" r:id="rId3" imgW="1790640" imgH="901800" progId="Paint.Picture">
                  <p:embed/>
                </p:oleObj>
              </mc:Choice>
              <mc:Fallback>
                <p:oleObj name="Bitmap Image" r:id="rId3" imgW="1790640" imgH="901800" progId="Paint.Picture">
                  <p:embed/>
                  <p:pic>
                    <p:nvPicPr>
                      <p:cNvPr id="6" name="Object 5"/>
                      <p:cNvPicPr/>
                      <p:nvPr/>
                    </p:nvPicPr>
                    <p:blipFill>
                      <a:blip r:embed="rId4"/>
                      <a:stretch>
                        <a:fillRect/>
                      </a:stretch>
                    </p:blipFill>
                    <p:spPr>
                      <a:xfrm>
                        <a:off x="10408268" y="59507"/>
                        <a:ext cx="1783732" cy="898191"/>
                      </a:xfrm>
                      <a:prstGeom prst="rect">
                        <a:avLst/>
                      </a:prstGeom>
                    </p:spPr>
                  </p:pic>
                </p:oleObj>
              </mc:Fallback>
            </mc:AlternateContent>
          </a:graphicData>
        </a:graphic>
      </p:graphicFrame>
    </p:spTree>
    <p:extLst>
      <p:ext uri="{BB962C8B-B14F-4D97-AF65-F5344CB8AC3E}">
        <p14:creationId xmlns:p14="http://schemas.microsoft.com/office/powerpoint/2010/main" val="1225885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010528" y="3235488"/>
            <a:ext cx="4170941" cy="2913038"/>
          </a:xfrm>
          <a:prstGeom prst="rect">
            <a:avLst/>
          </a:prstGeom>
        </p:spPr>
      </p:pic>
      <p:sp>
        <p:nvSpPr>
          <p:cNvPr id="5" name="Rectangle 4"/>
          <p:cNvSpPr/>
          <p:nvPr/>
        </p:nvSpPr>
        <p:spPr>
          <a:xfrm>
            <a:off x="714067" y="373166"/>
            <a:ext cx="10763864" cy="2862322"/>
          </a:xfrm>
          <a:prstGeom prst="rect">
            <a:avLst/>
          </a:prstGeom>
        </p:spPr>
        <p:txBody>
          <a:bodyPr wrap="square">
            <a:spAutoFit/>
          </a:bodyPr>
          <a:lstStyle/>
          <a:p>
            <a:pPr>
              <a:lnSpc>
                <a:spcPct val="150000"/>
              </a:lnSpc>
            </a:pPr>
            <a:r>
              <a:rPr lang="en-IN" sz="2000" b="1" dirty="0">
                <a:solidFill>
                  <a:srgbClr val="000000"/>
                </a:solidFill>
                <a:latin typeface="Times New Roman" panose="02020603050405020304" pitchFamily="18" charset="0"/>
              </a:rPr>
              <a:t>Critical section: </a:t>
            </a:r>
          </a:p>
          <a:p>
            <a:pPr>
              <a:lnSpc>
                <a:spcPct val="150000"/>
              </a:lnSpc>
            </a:pPr>
            <a:r>
              <a:rPr lang="en-US" altLang="en-US" sz="2000" b="1" dirty="0" smtClean="0">
                <a:latin typeface="Times New Roman" pitchFamily="18" charset="0"/>
                <a:cs typeface="Times New Roman" pitchFamily="18" charset="0"/>
              </a:rPr>
              <a:t> </a:t>
            </a:r>
            <a:r>
              <a:rPr lang="en-US" sz="2000" dirty="0" smtClean="0">
                <a:latin typeface="Times New Roman" panose="02020603050405020304" pitchFamily="18" charset="0"/>
                <a:cs typeface="Times New Roman" panose="02020603050405020304" pitchFamily="18" charset="0"/>
              </a:rPr>
              <a:t>When more than one processes access a same code segment that segment is known as critical section. Critical section contains shared variables or resources which are needed to be synchronized to maintain consistency of data variable.</a:t>
            </a:r>
            <a:endParaRPr lang="en-IN" sz="2000" dirty="0">
              <a:solidFill>
                <a:srgbClr val="000000"/>
              </a:solidFill>
              <a:latin typeface="Times New Roman" panose="02020603050405020304" pitchFamily="18" charset="0"/>
            </a:endParaRPr>
          </a:p>
          <a:p>
            <a:pPr>
              <a:lnSpc>
                <a:spcPct val="150000"/>
              </a:lnSpc>
            </a:pPr>
            <a:r>
              <a:rPr lang="en-US" sz="2000" dirty="0">
                <a:solidFill>
                  <a:srgbClr val="000000"/>
                </a:solidFill>
                <a:latin typeface="Times New Roman" panose="02020603050405020304" pitchFamily="18" charset="0"/>
              </a:rPr>
              <a:t>The portion in any program that </a:t>
            </a:r>
            <a:r>
              <a:rPr lang="en-US" sz="2000" dirty="0" smtClean="0">
                <a:solidFill>
                  <a:srgbClr val="000000"/>
                </a:solidFill>
                <a:latin typeface="Times New Roman" panose="02020603050405020304" pitchFamily="18" charset="0"/>
              </a:rPr>
              <a:t>accesses </a:t>
            </a:r>
            <a:r>
              <a:rPr lang="en-US" sz="2000" dirty="0">
                <a:solidFill>
                  <a:srgbClr val="000000"/>
                </a:solidFill>
                <a:latin typeface="Times New Roman" panose="02020603050405020304" pitchFamily="18" charset="0"/>
              </a:rPr>
              <a:t>a shared resource is called as critical section (or) critical region. </a:t>
            </a:r>
            <a:endParaRPr lang="en-IN" sz="2000" dirty="0"/>
          </a:p>
        </p:txBody>
      </p:sp>
    </p:spTree>
    <p:extLst>
      <p:ext uri="{BB962C8B-B14F-4D97-AF65-F5344CB8AC3E}">
        <p14:creationId xmlns:p14="http://schemas.microsoft.com/office/powerpoint/2010/main" val="440795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1213" y="326195"/>
            <a:ext cx="9409471" cy="5216813"/>
          </a:xfrm>
          <a:prstGeom prst="rect">
            <a:avLst/>
          </a:prstGeom>
        </p:spPr>
        <p:txBody>
          <a:bodyPr wrap="square">
            <a:spAutoFit/>
          </a:bodyPr>
          <a:lstStyle/>
          <a:p>
            <a:pPr algn="just">
              <a:lnSpc>
                <a:spcPct val="150000"/>
              </a:lnSpc>
            </a:pPr>
            <a:r>
              <a:rPr lang="en-US" sz="2400" b="1" dirty="0">
                <a:solidFill>
                  <a:srgbClr val="000000"/>
                </a:solidFill>
                <a:latin typeface="Times New Roman" panose="02020603050405020304" pitchFamily="18" charset="0"/>
              </a:rPr>
              <a:t>A solution to the critical section problem must satisfy the following 3 requirements: </a:t>
            </a:r>
            <a:endParaRPr lang="en-US" sz="2400" b="1" dirty="0" smtClean="0">
              <a:solidFill>
                <a:srgbClr val="000000"/>
              </a:solidFill>
              <a:latin typeface="Times New Roman" panose="02020603050405020304" pitchFamily="18" charset="0"/>
            </a:endParaRPr>
          </a:p>
          <a:p>
            <a:pPr algn="just">
              <a:lnSpc>
                <a:spcPct val="150000"/>
              </a:lnSpc>
            </a:pPr>
            <a:endParaRPr lang="en-US" sz="2000" b="1" dirty="0">
              <a:solidFill>
                <a:srgbClr val="000000"/>
              </a:solidFill>
              <a:latin typeface="Times New Roman" panose="02020603050405020304" pitchFamily="18" charset="0"/>
            </a:endParaRPr>
          </a:p>
          <a:p>
            <a:pPr algn="just">
              <a:lnSpc>
                <a:spcPct val="150000"/>
              </a:lnSpc>
            </a:pPr>
            <a:r>
              <a:rPr lang="en-US" sz="2200" b="1" dirty="0" smtClean="0">
                <a:solidFill>
                  <a:srgbClr val="000000"/>
                </a:solidFill>
                <a:latin typeface="Times New Roman" panose="02020603050405020304" pitchFamily="18" charset="0"/>
              </a:rPr>
              <a:t>1.mutual </a:t>
            </a:r>
            <a:r>
              <a:rPr lang="en-US" sz="2200" b="1" dirty="0">
                <a:solidFill>
                  <a:srgbClr val="000000"/>
                </a:solidFill>
                <a:latin typeface="Times New Roman" panose="02020603050405020304" pitchFamily="18" charset="0"/>
              </a:rPr>
              <a:t>exclusion: </a:t>
            </a:r>
            <a:endParaRPr lang="en-US" sz="2200" dirty="0">
              <a:solidFill>
                <a:srgbClr val="000000"/>
              </a:solidFill>
              <a:latin typeface="Times New Roman" panose="02020603050405020304" pitchFamily="18" charset="0"/>
            </a:endParaRPr>
          </a:p>
          <a:p>
            <a:pPr algn="just">
              <a:lnSpc>
                <a:spcPct val="150000"/>
              </a:lnSpc>
            </a:pPr>
            <a:r>
              <a:rPr lang="en-US" sz="2200" dirty="0">
                <a:solidFill>
                  <a:srgbClr val="000000"/>
                </a:solidFill>
                <a:latin typeface="Times New Roman" panose="02020603050405020304" pitchFamily="18" charset="0"/>
              </a:rPr>
              <a:t>Only one process can execute their critical section at any time. </a:t>
            </a:r>
          </a:p>
          <a:p>
            <a:pPr algn="just">
              <a:lnSpc>
                <a:spcPct val="150000"/>
              </a:lnSpc>
            </a:pPr>
            <a:r>
              <a:rPr lang="en-IN" sz="2200" b="1" i="0" u="none" strike="noStrike" baseline="0" dirty="0" smtClean="0">
                <a:solidFill>
                  <a:srgbClr val="000000"/>
                </a:solidFill>
                <a:latin typeface="Times New Roman" panose="02020603050405020304" pitchFamily="18" charset="0"/>
              </a:rPr>
              <a:t>2. Progress: </a:t>
            </a:r>
            <a:endParaRPr lang="en-IN" sz="2200" b="0" i="0" u="none" strike="noStrike" baseline="0" dirty="0" smtClean="0">
              <a:solidFill>
                <a:srgbClr val="000000"/>
              </a:solidFill>
              <a:latin typeface="Times New Roman" panose="02020603050405020304" pitchFamily="18" charset="0"/>
            </a:endParaRPr>
          </a:p>
          <a:p>
            <a:pPr algn="just">
              <a:lnSpc>
                <a:spcPct val="150000"/>
              </a:lnSpc>
            </a:pPr>
            <a:r>
              <a:rPr lang="en-US" sz="2200" dirty="0" smtClean="0">
                <a:solidFill>
                  <a:srgbClr val="000000"/>
                </a:solidFill>
                <a:latin typeface="Times New Roman" panose="02020603050405020304" pitchFamily="18" charset="0"/>
              </a:rPr>
              <a:t>When </a:t>
            </a:r>
            <a:r>
              <a:rPr lang="en-US" sz="2200" dirty="0">
                <a:solidFill>
                  <a:srgbClr val="000000"/>
                </a:solidFill>
                <a:latin typeface="Times New Roman" panose="02020603050405020304" pitchFamily="18" charset="0"/>
              </a:rPr>
              <a:t>no process is executing a critical section for a data</a:t>
            </a:r>
            <a:r>
              <a:rPr lang="en-US" sz="2200" dirty="0" smtClean="0">
                <a:solidFill>
                  <a:srgbClr val="000000"/>
                </a:solidFill>
                <a:latin typeface="Times New Roman" panose="02020603050405020304" pitchFamily="18" charset="0"/>
              </a:rPr>
              <a:t>, one </a:t>
            </a:r>
            <a:r>
              <a:rPr lang="en-US" sz="2200" dirty="0">
                <a:solidFill>
                  <a:srgbClr val="000000"/>
                </a:solidFill>
                <a:latin typeface="Times New Roman" panose="02020603050405020304" pitchFamily="18" charset="0"/>
              </a:rPr>
              <a:t>of the processes wishing to enter a critical section for data will be granted entry. </a:t>
            </a:r>
          </a:p>
          <a:p>
            <a:pPr algn="just">
              <a:lnSpc>
                <a:spcPct val="150000"/>
              </a:lnSpc>
            </a:pPr>
            <a:r>
              <a:rPr lang="en-IN" sz="2200" b="1" i="0" u="none" strike="noStrike" baseline="0" dirty="0" smtClean="0">
                <a:solidFill>
                  <a:srgbClr val="000000"/>
                </a:solidFill>
                <a:latin typeface="Times New Roman" panose="02020603050405020304" pitchFamily="18" charset="0"/>
              </a:rPr>
              <a:t>3. </a:t>
            </a:r>
            <a:r>
              <a:rPr lang="en-IN" sz="2200" b="1" dirty="0">
                <a:solidFill>
                  <a:srgbClr val="000000"/>
                </a:solidFill>
                <a:latin typeface="Times New Roman" panose="02020603050405020304" pitchFamily="18" charset="0"/>
              </a:rPr>
              <a:t>Bounded wait: </a:t>
            </a:r>
            <a:endParaRPr lang="en-IN" sz="2200" dirty="0">
              <a:solidFill>
                <a:srgbClr val="000000"/>
              </a:solidFill>
              <a:latin typeface="Times New Roman" panose="02020603050405020304" pitchFamily="18" charset="0"/>
            </a:endParaRPr>
          </a:p>
          <a:p>
            <a:pPr algn="just">
              <a:lnSpc>
                <a:spcPct val="150000"/>
              </a:lnSpc>
            </a:pPr>
            <a:r>
              <a:rPr lang="en-US" sz="2200" dirty="0" smtClean="0">
                <a:solidFill>
                  <a:srgbClr val="000000"/>
                </a:solidFill>
                <a:latin typeface="Times New Roman" panose="02020603050405020304" pitchFamily="18" charset="0"/>
              </a:rPr>
              <a:t>No </a:t>
            </a:r>
            <a:r>
              <a:rPr lang="en-US" sz="2200" dirty="0">
                <a:solidFill>
                  <a:srgbClr val="000000"/>
                </a:solidFill>
                <a:latin typeface="Times New Roman" panose="02020603050405020304" pitchFamily="18" charset="0"/>
              </a:rPr>
              <a:t>process should wait for a resource for infinite amount of time. </a:t>
            </a:r>
          </a:p>
        </p:txBody>
      </p:sp>
    </p:spTree>
    <p:extLst>
      <p:ext uri="{BB962C8B-B14F-4D97-AF65-F5344CB8AC3E}">
        <p14:creationId xmlns:p14="http://schemas.microsoft.com/office/powerpoint/2010/main" val="1398469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81994"/>
            <a:ext cx="11110452" cy="5909310"/>
          </a:xfrm>
          <a:prstGeom prst="rect">
            <a:avLst/>
          </a:prstGeom>
        </p:spPr>
        <p:txBody>
          <a:bodyPr wrap="square">
            <a:spAutoFit/>
          </a:bodyPr>
          <a:lstStyle/>
          <a:p>
            <a:pPr algn="just">
              <a:lnSpc>
                <a:spcPct val="150000"/>
              </a:lnSpc>
            </a:pPr>
            <a:r>
              <a:rPr lang="en-IN" b="1" dirty="0" smtClean="0">
                <a:solidFill>
                  <a:srgbClr val="000000"/>
                </a:solidFill>
                <a:latin typeface="Times New Roman" panose="02020603050405020304" pitchFamily="18" charset="0"/>
              </a:rPr>
              <a:t>Peterson’s </a:t>
            </a:r>
            <a:r>
              <a:rPr lang="en-IN" b="1" dirty="0">
                <a:solidFill>
                  <a:srgbClr val="000000"/>
                </a:solidFill>
                <a:latin typeface="Times New Roman" panose="02020603050405020304" pitchFamily="18" charset="0"/>
              </a:rPr>
              <a:t>solution: </a:t>
            </a:r>
            <a:endParaRPr lang="en-IN" dirty="0">
              <a:solidFill>
                <a:srgbClr val="000000"/>
              </a:solidFill>
              <a:latin typeface="Times New Roman" panose="02020603050405020304" pitchFamily="18" charset="0"/>
            </a:endParaRPr>
          </a:p>
          <a:p>
            <a:pPr algn="just">
              <a:lnSpc>
                <a:spcPct val="150000"/>
              </a:lnSpc>
            </a:pPr>
            <a:r>
              <a:rPr lang="en-US" dirty="0">
                <a:solidFill>
                  <a:srgbClr val="000000"/>
                </a:solidFill>
                <a:latin typeface="Times New Roman" panose="02020603050405020304" pitchFamily="18" charset="0"/>
              </a:rPr>
              <a:t>Peterson solution is one of the solutions to critical section problem involving two processes</a:t>
            </a:r>
            <a:r>
              <a:rPr lang="en-US" dirty="0" smtClean="0">
                <a:solidFill>
                  <a:srgbClr val="000000"/>
                </a:solidFill>
                <a:latin typeface="Times New Roman" panose="02020603050405020304" pitchFamily="18" charset="0"/>
              </a:rPr>
              <a:t>. This </a:t>
            </a:r>
            <a:r>
              <a:rPr lang="en-US" dirty="0">
                <a:solidFill>
                  <a:srgbClr val="000000"/>
                </a:solidFill>
                <a:latin typeface="Times New Roman" panose="02020603050405020304" pitchFamily="18" charset="0"/>
              </a:rPr>
              <a:t>solution states that when one process is executing its critical section then the other process executes the rest of the code and vice versa. </a:t>
            </a:r>
          </a:p>
          <a:p>
            <a:pPr algn="just">
              <a:lnSpc>
                <a:spcPct val="150000"/>
              </a:lnSpc>
            </a:pPr>
            <a:r>
              <a:rPr lang="en-US" dirty="0">
                <a:solidFill>
                  <a:srgbClr val="000000"/>
                </a:solidFill>
                <a:latin typeface="Times New Roman" panose="02020603050405020304" pitchFamily="18" charset="0"/>
              </a:rPr>
              <a:t>Peterson solution requires two shared data items: </a:t>
            </a:r>
          </a:p>
          <a:p>
            <a:pPr algn="just">
              <a:lnSpc>
                <a:spcPct val="150000"/>
              </a:lnSpc>
            </a:pPr>
            <a:r>
              <a:rPr lang="en-US" sz="1400" b="1" i="0" u="none" strike="noStrike" baseline="0" dirty="0" smtClean="0">
                <a:solidFill>
                  <a:srgbClr val="000000"/>
                </a:solidFill>
                <a:latin typeface="Times New Roman" panose="02020603050405020304" pitchFamily="18" charset="0"/>
              </a:rPr>
              <a:t>1) </a:t>
            </a:r>
            <a:r>
              <a:rPr lang="en-US" b="1" dirty="0">
                <a:solidFill>
                  <a:srgbClr val="000000"/>
                </a:solidFill>
                <a:latin typeface="Times New Roman" panose="02020603050405020304" pitchFamily="18" charset="0"/>
              </a:rPr>
              <a:t>turn</a:t>
            </a:r>
            <a:r>
              <a:rPr lang="en-US" dirty="0">
                <a:solidFill>
                  <a:srgbClr val="000000"/>
                </a:solidFill>
                <a:latin typeface="Times New Roman" panose="02020603050405020304" pitchFamily="18" charset="0"/>
              </a:rPr>
              <a:t>: indicates whose turn it is to enter into the critical section. If turn == </a:t>
            </a:r>
            <a:r>
              <a:rPr lang="en-US" dirty="0" err="1">
                <a:solidFill>
                  <a:srgbClr val="000000"/>
                </a:solidFill>
                <a:latin typeface="Times New Roman" panose="02020603050405020304" pitchFamily="18" charset="0"/>
              </a:rPr>
              <a:t>i</a:t>
            </a:r>
            <a:r>
              <a:rPr lang="en-US" dirty="0">
                <a:solidFill>
                  <a:srgbClr val="000000"/>
                </a:solidFill>
                <a:latin typeface="Times New Roman" panose="02020603050405020304" pitchFamily="18" charset="0"/>
              </a:rPr>
              <a:t> ,then process </a:t>
            </a:r>
            <a:r>
              <a:rPr lang="en-US" dirty="0" err="1">
                <a:solidFill>
                  <a:srgbClr val="000000"/>
                </a:solidFill>
                <a:latin typeface="Times New Roman" panose="02020603050405020304" pitchFamily="18" charset="0"/>
              </a:rPr>
              <a:t>i</a:t>
            </a:r>
            <a:r>
              <a:rPr lang="en-US" dirty="0">
                <a:solidFill>
                  <a:srgbClr val="000000"/>
                </a:solidFill>
                <a:latin typeface="Times New Roman" panose="02020603050405020304" pitchFamily="18" charset="0"/>
              </a:rPr>
              <a:t> is allowed into their </a:t>
            </a:r>
            <a:r>
              <a:rPr lang="en-US" dirty="0" smtClean="0">
                <a:solidFill>
                  <a:srgbClr val="000000"/>
                </a:solidFill>
                <a:latin typeface="Times New Roman" panose="02020603050405020304" pitchFamily="18" charset="0"/>
              </a:rPr>
              <a:t>critical section</a:t>
            </a:r>
            <a:r>
              <a:rPr lang="en-US" dirty="0">
                <a:solidFill>
                  <a:srgbClr val="000000"/>
                </a:solidFill>
                <a:latin typeface="Times New Roman" panose="02020603050405020304" pitchFamily="18" charset="0"/>
              </a:rPr>
              <a:t>. </a:t>
            </a:r>
          </a:p>
          <a:p>
            <a:pPr algn="just">
              <a:lnSpc>
                <a:spcPct val="150000"/>
              </a:lnSpc>
            </a:pPr>
            <a:r>
              <a:rPr lang="en-US" sz="1400" b="1" i="0" u="none" strike="noStrike" baseline="0" dirty="0" smtClean="0">
                <a:solidFill>
                  <a:srgbClr val="000000"/>
                </a:solidFill>
                <a:latin typeface="Times New Roman" panose="02020603050405020304" pitchFamily="18" charset="0"/>
              </a:rPr>
              <a:t>2) </a:t>
            </a:r>
            <a:r>
              <a:rPr lang="en-US" b="1" dirty="0">
                <a:solidFill>
                  <a:srgbClr val="000000"/>
                </a:solidFill>
                <a:latin typeface="Times New Roman" panose="02020603050405020304" pitchFamily="18" charset="0"/>
              </a:rPr>
              <a:t>flag: </a:t>
            </a:r>
            <a:r>
              <a:rPr lang="en-US" dirty="0">
                <a:solidFill>
                  <a:srgbClr val="000000"/>
                </a:solidFill>
                <a:latin typeface="Times New Roman" panose="02020603050405020304" pitchFamily="18" charset="0"/>
              </a:rPr>
              <a:t>indicates when a process wants to enter into critical section</a:t>
            </a:r>
            <a:r>
              <a:rPr lang="en-US" dirty="0" smtClean="0">
                <a:solidFill>
                  <a:srgbClr val="000000"/>
                </a:solidFill>
                <a:latin typeface="Times New Roman" panose="02020603050405020304" pitchFamily="18" charset="0"/>
              </a:rPr>
              <a:t>. when </a:t>
            </a:r>
            <a:r>
              <a:rPr lang="en-US" dirty="0">
                <a:solidFill>
                  <a:srgbClr val="000000"/>
                </a:solidFill>
                <a:latin typeface="Times New Roman" panose="02020603050405020304" pitchFamily="18" charset="0"/>
              </a:rPr>
              <a:t>process </a:t>
            </a:r>
            <a:r>
              <a:rPr lang="en-US" dirty="0" err="1">
                <a:solidFill>
                  <a:srgbClr val="000000"/>
                </a:solidFill>
                <a:latin typeface="Times New Roman" panose="02020603050405020304" pitchFamily="18" charset="0"/>
              </a:rPr>
              <a:t>i</a:t>
            </a:r>
            <a:r>
              <a:rPr lang="en-US" dirty="0">
                <a:solidFill>
                  <a:srgbClr val="000000"/>
                </a:solidFill>
                <a:latin typeface="Times New Roman" panose="02020603050405020304" pitchFamily="18" charset="0"/>
              </a:rPr>
              <a:t> wants to enter their critical section</a:t>
            </a:r>
            <a:r>
              <a:rPr lang="en-US" dirty="0" smtClean="0">
                <a:solidFill>
                  <a:srgbClr val="000000"/>
                </a:solidFill>
                <a:latin typeface="Times New Roman" panose="02020603050405020304" pitchFamily="18" charset="0"/>
              </a:rPr>
              <a:t>, it </a:t>
            </a:r>
            <a:r>
              <a:rPr lang="en-US" dirty="0">
                <a:solidFill>
                  <a:srgbClr val="000000"/>
                </a:solidFill>
                <a:latin typeface="Times New Roman" panose="02020603050405020304" pitchFamily="18" charset="0"/>
              </a:rPr>
              <a:t>sets flag[</a:t>
            </a:r>
            <a:r>
              <a:rPr lang="en-US" dirty="0" err="1">
                <a:solidFill>
                  <a:srgbClr val="000000"/>
                </a:solidFill>
                <a:latin typeface="Times New Roman" panose="02020603050405020304" pitchFamily="18" charset="0"/>
              </a:rPr>
              <a:t>i</a:t>
            </a:r>
            <a:r>
              <a:rPr lang="en-US" dirty="0">
                <a:solidFill>
                  <a:srgbClr val="000000"/>
                </a:solidFill>
                <a:latin typeface="Times New Roman" panose="02020603050405020304" pitchFamily="18" charset="0"/>
              </a:rPr>
              <a:t>] to true. </a:t>
            </a:r>
          </a:p>
          <a:p>
            <a:pPr algn="just">
              <a:lnSpc>
                <a:spcPct val="150000"/>
              </a:lnSpc>
            </a:pPr>
            <a:r>
              <a:rPr lang="en-IN" b="1" dirty="0" smtClean="0">
                <a:solidFill>
                  <a:srgbClr val="000000"/>
                </a:solidFill>
                <a:latin typeface="Times New Roman" panose="02020603050405020304" pitchFamily="18" charset="0"/>
              </a:rPr>
              <a:t>do </a:t>
            </a:r>
            <a:r>
              <a:rPr lang="en-IN" b="1" dirty="0">
                <a:solidFill>
                  <a:srgbClr val="000000"/>
                </a:solidFill>
                <a:latin typeface="Times New Roman" panose="02020603050405020304" pitchFamily="18" charset="0"/>
              </a:rPr>
              <a:t>{ </a:t>
            </a:r>
            <a:endParaRPr lang="en-IN" dirty="0">
              <a:solidFill>
                <a:srgbClr val="000000"/>
              </a:solidFill>
              <a:latin typeface="Times New Roman" panose="02020603050405020304" pitchFamily="18" charset="0"/>
            </a:endParaRPr>
          </a:p>
          <a:p>
            <a:pPr algn="just">
              <a:lnSpc>
                <a:spcPct val="150000"/>
              </a:lnSpc>
            </a:pPr>
            <a:r>
              <a:rPr lang="en-IN" b="1" dirty="0">
                <a:solidFill>
                  <a:srgbClr val="000000"/>
                </a:solidFill>
                <a:latin typeface="Times New Roman" panose="02020603050405020304" pitchFamily="18" charset="0"/>
              </a:rPr>
              <a:t>flag[</a:t>
            </a:r>
            <a:r>
              <a:rPr lang="en-IN" b="1" dirty="0" err="1">
                <a:solidFill>
                  <a:srgbClr val="000000"/>
                </a:solidFill>
                <a:latin typeface="Times New Roman" panose="02020603050405020304" pitchFamily="18" charset="0"/>
              </a:rPr>
              <a:t>i</a:t>
            </a:r>
            <a:r>
              <a:rPr lang="en-IN" b="1" dirty="0">
                <a:solidFill>
                  <a:srgbClr val="000000"/>
                </a:solidFill>
                <a:latin typeface="Times New Roman" panose="02020603050405020304" pitchFamily="18" charset="0"/>
              </a:rPr>
              <a:t>] = TRUE; turn = j; </a:t>
            </a:r>
            <a:endParaRPr lang="en-IN" dirty="0">
              <a:solidFill>
                <a:srgbClr val="000000"/>
              </a:solidFill>
              <a:latin typeface="Times New Roman" panose="02020603050405020304" pitchFamily="18" charset="0"/>
            </a:endParaRPr>
          </a:p>
          <a:p>
            <a:pPr algn="just">
              <a:lnSpc>
                <a:spcPct val="150000"/>
              </a:lnSpc>
            </a:pPr>
            <a:r>
              <a:rPr lang="en-US" b="1" dirty="0">
                <a:solidFill>
                  <a:srgbClr val="000000"/>
                </a:solidFill>
                <a:latin typeface="Times New Roman" panose="02020603050405020304" pitchFamily="18" charset="0"/>
              </a:rPr>
              <a:t>while (flag[j] &amp;&amp; turn == j); </a:t>
            </a:r>
            <a:endParaRPr lang="en-US" b="1" dirty="0" smtClean="0">
              <a:solidFill>
                <a:srgbClr val="000000"/>
              </a:solidFill>
              <a:latin typeface="Times New Roman" panose="02020603050405020304" pitchFamily="18" charset="0"/>
            </a:endParaRPr>
          </a:p>
          <a:p>
            <a:pPr algn="just">
              <a:lnSpc>
                <a:spcPct val="150000"/>
              </a:lnSpc>
            </a:pPr>
            <a:r>
              <a:rPr lang="en-US" b="1" dirty="0" smtClean="0">
                <a:solidFill>
                  <a:srgbClr val="000000"/>
                </a:solidFill>
                <a:latin typeface="Times New Roman" panose="02020603050405020304" pitchFamily="18" charset="0"/>
              </a:rPr>
              <a:t>critical </a:t>
            </a:r>
            <a:r>
              <a:rPr lang="en-US" b="1" dirty="0">
                <a:solidFill>
                  <a:srgbClr val="000000"/>
                </a:solidFill>
                <a:latin typeface="Times New Roman" panose="02020603050405020304" pitchFamily="18" charset="0"/>
              </a:rPr>
              <a:t>section </a:t>
            </a:r>
            <a:endParaRPr lang="en-US" dirty="0">
              <a:solidFill>
                <a:srgbClr val="000000"/>
              </a:solidFill>
              <a:latin typeface="Times New Roman" panose="02020603050405020304" pitchFamily="18" charset="0"/>
            </a:endParaRPr>
          </a:p>
          <a:p>
            <a:pPr algn="just">
              <a:lnSpc>
                <a:spcPct val="150000"/>
              </a:lnSpc>
            </a:pPr>
            <a:r>
              <a:rPr lang="en-IN" b="1" dirty="0">
                <a:solidFill>
                  <a:srgbClr val="000000"/>
                </a:solidFill>
                <a:latin typeface="Times New Roman" panose="02020603050405020304" pitchFamily="18" charset="0"/>
              </a:rPr>
              <a:t>flag[</a:t>
            </a:r>
            <a:r>
              <a:rPr lang="en-IN" b="1" dirty="0" err="1">
                <a:solidFill>
                  <a:srgbClr val="000000"/>
                </a:solidFill>
                <a:latin typeface="Times New Roman" panose="02020603050405020304" pitchFamily="18" charset="0"/>
              </a:rPr>
              <a:t>i</a:t>
            </a:r>
            <a:r>
              <a:rPr lang="en-IN" b="1" dirty="0">
                <a:solidFill>
                  <a:srgbClr val="000000"/>
                </a:solidFill>
                <a:latin typeface="Times New Roman" panose="02020603050405020304" pitchFamily="18" charset="0"/>
              </a:rPr>
              <a:t>] = FALSE; remainder section </a:t>
            </a:r>
            <a:endParaRPr lang="en-IN" dirty="0">
              <a:solidFill>
                <a:srgbClr val="000000"/>
              </a:solidFill>
              <a:latin typeface="Times New Roman" panose="02020603050405020304" pitchFamily="18" charset="0"/>
            </a:endParaRPr>
          </a:p>
          <a:p>
            <a:pPr algn="just">
              <a:lnSpc>
                <a:spcPct val="150000"/>
              </a:lnSpc>
            </a:pPr>
            <a:r>
              <a:rPr lang="en-IN" b="1" dirty="0">
                <a:solidFill>
                  <a:srgbClr val="000000"/>
                </a:solidFill>
                <a:latin typeface="Times New Roman" panose="02020603050405020304" pitchFamily="18" charset="0"/>
              </a:rPr>
              <a:t>} while (TRUE); </a:t>
            </a:r>
            <a:endParaRPr lang="en-IN" dirty="0"/>
          </a:p>
        </p:txBody>
      </p:sp>
    </p:spTree>
    <p:extLst>
      <p:ext uri="{BB962C8B-B14F-4D97-AF65-F5344CB8AC3E}">
        <p14:creationId xmlns:p14="http://schemas.microsoft.com/office/powerpoint/2010/main" val="1123092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96109446"/>
              </p:ext>
            </p:extLst>
          </p:nvPr>
        </p:nvGraphicFramePr>
        <p:xfrm>
          <a:off x="717753" y="847485"/>
          <a:ext cx="10402530" cy="5120640"/>
        </p:xfrm>
        <a:graphic>
          <a:graphicData uri="http://schemas.openxmlformats.org/drawingml/2006/table">
            <a:tbl>
              <a:tblPr firstRow="1" bandRow="1">
                <a:tableStyleId>{5940675A-B579-460E-94D1-54222C63F5DA}</a:tableStyleId>
              </a:tblPr>
              <a:tblGrid>
                <a:gridCol w="5201265">
                  <a:extLst>
                    <a:ext uri="{9D8B030D-6E8A-4147-A177-3AD203B41FA5}">
                      <a16:colId xmlns:a16="http://schemas.microsoft.com/office/drawing/2014/main" val="3513693047"/>
                    </a:ext>
                  </a:extLst>
                </a:gridCol>
                <a:gridCol w="5201265">
                  <a:extLst>
                    <a:ext uri="{9D8B030D-6E8A-4147-A177-3AD203B41FA5}">
                      <a16:colId xmlns:a16="http://schemas.microsoft.com/office/drawing/2014/main" val="29478735"/>
                    </a:ext>
                  </a:extLst>
                </a:gridCol>
              </a:tblGrid>
              <a:tr h="370840">
                <a:tc>
                  <a:txBody>
                    <a:bodyPr/>
                    <a:lstStyle/>
                    <a:p>
                      <a:pPr>
                        <a:lnSpc>
                          <a:spcPct val="150000"/>
                        </a:lnSpc>
                      </a:pPr>
                      <a:r>
                        <a:rPr lang="en-US" sz="2400" dirty="0" smtClean="0"/>
                        <a:t>Process P0</a:t>
                      </a:r>
                      <a:endParaRPr lang="en-IN" sz="2400" dirty="0"/>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2400" dirty="0" smtClean="0"/>
                        <a:t>Process P1</a:t>
                      </a:r>
                      <a:endParaRPr lang="en-IN" sz="2400" dirty="0" smtClean="0"/>
                    </a:p>
                  </a:txBody>
                  <a:tcPr/>
                </a:tc>
                <a:extLst>
                  <a:ext uri="{0D108BD9-81ED-4DB2-BD59-A6C34878D82A}">
                    <a16:rowId xmlns:a16="http://schemas.microsoft.com/office/drawing/2014/main" val="1183413736"/>
                  </a:ext>
                </a:extLst>
              </a:tr>
              <a:tr h="370840">
                <a:tc>
                  <a:txBody>
                    <a:bodyPr/>
                    <a:lstStyle/>
                    <a:p>
                      <a:pPr>
                        <a:lnSpc>
                          <a:spcPct val="150000"/>
                        </a:lnSpc>
                      </a:pPr>
                      <a:r>
                        <a:rPr lang="en-US" sz="2400" dirty="0" smtClean="0"/>
                        <a:t>While(1)</a:t>
                      </a:r>
                    </a:p>
                    <a:p>
                      <a:pPr>
                        <a:lnSpc>
                          <a:spcPct val="150000"/>
                        </a:lnSpc>
                      </a:pPr>
                      <a:r>
                        <a:rPr lang="en-US" sz="2400" dirty="0" smtClean="0"/>
                        <a:t>{</a:t>
                      </a:r>
                    </a:p>
                    <a:p>
                      <a:pPr>
                        <a:lnSpc>
                          <a:spcPct val="150000"/>
                        </a:lnSpc>
                      </a:pPr>
                      <a:r>
                        <a:rPr lang="en-US" sz="2400" dirty="0" smtClean="0"/>
                        <a:t>    flag [0] = T</a:t>
                      </a:r>
                    </a:p>
                    <a:p>
                      <a:pPr>
                        <a:lnSpc>
                          <a:spcPct val="150000"/>
                        </a:lnSpc>
                      </a:pPr>
                      <a:r>
                        <a:rPr lang="en-US" sz="2400" dirty="0" smtClean="0"/>
                        <a:t>     turn</a:t>
                      </a:r>
                      <a:r>
                        <a:rPr lang="en-US" sz="2400" baseline="0" dirty="0" smtClean="0"/>
                        <a:t> = 1</a:t>
                      </a:r>
                    </a:p>
                    <a:p>
                      <a:pPr>
                        <a:lnSpc>
                          <a:spcPct val="150000"/>
                        </a:lnSpc>
                      </a:pPr>
                      <a:r>
                        <a:rPr lang="en-US" sz="2400" baseline="0" dirty="0" smtClean="0"/>
                        <a:t>     While(turn ==1 &amp;&amp; flag[1]==T);</a:t>
                      </a:r>
                    </a:p>
                    <a:p>
                      <a:pPr>
                        <a:lnSpc>
                          <a:spcPct val="150000"/>
                        </a:lnSpc>
                      </a:pPr>
                      <a:r>
                        <a:rPr lang="en-US" sz="2400" baseline="0" dirty="0" smtClean="0"/>
                        <a:t>      Critical section</a:t>
                      </a:r>
                    </a:p>
                    <a:p>
                      <a:pPr>
                        <a:lnSpc>
                          <a:spcPct val="150000"/>
                        </a:lnSpc>
                      </a:pPr>
                      <a:r>
                        <a:rPr lang="en-US" sz="2400" baseline="0" dirty="0" smtClean="0"/>
                        <a:t>      flag[0] = F</a:t>
                      </a:r>
                    </a:p>
                    <a:p>
                      <a:pPr>
                        <a:lnSpc>
                          <a:spcPct val="150000"/>
                        </a:lnSpc>
                      </a:pPr>
                      <a:r>
                        <a:rPr lang="en-US" sz="2400" baseline="0" dirty="0" smtClean="0"/>
                        <a:t>}</a:t>
                      </a:r>
                      <a:endParaRPr lang="en-US" sz="2400" dirty="0" smtClean="0"/>
                    </a:p>
                  </a:txBody>
                  <a:tcPr/>
                </a:tc>
                <a:tc>
                  <a:txBody>
                    <a:bodyPr/>
                    <a:lstStyle/>
                    <a:p>
                      <a:pPr>
                        <a:lnSpc>
                          <a:spcPct val="150000"/>
                        </a:lnSpc>
                      </a:pPr>
                      <a:r>
                        <a:rPr lang="en-US" sz="2400" dirty="0" smtClean="0"/>
                        <a:t>While(1)</a:t>
                      </a:r>
                    </a:p>
                    <a:p>
                      <a:pPr>
                        <a:lnSpc>
                          <a:spcPct val="150000"/>
                        </a:lnSpc>
                      </a:pPr>
                      <a:r>
                        <a:rPr lang="en-US" sz="2400" dirty="0" smtClean="0"/>
                        <a:t>{</a:t>
                      </a:r>
                    </a:p>
                    <a:p>
                      <a:pPr>
                        <a:lnSpc>
                          <a:spcPct val="150000"/>
                        </a:lnSpc>
                      </a:pPr>
                      <a:r>
                        <a:rPr lang="en-US" sz="2400" dirty="0" smtClean="0"/>
                        <a:t>    flag [1] = T</a:t>
                      </a:r>
                    </a:p>
                    <a:p>
                      <a:pPr>
                        <a:lnSpc>
                          <a:spcPct val="150000"/>
                        </a:lnSpc>
                      </a:pPr>
                      <a:r>
                        <a:rPr lang="en-US" sz="2400" dirty="0" smtClean="0"/>
                        <a:t>     turn</a:t>
                      </a:r>
                      <a:r>
                        <a:rPr lang="en-US" sz="2400" baseline="0" dirty="0" smtClean="0"/>
                        <a:t> = 0</a:t>
                      </a:r>
                    </a:p>
                    <a:p>
                      <a:pPr>
                        <a:lnSpc>
                          <a:spcPct val="150000"/>
                        </a:lnSpc>
                      </a:pPr>
                      <a:r>
                        <a:rPr lang="en-US" sz="2400" baseline="0" dirty="0" smtClean="0"/>
                        <a:t>     While(turn ==0 &amp;&amp; flag[0]==T);</a:t>
                      </a:r>
                    </a:p>
                    <a:p>
                      <a:pPr>
                        <a:lnSpc>
                          <a:spcPct val="150000"/>
                        </a:lnSpc>
                      </a:pPr>
                      <a:r>
                        <a:rPr lang="en-US" sz="2400" baseline="0" dirty="0" smtClean="0"/>
                        <a:t>      Critical section</a:t>
                      </a:r>
                    </a:p>
                    <a:p>
                      <a:pPr>
                        <a:lnSpc>
                          <a:spcPct val="150000"/>
                        </a:lnSpc>
                      </a:pPr>
                      <a:r>
                        <a:rPr lang="en-US" sz="2400" baseline="0" dirty="0" smtClean="0"/>
                        <a:t>      flag[1] = F</a:t>
                      </a:r>
                    </a:p>
                    <a:p>
                      <a:pPr>
                        <a:lnSpc>
                          <a:spcPct val="150000"/>
                        </a:lnSpc>
                      </a:pPr>
                      <a:r>
                        <a:rPr lang="en-US" sz="2400" baseline="0" dirty="0" smtClean="0"/>
                        <a:t>}</a:t>
                      </a:r>
                      <a:endParaRPr lang="en-US" sz="2400" dirty="0" smtClean="0"/>
                    </a:p>
                  </a:txBody>
                  <a:tcPr/>
                </a:tc>
                <a:extLst>
                  <a:ext uri="{0D108BD9-81ED-4DB2-BD59-A6C34878D82A}">
                    <a16:rowId xmlns:a16="http://schemas.microsoft.com/office/drawing/2014/main" val="4003596863"/>
                  </a:ext>
                </a:extLst>
              </a:tr>
            </a:tbl>
          </a:graphicData>
        </a:graphic>
      </p:graphicFrame>
      <p:sp>
        <p:nvSpPr>
          <p:cNvPr id="3" name="Rectangle 2"/>
          <p:cNvSpPr/>
          <p:nvPr/>
        </p:nvSpPr>
        <p:spPr>
          <a:xfrm>
            <a:off x="4257175" y="97588"/>
            <a:ext cx="3284361" cy="661207"/>
          </a:xfrm>
          <a:prstGeom prst="rect">
            <a:avLst/>
          </a:prstGeom>
        </p:spPr>
        <p:txBody>
          <a:bodyPr wrap="none">
            <a:spAutoFit/>
          </a:bodyPr>
          <a:lstStyle/>
          <a:p>
            <a:pPr algn="just">
              <a:lnSpc>
                <a:spcPct val="150000"/>
              </a:lnSpc>
            </a:pPr>
            <a:r>
              <a:rPr lang="en-IN" sz="2800" b="1" dirty="0">
                <a:solidFill>
                  <a:srgbClr val="000000"/>
                </a:solidFill>
                <a:latin typeface="Times New Roman" panose="02020603050405020304" pitchFamily="18" charset="0"/>
              </a:rPr>
              <a:t>Peterson’s solution: </a:t>
            </a:r>
            <a:endParaRPr lang="en-IN" sz="2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184405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TotalTime>
  <Words>1327</Words>
  <Application>Microsoft Office PowerPoint</Application>
  <PresentationFormat>Widescreen</PresentationFormat>
  <Paragraphs>113</Paragraphs>
  <Slides>17</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6" baseType="lpstr">
      <vt:lpstr>MS PGothic</vt:lpstr>
      <vt:lpstr>Arial</vt:lpstr>
      <vt:lpstr>Calibri</vt:lpstr>
      <vt:lpstr>Calibri Light</vt:lpstr>
      <vt:lpstr>Monotype Sorts</vt:lpstr>
      <vt:lpstr>Times New Roman</vt:lpstr>
      <vt:lpstr>Wingdings</vt:lpstr>
      <vt:lpstr>Office Theme</vt:lpstr>
      <vt:lpstr>Bitmap Image</vt:lpstr>
      <vt:lpstr>Operating Systems BCSC 0004 </vt:lpstr>
      <vt:lpstr>PowerPoint Presentation</vt:lpstr>
      <vt:lpstr>Process Synchronization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BCSC 0004 </dc:title>
  <dc:creator>hp</dc:creator>
  <cp:lastModifiedBy>hp</cp:lastModifiedBy>
  <cp:revision>21</cp:revision>
  <dcterms:created xsi:type="dcterms:W3CDTF">2021-10-19T01:50:01Z</dcterms:created>
  <dcterms:modified xsi:type="dcterms:W3CDTF">2021-10-20T05:31:11Z</dcterms:modified>
</cp:coreProperties>
</file>