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US" dirty="0" smtClean="0"/>
            <a:t>Software Does not wear out</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64F61E90-3F9C-481F-B7AB-2A19A8666EDA}" type="presOf" srcId="{C25AD6CB-5820-4F8A-8839-1CEB8C943088}" destId="{BAEAF65C-E9C2-43F1-8235-1DE9116EE2CC}" srcOrd="0" destOrd="0" presId="urn:microsoft.com/office/officeart/2005/8/layout/vList2"/>
    <dgm:cxn modelId="{A0DA758B-B38E-47F2-9BAE-37E074646BB4}" type="presOf" srcId="{8194AE58-7E1E-46B3-991D-DA660210C235}" destId="{FCAF60DA-7E91-42AB-BD3A-C2AD9D645587}" srcOrd="0" destOrd="0" presId="urn:microsoft.com/office/officeart/2005/8/layout/vList2"/>
    <dgm:cxn modelId="{4AE729BF-CC89-4D58-84B9-E7F6C872FDBB}"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Portability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ADD338A9-0A25-43F4-98F2-A9D04449E247}" type="presOf" srcId="{C25AD6CB-5820-4F8A-8839-1CEB8C943088}" destId="{BAEAF65C-E9C2-43F1-8235-1DE9116EE2CC}" srcOrd="0" destOrd="0" presId="urn:microsoft.com/office/officeart/2005/8/layout/vList2"/>
    <dgm:cxn modelId="{9D9C6CA1-F561-4C04-A920-914903BD1FC8}" type="presOf" srcId="{8194AE58-7E1E-46B3-991D-DA660210C235}" destId="{FCAF60DA-7E91-42AB-BD3A-C2AD9D645587}" srcOrd="0" destOrd="0" presId="urn:microsoft.com/office/officeart/2005/8/layout/vList2"/>
    <dgm:cxn modelId="{5A90C76F-2A55-43B1-B1E1-7EF1F1977866}"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Portability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6E2B6461-3A8B-49D0-A1D3-E203766C1654}" type="presOf" srcId="{8194AE58-7E1E-46B3-991D-DA660210C235}" destId="{FCAF60DA-7E91-42AB-BD3A-C2AD9D645587}" srcOrd="0" destOrd="0" presId="urn:microsoft.com/office/officeart/2005/8/layout/vList2"/>
    <dgm:cxn modelId="{FD245381-DE39-4108-8045-DC06CCC2C50A}" type="presOf" srcId="{C25AD6CB-5820-4F8A-8839-1CEB8C943088}" destId="{BAEAF65C-E9C2-43F1-8235-1DE9116EE2CC}" srcOrd="0" destOrd="0" presId="urn:microsoft.com/office/officeart/2005/8/layout/vList2"/>
    <dgm:cxn modelId="{138F6FCD-686B-46B8-88FD-D718E4314BFF}"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733AD2DF-0C61-4668-866C-7669B0DFEF5B}">
      <dgm:prSet custT="1">
        <dgm:style>
          <a:lnRef idx="2">
            <a:schemeClr val="accent2"/>
          </a:lnRef>
          <a:fillRef idx="1">
            <a:schemeClr val="lt1"/>
          </a:fillRef>
          <a:effectRef idx="0">
            <a:schemeClr val="accent2"/>
          </a:effectRef>
          <a:fontRef idx="minor">
            <a:schemeClr val="dk1"/>
          </a:fontRef>
        </dgm:style>
      </dgm:prSet>
      <dgm:spPr/>
      <dgm:t>
        <a:bodyPr/>
        <a:lstStyle/>
        <a:p>
          <a:pPr algn="ctr" rtl="0"/>
          <a:r>
            <a:rPr lang="en-US" sz="6000" b="1" dirty="0" smtClean="0">
              <a:solidFill>
                <a:schemeClr val="tx1"/>
              </a:solidFill>
            </a:rPr>
            <a:t>Reduce Complexities</a:t>
          </a:r>
          <a:endParaRPr lang="en-IN" sz="6000" b="1" dirty="0">
            <a:solidFill>
              <a:schemeClr val="tx1"/>
            </a:solidFill>
          </a:endParaRPr>
        </a:p>
      </dgm:t>
    </dgm:pt>
    <dgm:pt modelId="{E2265D89-13D3-4195-8ACF-58DEA28D3DC5}" type="parTrans" cxnId="{BC8BE264-0D3F-4EF7-9360-A5496C898171}">
      <dgm:prSet/>
      <dgm:spPr/>
      <dgm:t>
        <a:bodyPr/>
        <a:lstStyle/>
        <a:p>
          <a:endParaRPr lang="en-IN"/>
        </a:p>
      </dgm:t>
    </dgm:pt>
    <dgm:pt modelId="{B51EF768-6554-49BC-8BFC-E51FB81A1699}" type="sibTrans" cxnId="{BC8BE264-0D3F-4EF7-9360-A5496C898171}">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4A970267-0FCA-4F5F-B25F-87C0D41ECEB8}" type="pres">
      <dgm:prSet presAssocID="{733AD2DF-0C61-4668-866C-7669B0DFEF5B}" presName="parentText" presStyleLbl="node1" presStyleIdx="0" presStyleCnt="1" custScaleX="90679" custScaleY="38563" custLinFactY="-4078" custLinFactNeighborX="1590" custLinFactNeighborY="-100000">
        <dgm:presLayoutVars>
          <dgm:chMax val="0"/>
          <dgm:bulletEnabled val="1"/>
        </dgm:presLayoutVars>
      </dgm:prSet>
      <dgm:spPr/>
      <dgm:t>
        <a:bodyPr/>
        <a:lstStyle/>
        <a:p>
          <a:endParaRPr lang="en-IN"/>
        </a:p>
      </dgm:t>
    </dgm:pt>
  </dgm:ptLst>
  <dgm:cxnLst>
    <dgm:cxn modelId="{BC8BE264-0D3F-4EF7-9360-A5496C898171}" srcId="{8194AE58-7E1E-46B3-991D-DA660210C235}" destId="{733AD2DF-0C61-4668-866C-7669B0DFEF5B}" srcOrd="0" destOrd="0" parTransId="{E2265D89-13D3-4195-8ACF-58DEA28D3DC5}" sibTransId="{B51EF768-6554-49BC-8BFC-E51FB81A1699}"/>
    <dgm:cxn modelId="{2D4F5D03-9768-4604-A99F-8B0BE787B413}" type="presOf" srcId="{8194AE58-7E1E-46B3-991D-DA660210C235}" destId="{FCAF60DA-7E91-42AB-BD3A-C2AD9D645587}" srcOrd="0" destOrd="0" presId="urn:microsoft.com/office/officeart/2005/8/layout/vList2"/>
    <dgm:cxn modelId="{8E2F8880-3F09-4459-B37C-2D531CAE488F}" type="presOf" srcId="{733AD2DF-0C61-4668-866C-7669B0DFEF5B}" destId="{4A970267-0FCA-4F5F-B25F-87C0D41ECEB8}" srcOrd="0" destOrd="0" presId="urn:microsoft.com/office/officeart/2005/8/layout/vList2"/>
    <dgm:cxn modelId="{D1F76C14-CC11-45E3-9EF6-21C485E0B906}" type="presParOf" srcId="{FCAF60DA-7E91-42AB-BD3A-C2AD9D645587}" destId="{4A970267-0FCA-4F5F-B25F-87C0D41ECE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733AD2DF-0C61-4668-866C-7669B0DFEF5B}">
      <dgm:prSet custT="1">
        <dgm:style>
          <a:lnRef idx="2">
            <a:schemeClr val="accent6"/>
          </a:lnRef>
          <a:fillRef idx="1">
            <a:schemeClr val="lt1"/>
          </a:fillRef>
          <a:effectRef idx="0">
            <a:schemeClr val="accent6"/>
          </a:effectRef>
          <a:fontRef idx="minor">
            <a:schemeClr val="dk1"/>
          </a:fontRef>
        </dgm:style>
      </dgm:prSet>
      <dgm:spPr/>
      <dgm:t>
        <a:bodyPr/>
        <a:lstStyle/>
        <a:p>
          <a:pPr algn="ctr" rtl="0"/>
          <a:r>
            <a:rPr lang="en-US" sz="6000" b="1" dirty="0" smtClean="0">
              <a:solidFill>
                <a:schemeClr val="tx1"/>
              </a:solidFill>
            </a:rPr>
            <a:t>DecreaseTime</a:t>
          </a:r>
          <a:endParaRPr lang="en-IN" sz="6000" b="1" dirty="0">
            <a:solidFill>
              <a:schemeClr val="tx1"/>
            </a:solidFill>
          </a:endParaRPr>
        </a:p>
      </dgm:t>
    </dgm:pt>
    <dgm:pt modelId="{E2265D89-13D3-4195-8ACF-58DEA28D3DC5}" type="parTrans" cxnId="{BC8BE264-0D3F-4EF7-9360-A5496C898171}">
      <dgm:prSet/>
      <dgm:spPr/>
      <dgm:t>
        <a:bodyPr/>
        <a:lstStyle/>
        <a:p>
          <a:endParaRPr lang="en-IN"/>
        </a:p>
      </dgm:t>
    </dgm:pt>
    <dgm:pt modelId="{B51EF768-6554-49BC-8BFC-E51FB81A1699}" type="sibTrans" cxnId="{BC8BE264-0D3F-4EF7-9360-A5496C898171}">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4A970267-0FCA-4F5F-B25F-87C0D41ECEB8}" type="pres">
      <dgm:prSet presAssocID="{733AD2DF-0C61-4668-866C-7669B0DFEF5B}" presName="parentText" presStyleLbl="node1" presStyleIdx="0" presStyleCnt="1" custScaleX="90679" custScaleY="38563" custLinFactY="-4078" custLinFactNeighborX="1590" custLinFactNeighborY="-100000">
        <dgm:presLayoutVars>
          <dgm:chMax val="0"/>
          <dgm:bulletEnabled val="1"/>
        </dgm:presLayoutVars>
      </dgm:prSet>
      <dgm:spPr/>
      <dgm:t>
        <a:bodyPr/>
        <a:lstStyle/>
        <a:p>
          <a:endParaRPr lang="en-IN"/>
        </a:p>
      </dgm:t>
    </dgm:pt>
  </dgm:ptLst>
  <dgm:cxnLst>
    <dgm:cxn modelId="{BC8BE264-0D3F-4EF7-9360-A5496C898171}" srcId="{8194AE58-7E1E-46B3-991D-DA660210C235}" destId="{733AD2DF-0C61-4668-866C-7669B0DFEF5B}" srcOrd="0" destOrd="0" parTransId="{E2265D89-13D3-4195-8ACF-58DEA28D3DC5}" sibTransId="{B51EF768-6554-49BC-8BFC-E51FB81A1699}"/>
    <dgm:cxn modelId="{8372E627-CB03-46E8-9A43-30C164285993}" type="presOf" srcId="{733AD2DF-0C61-4668-866C-7669B0DFEF5B}" destId="{4A970267-0FCA-4F5F-B25F-87C0D41ECEB8}" srcOrd="0" destOrd="0" presId="urn:microsoft.com/office/officeart/2005/8/layout/vList2"/>
    <dgm:cxn modelId="{C942AF10-6DF5-45D6-818B-3BF02A38D62A}" type="presOf" srcId="{8194AE58-7E1E-46B3-991D-DA660210C235}" destId="{FCAF60DA-7E91-42AB-BD3A-C2AD9D645587}" srcOrd="0" destOrd="0" presId="urn:microsoft.com/office/officeart/2005/8/layout/vList2"/>
    <dgm:cxn modelId="{1D32E2B6-D35B-4A2B-BFF4-CAFB6AD16A96}" type="presParOf" srcId="{FCAF60DA-7E91-42AB-BD3A-C2AD9D645587}" destId="{4A970267-0FCA-4F5F-B25F-87C0D41ECE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Functionality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6F201685-E5B9-4233-B2DD-3F749BC9F18B}" type="presOf" srcId="{C25AD6CB-5820-4F8A-8839-1CEB8C943088}" destId="{BAEAF65C-E9C2-43F1-8235-1DE9116EE2CC}" srcOrd="0" destOrd="0" presId="urn:microsoft.com/office/officeart/2005/8/layout/vList2"/>
    <dgm:cxn modelId="{CC14FCAE-AAEA-4451-9440-E8711BD387C9}" type="presOf" srcId="{8194AE58-7E1E-46B3-991D-DA660210C235}" destId="{FCAF60DA-7E91-42AB-BD3A-C2AD9D645587}" srcOrd="0" destOrd="0" presId="urn:microsoft.com/office/officeart/2005/8/layout/vList2"/>
    <dgm:cxn modelId="{D9BCC130-2EB6-48F2-99AC-E0F0811AF017}"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Reliability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8DC8F774-17EF-4F3E-A461-87B29D00DA4F}" type="presOf" srcId="{C25AD6CB-5820-4F8A-8839-1CEB8C943088}" destId="{BAEAF65C-E9C2-43F1-8235-1DE9116EE2CC}" srcOrd="0" destOrd="0" presId="urn:microsoft.com/office/officeart/2005/8/layout/vList2"/>
    <dgm:cxn modelId="{5B16C7D7-0E0B-48C1-B3FC-26E626710C15}" type="presOf" srcId="{8194AE58-7E1E-46B3-991D-DA660210C235}" destId="{FCAF60DA-7E91-42AB-BD3A-C2AD9D645587}" srcOrd="0" destOrd="0" presId="urn:microsoft.com/office/officeart/2005/8/layout/vList2"/>
    <dgm:cxn modelId="{A5AF07B5-671B-46F3-A30D-314B52DB799A}"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Efficiency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4B45FDC7-B535-4B5E-8FE4-8835A75C2293}" type="presOf" srcId="{C25AD6CB-5820-4F8A-8839-1CEB8C943088}" destId="{BAEAF65C-E9C2-43F1-8235-1DE9116EE2CC}" srcOrd="0" destOrd="0" presId="urn:microsoft.com/office/officeart/2005/8/layout/vList2"/>
    <dgm:cxn modelId="{0B343FF8-5322-4A6C-8E75-E729D5ABC496}" type="presOf" srcId="{8194AE58-7E1E-46B3-991D-DA660210C235}" destId="{FCAF60DA-7E91-42AB-BD3A-C2AD9D645587}" srcOrd="0" destOrd="0" presId="urn:microsoft.com/office/officeart/2005/8/layout/vList2"/>
    <dgm:cxn modelId="{0AC17FD1-9918-4137-8E9D-F071E0F2C7AD}"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Usability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879D1B18-64E8-4A19-ADAC-42374D869CD3}" type="presOf" srcId="{C25AD6CB-5820-4F8A-8839-1CEB8C943088}" destId="{BAEAF65C-E9C2-43F1-8235-1DE9116EE2CC}" srcOrd="0" destOrd="0" presId="urn:microsoft.com/office/officeart/2005/8/layout/vList2"/>
    <dgm:cxn modelId="{63E3FCD1-EE83-4939-A71D-4D5CFD54DCFB}" type="presOf" srcId="{8194AE58-7E1E-46B3-991D-DA660210C235}" destId="{FCAF60DA-7E91-42AB-BD3A-C2AD9D645587}" srcOrd="0" destOrd="0" presId="urn:microsoft.com/office/officeart/2005/8/layout/vList2"/>
    <dgm:cxn modelId="{0151C3A0-5EB4-4829-A64D-11A9D4C900E2}"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Maintainability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2A280162-53BA-47D1-8790-EFF982416E04}" type="presOf" srcId="{8194AE58-7E1E-46B3-991D-DA660210C235}" destId="{FCAF60DA-7E91-42AB-BD3A-C2AD9D645587}" srcOrd="0" destOrd="0" presId="urn:microsoft.com/office/officeart/2005/8/layout/vList2"/>
    <dgm:cxn modelId="{23891E27-E035-4033-A804-DAFDCE03283B}" type="presOf" srcId="{C25AD6CB-5820-4F8A-8839-1CEB8C943088}" destId="{BAEAF65C-E9C2-43F1-8235-1DE9116EE2CC}" srcOrd="0" destOrd="0" presId="urn:microsoft.com/office/officeart/2005/8/layout/vList2"/>
    <dgm:cxn modelId="{3A025FB1-4373-4565-8ED5-85F396B6B09D}"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Software Does not wear out</a:t>
          </a:r>
          <a:endParaRPr lang="en-IN" sz="3300" kern="1200" dirty="0"/>
        </a:p>
      </dsp:txBody>
      <dsp:txXfrm>
        <a:off x="38638" y="38929"/>
        <a:ext cx="8152324" cy="7142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Portability</a:t>
          </a:r>
          <a:endParaRPr lang="en-IN" sz="3300" kern="1200" dirty="0"/>
        </a:p>
      </dsp:txBody>
      <dsp:txXfrm>
        <a:off x="38638" y="38929"/>
        <a:ext cx="815232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Portability</a:t>
          </a:r>
          <a:endParaRPr lang="en-IN" sz="3300" kern="1200" dirty="0"/>
        </a:p>
      </dsp:txBody>
      <dsp:txXfrm>
        <a:off x="38638" y="38929"/>
        <a:ext cx="8152324" cy="714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70267-0FCA-4F5F-B25F-87C0D41ECEB8}">
      <dsp:nvSpPr>
        <dsp:cNvPr id="0" name=""/>
        <dsp:cNvSpPr/>
      </dsp:nvSpPr>
      <dsp:spPr>
        <a:xfrm>
          <a:off x="514391" y="0"/>
          <a:ext cx="7462518" cy="563081"/>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228600" tIns="228600" rIns="228600" bIns="228600" numCol="1" spcCol="1270" anchor="ctr" anchorCtr="0">
          <a:noAutofit/>
        </a:bodyPr>
        <a:lstStyle/>
        <a:p>
          <a:pPr lvl="0" algn="ctr" defTabSz="2667000" rtl="0">
            <a:lnSpc>
              <a:spcPct val="90000"/>
            </a:lnSpc>
            <a:spcBef>
              <a:spcPct val="0"/>
            </a:spcBef>
            <a:spcAft>
              <a:spcPct val="35000"/>
            </a:spcAft>
          </a:pPr>
          <a:r>
            <a:rPr lang="en-US" sz="6000" b="1" kern="1200" dirty="0" smtClean="0">
              <a:solidFill>
                <a:schemeClr val="tx1"/>
              </a:solidFill>
            </a:rPr>
            <a:t>Reduce Complexities</a:t>
          </a:r>
          <a:endParaRPr lang="en-IN" sz="6000" b="1" kern="1200" dirty="0">
            <a:solidFill>
              <a:schemeClr val="tx1"/>
            </a:solidFill>
          </a:endParaRPr>
        </a:p>
      </dsp:txBody>
      <dsp:txXfrm>
        <a:off x="541878" y="27487"/>
        <a:ext cx="7407544" cy="5081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70267-0FCA-4F5F-B25F-87C0D41ECEB8}">
      <dsp:nvSpPr>
        <dsp:cNvPr id="0" name=""/>
        <dsp:cNvSpPr/>
      </dsp:nvSpPr>
      <dsp:spPr>
        <a:xfrm>
          <a:off x="514391" y="0"/>
          <a:ext cx="7462518" cy="56308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228600" tIns="228600" rIns="228600" bIns="228600" numCol="1" spcCol="1270" anchor="ctr" anchorCtr="0">
          <a:noAutofit/>
        </a:bodyPr>
        <a:lstStyle/>
        <a:p>
          <a:pPr lvl="0" algn="ctr" defTabSz="2667000" rtl="0">
            <a:lnSpc>
              <a:spcPct val="90000"/>
            </a:lnSpc>
            <a:spcBef>
              <a:spcPct val="0"/>
            </a:spcBef>
            <a:spcAft>
              <a:spcPct val="35000"/>
            </a:spcAft>
          </a:pPr>
          <a:r>
            <a:rPr lang="en-US" sz="6000" b="1" kern="1200" dirty="0" smtClean="0">
              <a:solidFill>
                <a:schemeClr val="tx1"/>
              </a:solidFill>
            </a:rPr>
            <a:t>DecreaseTime</a:t>
          </a:r>
          <a:endParaRPr lang="en-IN" sz="6000" b="1" kern="1200" dirty="0">
            <a:solidFill>
              <a:schemeClr val="tx1"/>
            </a:solidFill>
          </a:endParaRPr>
        </a:p>
      </dsp:txBody>
      <dsp:txXfrm>
        <a:off x="541878" y="27487"/>
        <a:ext cx="7407544" cy="5081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Functionality</a:t>
          </a:r>
          <a:endParaRPr lang="en-IN" sz="3300" kern="1200" dirty="0"/>
        </a:p>
      </dsp:txBody>
      <dsp:txXfrm>
        <a:off x="38638" y="38929"/>
        <a:ext cx="8152324" cy="714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Reliability</a:t>
          </a:r>
          <a:endParaRPr lang="en-IN" sz="3300" kern="1200" dirty="0"/>
        </a:p>
      </dsp:txBody>
      <dsp:txXfrm>
        <a:off x="38638" y="38929"/>
        <a:ext cx="8152324" cy="714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Efficiency</a:t>
          </a:r>
          <a:endParaRPr lang="en-IN" sz="3300" kern="1200" dirty="0"/>
        </a:p>
      </dsp:txBody>
      <dsp:txXfrm>
        <a:off x="38638" y="38929"/>
        <a:ext cx="8152324" cy="7142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Usability</a:t>
          </a:r>
          <a:endParaRPr lang="en-IN" sz="3300" kern="1200" dirty="0"/>
        </a:p>
      </dsp:txBody>
      <dsp:txXfrm>
        <a:off x="38638" y="38929"/>
        <a:ext cx="8152324" cy="7142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Maintainability</a:t>
          </a:r>
          <a:endParaRPr lang="en-IN" sz="3300" kern="1200" dirty="0"/>
        </a:p>
      </dsp:txBody>
      <dsp:txXfrm>
        <a:off x="38638" y="38929"/>
        <a:ext cx="81523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D49AA4-4A81-445B-BF79-79E87B3FC669}" type="datetimeFigureOut">
              <a:rPr lang="en-IN" smtClean="0"/>
              <a:t>16-08-2021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CEB3C2-97CC-4FA1-9211-A0A481667110}" type="slidenum">
              <a:rPr lang="en-IN" smtClean="0"/>
              <a:t>‹#›</a:t>
            </a:fld>
            <a:endParaRPr lang="en-IN"/>
          </a:p>
        </p:txBody>
      </p:sp>
    </p:spTree>
    <p:extLst>
      <p:ext uri="{BB962C8B-B14F-4D97-AF65-F5344CB8AC3E}">
        <p14:creationId xmlns:p14="http://schemas.microsoft.com/office/powerpoint/2010/main" val="164238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CB1076-4D76-4CA3-9512-026D7495D033}" type="slidenum">
              <a:rPr lang="en-IN" smtClean="0"/>
              <a:t>1</a:t>
            </a:fld>
            <a:endParaRPr lang="en-IN"/>
          </a:p>
        </p:txBody>
      </p:sp>
    </p:spTree>
    <p:extLst>
      <p:ext uri="{BB962C8B-B14F-4D97-AF65-F5344CB8AC3E}">
        <p14:creationId xmlns:p14="http://schemas.microsoft.com/office/powerpoint/2010/main" val="343602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 y="-20782"/>
            <a:ext cx="9144000" cy="6858000"/>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dirty="0" smtClean="0"/>
              <a:t>     </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4" name="Rectangle 3"/>
          <p:cNvSpPr/>
          <p:nvPr/>
        </p:nvSpPr>
        <p:spPr>
          <a:xfrm>
            <a:off x="0" y="218209"/>
            <a:ext cx="69342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a:solidFill>
                  <a:schemeClr val="tx1"/>
                </a:solidFill>
              </a:rPr>
              <a:t>Subject Name: Software Engineering</a:t>
            </a:r>
            <a:endParaRPr lang="en-IN" sz="3200" b="1" dirty="0">
              <a:solidFill>
                <a:schemeClr val="tx1"/>
              </a:solidFill>
            </a:endParaRPr>
          </a:p>
        </p:txBody>
      </p:sp>
      <p:sp>
        <p:nvSpPr>
          <p:cNvPr id="5" name="Oval 4"/>
          <p:cNvSpPr/>
          <p:nvPr/>
        </p:nvSpPr>
        <p:spPr>
          <a:xfrm>
            <a:off x="845127" y="1333500"/>
            <a:ext cx="6934200" cy="13335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sz="2800" b="1" dirty="0"/>
          </a:p>
          <a:p>
            <a:pPr algn="ctr"/>
            <a:r>
              <a:rPr lang="en-US" sz="3200" b="1" dirty="0"/>
              <a:t>Subject Code: (BCSC-0009)</a:t>
            </a:r>
          </a:p>
          <a:p>
            <a:pPr algn="ctr"/>
            <a:endParaRPr lang="en-IN" dirty="0"/>
          </a:p>
        </p:txBody>
      </p:sp>
      <p:sp>
        <p:nvSpPr>
          <p:cNvPr id="6" name="Rounded Rectangle 5"/>
          <p:cNvSpPr/>
          <p:nvPr/>
        </p:nvSpPr>
        <p:spPr>
          <a:xfrm>
            <a:off x="990600" y="2895600"/>
            <a:ext cx="7391400" cy="1828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chemeClr val="tx1"/>
                </a:solidFill>
              </a:rPr>
              <a:t>Topic Name: </a:t>
            </a:r>
            <a:r>
              <a:rPr lang="en-US" sz="3200" b="1" dirty="0" smtClean="0">
                <a:solidFill>
                  <a:schemeClr val="tx1"/>
                </a:solidFill>
              </a:rPr>
              <a:t>Software Engineering</a:t>
            </a:r>
            <a:endParaRPr lang="en-IN" dirty="0"/>
          </a:p>
          <a:p>
            <a:pPr algn="ctr"/>
            <a:endParaRPr lang="en-IN" dirty="0"/>
          </a:p>
        </p:txBody>
      </p:sp>
    </p:spTree>
    <p:extLst>
      <p:ext uri="{BB962C8B-B14F-4D97-AF65-F5344CB8AC3E}">
        <p14:creationId xmlns:p14="http://schemas.microsoft.com/office/powerpoint/2010/main" val="1360492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Curve of Software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49694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384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Open Source Software</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itchFamily="18" charset="0"/>
                <a:cs typeface="Times New Roman" pitchFamily="18" charset="0"/>
              </a:rPr>
              <a:t>Software in which source code is available is known as Open Source Software.</a:t>
            </a:r>
          </a:p>
          <a:p>
            <a:pPr marL="0" indent="0">
              <a:buNone/>
            </a:pPr>
            <a:endParaRPr lang="en-US" sz="3600" dirty="0">
              <a:latin typeface="Times New Roman" pitchFamily="18" charset="0"/>
              <a:cs typeface="Times New Roman" pitchFamily="18" charset="0"/>
            </a:endParaRPr>
          </a:p>
          <a:p>
            <a:pPr marL="0" indent="0">
              <a:buNone/>
            </a:pPr>
            <a:r>
              <a:rPr lang="en-US" sz="3600" dirty="0" smtClean="0">
                <a:latin typeface="Times New Roman" pitchFamily="18" charset="0"/>
                <a:cs typeface="Times New Roman" pitchFamily="18" charset="0"/>
              </a:rPr>
              <a:t>Ex: PHP, Linux, MySQL etc.</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205751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Need of Software Engineering</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373537"/>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2" y="2924944"/>
            <a:ext cx="8229600" cy="3167226"/>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r>
                <a:rPr lang="en-US" sz="4400" b="0" i="0" kern="1200" dirty="0" smtClean="0"/>
                <a:t>Software engineering divides big problems into various small issues and then start solving each small problem one by one. </a:t>
              </a:r>
              <a:endParaRPr lang="en-US" sz="4400" kern="1200" dirty="0"/>
            </a:p>
          </p:txBody>
        </p:sp>
      </p:grpSp>
    </p:spTree>
    <p:extLst>
      <p:ext uri="{BB962C8B-B14F-4D97-AF65-F5344CB8AC3E}">
        <p14:creationId xmlns:p14="http://schemas.microsoft.com/office/powerpoint/2010/main" val="40110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b="1" dirty="0" smtClean="0">
                <a:solidFill>
                  <a:schemeClr val="tx1"/>
                </a:solidFill>
                <a:latin typeface="Times New Roman" pitchFamily="18" charset="0"/>
                <a:cs typeface="Times New Roman" pitchFamily="18" charset="0"/>
              </a:rPr>
              <a:t>Need of Software Engineering(cont..)</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05802"/>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2762614"/>
            <a:ext cx="8229600" cy="40318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smtClean="0"/>
              <a:t>Anything that is not made according to the project always wastes time. </a:t>
            </a:r>
          </a:p>
          <a:p>
            <a:pPr algn="just"/>
            <a:r>
              <a:rPr lang="en-US" sz="3200" dirty="0" smtClean="0"/>
              <a:t>And if you are making software/application, then you may need to run many codes to get final running code. </a:t>
            </a:r>
          </a:p>
          <a:p>
            <a:pPr algn="just"/>
            <a:r>
              <a:rPr lang="en-US" sz="3200" dirty="0" smtClean="0"/>
              <a:t>if you are making your software according to the software engineering method, then it will decrease a lot of time.</a:t>
            </a:r>
            <a:endParaRPr lang="en-IN" sz="3200" dirty="0"/>
          </a:p>
        </p:txBody>
      </p:sp>
    </p:spTree>
    <p:extLst>
      <p:ext uri="{BB962C8B-B14F-4D97-AF65-F5344CB8AC3E}">
        <p14:creationId xmlns:p14="http://schemas.microsoft.com/office/powerpoint/2010/main" val="143750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7813960"/>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It refers to the degree of performance of the software against its intended purpose. It basically means are the required functions.</a:t>
            </a:r>
            <a:endParaRPr lang="en-IN" sz="3200" dirty="0"/>
          </a:p>
        </p:txBody>
      </p:sp>
    </p:spTree>
    <p:extLst>
      <p:ext uri="{BB962C8B-B14F-4D97-AF65-F5344CB8AC3E}">
        <p14:creationId xmlns:p14="http://schemas.microsoft.com/office/powerpoint/2010/main" val="304716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1156847"/>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A set of attribute that Bear on the capability of software to maintain its level of performances understated conditions for a stated period of time.</a:t>
            </a:r>
            <a:endParaRPr lang="en-IN" sz="3200" dirty="0"/>
          </a:p>
        </p:txBody>
      </p:sp>
    </p:spTree>
    <p:extLst>
      <p:ext uri="{BB962C8B-B14F-4D97-AF65-F5344CB8AC3E}">
        <p14:creationId xmlns:p14="http://schemas.microsoft.com/office/powerpoint/2010/main" val="411765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1526653"/>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It refers to the ability of the software to use System Resources in the most Effective and Efficient Manner. The software should make effective use of storage space and executive commands as per desired timing requirement.</a:t>
            </a:r>
            <a:endParaRPr lang="en-IN" sz="3200" dirty="0"/>
          </a:p>
        </p:txBody>
      </p:sp>
    </p:spTree>
    <p:extLst>
      <p:ext uri="{BB962C8B-B14F-4D97-AF65-F5344CB8AC3E}">
        <p14:creationId xmlns:p14="http://schemas.microsoft.com/office/powerpoint/2010/main" val="416512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6850268"/>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It refers to the extent to which the software can be used with ease. Or the amount of effort or time required to learn how to use the software should be less.</a:t>
            </a:r>
            <a:endParaRPr lang="en-IN" sz="3200" dirty="0"/>
          </a:p>
        </p:txBody>
      </p:sp>
    </p:spTree>
    <p:extLst>
      <p:ext uri="{BB962C8B-B14F-4D97-AF65-F5344CB8AC3E}">
        <p14:creationId xmlns:p14="http://schemas.microsoft.com/office/powerpoint/2010/main" val="337016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4704898"/>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Refers to the ease with which the modifications can be made in a software system to extend its functionality, improvement, performance or correct errors.</a:t>
            </a:r>
            <a:endParaRPr lang="en-IN" sz="3200" dirty="0"/>
          </a:p>
        </p:txBody>
      </p:sp>
    </p:spTree>
    <p:extLst>
      <p:ext uri="{BB962C8B-B14F-4D97-AF65-F5344CB8AC3E}">
        <p14:creationId xmlns:p14="http://schemas.microsoft.com/office/powerpoint/2010/main" val="54152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7191711"/>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A set of attributes that bears on the ability of the software to be transferred from one environment to another, without or minimum changes.</a:t>
            </a:r>
            <a:endParaRPr lang="en-IN" sz="3200" dirty="0"/>
          </a:p>
        </p:txBody>
      </p:sp>
    </p:spTree>
    <p:extLst>
      <p:ext uri="{BB962C8B-B14F-4D97-AF65-F5344CB8AC3E}">
        <p14:creationId xmlns:p14="http://schemas.microsoft.com/office/powerpoint/2010/main" val="323588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Software </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Rectangle 5"/>
          <p:cNvSpPr/>
          <p:nvPr/>
        </p:nvSpPr>
        <p:spPr>
          <a:xfrm>
            <a:off x="-6424" y="2003512"/>
            <a:ext cx="9144000" cy="416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p:cNvSpPr/>
          <p:nvPr/>
        </p:nvSpPr>
        <p:spPr>
          <a:xfrm>
            <a:off x="-6424" y="2600908"/>
            <a:ext cx="3066256" cy="122413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Programs</a:t>
            </a:r>
            <a:endParaRPr lang="en-IN" sz="3200" dirty="0"/>
          </a:p>
        </p:txBody>
      </p:sp>
      <p:sp>
        <p:nvSpPr>
          <p:cNvPr id="8" name="Oval 7"/>
          <p:cNvSpPr/>
          <p:nvPr/>
        </p:nvSpPr>
        <p:spPr>
          <a:xfrm>
            <a:off x="5220072" y="2594248"/>
            <a:ext cx="3923927" cy="14828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dirty="0" smtClean="0">
                <a:solidFill>
                  <a:schemeClr val="tx1"/>
                </a:solidFill>
              </a:rPr>
              <a:t>Documentation</a:t>
            </a:r>
            <a:endParaRPr lang="en-IN" sz="3200" dirty="0">
              <a:solidFill>
                <a:schemeClr val="tx1"/>
              </a:solidFill>
            </a:endParaRPr>
          </a:p>
        </p:txBody>
      </p:sp>
      <p:sp>
        <p:nvSpPr>
          <p:cNvPr id="9" name="Oval 8"/>
          <p:cNvSpPr/>
          <p:nvPr/>
        </p:nvSpPr>
        <p:spPr>
          <a:xfrm>
            <a:off x="2585864" y="3284984"/>
            <a:ext cx="3138264" cy="18722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t>Operating Procedure</a:t>
            </a:r>
            <a:endParaRPr lang="en-IN" sz="3200" dirty="0"/>
          </a:p>
        </p:txBody>
      </p:sp>
    </p:spTree>
    <p:extLst>
      <p:ext uri="{BB962C8B-B14F-4D97-AF65-F5344CB8AC3E}">
        <p14:creationId xmlns:p14="http://schemas.microsoft.com/office/powerpoint/2010/main" val="3002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Software Failure</a:t>
            </a:r>
            <a:endParaRPr lang="en-IN" b="1" dirty="0">
              <a:solidFill>
                <a:schemeClr val="tx1"/>
              </a:solidFill>
              <a:latin typeface="Times New Roman" pitchFamily="18" charset="0"/>
              <a:cs typeface="Times New Roman" pitchFamily="18" charset="0"/>
            </a:endParaRPr>
          </a:p>
        </p:txBody>
      </p:sp>
      <p:grpSp>
        <p:nvGrpSpPr>
          <p:cNvPr id="6" name="Group 5"/>
          <p:cNvGrpSpPr/>
          <p:nvPr/>
        </p:nvGrpSpPr>
        <p:grpSpPr>
          <a:xfrm>
            <a:off x="457200" y="162880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10" name="Content Placeholder 9"/>
          <p:cNvSpPr>
            <a:spLocks noGrp="1"/>
          </p:cNvSpPr>
          <p:nvPr>
            <p:ph idx="1"/>
          </p:nvPr>
        </p:nvSpPr>
        <p:spPr>
          <a:xfrm>
            <a:off x="457200" y="1600201"/>
            <a:ext cx="8229600" cy="4205064"/>
          </a:xfrm>
        </p:spPr>
        <p:style>
          <a:lnRef idx="2">
            <a:schemeClr val="accent1"/>
          </a:lnRef>
          <a:fillRef idx="1">
            <a:schemeClr val="lt1"/>
          </a:fillRef>
          <a:effectRef idx="0">
            <a:schemeClr val="accent1"/>
          </a:effectRef>
          <a:fontRef idx="minor">
            <a:schemeClr val="dk1"/>
          </a:fontRef>
        </p:style>
        <p:txBody>
          <a:bodyPr/>
          <a:lstStyle/>
          <a:p>
            <a:pPr marL="0" indent="0">
              <a:buNone/>
            </a:pPr>
            <a:endParaRPr lang="en-US" dirty="0" smtClean="0"/>
          </a:p>
          <a:p>
            <a:pPr marL="0" indent="0">
              <a:buNone/>
            </a:pPr>
            <a:r>
              <a:rPr lang="en-US" dirty="0" smtClean="0"/>
              <a:t>If there is any bug or any error in a program or a system then we will get incorrect or unpredicted result.</a:t>
            </a:r>
          </a:p>
          <a:p>
            <a:pPr marL="0" indent="0">
              <a:buNone/>
            </a:pPr>
            <a:endParaRPr lang="en-US" dirty="0" smtClean="0"/>
          </a:p>
          <a:p>
            <a:pPr marL="0" indent="0">
              <a:buNone/>
            </a:pPr>
            <a:r>
              <a:rPr lang="en-US" dirty="0" smtClean="0"/>
              <a:t>Due to error the behave of system will be inappropriate.</a:t>
            </a:r>
            <a:endParaRPr lang="en-IN" dirty="0"/>
          </a:p>
        </p:txBody>
      </p:sp>
    </p:spTree>
    <p:extLst>
      <p:ext uri="{BB962C8B-B14F-4D97-AF65-F5344CB8AC3E}">
        <p14:creationId xmlns:p14="http://schemas.microsoft.com/office/powerpoint/2010/main" val="92180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 calcmode="lin" valueType="num">
                                      <p:cBhvr additive="base">
                                        <p:cTn id="1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Program</a:t>
            </a:r>
            <a:endParaRPr lang="en-IN" b="1" dirty="0">
              <a:solidFill>
                <a:schemeClr val="tx1"/>
              </a:solidFill>
              <a:latin typeface="Times New Roman" pitchFamily="18" charset="0"/>
              <a:cs typeface="Times New Roman" pitchFamily="18" charset="0"/>
            </a:endParaRPr>
          </a:p>
        </p:txBody>
      </p:sp>
      <p:grpSp>
        <p:nvGrpSpPr>
          <p:cNvPr id="6" name="Group 5"/>
          <p:cNvGrpSpPr/>
          <p:nvPr/>
        </p:nvGrpSpPr>
        <p:grpSpPr>
          <a:xfrm>
            <a:off x="457200" y="162880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10" name="Content Placeholder 9"/>
          <p:cNvSpPr>
            <a:spLocks noGrp="1"/>
          </p:cNvSpPr>
          <p:nvPr>
            <p:ph idx="1"/>
          </p:nvPr>
        </p:nvSpPr>
        <p:spPr>
          <a:xfrm>
            <a:off x="457200" y="1600200"/>
            <a:ext cx="8229600" cy="5069160"/>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just">
              <a:buNone/>
            </a:pPr>
            <a:r>
              <a:rPr lang="en-US" dirty="0" smtClean="0">
                <a:latin typeface="Times New Roman" pitchFamily="18" charset="0"/>
                <a:cs typeface="Times New Roman" pitchFamily="18" charset="0"/>
              </a:rPr>
              <a:t>Program can be defined as the set of instruction, that perform specific task.</a:t>
            </a:r>
          </a:p>
          <a:p>
            <a:pPr marL="0" indent="0" algn="just">
              <a:buNone/>
            </a:pPr>
            <a:r>
              <a:rPr lang="en-US" dirty="0" smtClean="0">
                <a:latin typeface="Times New Roman" pitchFamily="18" charset="0"/>
                <a:cs typeface="Times New Roman" pitchFamily="18" charset="0"/>
              </a:rPr>
              <a:t>Actually, program is developed by an individual or a group of programmers for their own use.</a:t>
            </a:r>
          </a:p>
          <a:p>
            <a:pPr marL="0" indent="0" algn="just">
              <a:buNone/>
            </a:pPr>
            <a:r>
              <a:rPr lang="en-US" dirty="0" smtClean="0">
                <a:latin typeface="Times New Roman" pitchFamily="18" charset="0"/>
                <a:cs typeface="Times New Roman" pitchFamily="18" charset="0"/>
              </a:rPr>
              <a:t>Further classification of a program is not possible.</a:t>
            </a:r>
          </a:p>
          <a:p>
            <a:pPr marL="0" indent="0" algn="just">
              <a:buNone/>
            </a:pPr>
            <a:r>
              <a:rPr lang="en-US" dirty="0" smtClean="0">
                <a:latin typeface="Times New Roman" pitchFamily="18" charset="0"/>
                <a:cs typeface="Times New Roman" pitchFamily="18" charset="0"/>
              </a:rPr>
              <a:t>There is no need to use SDLC(Software Development life cycle in program).</a:t>
            </a:r>
          </a:p>
          <a:p>
            <a:pPr marL="0" indent="0" algn="just">
              <a:buNone/>
            </a:pPr>
            <a:r>
              <a:rPr lang="en-US" dirty="0" smtClean="0">
                <a:latin typeface="Times New Roman" pitchFamily="18" charset="0"/>
                <a:cs typeface="Times New Roman" pitchFamily="18" charset="0"/>
              </a:rPr>
              <a:t>There is no need of well defined/dedicated user interface in program.</a:t>
            </a:r>
          </a:p>
        </p:txBody>
      </p:sp>
    </p:spTree>
    <p:extLst>
      <p:ext uri="{BB962C8B-B14F-4D97-AF65-F5344CB8AC3E}">
        <p14:creationId xmlns:p14="http://schemas.microsoft.com/office/powerpoint/2010/main" val="156493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 calcmode="lin" valueType="num">
                                      <p:cBhvr additive="base">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50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Software</a:t>
            </a:r>
            <a:endParaRPr lang="en-IN" b="1" dirty="0">
              <a:solidFill>
                <a:schemeClr val="tx1"/>
              </a:solidFill>
              <a:latin typeface="Times New Roman" pitchFamily="18" charset="0"/>
              <a:cs typeface="Times New Roman" pitchFamily="18" charset="0"/>
            </a:endParaRPr>
          </a:p>
        </p:txBody>
      </p:sp>
      <p:grpSp>
        <p:nvGrpSpPr>
          <p:cNvPr id="6" name="Group 5"/>
          <p:cNvGrpSpPr/>
          <p:nvPr/>
        </p:nvGrpSpPr>
        <p:grpSpPr>
          <a:xfrm>
            <a:off x="457200" y="162880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10" name="Content Placeholder 9"/>
          <p:cNvSpPr>
            <a:spLocks noGrp="1"/>
          </p:cNvSpPr>
          <p:nvPr>
            <p:ph idx="1"/>
          </p:nvPr>
        </p:nvSpPr>
        <p:spPr>
          <a:xfrm>
            <a:off x="457200" y="1600200"/>
            <a:ext cx="8229600" cy="506916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dirty="0" smtClean="0"/>
              <a:t>Software is a collection of programs.</a:t>
            </a:r>
          </a:p>
          <a:p>
            <a:pPr marL="0" indent="0">
              <a:buNone/>
            </a:pPr>
            <a:endParaRPr lang="en-US" dirty="0" smtClean="0"/>
          </a:p>
          <a:p>
            <a:pPr marL="0" indent="0">
              <a:buNone/>
            </a:pPr>
            <a:r>
              <a:rPr lang="en-US" dirty="0" smtClean="0"/>
              <a:t>There may be bundles of programs and data files in software.</a:t>
            </a:r>
          </a:p>
          <a:p>
            <a:pPr marL="0" indent="0">
              <a:buNone/>
            </a:pPr>
            <a:r>
              <a:rPr lang="en-US" dirty="0" smtClean="0"/>
              <a:t>There is need to use SDLC(Software Development life cycle) in software.</a:t>
            </a:r>
          </a:p>
          <a:p>
            <a:pPr marL="0" indent="0">
              <a:buNone/>
            </a:pPr>
            <a:r>
              <a:rPr lang="en-US" dirty="0"/>
              <a:t>There is </a:t>
            </a:r>
            <a:r>
              <a:rPr lang="en-US" dirty="0" smtClean="0"/>
              <a:t>a well </a:t>
            </a:r>
            <a:r>
              <a:rPr lang="en-US" dirty="0"/>
              <a:t>defined/dedicated user interface in </a:t>
            </a:r>
            <a:r>
              <a:rPr lang="en-US" dirty="0" smtClean="0"/>
              <a:t>software.</a:t>
            </a:r>
            <a:endParaRPr lang="en-US" dirty="0"/>
          </a:p>
          <a:p>
            <a:pPr marL="0" indent="0">
              <a:buNone/>
            </a:pPr>
            <a:endParaRPr lang="en-US" dirty="0" smtClean="0"/>
          </a:p>
        </p:txBody>
      </p:sp>
    </p:spTree>
    <p:extLst>
      <p:ext uri="{BB962C8B-B14F-4D97-AF65-F5344CB8AC3E}">
        <p14:creationId xmlns:p14="http://schemas.microsoft.com/office/powerpoint/2010/main" val="26680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 calcmode="lin" valueType="num">
                                      <p:cBhvr additive="base">
                                        <p:cTn id="14"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Software(cont..)</a:t>
            </a:r>
            <a:endParaRPr lang="en-IN" b="1" dirty="0">
              <a:solidFill>
                <a:schemeClr val="tx1"/>
              </a:solidFill>
              <a:latin typeface="Times New Roman" pitchFamily="18" charset="0"/>
              <a:cs typeface="Times New Roman" pitchFamily="18" charset="0"/>
            </a:endParaRPr>
          </a:p>
        </p:txBody>
      </p:sp>
      <p:grpSp>
        <p:nvGrpSpPr>
          <p:cNvPr id="6" name="Group 5"/>
          <p:cNvGrpSpPr/>
          <p:nvPr/>
        </p:nvGrpSpPr>
        <p:grpSpPr>
          <a:xfrm>
            <a:off x="457200" y="162880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10" name="Content Placeholder 9"/>
          <p:cNvSpPr>
            <a:spLocks noGrp="1"/>
          </p:cNvSpPr>
          <p:nvPr>
            <p:ph idx="1"/>
          </p:nvPr>
        </p:nvSpPr>
        <p:spPr>
          <a:xfrm>
            <a:off x="457200" y="1600200"/>
            <a:ext cx="8229600" cy="5069160"/>
          </a:xfrm>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US" dirty="0" smtClean="0"/>
              <a:t>Further software is classified into two categories</a:t>
            </a:r>
          </a:p>
          <a:p>
            <a:pPr marL="0" indent="0">
              <a:buNone/>
            </a:pPr>
            <a:r>
              <a:rPr lang="en-US" dirty="0" smtClean="0"/>
              <a:t>                             </a:t>
            </a:r>
          </a:p>
          <a:p>
            <a:pPr marL="0" indent="0">
              <a:buNone/>
            </a:pPr>
            <a:r>
              <a:rPr lang="en-US" dirty="0"/>
              <a:t> </a:t>
            </a:r>
            <a:r>
              <a:rPr lang="en-US" dirty="0" smtClean="0"/>
              <a:t>                                  Software</a:t>
            </a:r>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4" name="Frame 3"/>
          <p:cNvSpPr/>
          <p:nvPr/>
        </p:nvSpPr>
        <p:spPr>
          <a:xfrm>
            <a:off x="2735796" y="2497297"/>
            <a:ext cx="3672407" cy="9400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Flowchart: Decision 8"/>
          <p:cNvSpPr/>
          <p:nvPr/>
        </p:nvSpPr>
        <p:spPr>
          <a:xfrm>
            <a:off x="750723" y="4365104"/>
            <a:ext cx="3821277" cy="1728192"/>
          </a:xfrm>
          <a:prstGeom prst="flowChartDecision">
            <a:avLst/>
          </a:prstGeom>
        </p:spPr>
        <p:style>
          <a:lnRef idx="2">
            <a:schemeClr val="accent6"/>
          </a:lnRef>
          <a:fillRef idx="1001">
            <a:schemeClr val="lt1"/>
          </a:fillRef>
          <a:effectRef idx="0">
            <a:schemeClr val="accent6"/>
          </a:effectRef>
          <a:fontRef idx="minor">
            <a:schemeClr val="dk1"/>
          </a:fontRef>
        </p:style>
        <p:txBody>
          <a:bodyPr rtlCol="0" anchor="ctr"/>
          <a:lstStyle/>
          <a:p>
            <a:pPr algn="ctr"/>
            <a:r>
              <a:rPr lang="en-US" sz="2400" dirty="0" smtClean="0">
                <a:solidFill>
                  <a:schemeClr val="tx1"/>
                </a:solidFill>
              </a:rPr>
              <a:t>Application Software</a:t>
            </a:r>
          </a:p>
          <a:p>
            <a:pPr algn="ctr"/>
            <a:r>
              <a:rPr lang="en-US" sz="2400" dirty="0" smtClean="0">
                <a:solidFill>
                  <a:schemeClr val="tx1"/>
                </a:solidFill>
              </a:rPr>
              <a:t>e.g-MS-Office</a:t>
            </a:r>
            <a:endParaRPr lang="en-IN" sz="2400" dirty="0">
              <a:solidFill>
                <a:schemeClr val="tx1"/>
              </a:solidFill>
            </a:endParaRPr>
          </a:p>
        </p:txBody>
      </p:sp>
      <p:sp>
        <p:nvSpPr>
          <p:cNvPr id="13" name="Flowchart: Decision 12"/>
          <p:cNvSpPr/>
          <p:nvPr/>
        </p:nvSpPr>
        <p:spPr>
          <a:xfrm>
            <a:off x="5004049" y="4221088"/>
            <a:ext cx="3384376" cy="187220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schemeClr val="tx1"/>
                </a:solidFill>
              </a:rPr>
              <a:t>System Software</a:t>
            </a:r>
          </a:p>
          <a:p>
            <a:pPr algn="ctr"/>
            <a:r>
              <a:rPr lang="en-US" sz="2400" dirty="0" smtClean="0">
                <a:solidFill>
                  <a:schemeClr val="tx1"/>
                </a:solidFill>
              </a:rPr>
              <a:t>e.g-window</a:t>
            </a:r>
            <a:endParaRPr lang="en-IN" sz="2400" dirty="0">
              <a:solidFill>
                <a:schemeClr val="tx1"/>
              </a:solidFill>
            </a:endParaRPr>
          </a:p>
        </p:txBody>
      </p:sp>
      <p:cxnSp>
        <p:nvCxnSpPr>
          <p:cNvPr id="15" name="Straight Arrow Connector 14"/>
          <p:cNvCxnSpPr>
            <a:endCxn id="9" idx="0"/>
          </p:cNvCxnSpPr>
          <p:nvPr/>
        </p:nvCxnSpPr>
        <p:spPr>
          <a:xfrm flipH="1">
            <a:off x="2661362" y="3437372"/>
            <a:ext cx="1406582" cy="927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4860032" y="3437372"/>
            <a:ext cx="1959705" cy="7774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44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rPr>
              <a:t> Manuals in Documentation</a:t>
            </a:r>
            <a:endParaRPr lang="en-IN" b="1" dirty="0">
              <a:solidFill>
                <a:schemeClr val="tx1"/>
              </a:solidFill>
            </a:endParaRPr>
          </a:p>
        </p:txBody>
      </p:sp>
      <p:sp>
        <p:nvSpPr>
          <p:cNvPr id="3" name="Content Placeholder 2"/>
          <p:cNvSpPr>
            <a:spLocks noGrp="1"/>
          </p:cNvSpPr>
          <p:nvPr>
            <p:ph idx="1"/>
          </p:nvPr>
        </p:nvSpPr>
        <p:spPr>
          <a:xfrm>
            <a:off x="0" y="1600200"/>
            <a:ext cx="9144000" cy="5257800"/>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Rectangle 5"/>
          <p:cNvSpPr/>
          <p:nvPr/>
        </p:nvSpPr>
        <p:spPr>
          <a:xfrm>
            <a:off x="-34530" y="1487091"/>
            <a:ext cx="9144000" cy="522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 name="Flowchart: Alternate Process 3"/>
          <p:cNvSpPr/>
          <p:nvPr/>
        </p:nvSpPr>
        <p:spPr>
          <a:xfrm>
            <a:off x="3804" y="3658091"/>
            <a:ext cx="2483768" cy="111569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solidFill>
                  <a:schemeClr val="tx1"/>
                </a:solidFill>
              </a:rPr>
              <a:t>Documentation Manual</a:t>
            </a:r>
            <a:endParaRPr lang="en-IN" sz="2400" b="1" dirty="0">
              <a:solidFill>
                <a:schemeClr val="tx1"/>
              </a:solidFill>
            </a:endParaRPr>
          </a:p>
        </p:txBody>
      </p:sp>
      <p:sp>
        <p:nvSpPr>
          <p:cNvPr id="10" name="Flowchart: Alternate Process 9"/>
          <p:cNvSpPr/>
          <p:nvPr/>
        </p:nvSpPr>
        <p:spPr>
          <a:xfrm>
            <a:off x="2987824" y="4404281"/>
            <a:ext cx="259228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Implementation</a:t>
            </a:r>
          </a:p>
        </p:txBody>
      </p:sp>
      <p:sp>
        <p:nvSpPr>
          <p:cNvPr id="11" name="Flowchart: Alternate Process 10"/>
          <p:cNvSpPr/>
          <p:nvPr/>
        </p:nvSpPr>
        <p:spPr>
          <a:xfrm>
            <a:off x="2987824" y="3351766"/>
            <a:ext cx="259228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Design</a:t>
            </a:r>
            <a:endParaRPr lang="en-IN" b="1" dirty="0"/>
          </a:p>
        </p:txBody>
      </p:sp>
      <p:sp>
        <p:nvSpPr>
          <p:cNvPr id="12" name="Flowchart: Alternate Process 11"/>
          <p:cNvSpPr/>
          <p:nvPr/>
        </p:nvSpPr>
        <p:spPr>
          <a:xfrm>
            <a:off x="2987824" y="1821232"/>
            <a:ext cx="2592288" cy="76197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tx1"/>
                </a:solidFill>
              </a:rPr>
              <a:t>Analysis/Specification</a:t>
            </a:r>
            <a:endParaRPr lang="en-IN" sz="2000" b="1" dirty="0">
              <a:solidFill>
                <a:schemeClr val="tx1"/>
              </a:solidFill>
            </a:endParaRPr>
          </a:p>
        </p:txBody>
      </p:sp>
      <p:sp>
        <p:nvSpPr>
          <p:cNvPr id="13" name="Flowchart: Alternate Process 12"/>
          <p:cNvSpPr/>
          <p:nvPr/>
        </p:nvSpPr>
        <p:spPr>
          <a:xfrm>
            <a:off x="2987824" y="5675766"/>
            <a:ext cx="259228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Testing</a:t>
            </a:r>
          </a:p>
        </p:txBody>
      </p:sp>
      <p:sp>
        <p:nvSpPr>
          <p:cNvPr id="22" name="Flowchart: Terminator 21"/>
          <p:cNvSpPr/>
          <p:nvPr/>
        </p:nvSpPr>
        <p:spPr>
          <a:xfrm>
            <a:off x="6012161" y="1670354"/>
            <a:ext cx="3021868" cy="390493"/>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Formal Specification</a:t>
            </a:r>
          </a:p>
        </p:txBody>
      </p:sp>
      <p:sp>
        <p:nvSpPr>
          <p:cNvPr id="23" name="Flowchart: Terminator 22"/>
          <p:cNvSpPr/>
          <p:nvPr/>
        </p:nvSpPr>
        <p:spPr>
          <a:xfrm>
            <a:off x="6009692" y="2060847"/>
            <a:ext cx="3024336" cy="38098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endParaRPr lang="en-IN" dirty="0" smtClean="0"/>
          </a:p>
          <a:p>
            <a:r>
              <a:rPr lang="en-IN" b="1" dirty="0" smtClean="0"/>
              <a:t>Context-Diagram</a:t>
            </a:r>
          </a:p>
          <a:p>
            <a:endParaRPr lang="en-IN" dirty="0"/>
          </a:p>
        </p:txBody>
      </p:sp>
      <p:sp>
        <p:nvSpPr>
          <p:cNvPr id="24" name="Flowchart: Terminator 23"/>
          <p:cNvSpPr/>
          <p:nvPr/>
        </p:nvSpPr>
        <p:spPr>
          <a:xfrm>
            <a:off x="6012160" y="2448941"/>
            <a:ext cx="3024335" cy="36016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endParaRPr lang="en-IN" dirty="0" smtClean="0"/>
          </a:p>
          <a:p>
            <a:r>
              <a:rPr lang="en-IN" b="1" dirty="0" smtClean="0"/>
              <a:t>Data Flow Diagrams</a:t>
            </a:r>
          </a:p>
          <a:p>
            <a:endParaRPr lang="en-IN" dirty="0"/>
          </a:p>
        </p:txBody>
      </p:sp>
      <p:sp>
        <p:nvSpPr>
          <p:cNvPr id="25" name="Flowchart: Terminator 24"/>
          <p:cNvSpPr/>
          <p:nvPr/>
        </p:nvSpPr>
        <p:spPr>
          <a:xfrm>
            <a:off x="6071681" y="3169071"/>
            <a:ext cx="2900357" cy="334574"/>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Flow Charts</a:t>
            </a:r>
          </a:p>
        </p:txBody>
      </p:sp>
      <p:sp>
        <p:nvSpPr>
          <p:cNvPr id="26" name="Flowchart: Terminator 25"/>
          <p:cNvSpPr/>
          <p:nvPr/>
        </p:nvSpPr>
        <p:spPr>
          <a:xfrm>
            <a:off x="6130754" y="3503645"/>
            <a:ext cx="2871161" cy="615214"/>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Entity-Relationship</a:t>
            </a:r>
          </a:p>
          <a:p>
            <a:r>
              <a:rPr lang="en-IN" b="1" dirty="0"/>
              <a:t>Diagram</a:t>
            </a:r>
          </a:p>
        </p:txBody>
      </p:sp>
      <p:sp>
        <p:nvSpPr>
          <p:cNvPr id="27" name="Flowchart: Terminator 26"/>
          <p:cNvSpPr/>
          <p:nvPr/>
        </p:nvSpPr>
        <p:spPr>
          <a:xfrm>
            <a:off x="6166046" y="5950470"/>
            <a:ext cx="2835869" cy="502865"/>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Test Results</a:t>
            </a:r>
          </a:p>
        </p:txBody>
      </p:sp>
      <p:sp>
        <p:nvSpPr>
          <p:cNvPr id="28" name="Flowchart: Terminator 27"/>
          <p:cNvSpPr/>
          <p:nvPr/>
        </p:nvSpPr>
        <p:spPr>
          <a:xfrm>
            <a:off x="6164737" y="5524889"/>
            <a:ext cx="2837178" cy="425581"/>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Test Data</a:t>
            </a:r>
          </a:p>
        </p:txBody>
      </p:sp>
      <p:sp>
        <p:nvSpPr>
          <p:cNvPr id="29" name="Flowchart: Terminator 28"/>
          <p:cNvSpPr/>
          <p:nvPr/>
        </p:nvSpPr>
        <p:spPr>
          <a:xfrm>
            <a:off x="6166046" y="4803486"/>
            <a:ext cx="2805992" cy="49772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Cross-Reference</a:t>
            </a:r>
          </a:p>
          <a:p>
            <a:r>
              <a:rPr lang="en-IN" b="1" dirty="0"/>
              <a:t>Listing</a:t>
            </a:r>
          </a:p>
        </p:txBody>
      </p:sp>
      <p:sp>
        <p:nvSpPr>
          <p:cNvPr id="30" name="Flowchart: Terminator 29"/>
          <p:cNvSpPr/>
          <p:nvPr/>
        </p:nvSpPr>
        <p:spPr>
          <a:xfrm>
            <a:off x="6126771" y="4422319"/>
            <a:ext cx="2741240" cy="381167"/>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Source Code Listings</a:t>
            </a:r>
          </a:p>
        </p:txBody>
      </p:sp>
      <p:cxnSp>
        <p:nvCxnSpPr>
          <p:cNvPr id="7" name="Curved Connector 6"/>
          <p:cNvCxnSpPr/>
          <p:nvPr/>
        </p:nvCxnSpPr>
        <p:spPr>
          <a:xfrm rot="5400000" flipH="1" flipV="1">
            <a:off x="2213723" y="2739976"/>
            <a:ext cx="1074888" cy="761351"/>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21" name="Curved Connector 20"/>
          <p:cNvCxnSpPr/>
          <p:nvPr/>
        </p:nvCxnSpPr>
        <p:spPr>
          <a:xfrm>
            <a:off x="2483769" y="3810491"/>
            <a:ext cx="476437" cy="12700"/>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31" name="Curved Connector 30"/>
          <p:cNvCxnSpPr>
            <a:endCxn id="10" idx="1"/>
          </p:cNvCxnSpPr>
          <p:nvPr/>
        </p:nvCxnSpPr>
        <p:spPr>
          <a:xfrm>
            <a:off x="2487573" y="4547199"/>
            <a:ext cx="500251" cy="163406"/>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33" name="Curved Connector 32"/>
          <p:cNvCxnSpPr/>
          <p:nvPr/>
        </p:nvCxnSpPr>
        <p:spPr>
          <a:xfrm rot="16200000" flipH="1">
            <a:off x="2187144" y="4936998"/>
            <a:ext cx="984027" cy="617334"/>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20" name="Left Brace 19"/>
          <p:cNvSpPr/>
          <p:nvPr/>
        </p:nvSpPr>
        <p:spPr>
          <a:xfrm>
            <a:off x="5580112" y="1738851"/>
            <a:ext cx="429580" cy="9144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35" name="Left Brace 34"/>
          <p:cNvSpPr/>
          <p:nvPr/>
        </p:nvSpPr>
        <p:spPr>
          <a:xfrm>
            <a:off x="5582580" y="3204459"/>
            <a:ext cx="583466" cy="75995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36" name="Left Brace 35"/>
          <p:cNvSpPr/>
          <p:nvPr/>
        </p:nvSpPr>
        <p:spPr>
          <a:xfrm>
            <a:off x="5582580" y="4547199"/>
            <a:ext cx="583466" cy="62060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37" name="Left Brace 36"/>
          <p:cNvSpPr/>
          <p:nvPr/>
        </p:nvSpPr>
        <p:spPr>
          <a:xfrm>
            <a:off x="5586282" y="5524888"/>
            <a:ext cx="713909" cy="88278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5" name="Rectangle 4"/>
          <p:cNvSpPr/>
          <p:nvPr/>
        </p:nvSpPr>
        <p:spPr>
          <a:xfrm>
            <a:off x="314094" y="2060847"/>
            <a:ext cx="2625330" cy="8128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It is drawn in order to define and clarify the </a:t>
            </a:r>
            <a:r>
              <a:rPr lang="en-US" b="1" dirty="0" smtClean="0">
                <a:solidFill>
                  <a:schemeClr val="tx1"/>
                </a:solidFill>
                <a:latin typeface="Times New Roman" pitchFamily="18" charset="0"/>
                <a:cs typeface="Times New Roman" pitchFamily="18" charset="0"/>
              </a:rPr>
              <a:t>boundaries</a:t>
            </a:r>
            <a:endParaRPr lang="en-IN" dirty="0">
              <a:solidFill>
                <a:schemeClr val="tx1"/>
              </a:solidFill>
              <a:latin typeface="Times New Roman" pitchFamily="18" charset="0"/>
              <a:cs typeface="Times New Roman" pitchFamily="18" charset="0"/>
            </a:endParaRPr>
          </a:p>
        </p:txBody>
      </p:sp>
      <p:cxnSp>
        <p:nvCxnSpPr>
          <p:cNvPr id="9" name="Straight Arrow Connector 8"/>
          <p:cNvCxnSpPr>
            <a:stCxn id="23" idx="1"/>
          </p:cNvCxnSpPr>
          <p:nvPr/>
        </p:nvCxnSpPr>
        <p:spPr>
          <a:xfrm flipH="1">
            <a:off x="2939424" y="2251341"/>
            <a:ext cx="3070268" cy="40191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3169572" y="2809103"/>
            <a:ext cx="2625330" cy="5459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solidFill>
                  <a:schemeClr val="tx1"/>
                </a:solidFill>
                <a:latin typeface="Times New Roman" pitchFamily="18" charset="0"/>
                <a:cs typeface="Times New Roman" pitchFamily="18" charset="0"/>
              </a:rPr>
              <a:t>It is drawn in order to define and clarify the </a:t>
            </a:r>
            <a:r>
              <a:rPr lang="en-US" sz="1600" b="1" dirty="0" smtClean="0">
                <a:solidFill>
                  <a:schemeClr val="tx1"/>
                </a:solidFill>
                <a:latin typeface="Times New Roman" pitchFamily="18" charset="0"/>
                <a:cs typeface="Times New Roman" pitchFamily="18" charset="0"/>
              </a:rPr>
              <a:t>boundaries</a:t>
            </a:r>
            <a:endParaRPr lang="en-IN" sz="1600" dirty="0">
              <a:solidFill>
                <a:schemeClr val="tx1"/>
              </a:solidFill>
              <a:latin typeface="Times New Roman" pitchFamily="18" charset="0"/>
              <a:cs typeface="Times New Roman" pitchFamily="18" charset="0"/>
            </a:endParaRPr>
          </a:p>
        </p:txBody>
      </p:sp>
      <p:cxnSp>
        <p:nvCxnSpPr>
          <p:cNvPr id="17" name="Straight Arrow Connector 16"/>
          <p:cNvCxnSpPr>
            <a:endCxn id="34" idx="3"/>
          </p:cNvCxnSpPr>
          <p:nvPr/>
        </p:nvCxnSpPr>
        <p:spPr>
          <a:xfrm flipH="1">
            <a:off x="5794902" y="2809103"/>
            <a:ext cx="505289" cy="27297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Rectangle 17"/>
          <p:cNvSpPr/>
          <p:nvPr/>
        </p:nvSpPr>
        <p:spPr>
          <a:xfrm>
            <a:off x="1626759" y="1578562"/>
            <a:ext cx="3707241" cy="482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b="1" dirty="0" smtClean="0">
                <a:solidFill>
                  <a:schemeClr val="tx1"/>
                </a:solidFill>
                <a:latin typeface="Times New Roman" pitchFamily="18" charset="0"/>
                <a:cs typeface="Times New Roman" pitchFamily="18" charset="0"/>
              </a:rPr>
              <a:t>A</a:t>
            </a:r>
            <a:r>
              <a:rPr lang="en-US" sz="1400" b="1" dirty="0" smtClean="0">
                <a:solidFill>
                  <a:schemeClr val="tx1"/>
                </a:solidFill>
                <a:latin typeface="Times New Roman" pitchFamily="18" charset="0"/>
                <a:cs typeface="Times New Roman" pitchFamily="18" charset="0"/>
              </a:rPr>
              <a:t>ll </a:t>
            </a:r>
            <a:r>
              <a:rPr lang="en-US" sz="1400" b="1" dirty="0">
                <a:solidFill>
                  <a:schemeClr val="tx1"/>
                </a:solidFill>
                <a:latin typeface="Times New Roman" pitchFamily="18" charset="0"/>
                <a:cs typeface="Times New Roman" pitchFamily="18" charset="0"/>
              </a:rPr>
              <a:t>the requirements of the software are describe in detail.</a:t>
            </a:r>
            <a:endParaRPr lang="en-IN" sz="1400" b="1" dirty="0">
              <a:solidFill>
                <a:schemeClr val="tx1"/>
              </a:solidFill>
              <a:latin typeface="Times New Roman" pitchFamily="18" charset="0"/>
              <a:cs typeface="Times New Roman" pitchFamily="18" charset="0"/>
            </a:endParaRPr>
          </a:p>
        </p:txBody>
      </p:sp>
      <p:cxnSp>
        <p:nvCxnSpPr>
          <p:cNvPr id="38" name="Straight Arrow Connector 37"/>
          <p:cNvCxnSpPr>
            <a:endCxn id="18" idx="3"/>
          </p:cNvCxnSpPr>
          <p:nvPr/>
        </p:nvCxnSpPr>
        <p:spPr>
          <a:xfrm flipH="1">
            <a:off x="5334000" y="1738851"/>
            <a:ext cx="737682" cy="8085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2" name="Rectangle 41"/>
          <p:cNvSpPr/>
          <p:nvPr/>
        </p:nvSpPr>
        <p:spPr>
          <a:xfrm>
            <a:off x="457200" y="5301207"/>
            <a:ext cx="3352800" cy="11521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 reference of the code module </a:t>
            </a:r>
            <a:r>
              <a:rPr lang="en-US" b="1" dirty="0">
                <a:solidFill>
                  <a:schemeClr val="tx1"/>
                </a:solidFill>
                <a:latin typeface="Times New Roman" pitchFamily="18" charset="0"/>
                <a:cs typeface="Times New Roman" pitchFamily="18" charset="0"/>
              </a:rPr>
              <a:t>if it is being used in the software but has been developed by </a:t>
            </a:r>
            <a:r>
              <a:rPr lang="en-US" dirty="0"/>
              <a:t>someone else.</a:t>
            </a:r>
            <a:endParaRPr lang="en-IN" dirty="0"/>
          </a:p>
        </p:txBody>
      </p:sp>
      <p:cxnSp>
        <p:nvCxnSpPr>
          <p:cNvPr id="44" name="Straight Arrow Connector 43"/>
          <p:cNvCxnSpPr>
            <a:stCxn id="36" idx="2"/>
          </p:cNvCxnSpPr>
          <p:nvPr/>
        </p:nvCxnSpPr>
        <p:spPr>
          <a:xfrm flipH="1">
            <a:off x="3810000" y="5167805"/>
            <a:ext cx="2356046" cy="35708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2909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animBg="1"/>
      <p:bldP spid="18"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smtClean="0">
                <a:solidFill>
                  <a:schemeClr val="tx1"/>
                </a:solidFill>
              </a:rPr>
              <a:t>Software Engineering</a:t>
            </a:r>
            <a:endParaRPr lang="en-IN" b="1" dirty="0">
              <a:solidFill>
                <a:schemeClr val="tx1"/>
              </a:solidFill>
            </a:endParaRPr>
          </a:p>
        </p:txBody>
      </p:sp>
      <p:sp>
        <p:nvSpPr>
          <p:cNvPr id="3" name="Content Placeholder 2"/>
          <p:cNvSpPr>
            <a:spLocks noGrp="1"/>
          </p:cNvSpPr>
          <p:nvPr>
            <p:ph idx="1"/>
          </p:nvPr>
        </p:nvSpPr>
        <p:spPr>
          <a:xfrm>
            <a:off x="0" y="1600200"/>
            <a:ext cx="9144000" cy="5257800"/>
          </a:xfrm>
        </p:spPr>
        <p:style>
          <a:lnRef idx="2">
            <a:schemeClr val="dk1"/>
          </a:lnRef>
          <a:fillRef idx="1">
            <a:schemeClr val="lt1"/>
          </a:fillRef>
          <a:effectRef idx="0">
            <a:schemeClr val="dk1"/>
          </a:effectRef>
          <a:fontRef idx="minor">
            <a:schemeClr val="dk1"/>
          </a:fontRef>
        </p:style>
        <p:txBody>
          <a:bodyPr>
            <a:normAutofit/>
          </a:bodyPr>
          <a:lstStyle/>
          <a:p>
            <a:pPr algn="just"/>
            <a:r>
              <a:rPr lang="en-US" dirty="0"/>
              <a:t>The term </a:t>
            </a:r>
            <a:r>
              <a:rPr lang="en-US" b="1" dirty="0"/>
              <a:t>software engineering</a:t>
            </a:r>
            <a:r>
              <a:rPr lang="en-US" dirty="0"/>
              <a:t> is the product of two words, </a:t>
            </a:r>
            <a:r>
              <a:rPr lang="en-US" b="1" dirty="0"/>
              <a:t>software</a:t>
            </a:r>
            <a:r>
              <a:rPr lang="en-US" dirty="0"/>
              <a:t>, and </a:t>
            </a:r>
            <a:r>
              <a:rPr lang="en-US" b="1" dirty="0"/>
              <a:t>engineering</a:t>
            </a:r>
            <a:r>
              <a:rPr lang="en-US" dirty="0" smtClean="0"/>
              <a:t>.</a:t>
            </a:r>
          </a:p>
          <a:p>
            <a:pPr algn="just"/>
            <a:r>
              <a:rPr lang="en-US" dirty="0"/>
              <a:t>The </a:t>
            </a:r>
            <a:r>
              <a:rPr lang="en-US" b="1" dirty="0"/>
              <a:t>software</a:t>
            </a:r>
            <a:r>
              <a:rPr lang="en-US" dirty="0"/>
              <a:t> is a collection of integrated programs</a:t>
            </a:r>
            <a:r>
              <a:rPr lang="en-US" dirty="0" smtClean="0"/>
              <a:t>.</a:t>
            </a:r>
          </a:p>
          <a:p>
            <a:pPr algn="just"/>
            <a:r>
              <a:rPr lang="en-US" b="1" dirty="0" smtClean="0">
                <a:solidFill>
                  <a:srgbClr val="FF0000"/>
                </a:solidFill>
              </a:rPr>
              <a:t>Engineering</a:t>
            </a:r>
            <a:r>
              <a:rPr lang="en-US" dirty="0" smtClean="0"/>
              <a:t> is the application of scientific and practical knowledge to create, design and maintain processes.</a:t>
            </a:r>
            <a:endParaRPr lang="en-US" dirty="0"/>
          </a:p>
          <a:p>
            <a:pPr algn="just"/>
            <a:r>
              <a:rPr lang="en-US" dirty="0" smtClean="0"/>
              <a:t>It is  </a:t>
            </a:r>
            <a:r>
              <a:rPr lang="en-US" dirty="0"/>
              <a:t>a process of analyzing </a:t>
            </a:r>
            <a:r>
              <a:rPr lang="en-US" dirty="0" smtClean="0"/>
              <a:t>the </a:t>
            </a:r>
            <a:r>
              <a:rPr lang="en-US" dirty="0"/>
              <a:t>requirements </a:t>
            </a:r>
            <a:r>
              <a:rPr lang="en-US" dirty="0" smtClean="0"/>
              <a:t>of user and </a:t>
            </a:r>
            <a:r>
              <a:rPr lang="en-US" dirty="0"/>
              <a:t>then designing, building, and testing software application which will satisfy </a:t>
            </a:r>
            <a:r>
              <a:rPr lang="en-US" dirty="0" smtClean="0"/>
              <a:t>these </a:t>
            </a:r>
            <a:r>
              <a:rPr lang="en-US" dirty="0"/>
              <a:t>requirements.</a:t>
            </a:r>
            <a:endParaRPr lang="en-IN" dirty="0"/>
          </a:p>
        </p:txBody>
      </p:sp>
    </p:spTree>
    <p:extLst>
      <p:ext uri="{BB962C8B-B14F-4D97-AF65-F5344CB8AC3E}">
        <p14:creationId xmlns:p14="http://schemas.microsoft.com/office/powerpoint/2010/main" val="317034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b="1" dirty="0" smtClean="0">
                <a:solidFill>
                  <a:schemeClr val="tx1"/>
                </a:solidFill>
                <a:latin typeface="Times New Roman" pitchFamily="18" charset="0"/>
                <a:cs typeface="Times New Roman" pitchFamily="18" charset="0"/>
              </a:rPr>
              <a:t>IEEE Definition of Software Engineering</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buNone/>
            </a:pPr>
            <a:endParaRPr lang="en-US" dirty="0" smtClean="0"/>
          </a:p>
          <a:p>
            <a:pPr marL="0" indent="0" algn="just">
              <a:buNone/>
            </a:pPr>
            <a:r>
              <a:rPr lang="en-US" dirty="0"/>
              <a:t>S</a:t>
            </a:r>
            <a:r>
              <a:rPr lang="en-US" dirty="0" smtClean="0"/>
              <a:t>oftware </a:t>
            </a:r>
            <a:r>
              <a:rPr lang="en-US" dirty="0"/>
              <a:t>engineering as the application of a systematic, disciplined, which is a computable approach for the development, operation, and maintenance of software.</a:t>
            </a:r>
            <a:endParaRPr lang="en-IN" dirty="0"/>
          </a:p>
        </p:txBody>
      </p:sp>
    </p:spTree>
    <p:extLst>
      <p:ext uri="{BB962C8B-B14F-4D97-AF65-F5344CB8AC3E}">
        <p14:creationId xmlns:p14="http://schemas.microsoft.com/office/powerpoint/2010/main" val="178131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IN" b="1" dirty="0" smtClean="0">
                <a:solidFill>
                  <a:schemeClr val="tx1"/>
                </a:solidFill>
                <a:latin typeface="Times New Roman" pitchFamily="18" charset="0"/>
                <a:cs typeface="Times New Roman" pitchFamily="18" charset="0"/>
              </a:rPr>
              <a:t>Boehm’s</a:t>
            </a:r>
            <a:r>
              <a:rPr lang="en-US" b="1" dirty="0" smtClean="0">
                <a:solidFill>
                  <a:schemeClr val="tx1"/>
                </a:solidFill>
                <a:latin typeface="Times New Roman" pitchFamily="18" charset="0"/>
                <a:cs typeface="Times New Roman" pitchFamily="18" charset="0"/>
              </a:rPr>
              <a:t> Definition of Software Engineering</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buNone/>
            </a:pPr>
            <a:endParaRPr lang="en-US" dirty="0" smtClean="0"/>
          </a:p>
          <a:p>
            <a:pPr marL="0" indent="0" algn="just">
              <a:buNone/>
            </a:pPr>
            <a:r>
              <a:rPr lang="en-US" dirty="0"/>
              <a:t>T</a:t>
            </a:r>
            <a:r>
              <a:rPr lang="en-US" dirty="0" smtClean="0"/>
              <a:t>he </a:t>
            </a:r>
            <a:r>
              <a:rPr lang="en-US" dirty="0"/>
              <a:t>practical application of scientific knowledge to the creative design and building of computer programs. </a:t>
            </a:r>
            <a:endParaRPr lang="en-US" dirty="0" smtClean="0"/>
          </a:p>
          <a:p>
            <a:pPr marL="0" indent="0" algn="just">
              <a:buNone/>
            </a:pPr>
            <a:r>
              <a:rPr lang="en-US" dirty="0" smtClean="0"/>
              <a:t>It </a:t>
            </a:r>
            <a:r>
              <a:rPr lang="en-US" dirty="0"/>
              <a:t>also includes associated documentation needed for developing, operating, and maintaining them.</a:t>
            </a:r>
            <a:endParaRPr lang="en-IN" dirty="0"/>
          </a:p>
        </p:txBody>
      </p:sp>
    </p:spTree>
    <p:extLst>
      <p:ext uri="{BB962C8B-B14F-4D97-AF65-F5344CB8AC3E}">
        <p14:creationId xmlns:p14="http://schemas.microsoft.com/office/powerpoint/2010/main" val="131505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0831814"/>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705" y="2564904"/>
            <a:ext cx="5544616"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3933056"/>
            <a:ext cx="11239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044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8625247"/>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A set of attributes that bears on the ability of the software to be transferred from one environment to another, without or minimum changes.</a:t>
            </a:r>
            <a:endParaRPr lang="en-IN" sz="3200" dirty="0"/>
          </a:p>
        </p:txBody>
      </p:sp>
    </p:spTree>
    <p:extLst>
      <p:ext uri="{BB962C8B-B14F-4D97-AF65-F5344CB8AC3E}">
        <p14:creationId xmlns:p14="http://schemas.microsoft.com/office/powerpoint/2010/main" val="164009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Software Failure</a:t>
            </a:r>
            <a:endParaRPr lang="en-IN" b="1" dirty="0">
              <a:solidFill>
                <a:schemeClr val="tx1"/>
              </a:solidFill>
              <a:latin typeface="Times New Roman" pitchFamily="18" charset="0"/>
              <a:cs typeface="Times New Roman" pitchFamily="18" charset="0"/>
            </a:endParaRPr>
          </a:p>
        </p:txBody>
      </p:sp>
      <p:grpSp>
        <p:nvGrpSpPr>
          <p:cNvPr id="6" name="Group 5"/>
          <p:cNvGrpSpPr/>
          <p:nvPr/>
        </p:nvGrpSpPr>
        <p:grpSpPr>
          <a:xfrm>
            <a:off x="457200" y="162880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10" name="Content Placeholder 9"/>
          <p:cNvSpPr>
            <a:spLocks noGrp="1"/>
          </p:cNvSpPr>
          <p:nvPr>
            <p:ph idx="1"/>
          </p:nvPr>
        </p:nvSpPr>
        <p:spPr>
          <a:xfrm>
            <a:off x="457200" y="1600201"/>
            <a:ext cx="8229600" cy="4205064"/>
          </a:xfrm>
        </p:spPr>
        <p:style>
          <a:lnRef idx="2">
            <a:schemeClr val="accent1"/>
          </a:lnRef>
          <a:fillRef idx="1">
            <a:schemeClr val="lt1"/>
          </a:fillRef>
          <a:effectRef idx="0">
            <a:schemeClr val="accent1"/>
          </a:effectRef>
          <a:fontRef idx="minor">
            <a:schemeClr val="dk1"/>
          </a:fontRef>
        </p:style>
        <p:txBody>
          <a:bodyPr/>
          <a:lstStyle/>
          <a:p>
            <a:pPr marL="0" indent="0">
              <a:buNone/>
            </a:pPr>
            <a:endParaRPr lang="en-US" dirty="0" smtClean="0"/>
          </a:p>
          <a:p>
            <a:pPr marL="0" indent="0" algn="just">
              <a:buNone/>
            </a:pPr>
            <a:r>
              <a:rPr lang="en-US" dirty="0" smtClean="0"/>
              <a:t>If there is any bug or any error in a program or a system then we will get incorrect or unpredicted result.</a:t>
            </a:r>
          </a:p>
          <a:p>
            <a:pPr marL="0" indent="0">
              <a:buNone/>
            </a:pPr>
            <a:endParaRPr lang="en-US" dirty="0" smtClean="0"/>
          </a:p>
          <a:p>
            <a:pPr marL="0" indent="0" algn="just">
              <a:buNone/>
            </a:pPr>
            <a:r>
              <a:rPr lang="en-US" dirty="0" smtClean="0"/>
              <a:t>Due to error the behave of system will be inappropriate.</a:t>
            </a:r>
            <a:endParaRPr lang="en-IN" dirty="0"/>
          </a:p>
        </p:txBody>
      </p:sp>
    </p:spTree>
    <p:extLst>
      <p:ext uri="{BB962C8B-B14F-4D97-AF65-F5344CB8AC3E}">
        <p14:creationId xmlns:p14="http://schemas.microsoft.com/office/powerpoint/2010/main" val="392089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 calcmode="lin" valueType="num">
                                      <p:cBhvr additive="base">
                                        <p:cTn id="1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On-screen Show (4:3)</PresentationFormat>
  <Paragraphs>155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Software </vt:lpstr>
      <vt:lpstr> Manuals in Documentation</vt:lpstr>
      <vt:lpstr>Software Engineering</vt:lpstr>
      <vt:lpstr>IEEE Definition of Software Engineering</vt:lpstr>
      <vt:lpstr>Boehm’s Definition of Software Engineering</vt:lpstr>
      <vt:lpstr>Characteristics of Software </vt:lpstr>
      <vt:lpstr>Characteristics of Software </vt:lpstr>
      <vt:lpstr>Software Failure</vt:lpstr>
      <vt:lpstr>Failure Curve of Software</vt:lpstr>
      <vt:lpstr>Open Source Software</vt:lpstr>
      <vt:lpstr>Need of Software Engineering</vt:lpstr>
      <vt:lpstr>Need of Software Engineering(cont..)</vt:lpstr>
      <vt:lpstr>Characteristics of Software </vt:lpstr>
      <vt:lpstr>Characteristics of Software </vt:lpstr>
      <vt:lpstr>Characteristics of Software </vt:lpstr>
      <vt:lpstr>Characteristics of Software </vt:lpstr>
      <vt:lpstr>Characteristics of Software </vt:lpstr>
      <vt:lpstr>Characteristics of Software </vt:lpstr>
      <vt:lpstr>Software Failure</vt:lpstr>
      <vt:lpstr>Program</vt:lpstr>
      <vt:lpstr>Software</vt:lpstr>
      <vt:lpstr>Software(cont..)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1</cp:revision>
  <dcterms:created xsi:type="dcterms:W3CDTF">2006-08-16T00:00:00Z</dcterms:created>
  <dcterms:modified xsi:type="dcterms:W3CDTF">2021-08-16T07:35:57Z</dcterms:modified>
</cp:coreProperties>
</file>