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311"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CB4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670175"/>
          </a:xfrm>
        </p:spPr>
        <p:txBody>
          <a:bodyPr/>
          <a:lstStyle/>
          <a:p>
            <a:r>
              <a:rPr lang="en-US" sz="6000" dirty="0" smtClean="0">
                <a:solidFill>
                  <a:schemeClr val="accent6">
                    <a:lumMod val="50000"/>
                  </a:schemeClr>
                </a:solidFill>
                <a:latin typeface="Algerian" pitchFamily="82" charset="0"/>
              </a:rPr>
              <a:t>Entrepreneurship</a:t>
            </a:r>
            <a:r>
              <a:rPr lang="en-US" dirty="0" smtClean="0">
                <a:solidFill>
                  <a:schemeClr val="accent6">
                    <a:lumMod val="50000"/>
                  </a:schemeClr>
                </a:solidFill>
                <a:latin typeface="Algerian" pitchFamily="82" charset="0"/>
              </a:rPr>
              <a:t>        (MBAM 0001)</a:t>
            </a:r>
            <a:endParaRPr lang="en-US" dirty="0">
              <a:solidFill>
                <a:schemeClr val="accent6">
                  <a:lumMod val="50000"/>
                </a:schemeClr>
              </a:solidFill>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304800"/>
            <a:ext cx="8458200" cy="6248400"/>
          </a:xfrm>
        </p:spPr>
        <p:txBody>
          <a:bodyPr>
            <a:normAutofit/>
          </a:bodyPr>
          <a:lstStyle/>
          <a:p>
            <a:pPr algn="just" fontAlgn="base">
              <a:buNone/>
            </a:pPr>
            <a:r>
              <a:rPr lang="en-US" b="1" dirty="0" smtClean="0">
                <a:latin typeface="Times New Roman" pitchFamily="18" charset="0"/>
                <a:cs typeface="Times New Roman" pitchFamily="18" charset="0"/>
              </a:rPr>
              <a:t>   The significance of entrepreneurship in the development of economy:</a:t>
            </a:r>
            <a:endParaRPr lang="en-US" dirty="0" smtClean="0">
              <a:latin typeface="Times New Roman" pitchFamily="18" charset="0"/>
              <a:cs typeface="Times New Roman" pitchFamily="18" charset="0"/>
            </a:endParaRPr>
          </a:p>
          <a:p>
            <a:pPr algn="just" fontAlgn="base">
              <a:buNone/>
            </a:pPr>
            <a:r>
              <a:rPr lang="en-US" dirty="0" smtClean="0">
                <a:latin typeface="Times New Roman" pitchFamily="18" charset="0"/>
                <a:cs typeface="Times New Roman" pitchFamily="18" charset="0"/>
              </a:rPr>
              <a:t>1. Entrepreneurship promotes capital formation by mobilising the idle saving of the public.</a:t>
            </a:r>
          </a:p>
          <a:p>
            <a:pPr algn="just" fontAlgn="base">
              <a:buNone/>
            </a:pPr>
            <a:r>
              <a:rPr lang="en-US" dirty="0" smtClean="0">
                <a:latin typeface="Times New Roman" pitchFamily="18" charset="0"/>
                <a:cs typeface="Times New Roman" pitchFamily="18" charset="0"/>
              </a:rPr>
              <a:t>2.	  It provides immediate large-scale employment. Thus, it helps reduce the unemployment problem in the country, i.e., the root of all socio-economic problems.</a:t>
            </a:r>
          </a:p>
          <a:p>
            <a:pPr algn="just" fontAlgn="base">
              <a:buNone/>
            </a:pPr>
            <a:r>
              <a:rPr lang="en-US" dirty="0" smtClean="0">
                <a:latin typeface="Times New Roman" pitchFamily="18" charset="0"/>
                <a:cs typeface="Times New Roman" pitchFamily="18" charset="0"/>
              </a:rPr>
              <a:t>3. It promotes balanced regional development.</a:t>
            </a:r>
          </a:p>
          <a:p>
            <a:pPr algn="just" fontAlgn="base">
              <a:buNone/>
            </a:pPr>
            <a:r>
              <a:rPr lang="en-US" dirty="0" smtClean="0">
                <a:latin typeface="Times New Roman" pitchFamily="18" charset="0"/>
                <a:cs typeface="Times New Roman" pitchFamily="18" charset="0"/>
              </a:rPr>
              <a:t>4. It helps reduce the concentration of economic power.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324600"/>
          </a:xfrm>
        </p:spPr>
        <p:txBody>
          <a:bodyPr>
            <a:normAutofit fontScale="92500" lnSpcReduction="10000"/>
          </a:bodyPr>
          <a:lstStyle/>
          <a:p>
            <a:pPr algn="just" fontAlgn="base">
              <a:buNone/>
            </a:pPr>
            <a:r>
              <a:rPr lang="en-US" dirty="0" smtClean="0">
                <a:latin typeface="Times New Roman" pitchFamily="18" charset="0"/>
                <a:cs typeface="Times New Roman" pitchFamily="18" charset="0"/>
              </a:rPr>
              <a:t>5. It stimulates the equitable redistribution of wealth, income and even political power in the interest of the country.</a:t>
            </a:r>
          </a:p>
          <a:p>
            <a:pPr algn="just" fontAlgn="base">
              <a:buNone/>
            </a:pPr>
            <a:r>
              <a:rPr lang="en-US" dirty="0" smtClean="0">
                <a:latin typeface="Times New Roman" pitchFamily="18" charset="0"/>
                <a:cs typeface="Times New Roman" pitchFamily="18" charset="0"/>
              </a:rPr>
              <a:t>6. It encourages effective resource mobilisation of capital and skill which might otherwise remain unutilized and idle.</a:t>
            </a:r>
          </a:p>
          <a:p>
            <a:pPr algn="just" fontAlgn="base">
              <a:buNone/>
            </a:pPr>
            <a:r>
              <a:rPr lang="en-US" dirty="0" smtClean="0">
                <a:latin typeface="Times New Roman" pitchFamily="18" charset="0"/>
                <a:cs typeface="Times New Roman" pitchFamily="18" charset="0"/>
              </a:rPr>
              <a:t>7. It also induces backward and forward linkages which stimulate the process of economic development in the country.</a:t>
            </a:r>
          </a:p>
          <a:p>
            <a:pPr algn="just" fontAlgn="base">
              <a:buNone/>
            </a:pPr>
            <a:r>
              <a:rPr lang="en-US" dirty="0" smtClean="0">
                <a:latin typeface="Times New Roman" pitchFamily="18" charset="0"/>
                <a:cs typeface="Times New Roman" pitchFamily="18" charset="0"/>
              </a:rPr>
              <a:t>8. Last but no means the least, it also promotes country’s export trade i.e., an important ingredient to economic development.</a:t>
            </a:r>
          </a:p>
          <a:p>
            <a:pPr>
              <a:buNone/>
            </a:pPr>
            <a:r>
              <a:rPr lang="en-US" dirty="0" smtClean="0"/>
              <a:t>    </a:t>
            </a:r>
            <a:r>
              <a:rPr lang="en-US" dirty="0" smtClean="0">
                <a:latin typeface="Times New Roman" pitchFamily="18" charset="0"/>
                <a:cs typeface="Times New Roman" pitchFamily="18" charset="0"/>
              </a:rPr>
              <a:t>Thus, it is clear that entrepreneurship serves as a catalyst of economic development.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xit" presetSubtype="16" fill="hold" grpId="1" nodeType="clickEffect">
                                  <p:stCondLst>
                                    <p:cond delay="0"/>
                                  </p:stCondLst>
                                  <p:childTnLst>
                                    <p:animEffect transition="out" filter="circle(in)">
                                      <p:cBhvr>
                                        <p:cTn id="31" dur="2000"/>
                                        <p:tgtEl>
                                          <p:spTgt spid="3">
                                            <p:txEl>
                                              <p:pRg st="0" end="0"/>
                                            </p:txEl>
                                          </p:spTgt>
                                        </p:tgtEl>
                                      </p:cBhvr>
                                    </p:animEffect>
                                    <p:set>
                                      <p:cBhvr>
                                        <p:cTn id="3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xit" presetSubtype="16" fill="hold" grpId="1" nodeType="clickEffect">
                                  <p:stCondLst>
                                    <p:cond delay="0"/>
                                  </p:stCondLst>
                                  <p:childTnLst>
                                    <p:animEffect transition="out" filter="circle(in)">
                                      <p:cBhvr>
                                        <p:cTn id="36" dur="2000"/>
                                        <p:tgtEl>
                                          <p:spTgt spid="3">
                                            <p:txEl>
                                              <p:pRg st="1" end="1"/>
                                            </p:txEl>
                                          </p:spTgt>
                                        </p:tgtEl>
                                      </p:cBhvr>
                                    </p:animEffect>
                                    <p:set>
                                      <p:cBhvr>
                                        <p:cTn id="3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6" presetClass="exit" presetSubtype="16" fill="hold" grpId="1" nodeType="clickEffect">
                                  <p:stCondLst>
                                    <p:cond delay="0"/>
                                  </p:stCondLst>
                                  <p:childTnLst>
                                    <p:animEffect transition="out" filter="circle(in)">
                                      <p:cBhvr>
                                        <p:cTn id="41" dur="2000"/>
                                        <p:tgtEl>
                                          <p:spTgt spid="3">
                                            <p:txEl>
                                              <p:pRg st="2" end="2"/>
                                            </p:txEl>
                                          </p:spTgt>
                                        </p:tgtEl>
                                      </p:cBhvr>
                                    </p:animEffect>
                                    <p:set>
                                      <p:cBhvr>
                                        <p:cTn id="4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6" presetClass="exit" presetSubtype="16" fill="hold" grpId="1" nodeType="clickEffect">
                                  <p:stCondLst>
                                    <p:cond delay="0"/>
                                  </p:stCondLst>
                                  <p:childTnLst>
                                    <p:animEffect transition="out" filter="circle(in)">
                                      <p:cBhvr>
                                        <p:cTn id="46" dur="2000"/>
                                        <p:tgtEl>
                                          <p:spTgt spid="3">
                                            <p:txEl>
                                              <p:pRg st="3" end="3"/>
                                            </p:txEl>
                                          </p:spTgt>
                                        </p:tgtEl>
                                      </p:cBhvr>
                                    </p:animEffect>
                                    <p:set>
                                      <p:cBhvr>
                                        <p:cTn id="4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 presetClass="exit" presetSubtype="16" fill="hold" grpId="1" nodeType="clickEffect">
                                  <p:stCondLst>
                                    <p:cond delay="0"/>
                                  </p:stCondLst>
                                  <p:childTnLst>
                                    <p:animEffect transition="out" filter="circle(in)">
                                      <p:cBhvr>
                                        <p:cTn id="51" dur="2000"/>
                                        <p:tgtEl>
                                          <p:spTgt spid="3">
                                            <p:txEl>
                                              <p:pRg st="4" end="4"/>
                                            </p:txEl>
                                          </p:spTgt>
                                        </p:tgtEl>
                                      </p:cBhvr>
                                    </p:animEffect>
                                    <p:set>
                                      <p:cBhvr>
                                        <p:cTn id="5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a:solidFill>
            <a:srgbClr val="92D050"/>
          </a:solidFill>
        </p:spPr>
        <p:txBody>
          <a:bodyPr>
            <a:noAutofit/>
          </a:bodyPr>
          <a:lstStyle/>
          <a:p>
            <a:pPr algn="just">
              <a:buNone/>
            </a:pPr>
            <a:r>
              <a:rPr lang="en-US" sz="3000" b="1" dirty="0" smtClean="0">
                <a:latin typeface="Times New Roman" pitchFamily="18" charset="0"/>
                <a:cs typeface="Times New Roman" pitchFamily="18" charset="0"/>
              </a:rPr>
              <a:t>A 10-Point Checklist to Confirm You Can Be an Entrepreneur</a:t>
            </a:r>
          </a:p>
          <a:p>
            <a:pPr algn="just">
              <a:buNone/>
            </a:pPr>
            <a:r>
              <a:rPr lang="en-US" sz="3000" b="1" dirty="0" smtClean="0">
                <a:latin typeface="Times New Roman" pitchFamily="18" charset="0"/>
                <a:cs typeface="Times New Roman" pitchFamily="18" charset="0"/>
              </a:rPr>
              <a:t>1. Confidence.</a:t>
            </a:r>
            <a:r>
              <a:rPr lang="en-US" sz="3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Becoming an entrepreneur comes with a lot of risks, but successful entrepreneurs have confidence in their idea as well as their ability to reach their goals. </a:t>
            </a:r>
          </a:p>
          <a:p>
            <a:pPr>
              <a:buNone/>
            </a:pPr>
            <a:r>
              <a:rPr lang="en-US" sz="3000" b="1" dirty="0" smtClean="0">
                <a:latin typeface="Times New Roman" pitchFamily="18" charset="0"/>
                <a:cs typeface="Times New Roman" pitchFamily="18" charset="0"/>
              </a:rPr>
              <a:t>2. Risk taking Capability/ Competitive.</a:t>
            </a:r>
            <a:r>
              <a:rPr lang="en-US" sz="30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Entrepreneurs are extremely competitive when it          	comes to everything. </a:t>
            </a:r>
          </a:p>
          <a:p>
            <a:pPr algn="just">
              <a:buNone/>
            </a:pPr>
            <a:r>
              <a:rPr lang="en-US" sz="3000" b="1" dirty="0" smtClean="0">
                <a:latin typeface="Times New Roman" pitchFamily="18" charset="0"/>
                <a:cs typeface="Times New Roman" pitchFamily="18" charset="0"/>
              </a:rPr>
              <a:t>3. Have a hard time turning work mode off.</a:t>
            </a:r>
            <a:r>
              <a:rPr lang="en-US" sz="3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Being an entrepreneur takes an enormous amount of time and energy. There is never a time that you have nothing to do.</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a:bodyPr>
          <a:lstStyle/>
          <a:p>
            <a:pPr algn="just">
              <a:buNone/>
            </a:pPr>
            <a:endParaRPr lang="en-US" dirty="0" smtClean="0">
              <a:latin typeface="Times New Roman" pitchFamily="18" charset="0"/>
              <a:cs typeface="Times New Roman" pitchFamily="18" charset="0"/>
            </a:endParaRPr>
          </a:p>
          <a:p>
            <a:pPr algn="just">
              <a:buNone/>
            </a:pPr>
            <a:r>
              <a:rPr lang="en-US" b="1" dirty="0" smtClean="0">
                <a:solidFill>
                  <a:srgbClr val="C00000"/>
                </a:solidFill>
                <a:latin typeface="Times New Roman" pitchFamily="18" charset="0"/>
                <a:cs typeface="Times New Roman" pitchFamily="18" charset="0"/>
              </a:rPr>
              <a:t>4. Extremely focused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Starting a business involves many ups and downs that not everyone can handle. It can take several years for a business to flourish and get to a point that allows you to step back and catch your breath. </a:t>
            </a:r>
          </a:p>
          <a:p>
            <a:pPr algn="just">
              <a:buNone/>
            </a:pPr>
            <a:r>
              <a:rPr lang="en-US" b="1" dirty="0" smtClean="0">
                <a:solidFill>
                  <a:srgbClr val="C00000"/>
                </a:solidFill>
                <a:latin typeface="Times New Roman" pitchFamily="18" charset="0"/>
                <a:cs typeface="Times New Roman" pitchFamily="18" charset="0"/>
              </a:rPr>
              <a:t>5. Independent and self-motivated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Entrepreneurs welcome challenges and set out to accomplish their mission independently, knowing that they will be successful. </a:t>
            </a:r>
          </a:p>
          <a:p>
            <a:pPr algn="just">
              <a:buNone/>
            </a:pPr>
            <a:r>
              <a:rPr lang="en-US" b="1" dirty="0" smtClean="0">
                <a:solidFill>
                  <a:srgbClr val="C00000"/>
                </a:solidFill>
                <a:latin typeface="Times New Roman" pitchFamily="18" charset="0"/>
                <a:cs typeface="Times New Roman" pitchFamily="18" charset="0"/>
              </a:rPr>
              <a:t>6.  Natural-born leader.</a:t>
            </a:r>
            <a:r>
              <a:rPr lang="en-US" dirty="0" smtClean="0">
                <a:latin typeface="Times New Roman" pitchFamily="18" charset="0"/>
                <a:cs typeface="Times New Roman" pitchFamily="18" charset="0"/>
              </a:rPr>
              <a:t> Entrepreneurs are leaders that earn respect by providing a positive example for their team to follow.</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3000" b="1" dirty="0" smtClean="0">
                <a:solidFill>
                  <a:srgbClr val="C00000"/>
                </a:solidFill>
                <a:latin typeface="Times New Roman" pitchFamily="18" charset="0"/>
                <a:cs typeface="Times New Roman" pitchFamily="18" charset="0"/>
              </a:rPr>
              <a:t>7. Create new things</a:t>
            </a:r>
            <a:r>
              <a:rPr lang="en-US" sz="3000" b="1"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 </a:t>
            </a:r>
          </a:p>
          <a:p>
            <a:pPr>
              <a:buNone/>
            </a:pPr>
            <a:r>
              <a:rPr lang="en-US" sz="3000" b="1" dirty="0" smtClean="0">
                <a:solidFill>
                  <a:srgbClr val="C00000"/>
                </a:solidFill>
                <a:latin typeface="Times New Roman" pitchFamily="18" charset="0"/>
                <a:cs typeface="Times New Roman" pitchFamily="18" charset="0"/>
              </a:rPr>
              <a:t> 8. Willing to fail.</a:t>
            </a:r>
            <a:r>
              <a:rPr lang="en-US" sz="3000" dirty="0" smtClean="0">
                <a:latin typeface="Times New Roman" pitchFamily="18" charset="0"/>
                <a:cs typeface="Times New Roman" pitchFamily="18" charset="0"/>
              </a:rPr>
              <a:t> Entrepreneurs have to be willing to fail in order to succeed, as there is no reward without risk. </a:t>
            </a:r>
          </a:p>
          <a:p>
            <a:pPr>
              <a:buNone/>
            </a:pPr>
            <a:r>
              <a:rPr lang="en-US" sz="3000" b="1" dirty="0" smtClean="0">
                <a:solidFill>
                  <a:srgbClr val="C00000"/>
                </a:solidFill>
                <a:latin typeface="Times New Roman" pitchFamily="18" charset="0"/>
                <a:cs typeface="Times New Roman" pitchFamily="18" charset="0"/>
              </a:rPr>
              <a:t>9. You are a creative thinker.</a:t>
            </a:r>
            <a:r>
              <a:rPr lang="en-US" sz="3000" dirty="0" smtClean="0">
                <a:latin typeface="Times New Roman" pitchFamily="18" charset="0"/>
                <a:cs typeface="Times New Roman" pitchFamily="18" charset="0"/>
              </a:rPr>
              <a:t> Taking an idea or vision and turning it into a real business takes a creative mind. </a:t>
            </a:r>
          </a:p>
          <a:p>
            <a:pPr>
              <a:buNone/>
            </a:pPr>
            <a:r>
              <a:rPr lang="en-US" sz="3000" b="1" dirty="0" smtClean="0">
                <a:solidFill>
                  <a:srgbClr val="C00000"/>
                </a:solidFill>
                <a:latin typeface="Times New Roman" pitchFamily="18" charset="0"/>
                <a:cs typeface="Times New Roman" pitchFamily="18" charset="0"/>
              </a:rPr>
              <a:t>10. You are an advocate for your brand 24/7.</a:t>
            </a:r>
            <a:r>
              <a:rPr lang="en-US" sz="3000" dirty="0" smtClean="0">
                <a:solidFill>
                  <a:srgbClr val="C00000"/>
                </a:solidFill>
                <a:latin typeface="Times New Roman" pitchFamily="18" charset="0"/>
                <a:cs typeface="Times New Roman" pitchFamily="18" charset="0"/>
              </a:rPr>
              <a:t> </a:t>
            </a:r>
            <a:endParaRPr lang="en-US" sz="30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152400"/>
            <a:ext cx="8686800" cy="6477000"/>
          </a:xfrm>
        </p:spPr>
        <p:txBody>
          <a:bodyPr>
            <a:normAutofit fontScale="25000" lnSpcReduction="20000"/>
          </a:bodyPr>
          <a:lstStyle/>
          <a:p>
            <a:pPr algn="ctr">
              <a:buNone/>
            </a:pPr>
            <a:r>
              <a:rPr lang="en-US" sz="12800" b="1" dirty="0" smtClean="0">
                <a:solidFill>
                  <a:schemeClr val="accent1"/>
                </a:solidFill>
                <a:latin typeface="Algerian" pitchFamily="82" charset="0"/>
                <a:cs typeface="Times New Roman" pitchFamily="18" charset="0"/>
              </a:rPr>
              <a:t>Classification  &amp; Types of Entrepreneurs</a:t>
            </a:r>
          </a:p>
          <a:p>
            <a:pPr algn="just" fontAlgn="base">
              <a:buNone/>
            </a:pPr>
            <a:r>
              <a:rPr lang="en-US" sz="11200" b="1" i="1" dirty="0" smtClean="0">
                <a:solidFill>
                  <a:schemeClr val="accent6">
                    <a:lumMod val="50000"/>
                  </a:schemeClr>
                </a:solidFill>
                <a:latin typeface="Times New Roman" pitchFamily="18" charset="0"/>
                <a:cs typeface="Times New Roman" pitchFamily="18" charset="0"/>
              </a:rPr>
              <a:t>Based on the Type of Business</a:t>
            </a:r>
          </a:p>
          <a:p>
            <a:pPr algn="just" fontAlgn="base">
              <a:buNone/>
            </a:pPr>
            <a:endParaRPr lang="en-US" sz="11200" b="1" dirty="0" smtClean="0">
              <a:solidFill>
                <a:schemeClr val="accent6">
                  <a:lumMod val="50000"/>
                </a:schemeClr>
              </a:solidFill>
              <a:latin typeface="Times New Roman" pitchFamily="18" charset="0"/>
              <a:cs typeface="Times New Roman" pitchFamily="18" charset="0"/>
            </a:endParaRPr>
          </a:p>
          <a:p>
            <a:pPr algn="just" fontAlgn="base">
              <a:buNone/>
            </a:pPr>
            <a:r>
              <a:rPr lang="en-US" sz="11200" dirty="0" smtClean="0">
                <a:latin typeface="Times New Roman" pitchFamily="18" charset="0"/>
                <a:cs typeface="Times New Roman" pitchFamily="18" charset="0"/>
              </a:rPr>
              <a:t>1. Trading Entrepreneur</a:t>
            </a:r>
          </a:p>
          <a:p>
            <a:pPr algn="just" fontAlgn="base">
              <a:buNone/>
            </a:pPr>
            <a:r>
              <a:rPr lang="en-US" sz="11200" dirty="0" smtClean="0">
                <a:latin typeface="Times New Roman" pitchFamily="18" charset="0"/>
                <a:cs typeface="Times New Roman" pitchFamily="18" charset="0"/>
              </a:rPr>
              <a:t>2. Manufacturing Entrepreneur  </a:t>
            </a:r>
            <a:r>
              <a:rPr lang="en-US" sz="10400" dirty="0" smtClean="0">
                <a:latin typeface="Times New Roman" pitchFamily="18" charset="0"/>
                <a:cs typeface="Times New Roman" pitchFamily="18" charset="0"/>
              </a:rPr>
              <a:t>3.Agricultural Entrepreneur</a:t>
            </a:r>
          </a:p>
          <a:p>
            <a:pPr algn="just" fontAlgn="base">
              <a:buNone/>
            </a:pPr>
            <a:endParaRPr lang="en-US" sz="11200" b="1" i="1" dirty="0" smtClean="0">
              <a:solidFill>
                <a:srgbClr val="FF0000"/>
              </a:solidFill>
              <a:latin typeface="Times New Roman" pitchFamily="18" charset="0"/>
              <a:cs typeface="Times New Roman" pitchFamily="18" charset="0"/>
            </a:endParaRPr>
          </a:p>
          <a:p>
            <a:pPr algn="just" fontAlgn="base">
              <a:buNone/>
            </a:pPr>
            <a:r>
              <a:rPr lang="en-US" sz="11200" b="1" i="1" dirty="0" smtClean="0">
                <a:solidFill>
                  <a:srgbClr val="FF0000"/>
                </a:solidFill>
                <a:latin typeface="Times New Roman" pitchFamily="18" charset="0"/>
                <a:cs typeface="Times New Roman" pitchFamily="18" charset="0"/>
              </a:rPr>
              <a:t>Based on the Use of Technology</a:t>
            </a:r>
          </a:p>
          <a:p>
            <a:pPr algn="just" fontAlgn="base">
              <a:buNone/>
            </a:pPr>
            <a:r>
              <a:rPr lang="en-US" sz="11200" dirty="0" smtClean="0">
                <a:latin typeface="Times New Roman" pitchFamily="18" charset="0"/>
                <a:cs typeface="Times New Roman" pitchFamily="18" charset="0"/>
              </a:rPr>
              <a:t>1. Technical Entrepreneur  2. Non-Technical Entrepreneur</a:t>
            </a:r>
          </a:p>
          <a:p>
            <a:pPr algn="just" fontAlgn="base">
              <a:buNone/>
            </a:pPr>
            <a:endParaRPr lang="en-US" sz="11200" b="1" i="1" dirty="0" smtClean="0">
              <a:solidFill>
                <a:srgbClr val="FF0000"/>
              </a:solidFill>
              <a:latin typeface="Times New Roman" pitchFamily="18" charset="0"/>
              <a:cs typeface="Times New Roman" pitchFamily="18" charset="0"/>
            </a:endParaRPr>
          </a:p>
          <a:p>
            <a:pPr algn="just" fontAlgn="base">
              <a:buNone/>
            </a:pPr>
            <a:r>
              <a:rPr lang="en-US" sz="11200" b="1" i="1" dirty="0" smtClean="0">
                <a:solidFill>
                  <a:srgbClr val="FF0000"/>
                </a:solidFill>
                <a:latin typeface="Times New Roman" pitchFamily="18" charset="0"/>
                <a:cs typeface="Times New Roman" pitchFamily="18" charset="0"/>
              </a:rPr>
              <a:t>Based on Ownership</a:t>
            </a:r>
          </a:p>
          <a:p>
            <a:pPr marL="514350" indent="-514350" algn="just" fontAlgn="base">
              <a:buAutoNum type="arabicPeriod"/>
            </a:pPr>
            <a:r>
              <a:rPr lang="en-US" sz="11200" dirty="0" smtClean="0">
                <a:latin typeface="Times New Roman" pitchFamily="18" charset="0"/>
                <a:cs typeface="Times New Roman" pitchFamily="18" charset="0"/>
              </a:rPr>
              <a:t>Private Entrepreneur (</a:t>
            </a:r>
            <a:r>
              <a:rPr lang="en-US" sz="9600" dirty="0" smtClean="0">
                <a:latin typeface="Times New Roman" pitchFamily="18" charset="0"/>
                <a:cs typeface="Times New Roman" pitchFamily="18" charset="0"/>
              </a:rPr>
              <a:t>one who as an individual sets up a business enterprise. ...)</a:t>
            </a:r>
          </a:p>
          <a:p>
            <a:pPr marL="514350" indent="-514350" algn="just" fontAlgn="base">
              <a:buAutoNum type="arabicPeriod"/>
            </a:pPr>
            <a:r>
              <a:rPr lang="en-US" sz="11200" dirty="0" smtClean="0">
                <a:latin typeface="Times New Roman" pitchFamily="18" charset="0"/>
                <a:cs typeface="Times New Roman" pitchFamily="18" charset="0"/>
              </a:rPr>
              <a:t>State Entrepreneur (</a:t>
            </a:r>
            <a:r>
              <a:rPr lang="en-US" sz="9600" dirty="0" smtClean="0">
                <a:latin typeface="Times New Roman" pitchFamily="18" charset="0"/>
                <a:cs typeface="Times New Roman" pitchFamily="18" charset="0"/>
              </a:rPr>
              <a:t>When the trading or industrial venture is undertaken by the State or the Government) </a:t>
            </a:r>
            <a:r>
              <a:rPr lang="en-US" sz="11200" dirty="0" smtClean="0">
                <a:latin typeface="Times New Roman" pitchFamily="18" charset="0"/>
                <a:cs typeface="Times New Roman" pitchFamily="18" charset="0"/>
              </a:rPr>
              <a:t>  </a:t>
            </a:r>
          </a:p>
          <a:p>
            <a:pPr marL="514350" indent="-514350" algn="just" fontAlgn="base">
              <a:buNone/>
            </a:pPr>
            <a:r>
              <a:rPr lang="en-US" sz="11200" dirty="0" smtClean="0">
                <a:latin typeface="Times New Roman" pitchFamily="18" charset="0"/>
                <a:cs typeface="Times New Roman" pitchFamily="18" charset="0"/>
              </a:rPr>
              <a:t>3. Joint Entrepreneurs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762000" y="762000"/>
            <a:ext cx="7543800" cy="5334000"/>
          </a:xfrm>
        </p:spPr>
        <p:txBody>
          <a:bodyPr>
            <a:normAutofit fontScale="40000" lnSpcReduction="20000"/>
          </a:bodyPr>
          <a:lstStyle/>
          <a:p>
            <a:pPr algn="just" fontAlgn="base">
              <a:buNone/>
            </a:pPr>
            <a:r>
              <a:rPr lang="en-US" sz="7000" b="1" dirty="0" smtClean="0">
                <a:solidFill>
                  <a:srgbClr val="FF0000"/>
                </a:solidFill>
                <a:latin typeface="Times New Roman" pitchFamily="18" charset="0"/>
                <a:cs typeface="Times New Roman" pitchFamily="18" charset="0"/>
              </a:rPr>
              <a:t>Based on Gender</a:t>
            </a:r>
          </a:p>
          <a:p>
            <a:pPr algn="just" fontAlgn="base">
              <a:buNone/>
            </a:pPr>
            <a:endParaRPr lang="en-US" sz="7000" b="1" dirty="0" smtClean="0">
              <a:latin typeface="Times New Roman" pitchFamily="18" charset="0"/>
              <a:cs typeface="Times New Roman" pitchFamily="18" charset="0"/>
            </a:endParaRPr>
          </a:p>
          <a:p>
            <a:pPr algn="just" fontAlgn="base">
              <a:buNone/>
            </a:pPr>
            <a:r>
              <a:rPr lang="en-US" sz="7000" b="1" dirty="0" smtClean="0">
                <a:latin typeface="Times New Roman" pitchFamily="18" charset="0"/>
                <a:cs typeface="Times New Roman" pitchFamily="18" charset="0"/>
              </a:rPr>
              <a:t>1.</a:t>
            </a:r>
            <a:r>
              <a:rPr lang="en-US" sz="7000" b="1" i="1" dirty="0" smtClean="0">
                <a:latin typeface="Times New Roman" pitchFamily="18" charset="0"/>
                <a:cs typeface="Times New Roman" pitchFamily="18" charset="0"/>
              </a:rPr>
              <a:t> </a:t>
            </a:r>
            <a:r>
              <a:rPr lang="en-US" sz="7000" b="1" dirty="0" smtClean="0">
                <a:latin typeface="Times New Roman" pitchFamily="18" charset="0"/>
                <a:cs typeface="Times New Roman" pitchFamily="18" charset="0"/>
              </a:rPr>
              <a:t>Men Entrepreneurs</a:t>
            </a:r>
            <a:endParaRPr lang="en-US" sz="7000" dirty="0" smtClean="0">
              <a:latin typeface="Times New Roman" pitchFamily="18" charset="0"/>
              <a:cs typeface="Times New Roman" pitchFamily="18" charset="0"/>
            </a:endParaRPr>
          </a:p>
          <a:p>
            <a:pPr algn="just" fontAlgn="base">
              <a:buNone/>
            </a:pPr>
            <a:r>
              <a:rPr lang="en-US" sz="7000" b="1" dirty="0" smtClean="0">
                <a:latin typeface="Times New Roman" pitchFamily="18" charset="0"/>
                <a:cs typeface="Times New Roman" pitchFamily="18" charset="0"/>
              </a:rPr>
              <a:t>2.Women Entrepreneurs </a:t>
            </a:r>
            <a:r>
              <a:rPr lang="en-US" sz="11200" b="1" dirty="0" smtClean="0">
                <a:latin typeface="Times New Roman" pitchFamily="18" charset="0"/>
                <a:cs typeface="Times New Roman" pitchFamily="18" charset="0"/>
              </a:rPr>
              <a:t>:</a:t>
            </a:r>
            <a:r>
              <a:rPr lang="en-US" sz="8000" dirty="0" smtClean="0">
                <a:latin typeface="Times New Roman" pitchFamily="18" charset="0"/>
                <a:cs typeface="Times New Roman" pitchFamily="18" charset="0"/>
              </a:rPr>
              <a:t>Women entrepreneurs are defined as the </a:t>
            </a:r>
            <a:r>
              <a:rPr lang="en-US" sz="8000" dirty="0" smtClean="0">
                <a:solidFill>
                  <a:srgbClr val="C00000"/>
                </a:solidFill>
                <a:latin typeface="Times New Roman" pitchFamily="18" charset="0"/>
                <a:cs typeface="Times New Roman" pitchFamily="18" charset="0"/>
              </a:rPr>
              <a:t>enterprises owned and controlled by a woman or women having a minimum financial interest of 51 per cent of the capital and giving at least 51 per cent of employment generated in the enterprises to women.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324600"/>
          </a:xfrm>
        </p:spPr>
        <p:txBody>
          <a:bodyPr>
            <a:normAutofit fontScale="92500" lnSpcReduction="10000"/>
          </a:bodyPr>
          <a:lstStyle/>
          <a:p>
            <a:pPr algn="just" fontAlgn="base">
              <a:buNone/>
            </a:pPr>
            <a:r>
              <a:rPr lang="en-US" b="1" dirty="0" smtClean="0">
                <a:latin typeface="Times New Roman" pitchFamily="18" charset="0"/>
                <a:cs typeface="Times New Roman" pitchFamily="18" charset="0"/>
              </a:rPr>
              <a:t>Based on the Size of Enterprise:</a:t>
            </a:r>
          </a:p>
          <a:p>
            <a:pPr algn="just" fontAlgn="base">
              <a:buNone/>
            </a:pPr>
            <a:r>
              <a:rPr lang="en-US" b="1" dirty="0" smtClean="0">
                <a:latin typeface="Times New Roman" pitchFamily="18" charset="0"/>
                <a:cs typeface="Times New Roman" pitchFamily="18" charset="0"/>
              </a:rPr>
              <a:t>1. Small-Scale Entrepreneur:</a:t>
            </a:r>
          </a:p>
          <a:p>
            <a:pPr algn="just" fontAlgn="base">
              <a:buNone/>
            </a:pPr>
            <a:r>
              <a:rPr lang="en-US" dirty="0" smtClean="0">
                <a:latin typeface="Times New Roman" pitchFamily="18" charset="0"/>
                <a:cs typeface="Times New Roman" pitchFamily="18" charset="0"/>
              </a:rPr>
              <a:t>An entrepreneur who has made investment in plant and machinery up to Rs 1.00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is called ‘small-scale entrepreneur.’</a:t>
            </a:r>
          </a:p>
          <a:p>
            <a:pPr algn="just" fontAlgn="base">
              <a:buNone/>
            </a:pPr>
            <a:r>
              <a:rPr lang="en-US" b="1" dirty="0" smtClean="0">
                <a:latin typeface="Times New Roman" pitchFamily="18" charset="0"/>
                <a:cs typeface="Times New Roman" pitchFamily="18" charset="0"/>
              </a:rPr>
              <a:t>2. Medium-Scale Entrepreneur:</a:t>
            </a:r>
          </a:p>
          <a:p>
            <a:pPr algn="just" fontAlgn="base">
              <a:buNone/>
            </a:pPr>
            <a:r>
              <a:rPr lang="en-US" dirty="0" smtClean="0">
                <a:latin typeface="Times New Roman" pitchFamily="18" charset="0"/>
                <a:cs typeface="Times New Roman" pitchFamily="18" charset="0"/>
              </a:rPr>
              <a:t>The entrepreneur who has made investment in plant and machinery above Rs 1.00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but below Rs 5.00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is called ‘medium-scale entrepreneur.’</a:t>
            </a:r>
          </a:p>
          <a:p>
            <a:pPr algn="just" fontAlgn="base">
              <a:buNone/>
            </a:pPr>
            <a:r>
              <a:rPr lang="en-US" b="1" dirty="0" smtClean="0">
                <a:latin typeface="Times New Roman" pitchFamily="18" charset="0"/>
                <a:cs typeface="Times New Roman" pitchFamily="18" charset="0"/>
              </a:rPr>
              <a:t>3. Large-Scale entrepreneur:</a:t>
            </a:r>
          </a:p>
          <a:p>
            <a:pPr algn="just" fontAlgn="base">
              <a:buNone/>
            </a:pPr>
            <a:r>
              <a:rPr lang="en-US" dirty="0" smtClean="0">
                <a:latin typeface="Times New Roman" pitchFamily="18" charset="0"/>
                <a:cs typeface="Times New Roman" pitchFamily="18" charset="0"/>
              </a:rPr>
              <a:t>The entrepreneur who has made investment in plant and machinery more than Rs 5.00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is called ‘large-scale entrepreneur</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763000" cy="6477000"/>
          </a:xfrm>
        </p:spPr>
        <p:txBody>
          <a:bodyPr>
            <a:normAutofit fontScale="32500" lnSpcReduction="20000"/>
          </a:bodyPr>
          <a:lstStyle/>
          <a:p>
            <a:pPr fontAlgn="base">
              <a:buNone/>
            </a:pPr>
            <a:r>
              <a:rPr lang="en-US" sz="6200" dirty="0" smtClean="0">
                <a:latin typeface="Times New Roman" pitchFamily="18" charset="0"/>
                <a:cs typeface="Times New Roman" pitchFamily="18" charset="0"/>
              </a:rPr>
              <a:t>Based on Clarence </a:t>
            </a:r>
            <a:r>
              <a:rPr lang="en-US" sz="6200" dirty="0" err="1" smtClean="0">
                <a:latin typeface="Times New Roman" pitchFamily="18" charset="0"/>
                <a:cs typeface="Times New Roman" pitchFamily="18" charset="0"/>
              </a:rPr>
              <a:t>Danhof</a:t>
            </a:r>
            <a:r>
              <a:rPr lang="en-US" sz="6200" dirty="0" smtClean="0">
                <a:latin typeface="Times New Roman" pitchFamily="18" charset="0"/>
                <a:cs typeface="Times New Roman" pitchFamily="18" charset="0"/>
              </a:rPr>
              <a:t>  (1949) entrepreneurs  can be Classified in following major categories</a:t>
            </a:r>
            <a:endParaRPr lang="en-US" sz="5100" dirty="0" smtClean="0">
              <a:latin typeface="Times New Roman" pitchFamily="18" charset="0"/>
              <a:cs typeface="Times New Roman" pitchFamily="18" charset="0"/>
            </a:endParaRPr>
          </a:p>
          <a:p>
            <a:pPr fontAlgn="base">
              <a:buNone/>
            </a:pPr>
            <a:r>
              <a:rPr lang="en-US" sz="8600" b="1" dirty="0" smtClean="0">
                <a:latin typeface="Times New Roman" pitchFamily="18" charset="0"/>
                <a:cs typeface="Times New Roman" pitchFamily="18" charset="0"/>
              </a:rPr>
              <a:t>1</a:t>
            </a:r>
            <a:r>
              <a:rPr lang="en-US" sz="8600" b="1" i="1" dirty="0" smtClean="0">
                <a:latin typeface="Times New Roman" pitchFamily="18" charset="0"/>
                <a:cs typeface="Times New Roman" pitchFamily="18" charset="0"/>
              </a:rPr>
              <a:t>. Innovative </a:t>
            </a:r>
            <a:r>
              <a:rPr lang="en-US" sz="8600" b="1" dirty="0" smtClean="0">
                <a:latin typeface="Times New Roman" pitchFamily="18" charset="0"/>
                <a:cs typeface="Times New Roman" pitchFamily="18" charset="0"/>
              </a:rPr>
              <a:t>Entrepreneurs</a:t>
            </a:r>
          </a:p>
          <a:p>
            <a:pPr algn="just">
              <a:buNone/>
            </a:pPr>
            <a:r>
              <a:rPr lang="en-US" sz="8600" dirty="0" smtClean="0">
                <a:latin typeface="Times New Roman" pitchFamily="18" charset="0"/>
                <a:cs typeface="Times New Roman" pitchFamily="18" charset="0"/>
              </a:rPr>
              <a:t>     It is a type of entrepreneur, who launches new products, discovers new markets, establishes new methods of production and restructures the enterprise.</a:t>
            </a:r>
          </a:p>
          <a:p>
            <a:pPr algn="just">
              <a:buNone/>
            </a:pPr>
            <a:r>
              <a:rPr lang="en-US" sz="8600" b="1" dirty="0" smtClean="0">
                <a:latin typeface="Times New Roman" pitchFamily="18" charset="0"/>
                <a:cs typeface="Times New Roman" pitchFamily="18" charset="0"/>
              </a:rPr>
              <a:t>2. Imitative Entre</a:t>
            </a:r>
            <a:r>
              <a:rPr lang="en-US" sz="8600" b="1" i="1" dirty="0" smtClean="0">
                <a:latin typeface="Times New Roman" pitchFamily="18" charset="0"/>
                <a:cs typeface="Times New Roman" pitchFamily="18" charset="0"/>
              </a:rPr>
              <a:t>preneurs</a:t>
            </a:r>
            <a:endParaRPr lang="en-US" sz="8600" dirty="0" smtClean="0">
              <a:latin typeface="Times New Roman" pitchFamily="18" charset="0"/>
              <a:cs typeface="Times New Roman" pitchFamily="18" charset="0"/>
            </a:endParaRPr>
          </a:p>
          <a:p>
            <a:pPr algn="just">
              <a:buNone/>
            </a:pPr>
            <a:r>
              <a:rPr lang="en-US" sz="8600" dirty="0" smtClean="0">
                <a:latin typeface="Times New Roman" pitchFamily="18" charset="0"/>
                <a:cs typeface="Times New Roman" pitchFamily="18" charset="0"/>
              </a:rPr>
              <a:t>   They adopt victorious innovations launched by the innovative entrepreneurs. They duplicate the technology and techniques innovated by others and they are suitable for underdeveloped countries.     They are characterized by readiness to adopt successful innovations, by innovative entrepreneurs. They are adoptive and more flexible.</a:t>
            </a:r>
          </a:p>
          <a:p>
            <a:pPr algn="just">
              <a:buNone/>
            </a:pPr>
            <a:r>
              <a:rPr lang="en-US" sz="8600" b="1" dirty="0" smtClean="0">
                <a:latin typeface="Times New Roman" pitchFamily="18" charset="0"/>
                <a:cs typeface="Times New Roman" pitchFamily="18" charset="0"/>
              </a:rPr>
              <a:t>3</a:t>
            </a:r>
            <a:r>
              <a:rPr lang="en-US" sz="8600" b="1" i="1" dirty="0" smtClean="0">
                <a:latin typeface="Times New Roman" pitchFamily="18" charset="0"/>
                <a:cs typeface="Times New Roman" pitchFamily="18" charset="0"/>
              </a:rPr>
              <a:t> . </a:t>
            </a:r>
            <a:r>
              <a:rPr lang="en-US" sz="8600" b="1" dirty="0" smtClean="0">
                <a:latin typeface="Times New Roman" pitchFamily="18" charset="0"/>
                <a:cs typeface="Times New Roman" pitchFamily="18" charset="0"/>
              </a:rPr>
              <a:t>Solo Entrepreneurs</a:t>
            </a:r>
          </a:p>
          <a:p>
            <a:pPr algn="just">
              <a:buNone/>
            </a:pPr>
            <a:r>
              <a:rPr lang="en-US" sz="8600" dirty="0" smtClean="0">
                <a:latin typeface="Times New Roman" pitchFamily="18" charset="0"/>
                <a:cs typeface="Times New Roman" pitchFamily="18" charset="0"/>
              </a:rPr>
              <a:t>    They basically work alone and if required may recruit few people.</a:t>
            </a:r>
          </a:p>
          <a:p>
            <a:pPr algn="just">
              <a:buNone/>
            </a:pPr>
            <a:endParaRPr lang="en-US" sz="8600" dirty="0" smtClean="0">
              <a:latin typeface="Times New Roman" pitchFamily="18" charset="0"/>
              <a:cs typeface="Times New Roman" pitchFamily="18" charset="0"/>
            </a:endParaRPr>
          </a:p>
          <a:p>
            <a:pPr algn="just">
              <a:buNone/>
            </a:pPr>
            <a:endParaRPr lang="en-US" sz="5100" dirty="0" smtClean="0">
              <a:latin typeface="Times New Roman" pitchFamily="18" charset="0"/>
              <a:cs typeface="Times New Roman" pitchFamily="18" charset="0"/>
            </a:endParaRPr>
          </a:p>
          <a:p>
            <a:pPr algn="just"/>
            <a:endParaRPr lang="en-US" sz="4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00800"/>
          </a:xfrm>
        </p:spPr>
        <p:txBody>
          <a:bodyPr>
            <a:normAutofit lnSpcReduction="10000"/>
          </a:bodyPr>
          <a:lstStyle/>
          <a:p>
            <a:pPr algn="just">
              <a:buNone/>
            </a:pPr>
            <a:r>
              <a:rPr lang="en-US" b="1" dirty="0" smtClean="0">
                <a:latin typeface="Times New Roman" pitchFamily="18" charset="0"/>
                <a:cs typeface="Times New Roman" pitchFamily="18" charset="0"/>
              </a:rPr>
              <a:t>4</a:t>
            </a:r>
            <a:r>
              <a:rPr lang="en-US" b="1" i="1" dirty="0" smtClean="0">
                <a:latin typeface="Times New Roman" pitchFamily="18" charset="0"/>
                <a:cs typeface="Times New Roman" pitchFamily="18" charset="0"/>
              </a:rPr>
              <a:t>. Fabian Entrepreneurs:</a:t>
            </a:r>
          </a:p>
          <a:p>
            <a:pPr algn="just">
              <a:buNone/>
            </a:pPr>
            <a:r>
              <a:rPr lang="en-US" dirty="0" smtClean="0">
                <a:latin typeface="Times New Roman" pitchFamily="18" charset="0"/>
                <a:cs typeface="Times New Roman" pitchFamily="18" charset="0"/>
              </a:rPr>
              <a:t>   They are exemplified by great caution and skepticism in experimenting any change in the organization. They imitate only in situations where it becomes necessary to do so. </a:t>
            </a:r>
          </a:p>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5</a:t>
            </a:r>
            <a:r>
              <a:rPr lang="en-US" b="1" i="1" dirty="0" smtClean="0">
                <a:latin typeface="Times New Roman" pitchFamily="18" charset="0"/>
                <a:cs typeface="Times New Roman" pitchFamily="18" charset="0"/>
              </a:rPr>
              <a:t>. Drone Entrepreneurs:</a:t>
            </a:r>
          </a:p>
          <a:p>
            <a:pPr algn="just">
              <a:buNone/>
            </a:pPr>
            <a:r>
              <a:rPr lang="en-US" dirty="0" smtClean="0">
                <a:latin typeface="Times New Roman" pitchFamily="18" charset="0"/>
                <a:cs typeface="Times New Roman" pitchFamily="18" charset="0"/>
              </a:rPr>
              <a:t>   They suffer losses, as they refuse to make any modifications in the existing production methods. They are exhibited by refusal to adopt and use opportunities to make changes in production. Also called as ‘laggards’ because they continue in their traditional ways and in fields; their product loses its marketability soon.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
          </a:xfrm>
        </p:spPr>
        <p:txBody>
          <a:bodyPr>
            <a:normAutofit fontScale="90000"/>
          </a:bodyPr>
          <a:lstStyle/>
          <a:p>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457200" y="381000"/>
            <a:ext cx="8229600" cy="61722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477000"/>
          </a:xfrm>
        </p:spPr>
        <p:txBody>
          <a:bodyPr>
            <a:normAutofit fontScale="92500"/>
          </a:bodyPr>
          <a:lstStyle/>
          <a:p>
            <a:pPr algn="just">
              <a:buNone/>
            </a:pPr>
            <a:r>
              <a:rPr lang="en-US" b="1" dirty="0" smtClean="0">
                <a:latin typeface="Times New Roman" pitchFamily="18" charset="0"/>
                <a:cs typeface="Times New Roman" pitchFamily="18" charset="0"/>
              </a:rPr>
              <a:t>              10 Myths About Entrepreneurs</a:t>
            </a:r>
            <a:endParaRPr lang="en-US"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Myth No. 1: Entrepreneurs Are High Risk Takers</a:t>
            </a:r>
          </a:p>
          <a:p>
            <a:pPr algn="just">
              <a:buNone/>
            </a:pPr>
            <a:r>
              <a:rPr lang="en-US" dirty="0" smtClean="0">
                <a:latin typeface="Times New Roman" pitchFamily="18" charset="0"/>
                <a:cs typeface="Times New Roman" pitchFamily="18" charset="0"/>
              </a:rPr>
              <a:t>Entrepreneurs are neither high nor low risk takers. They prefer situations in which they can influence the outcome, and they like challenges if they believe the odds are in their favor.</a:t>
            </a:r>
          </a:p>
          <a:p>
            <a:pPr algn="just">
              <a:buNone/>
            </a:pPr>
            <a:r>
              <a:rPr lang="en-US" b="1" dirty="0" smtClean="0">
                <a:latin typeface="Times New Roman" pitchFamily="18" charset="0"/>
                <a:cs typeface="Times New Roman" pitchFamily="18" charset="0"/>
              </a:rPr>
              <a:t>Myth No. 2: Entrepreneurs Are Born</a:t>
            </a:r>
          </a:p>
          <a:p>
            <a:pPr algn="just">
              <a:buNone/>
            </a:pPr>
            <a:r>
              <a:rPr lang="en-US" dirty="0" smtClean="0">
                <a:latin typeface="Times New Roman" pitchFamily="18" charset="0"/>
                <a:cs typeface="Times New Roman" pitchFamily="18" charset="0"/>
              </a:rPr>
              <a:t>Many people, believe that entrepreneurs possess innate, genetic talents. However, experts generally agree that most entrepreneurs were not born; they learned to become entrepreneurs. The recent proliferation of college and university courses on the subject supports this point.</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r>
              <a:rPr lang="en-US" b="1" dirty="0" smtClean="0">
                <a:latin typeface="Times New Roman" pitchFamily="18" charset="0"/>
                <a:cs typeface="Times New Roman" pitchFamily="18" charset="0"/>
              </a:rPr>
              <a:t>Myth No. 3: Entrepreneurs Are Mainly Motivated to Get Rich</a:t>
            </a:r>
          </a:p>
          <a:p>
            <a:pPr algn="just"/>
            <a:r>
              <a:rPr lang="en-US" dirty="0" smtClean="0">
                <a:latin typeface="Times New Roman" pitchFamily="18" charset="0"/>
                <a:cs typeface="Times New Roman" pitchFamily="18" charset="0"/>
              </a:rPr>
              <a:t>Any successful entrepreneur, that starting a business is not a get-rich-quick alternative. New businesses usually take from one to three years to turn a profit.</a:t>
            </a:r>
          </a:p>
          <a:p>
            <a:pPr algn="just"/>
            <a:r>
              <a:rPr lang="en-US" b="1" dirty="0" smtClean="0">
                <a:latin typeface="Times New Roman" pitchFamily="18" charset="0"/>
                <a:cs typeface="Times New Roman" pitchFamily="18" charset="0"/>
              </a:rPr>
              <a:t>Myth No. 4: Entrepreneurs Give Little Attention to Their Personal Life</a:t>
            </a:r>
          </a:p>
          <a:p>
            <a:pPr algn="just"/>
            <a:r>
              <a:rPr lang="en-US" dirty="0" smtClean="0">
                <a:latin typeface="Times New Roman" pitchFamily="18" charset="0"/>
                <a:cs typeface="Times New Roman" pitchFamily="18" charset="0"/>
              </a:rPr>
              <a:t>All successful entrepreneurs work long hours, which cuts into their personal life. However, long working hours are not unique to entrepreneurs. Many corporate managers and executives work well beyond the average 40-hour workweek. </a:t>
            </a:r>
          </a:p>
          <a:p>
            <a:pPr algn="just"/>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b="1" dirty="0" smtClean="0">
                <a:latin typeface="Times New Roman" pitchFamily="18" charset="0"/>
                <a:cs typeface="Times New Roman" pitchFamily="18" charset="0"/>
              </a:rPr>
              <a:t>Myth No. 5: Entrepreneurs Are Often High-Tech Wizards</a:t>
            </a:r>
          </a:p>
          <a:p>
            <a:r>
              <a:rPr lang="en-US" dirty="0" smtClean="0">
                <a:latin typeface="Times New Roman" pitchFamily="18" charset="0"/>
                <a:cs typeface="Times New Roman" pitchFamily="18" charset="0"/>
              </a:rPr>
              <a:t>It takes high profit margins, not high tech, to make it as an entrepreneur.</a:t>
            </a:r>
          </a:p>
          <a:p>
            <a:r>
              <a:rPr lang="en-US" b="1" dirty="0" smtClean="0">
                <a:latin typeface="Times New Roman" pitchFamily="18" charset="0"/>
                <a:cs typeface="Times New Roman" pitchFamily="18" charset="0"/>
              </a:rPr>
              <a:t>Myth No. 6: Entrepreneurs Are Loners and Introverts</a:t>
            </a:r>
          </a:p>
          <a:p>
            <a:r>
              <a:rPr lang="en-US" dirty="0" smtClean="0">
                <a:latin typeface="Times New Roman" pitchFamily="18" charset="0"/>
                <a:cs typeface="Times New Roman" pitchFamily="18" charset="0"/>
              </a:rPr>
              <a:t>Entrepreneurs will actively seek the advice of others and will make many business contacts to validate their business ideas. The entrepreneur who is a loner and will not talk to anybody will never start a successful business.</a:t>
            </a:r>
          </a:p>
          <a:p>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lstStyle/>
          <a:p>
            <a:pPr algn="just"/>
            <a:r>
              <a:rPr lang="en-US" b="1" dirty="0" smtClean="0">
                <a:latin typeface="Times New Roman" pitchFamily="18" charset="0"/>
                <a:cs typeface="Times New Roman" pitchFamily="18" charset="0"/>
              </a:rPr>
              <a:t>Myth No. 7: Entrepreneurs Are Job Hoppers</a:t>
            </a:r>
          </a:p>
          <a:p>
            <a:pPr algn="just"/>
            <a:r>
              <a:rPr lang="en-US" dirty="0" smtClean="0">
                <a:latin typeface="Times New Roman" pitchFamily="18" charset="0"/>
                <a:cs typeface="Times New Roman" pitchFamily="18" charset="0"/>
              </a:rPr>
              <a:t>A recent study of successful entrepreneurs, showed that most of them worked for a large corporation for a number of years before they started their own business. They used the corporate structure to learn everything they could about the business they intended to establish before they started their own. Entrepreneurs are not job hoppers.</a:t>
            </a:r>
          </a:p>
          <a:p>
            <a:pPr algn="just">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152400"/>
            <a:ext cx="8686800" cy="6477000"/>
          </a:xfrm>
        </p:spPr>
        <p:txBody>
          <a:bodyPr>
            <a:normAutofit lnSpcReduction="10000"/>
          </a:bodyPr>
          <a:lstStyle/>
          <a:p>
            <a:pPr algn="ctr">
              <a:buNone/>
            </a:pPr>
            <a:r>
              <a:rPr lang="en-US" b="1" dirty="0" smtClean="0">
                <a:latin typeface="Times New Roman" pitchFamily="18" charset="0"/>
                <a:cs typeface="Times New Roman" pitchFamily="18" charset="0"/>
              </a:rPr>
              <a:t>Entrepreneurship – Barrier &amp; Motivation</a:t>
            </a:r>
          </a:p>
          <a:p>
            <a:pPr algn="just">
              <a:buNone/>
            </a:pPr>
            <a:r>
              <a:rPr lang="en-US" dirty="0" smtClean="0">
                <a:latin typeface="Times New Roman" pitchFamily="18" charset="0"/>
                <a:cs typeface="Times New Roman" pitchFamily="18" charset="0"/>
              </a:rPr>
              <a:t>   The </a:t>
            </a:r>
            <a:r>
              <a:rPr lang="en-US" b="1" i="1" dirty="0" smtClean="0">
                <a:latin typeface="Times New Roman" pitchFamily="18" charset="0"/>
                <a:cs typeface="Times New Roman" pitchFamily="18" charset="0"/>
              </a:rPr>
              <a:t>entrepreneurial barriers are </a:t>
            </a:r>
            <a:r>
              <a:rPr lang="en-US" dirty="0" smtClean="0">
                <a:latin typeface="Times New Roman" pitchFamily="18" charset="0"/>
                <a:cs typeface="Times New Roman" pitchFamily="18" charset="0"/>
              </a:rPr>
              <a:t>lack of qualities, family barrier, peer group barrier, locality barrier, societal barrier, political barrier, financial barrier, legal barrier, red tapism and comfort zone. This is the point where the individuals </a:t>
            </a:r>
            <a:r>
              <a:rPr lang="en-US" b="1" i="1" dirty="0" smtClean="0">
                <a:latin typeface="Times New Roman" pitchFamily="18" charset="0"/>
                <a:cs typeface="Times New Roman" pitchFamily="18" charset="0"/>
              </a:rPr>
              <a:t>intrinsic motivational behaviours </a:t>
            </a:r>
            <a:r>
              <a:rPr lang="en-US" dirty="0" smtClean="0">
                <a:latin typeface="Times New Roman" pitchFamily="18" charset="0"/>
                <a:cs typeface="Times New Roman" pitchFamily="18" charset="0"/>
              </a:rPr>
              <a:t>supports them and takes them stage by stage and finally to their entrepreneurial goals and </a:t>
            </a:r>
            <a:r>
              <a:rPr lang="en-US" b="1" i="1" dirty="0" smtClean="0">
                <a:latin typeface="Times New Roman" pitchFamily="18" charset="0"/>
                <a:cs typeface="Times New Roman" pitchFamily="18" charset="0"/>
              </a:rPr>
              <a:t>these motivational behaviours</a:t>
            </a:r>
            <a:r>
              <a:rPr lang="en-US" dirty="0" smtClean="0">
                <a:latin typeface="Times New Roman" pitchFamily="18" charset="0"/>
                <a:cs typeface="Times New Roman" pitchFamily="18" charset="0"/>
              </a:rPr>
              <a:t> are termed as entrepreneurial motivation. These behaviours are curiosity, challenge and Risk taking capasity, control, cooperation, fantasy, recognition.</a:t>
            </a: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533399"/>
            <a:ext cx="8229600" cy="228599"/>
          </a:xfrm>
        </p:spPr>
        <p:txBody>
          <a:bodyPr>
            <a:normAutofit fontScale="90000"/>
          </a:bodyPr>
          <a:lstStyle/>
          <a:p>
            <a:endParaRPr lang="en-US" dirty="0"/>
          </a:p>
        </p:txBody>
      </p:sp>
      <p:sp>
        <p:nvSpPr>
          <p:cNvPr id="3" name="Content Placeholder 2"/>
          <p:cNvSpPr>
            <a:spLocks noGrp="1"/>
          </p:cNvSpPr>
          <p:nvPr>
            <p:ph idx="1"/>
          </p:nvPr>
        </p:nvSpPr>
        <p:spPr>
          <a:xfrm>
            <a:off x="228600" y="228600"/>
            <a:ext cx="8686800" cy="6400800"/>
          </a:xfrm>
        </p:spPr>
        <p:txBody>
          <a:bodyPr>
            <a:normAutofit lnSpcReduction="10000"/>
          </a:bodyPr>
          <a:lstStyle/>
          <a:p>
            <a:pPr algn="just">
              <a:buNone/>
            </a:pPr>
            <a:r>
              <a:rPr lang="en-US" sz="4000" b="1" i="1" smtClean="0">
                <a:latin typeface="Times New Roman" pitchFamily="18" charset="0"/>
                <a:cs typeface="Times New Roman" pitchFamily="18" charset="0"/>
              </a:rPr>
              <a:t>             Theories of Motivation</a:t>
            </a:r>
          </a:p>
          <a:p>
            <a:pPr algn="just"/>
            <a:r>
              <a:rPr lang="en-US" dirty="0" smtClean="0">
                <a:latin typeface="Times New Roman" pitchFamily="18" charset="0"/>
                <a:cs typeface="Times New Roman" pitchFamily="18" charset="0"/>
              </a:rPr>
              <a:t>Motivation can be described as the internal force that impacts the direction, inspire, stimulate or encouraging to work. </a:t>
            </a:r>
          </a:p>
          <a:p>
            <a:pPr algn="just">
              <a:buFont typeface="Wingdings" pitchFamily="2" charset="2"/>
              <a:buChar char="q"/>
            </a:pPr>
            <a:r>
              <a:rPr lang="en-US" b="1" i="1" dirty="0" smtClean="0">
                <a:latin typeface="Times New Roman" pitchFamily="18" charset="0"/>
                <a:cs typeface="Times New Roman" pitchFamily="18" charset="0"/>
              </a:rPr>
              <a:t>Importance of Motivation:</a:t>
            </a:r>
            <a:r>
              <a:rPr lang="en-US" dirty="0" smtClean="0">
                <a:latin typeface="Times New Roman" pitchFamily="18" charset="0"/>
                <a:cs typeface="Times New Roman" pitchFamily="18" charset="0"/>
              </a:rPr>
              <a:t>  Motivated employee are more quality oriented.  Highly motivated employees are more productive as compared to other employees.  It helps Candidates not only to join an organization but also makes them to remain in the firm.  Employees must perform task in a dependable manner.  Employees should be creative, spontaneous and innovative at work.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248400"/>
          </a:xfrm>
        </p:spPr>
        <p:txBody>
          <a:bodyPr>
            <a:normAutofit fontScale="92500"/>
          </a:bodyPr>
          <a:lstStyle/>
          <a:p>
            <a:pPr algn="ctr">
              <a:buNone/>
            </a:pPr>
            <a:r>
              <a:rPr lang="en-US" dirty="0" smtClean="0">
                <a:latin typeface="Algerian" pitchFamily="82" charset="0"/>
                <a:cs typeface="Times New Roman" pitchFamily="18" charset="0"/>
              </a:rPr>
              <a:t>THEORIES ON ENTREPRENEURSHIP</a:t>
            </a:r>
          </a:p>
          <a:p>
            <a:pPr algn="just">
              <a:buNone/>
            </a:pPr>
            <a:r>
              <a:rPr lang="en-US" dirty="0" smtClean="0">
                <a:latin typeface="Times New Roman" pitchFamily="18" charset="0"/>
                <a:cs typeface="Times New Roman" pitchFamily="18" charset="0"/>
              </a:rPr>
              <a:t>   The common and the key element in the theories of </a:t>
            </a:r>
            <a:r>
              <a:rPr lang="en-US" b="1" dirty="0" smtClean="0">
                <a:latin typeface="Times New Roman" pitchFamily="18" charset="0"/>
                <a:cs typeface="Times New Roman" pitchFamily="18" charset="0"/>
              </a:rPr>
              <a:t>Max Weber and Joseph Schumpeter </a:t>
            </a:r>
            <a:r>
              <a:rPr lang="en-US" dirty="0" smtClean="0">
                <a:latin typeface="Times New Roman" pitchFamily="18" charset="0"/>
                <a:cs typeface="Times New Roman" pitchFamily="18" charset="0"/>
              </a:rPr>
              <a:t>is </a:t>
            </a:r>
            <a:r>
              <a:rPr lang="en-US" b="1" i="1" dirty="0" smtClean="0">
                <a:latin typeface="Times New Roman" pitchFamily="18" charset="0"/>
                <a:cs typeface="Times New Roman" pitchFamily="18" charset="0"/>
              </a:rPr>
              <a:t>innovation</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innovation of Weber's entrepreneur is an outcome of 'thoroughgoing rationalizing of every aspect of his enterprise'. Whereas Schumpeter's says innovation is more creative and it is not merely limited to systematic ordering of means to an end, rather entrepreneur may bring it (creativity) about a fundamental change in technology, or may create new demands, or find a new source of supply of raw materials or adopt new organizational skills. </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0"/>
            <a:ext cx="8839200" cy="6629400"/>
          </a:xfrm>
        </p:spPr>
        <p:txBody>
          <a:bodyPr>
            <a:normAutofit fontScale="77500" lnSpcReduction="20000"/>
          </a:bodyPr>
          <a:lstStyle/>
          <a:p>
            <a:pPr algn="ctr"/>
            <a:r>
              <a:rPr lang="en-US" sz="5100" b="1" i="1" dirty="0" smtClean="0">
                <a:latin typeface="Times New Roman" pitchFamily="18" charset="0"/>
                <a:cs typeface="Times New Roman" pitchFamily="18" charset="0"/>
              </a:rPr>
              <a:t>Maslow’s Hierarchy of Needs Theory</a:t>
            </a:r>
          </a:p>
          <a:p>
            <a:pPr algn="just"/>
            <a:r>
              <a:rPr lang="en-US" sz="3800" b="1" i="1" dirty="0" smtClean="0">
                <a:latin typeface="Times New Roman" pitchFamily="18" charset="0"/>
                <a:cs typeface="Times New Roman" pitchFamily="18" charset="0"/>
              </a:rPr>
              <a:t>Physiological Needs: </a:t>
            </a:r>
            <a:r>
              <a:rPr lang="en-US" sz="3800" dirty="0" smtClean="0">
                <a:latin typeface="Times New Roman" pitchFamily="18" charset="0"/>
                <a:cs typeface="Times New Roman" pitchFamily="18" charset="0"/>
              </a:rPr>
              <a:t>Every individual needs to take care of the basic requirements required to sustain. These requirements include food to eat, clothing to wear and shelter to live in. These necessities are relatively independent of each other but are finite. </a:t>
            </a:r>
          </a:p>
          <a:p>
            <a:pPr algn="just"/>
            <a:r>
              <a:rPr lang="en-US" sz="3800" b="1" i="1" dirty="0" smtClean="0">
                <a:latin typeface="Times New Roman" pitchFamily="18" charset="0"/>
                <a:cs typeface="Times New Roman" pitchFamily="18" charset="0"/>
              </a:rPr>
              <a:t>Safety Needs :</a:t>
            </a:r>
            <a:r>
              <a:rPr lang="en-US" sz="3800" dirty="0" smtClean="0">
                <a:latin typeface="Times New Roman" pitchFamily="18" charset="0"/>
                <a:cs typeface="Times New Roman" pitchFamily="18" charset="0"/>
              </a:rPr>
              <a:t>Everybody wants to stay in a protected environment with minimal danger so that they can have a peaceful life. In an enterprise, it includes job security, salary increment, etc. </a:t>
            </a:r>
          </a:p>
          <a:p>
            <a:pPr algn="just"/>
            <a:r>
              <a:rPr lang="en-US" sz="3800" b="1" i="1" dirty="0" smtClean="0">
                <a:latin typeface="Times New Roman" pitchFamily="18" charset="0"/>
                <a:cs typeface="Times New Roman" pitchFamily="18" charset="0"/>
              </a:rPr>
              <a:t>Social Needs: </a:t>
            </a:r>
            <a:r>
              <a:rPr lang="en-US" sz="3800" dirty="0" smtClean="0">
                <a:latin typeface="Times New Roman" pitchFamily="18" charset="0"/>
                <a:cs typeface="Times New Roman" pitchFamily="18" charset="0"/>
              </a:rPr>
              <a:t>We have all heard that man is a social animal, we want to be there with those people where we are loved and we are accepted as we are; nobody wants to be judged. This is a common requirement every human desires. This theory helps managers to think about encouraging their employees by identifying employee needs.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Esteem:</a:t>
            </a:r>
            <a:r>
              <a:rPr lang="en-US" dirty="0" smtClean="0">
                <a:latin typeface="Times New Roman" pitchFamily="18" charset="0"/>
                <a:cs typeface="Times New Roman" pitchFamily="18" charset="0"/>
              </a:rPr>
              <a:t> Esteem means the typical human desire to be accepted and valued by others. </a:t>
            </a:r>
          </a:p>
          <a:p>
            <a:pPr algn="just"/>
            <a:r>
              <a:rPr lang="en-US"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Self-Actualization</a:t>
            </a:r>
            <a:r>
              <a:rPr lang="en-US" dirty="0" smtClean="0">
                <a:latin typeface="Times New Roman" pitchFamily="18" charset="0"/>
                <a:cs typeface="Times New Roman" pitchFamily="18" charset="0"/>
              </a:rPr>
              <a:t> :Self-actualization means realizing one’s full potential. Maslow describes this as a desire to complete everything that one can, to become the most that one can be.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77000"/>
          </a:xfrm>
        </p:spPr>
        <p:txBody>
          <a:bodyPr>
            <a:normAutofit fontScale="92500" lnSpcReduction="10000"/>
          </a:bodyPr>
          <a:lstStyle/>
          <a:p>
            <a:pPr algn="ctr">
              <a:buNone/>
            </a:pPr>
            <a:r>
              <a:rPr lang="en-US" b="1" dirty="0" smtClean="0">
                <a:latin typeface="Times New Roman" pitchFamily="18" charset="0"/>
                <a:cs typeface="Times New Roman" pitchFamily="18" charset="0"/>
              </a:rPr>
              <a:t>      Herzberg’s Two-Factor Theory of Motivation</a:t>
            </a:r>
          </a:p>
          <a:p>
            <a:pPr algn="just"/>
            <a:r>
              <a:rPr lang="en-US" dirty="0" smtClean="0">
                <a:latin typeface="Times New Roman" pitchFamily="18" charset="0"/>
                <a:cs typeface="Times New Roman" pitchFamily="18" charset="0"/>
              </a:rPr>
              <a:t>In 1959, Frederick Herzberg, a behavioral scientist proposed a two-factor theory or the motivator-hygiene theory. According to Herzberg, there are some job factors that result in satisfaction while there are other job factors that prevent dissatisfaction. Herzberg classified these job factors into two categories-</a:t>
            </a:r>
          </a:p>
          <a:p>
            <a:pPr algn="just"/>
            <a:r>
              <a:rPr lang="en-US" b="1" dirty="0" smtClean="0">
                <a:latin typeface="Times New Roman" pitchFamily="18" charset="0"/>
                <a:cs typeface="Times New Roman" pitchFamily="18" charset="0"/>
              </a:rPr>
              <a:t>Hygiene factors-</a:t>
            </a:r>
            <a:r>
              <a:rPr lang="en-US" dirty="0" smtClean="0">
                <a:latin typeface="Times New Roman" pitchFamily="18" charset="0"/>
                <a:cs typeface="Times New Roman" pitchFamily="18" charset="0"/>
              </a:rPr>
              <a:t> Hygiene factors are those job factors which are essential for existence of motivation at workplace. These do not lead to positive satisfaction for long-term. But if these factors are absent / if these factors are non-</a:t>
            </a:r>
            <a:r>
              <a:rPr lang="en-US" dirty="0" err="1" smtClean="0">
                <a:latin typeface="Times New Roman" pitchFamily="18" charset="0"/>
                <a:cs typeface="Times New Roman" pitchFamily="18" charset="0"/>
              </a:rPr>
              <a:t>existant</a:t>
            </a:r>
            <a:r>
              <a:rPr lang="en-US" dirty="0" smtClean="0">
                <a:latin typeface="Times New Roman" pitchFamily="18" charset="0"/>
                <a:cs typeface="Times New Roman" pitchFamily="18" charset="0"/>
              </a:rPr>
              <a:t> at workplace, then they lead to dissatisfaction.  Hygiene factors include:………….</a:t>
            </a:r>
          </a:p>
          <a:p>
            <a:pPr algn="just"/>
            <a:endParaRPr lang="en-US" dirty="0" smtClean="0"/>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6248400"/>
          </a:xfrm>
        </p:spPr>
        <p:style>
          <a:lnRef idx="3">
            <a:schemeClr val="lt1"/>
          </a:lnRef>
          <a:fillRef idx="1">
            <a:schemeClr val="accent4"/>
          </a:fillRef>
          <a:effectRef idx="1">
            <a:schemeClr val="accent4"/>
          </a:effectRef>
          <a:fontRef idx="minor">
            <a:schemeClr val="lt1"/>
          </a:fontRef>
        </p:style>
        <p:txBody>
          <a:bodyPr>
            <a:normAutofit/>
          </a:bodyPr>
          <a:lstStyle/>
          <a:p>
            <a:pPr algn="ctr">
              <a:buNone/>
            </a:pP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Entrepreneur</a:t>
            </a:r>
          </a:p>
          <a:p>
            <a:pPr algn="just"/>
            <a:r>
              <a:rPr lang="en-US" sz="3600" dirty="0" smtClean="0">
                <a:latin typeface="Times New Roman" pitchFamily="18" charset="0"/>
                <a:cs typeface="Times New Roman" pitchFamily="18" charset="0"/>
              </a:rPr>
              <a:t>The term” entrepreneur” is derived from the French verb ‘</a:t>
            </a:r>
            <a:r>
              <a:rPr lang="en-US" sz="3600" dirty="0" err="1" smtClean="0">
                <a:latin typeface="Times New Roman" pitchFamily="18" charset="0"/>
                <a:cs typeface="Times New Roman" pitchFamily="18" charset="0"/>
              </a:rPr>
              <a:t>enterprenedre</a:t>
            </a:r>
            <a:r>
              <a:rPr lang="en-US" sz="3600" dirty="0" smtClean="0">
                <a:latin typeface="Times New Roman" pitchFamily="18" charset="0"/>
                <a:cs typeface="Times New Roman" pitchFamily="18" charset="0"/>
              </a:rPr>
              <a:t>’. It means “to undertake”. </a:t>
            </a:r>
          </a:p>
          <a:p>
            <a:pPr algn="just"/>
            <a:r>
              <a:rPr lang="en-US" sz="3600" dirty="0" smtClean="0">
                <a:latin typeface="Times New Roman" pitchFamily="18" charset="0"/>
                <a:cs typeface="Times New Roman" pitchFamily="18" charset="0"/>
              </a:rPr>
              <a:t>An entrepreneur is a person who undertakes and operates a new enterprise or venture and assumes some accountability for the inherent risks.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228600"/>
            <a:ext cx="8686800" cy="6400800"/>
          </a:xfrm>
        </p:spPr>
        <p:txBody>
          <a:bodyPr>
            <a:normAutofit fontScale="92500" lnSpcReduction="20000"/>
          </a:bodyPr>
          <a:lstStyle/>
          <a:p>
            <a:r>
              <a:rPr lang="en-US" b="1" i="1" dirty="0" smtClean="0">
                <a:latin typeface="Times New Roman" pitchFamily="18" charset="0"/>
                <a:cs typeface="Times New Roman" pitchFamily="18" charset="0"/>
              </a:rPr>
              <a:t>Pay</a:t>
            </a:r>
          </a:p>
          <a:p>
            <a:r>
              <a:rPr lang="en-US" b="1" i="1" dirty="0" smtClean="0">
                <a:latin typeface="Times New Roman" pitchFamily="18" charset="0"/>
                <a:cs typeface="Times New Roman" pitchFamily="18" charset="0"/>
              </a:rPr>
              <a:t>Company Policies and administrative policies</a:t>
            </a:r>
          </a:p>
          <a:p>
            <a:r>
              <a:rPr lang="en-US" b="1" i="1" dirty="0" smtClean="0">
                <a:latin typeface="Times New Roman" pitchFamily="18" charset="0"/>
                <a:cs typeface="Times New Roman" pitchFamily="18" charset="0"/>
              </a:rPr>
              <a:t>Fringe benefits</a:t>
            </a:r>
          </a:p>
          <a:p>
            <a:r>
              <a:rPr lang="en-US" b="1" i="1" dirty="0" smtClean="0">
                <a:latin typeface="Times New Roman" pitchFamily="18" charset="0"/>
                <a:cs typeface="Times New Roman" pitchFamily="18" charset="0"/>
              </a:rPr>
              <a:t>Physical Working conditions</a:t>
            </a:r>
            <a:r>
              <a:rPr lang="en-US" dirty="0" smtClean="0">
                <a:latin typeface="Times New Roman" pitchFamily="18" charset="0"/>
                <a:cs typeface="Times New Roman" pitchFamily="18" charset="0"/>
              </a:rPr>
              <a:t>.</a:t>
            </a:r>
          </a:p>
          <a:p>
            <a:r>
              <a:rPr lang="en-US" b="1" i="1" dirty="0" smtClean="0">
                <a:latin typeface="Times New Roman" pitchFamily="18" charset="0"/>
                <a:cs typeface="Times New Roman" pitchFamily="18" charset="0"/>
              </a:rPr>
              <a:t>Status </a:t>
            </a:r>
            <a:r>
              <a:rPr lang="en-US" dirty="0" smtClean="0">
                <a:latin typeface="Times New Roman" pitchFamily="18" charset="0"/>
                <a:cs typeface="Times New Roman" pitchFamily="18" charset="0"/>
              </a:rPr>
              <a:t>- The employees’ status within the organization should be familiar and retained.</a:t>
            </a:r>
          </a:p>
          <a:p>
            <a:r>
              <a:rPr lang="en-US" b="1" i="1" dirty="0" smtClean="0">
                <a:latin typeface="Times New Roman" pitchFamily="18" charset="0"/>
                <a:cs typeface="Times New Roman" pitchFamily="18" charset="0"/>
              </a:rPr>
              <a:t>Interpersonal relations </a:t>
            </a:r>
            <a:r>
              <a:rPr lang="en-US" dirty="0" smtClean="0">
                <a:latin typeface="Times New Roman" pitchFamily="18" charset="0"/>
                <a:cs typeface="Times New Roman" pitchFamily="18" charset="0"/>
              </a:rPr>
              <a:t>- The relationship of the employees with his peers, superiors and subordinates should be appropriate and acceptable. There should be no conflict or humiliation element present.</a:t>
            </a:r>
          </a:p>
          <a:p>
            <a:r>
              <a:rPr lang="en-US" b="1" i="1" dirty="0" smtClean="0">
                <a:latin typeface="Times New Roman" pitchFamily="18" charset="0"/>
                <a:cs typeface="Times New Roman" pitchFamily="18" charset="0"/>
              </a:rPr>
              <a:t>Job Security </a:t>
            </a:r>
            <a:r>
              <a:rPr lang="en-US" dirty="0" smtClean="0">
                <a:latin typeface="Times New Roman" pitchFamily="18" charset="0"/>
                <a:cs typeface="Times New Roman" pitchFamily="18" charset="0"/>
              </a:rPr>
              <a:t>- The organization must provide job security to the employees.</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228600"/>
            <a:ext cx="8686800" cy="6477000"/>
          </a:xfrm>
        </p:spPr>
        <p:txBody>
          <a:bodyPr>
            <a:normAutofit fontScale="85000" lnSpcReduction="20000"/>
          </a:bodyPr>
          <a:lstStyle/>
          <a:p>
            <a:r>
              <a:rPr lang="en-US" b="1" dirty="0" smtClean="0">
                <a:latin typeface="Times New Roman" pitchFamily="18" charset="0"/>
                <a:cs typeface="Times New Roman" pitchFamily="18" charset="0"/>
              </a:rPr>
              <a:t>Motivational factors-</a:t>
            </a:r>
            <a:r>
              <a:rPr lang="en-US" dirty="0" smtClean="0">
                <a:latin typeface="Times New Roman" pitchFamily="18" charset="0"/>
                <a:cs typeface="Times New Roman" pitchFamily="18" charset="0"/>
              </a:rPr>
              <a:t> Motivational factors yield positive satisfaction &amp; leads to superior performance. </a:t>
            </a:r>
          </a:p>
          <a:p>
            <a:r>
              <a:rPr lang="en-US" b="1" i="1" dirty="0" smtClean="0">
                <a:latin typeface="Times New Roman" pitchFamily="18" charset="0"/>
                <a:cs typeface="Times New Roman" pitchFamily="18" charset="0"/>
              </a:rPr>
              <a:t>Recognition</a:t>
            </a:r>
            <a:r>
              <a:rPr lang="en-US" dirty="0" smtClean="0">
                <a:latin typeface="Times New Roman" pitchFamily="18" charset="0"/>
                <a:cs typeface="Times New Roman" pitchFamily="18" charset="0"/>
              </a:rPr>
              <a:t> - The employees should be praised and recognized for their accomplishments by the managers.</a:t>
            </a:r>
          </a:p>
          <a:p>
            <a:r>
              <a:rPr lang="en-US" b="1" dirty="0" smtClean="0">
                <a:latin typeface="Times New Roman" pitchFamily="18" charset="0"/>
                <a:cs typeface="Times New Roman" pitchFamily="18" charset="0"/>
              </a:rPr>
              <a:t>Sense of achievement </a:t>
            </a:r>
            <a:r>
              <a:rPr lang="en-US" dirty="0" smtClean="0">
                <a:latin typeface="Times New Roman" pitchFamily="18" charset="0"/>
                <a:cs typeface="Times New Roman" pitchFamily="18" charset="0"/>
              </a:rPr>
              <a:t>- The employees must have a sense of achievement. This depends on the job. There must be a fruit of some sort in the job.</a:t>
            </a:r>
          </a:p>
          <a:p>
            <a:r>
              <a:rPr lang="en-US" b="1" i="1" dirty="0" smtClean="0">
                <a:latin typeface="Times New Roman" pitchFamily="18" charset="0"/>
                <a:cs typeface="Times New Roman" pitchFamily="18" charset="0"/>
              </a:rPr>
              <a:t>Growth and promotional opportunities </a:t>
            </a:r>
            <a:r>
              <a:rPr lang="en-US" dirty="0" smtClean="0">
                <a:latin typeface="Times New Roman" pitchFamily="18" charset="0"/>
                <a:cs typeface="Times New Roman" pitchFamily="18" charset="0"/>
              </a:rPr>
              <a:t>- There must be growth and advancement opportunities in an organization to motivate the employees to perform well.</a:t>
            </a:r>
          </a:p>
          <a:p>
            <a:r>
              <a:rPr lang="en-US" b="1" i="1" dirty="0" smtClean="0">
                <a:latin typeface="Times New Roman" pitchFamily="18" charset="0"/>
                <a:cs typeface="Times New Roman" pitchFamily="18" charset="0"/>
              </a:rPr>
              <a:t>Responsibility </a:t>
            </a:r>
            <a:r>
              <a:rPr lang="en-US" dirty="0" smtClean="0">
                <a:latin typeface="Times New Roman" pitchFamily="18" charset="0"/>
                <a:cs typeface="Times New Roman" pitchFamily="18" charset="0"/>
              </a:rPr>
              <a:t>- The employees must hold themselves responsible for the work. The managers should give them ownership of the work. They should minimize control but retain accountability.</a:t>
            </a:r>
          </a:p>
          <a:p>
            <a:r>
              <a:rPr lang="en-US" b="1" i="1" dirty="0" smtClean="0">
                <a:latin typeface="Times New Roman" pitchFamily="18" charset="0"/>
                <a:cs typeface="Times New Roman" pitchFamily="18" charset="0"/>
              </a:rPr>
              <a:t>Meaningfulness of the work </a:t>
            </a:r>
            <a:r>
              <a:rPr lang="en-US" dirty="0" smtClean="0">
                <a:latin typeface="Times New Roman" pitchFamily="18" charset="0"/>
                <a:cs typeface="Times New Roman" pitchFamily="18" charset="0"/>
              </a:rPr>
              <a:t>- The work itself should be meaningful, interesting and challenging for the employee to perform and to get motivated.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152400"/>
            <a:ext cx="8763000" cy="6477000"/>
          </a:xfrm>
        </p:spPr>
        <p:txBody>
          <a:bodyPr>
            <a:normAutofit fontScale="85000" lnSpcReduction="20000"/>
          </a:bodyPr>
          <a:lstStyle/>
          <a:p>
            <a:pPr algn="ct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Alderfer</a:t>
            </a:r>
            <a:r>
              <a:rPr lang="en-US" b="1" dirty="0" smtClean="0">
                <a:latin typeface="Times New Roman" pitchFamily="18" charset="0"/>
                <a:cs typeface="Times New Roman" pitchFamily="18" charset="0"/>
              </a:rPr>
              <a:t> ERG Theory of Motivation</a:t>
            </a:r>
          </a:p>
          <a:p>
            <a:pPr algn="just"/>
            <a:r>
              <a:rPr lang="en-US" dirty="0" smtClean="0">
                <a:latin typeface="Times New Roman" pitchFamily="18" charset="0"/>
                <a:cs typeface="Times New Roman" pitchFamily="18" charset="0"/>
              </a:rPr>
              <a:t>To bring Maslow’s need hierarchy theory of motivation in synchronization with empirical research, Clayton </a:t>
            </a:r>
            <a:r>
              <a:rPr lang="en-US" dirty="0" err="1" smtClean="0">
                <a:latin typeface="Times New Roman" pitchFamily="18" charset="0"/>
                <a:cs typeface="Times New Roman" pitchFamily="18" charset="0"/>
              </a:rPr>
              <a:t>Alderfer</a:t>
            </a:r>
            <a:r>
              <a:rPr lang="en-US" dirty="0" smtClean="0">
                <a:latin typeface="Times New Roman" pitchFamily="18" charset="0"/>
                <a:cs typeface="Times New Roman" pitchFamily="18" charset="0"/>
              </a:rPr>
              <a:t> redefined it in his own terms. His rework is called as ERG theory of motivation. He recategorized Maslow’s hierarchy of needs into three simpler and broader classes of needs:</a:t>
            </a:r>
          </a:p>
          <a:p>
            <a:pPr algn="just"/>
            <a:r>
              <a:rPr lang="en-US" b="1" dirty="0" smtClean="0">
                <a:latin typeface="Times New Roman" pitchFamily="18" charset="0"/>
                <a:cs typeface="Times New Roman" pitchFamily="18" charset="0"/>
              </a:rPr>
              <a:t>Existence needs-</a:t>
            </a:r>
            <a:r>
              <a:rPr lang="en-US" dirty="0" smtClean="0">
                <a:latin typeface="Times New Roman" pitchFamily="18" charset="0"/>
                <a:cs typeface="Times New Roman" pitchFamily="18" charset="0"/>
              </a:rPr>
              <a:t> These include need for </a:t>
            </a:r>
            <a:r>
              <a:rPr lang="en-US" i="1" dirty="0" smtClean="0">
                <a:latin typeface="Times New Roman" pitchFamily="18" charset="0"/>
                <a:cs typeface="Times New Roman" pitchFamily="18" charset="0"/>
              </a:rPr>
              <a:t>basic material necessities</a:t>
            </a:r>
            <a:r>
              <a:rPr lang="en-US" dirty="0" smtClean="0">
                <a:latin typeface="Times New Roman" pitchFamily="18" charset="0"/>
                <a:cs typeface="Times New Roman" pitchFamily="18" charset="0"/>
              </a:rPr>
              <a:t>. In short, it includes an individual’s physiological and physical safety needs.</a:t>
            </a:r>
          </a:p>
          <a:p>
            <a:pPr algn="just"/>
            <a:r>
              <a:rPr lang="en-US" b="1" dirty="0" smtClean="0">
                <a:latin typeface="Times New Roman" pitchFamily="18" charset="0"/>
                <a:cs typeface="Times New Roman" pitchFamily="18" charset="0"/>
              </a:rPr>
              <a:t>Relatedness needs-</a:t>
            </a:r>
            <a:r>
              <a:rPr lang="en-US" dirty="0" smtClean="0">
                <a:latin typeface="Times New Roman" pitchFamily="18" charset="0"/>
                <a:cs typeface="Times New Roman" pitchFamily="18" charset="0"/>
              </a:rPr>
              <a:t> These include the </a:t>
            </a:r>
            <a:r>
              <a:rPr lang="en-US" i="1" dirty="0" smtClean="0">
                <a:latin typeface="Times New Roman" pitchFamily="18" charset="0"/>
                <a:cs typeface="Times New Roman" pitchFamily="18" charset="0"/>
              </a:rPr>
              <a:t>aspiration</a:t>
            </a:r>
            <a:r>
              <a:rPr lang="en-US" dirty="0" smtClean="0">
                <a:latin typeface="Times New Roman" pitchFamily="18" charset="0"/>
                <a:cs typeface="Times New Roman" pitchFamily="18" charset="0"/>
              </a:rPr>
              <a:t> individual’s have for maintaining significant interpersonal relationships (be it with family, peers or superiors), getting public fame and recognition..</a:t>
            </a:r>
          </a:p>
          <a:p>
            <a:pPr algn="just"/>
            <a:r>
              <a:rPr lang="en-US" b="1" dirty="0" smtClean="0">
                <a:latin typeface="Times New Roman" pitchFamily="18" charset="0"/>
                <a:cs typeface="Times New Roman" pitchFamily="18" charset="0"/>
              </a:rPr>
              <a:t>Growth needs-</a:t>
            </a:r>
            <a:r>
              <a:rPr lang="en-US" dirty="0" smtClean="0">
                <a:latin typeface="Times New Roman" pitchFamily="18" charset="0"/>
                <a:cs typeface="Times New Roman" pitchFamily="18" charset="0"/>
              </a:rPr>
              <a:t> These include need for </a:t>
            </a:r>
            <a:r>
              <a:rPr lang="en-US" i="1" dirty="0" smtClean="0">
                <a:latin typeface="Times New Roman" pitchFamily="18" charset="0"/>
                <a:cs typeface="Times New Roman" pitchFamily="18" charset="0"/>
              </a:rPr>
              <a:t>self-development and personal growth and advancement</a:t>
            </a:r>
            <a:r>
              <a:rPr lang="en-US" dirty="0" smtClean="0">
                <a:latin typeface="Times New Roman" pitchFamily="18" charset="0"/>
                <a:cs typeface="Times New Roman" pitchFamily="18" charset="0"/>
              </a:rPr>
              <a:t>. Maslow’s self-actualization needs and intrinsic component of esteem needs fall under this category of need.</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152400"/>
            <a:ext cx="8839200" cy="6553200"/>
          </a:xfrm>
        </p:spPr>
        <p:txBody>
          <a:bodyPr>
            <a:normAutofit fontScale="77500" lnSpcReduction="20000"/>
          </a:bodyPr>
          <a:lstStyle/>
          <a:p>
            <a:pPr>
              <a:buNone/>
            </a:pPr>
            <a:r>
              <a:rPr lang="en-US" dirty="0" smtClean="0"/>
              <a:t>                                   </a:t>
            </a:r>
            <a:r>
              <a:rPr lang="en-US" sz="4000" b="1" dirty="0" smtClean="0">
                <a:latin typeface="Times New Roman" pitchFamily="18" charset="0"/>
                <a:cs typeface="Times New Roman" pitchFamily="18" charset="0"/>
              </a:rPr>
              <a:t>Expectancy Theory of Motivation</a:t>
            </a:r>
          </a:p>
          <a:p>
            <a:pPr algn="just"/>
            <a:r>
              <a:rPr lang="en-US" sz="3400" dirty="0" smtClean="0">
                <a:latin typeface="Times New Roman" pitchFamily="18" charset="0"/>
                <a:cs typeface="Times New Roman" pitchFamily="18" charset="0"/>
              </a:rPr>
              <a:t>The expectancy theory was proposed by </a:t>
            </a:r>
            <a:r>
              <a:rPr lang="en-US" sz="3400" b="1" dirty="0" smtClean="0">
                <a:latin typeface="Times New Roman" pitchFamily="18" charset="0"/>
                <a:cs typeface="Times New Roman" pitchFamily="18" charset="0"/>
              </a:rPr>
              <a:t>Victor Vroom</a:t>
            </a:r>
            <a:r>
              <a:rPr lang="en-US" sz="3400" dirty="0" smtClean="0">
                <a:latin typeface="Times New Roman" pitchFamily="18" charset="0"/>
                <a:cs typeface="Times New Roman" pitchFamily="18" charset="0"/>
              </a:rPr>
              <a:t> of Yale School of Management in 1964. Vroom stresses and focuses on outcomes, and not on needs unlike Maslow and Herzberg. </a:t>
            </a:r>
            <a:endParaRPr lang="en-US" sz="3400" b="1" dirty="0" smtClean="0">
              <a:latin typeface="Times New Roman" pitchFamily="18" charset="0"/>
              <a:cs typeface="Times New Roman" pitchFamily="18" charset="0"/>
            </a:endParaRPr>
          </a:p>
          <a:p>
            <a:pPr algn="just"/>
            <a:r>
              <a:rPr lang="en-US" sz="3400" b="1" dirty="0" smtClean="0">
                <a:latin typeface="Times New Roman" pitchFamily="18" charset="0"/>
                <a:cs typeface="Times New Roman" pitchFamily="18" charset="0"/>
              </a:rPr>
              <a:t>The theory states that the intensity of a tendency to perform in a particular manner is dependent on the intensity of an expectation that the performance will be followed by a definite outcome.</a:t>
            </a:r>
          </a:p>
          <a:p>
            <a:pPr algn="just"/>
            <a:r>
              <a:rPr lang="en-US" sz="3400" dirty="0" smtClean="0">
                <a:latin typeface="Times New Roman" pitchFamily="18" charset="0"/>
                <a:cs typeface="Times New Roman" pitchFamily="18" charset="0"/>
              </a:rPr>
              <a:t>The </a:t>
            </a:r>
            <a:r>
              <a:rPr lang="en-US" sz="3400" b="1" dirty="0" smtClean="0">
                <a:latin typeface="Times New Roman" pitchFamily="18" charset="0"/>
                <a:cs typeface="Times New Roman" pitchFamily="18" charset="0"/>
              </a:rPr>
              <a:t>Expectancy theory</a:t>
            </a:r>
            <a:r>
              <a:rPr lang="en-US" sz="3400" dirty="0" smtClean="0">
                <a:latin typeface="Times New Roman" pitchFamily="18" charset="0"/>
                <a:cs typeface="Times New Roman" pitchFamily="18" charset="0"/>
              </a:rPr>
              <a:t> states that employee’s motivation is an outcome of how much an individual wants a reward (Valence). In short, </a:t>
            </a:r>
            <a:r>
              <a:rPr lang="en-US" sz="3400" b="1" dirty="0" smtClean="0">
                <a:latin typeface="Times New Roman" pitchFamily="18" charset="0"/>
                <a:cs typeface="Times New Roman" pitchFamily="18" charset="0"/>
              </a:rPr>
              <a:t>Valence</a:t>
            </a:r>
            <a:r>
              <a:rPr lang="en-US" sz="3400" dirty="0" smtClean="0">
                <a:latin typeface="Times New Roman" pitchFamily="18" charset="0"/>
                <a:cs typeface="Times New Roman" pitchFamily="18" charset="0"/>
              </a:rPr>
              <a:t> is the significance associated by an individual about the expected outcome. It is an expected and not the actual satisfaction that an employee expects to receive after achieving the goals. </a:t>
            </a:r>
            <a:r>
              <a:rPr lang="en-US" sz="3400" b="1" dirty="0" smtClean="0">
                <a:latin typeface="Times New Roman" pitchFamily="18" charset="0"/>
                <a:cs typeface="Times New Roman" pitchFamily="18" charset="0"/>
              </a:rPr>
              <a:t>Expectancy</a:t>
            </a:r>
            <a:r>
              <a:rPr lang="en-US" sz="3400" dirty="0" smtClean="0">
                <a:latin typeface="Times New Roman" pitchFamily="18" charset="0"/>
                <a:cs typeface="Times New Roman" pitchFamily="18" charset="0"/>
              </a:rPr>
              <a:t> is the faith that better efforts will result in better performance.</a:t>
            </a:r>
          </a:p>
          <a:p>
            <a:pPr algn="just"/>
            <a:r>
              <a:rPr lang="en-US" sz="3400" b="1" dirty="0" smtClean="0">
                <a:latin typeface="Times New Roman" pitchFamily="18" charset="0"/>
                <a:cs typeface="Times New Roman" pitchFamily="18" charset="0"/>
              </a:rPr>
              <a:t>Instrumentality</a:t>
            </a:r>
            <a:r>
              <a:rPr lang="en-US" sz="3400" dirty="0" smtClean="0">
                <a:latin typeface="Times New Roman" pitchFamily="18" charset="0"/>
                <a:cs typeface="Times New Roman" pitchFamily="18" charset="0"/>
              </a:rPr>
              <a:t> is the faith that if you perform well, then a valid outcome will be there. Thus, the expectancy theory concentrates on the following three relationships: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152400"/>
            <a:ext cx="8229600" cy="6324600"/>
          </a:xfrm>
        </p:spPr>
        <p:txBody>
          <a:bodyPr>
            <a:normAutofit fontScale="92500" lnSpcReduction="20000"/>
          </a:bodyPr>
          <a:lstStyle/>
          <a:p>
            <a:pPr algn="just"/>
            <a:r>
              <a:rPr lang="en-US" b="1" dirty="0" smtClean="0">
                <a:latin typeface="Times New Roman" pitchFamily="18" charset="0"/>
                <a:cs typeface="Times New Roman" pitchFamily="18" charset="0"/>
              </a:rPr>
              <a:t>Effort-performance relationship</a:t>
            </a:r>
            <a:r>
              <a:rPr lang="en-US" dirty="0" smtClean="0">
                <a:latin typeface="Times New Roman" pitchFamily="18" charset="0"/>
                <a:cs typeface="Times New Roman" pitchFamily="18" charset="0"/>
              </a:rPr>
              <a:t>: What is the likelihood that the individual’s effort be recognized in his performance appraisal?</a:t>
            </a:r>
          </a:p>
          <a:p>
            <a:pPr algn="just"/>
            <a:r>
              <a:rPr lang="en-US" b="1" dirty="0" smtClean="0">
                <a:latin typeface="Times New Roman" pitchFamily="18" charset="0"/>
                <a:cs typeface="Times New Roman" pitchFamily="18" charset="0"/>
              </a:rPr>
              <a:t>Performance-reward relationship</a:t>
            </a:r>
            <a:r>
              <a:rPr lang="en-US" dirty="0" smtClean="0">
                <a:latin typeface="Times New Roman" pitchFamily="18" charset="0"/>
                <a:cs typeface="Times New Roman" pitchFamily="18" charset="0"/>
              </a:rPr>
              <a:t>: It talks about the extent to which the employee believes that getting a good performance appraisal leads to organizational rewards.</a:t>
            </a:r>
          </a:p>
          <a:p>
            <a:pPr algn="just"/>
            <a:r>
              <a:rPr lang="en-US" b="1" dirty="0" smtClean="0">
                <a:latin typeface="Times New Roman" pitchFamily="18" charset="0"/>
                <a:cs typeface="Times New Roman" pitchFamily="18" charset="0"/>
              </a:rPr>
              <a:t>Rewards-personal goals relationship</a:t>
            </a:r>
            <a:r>
              <a:rPr lang="en-US" dirty="0" smtClean="0">
                <a:latin typeface="Times New Roman" pitchFamily="18" charset="0"/>
                <a:cs typeface="Times New Roman" pitchFamily="18" charset="0"/>
              </a:rPr>
              <a:t>: It is all about the attractiveness or appeal of the potential reward to the individual.</a:t>
            </a:r>
          </a:p>
          <a:p>
            <a:pPr algn="just"/>
            <a:r>
              <a:rPr lang="en-US" dirty="0" smtClean="0">
                <a:latin typeface="Times New Roman" pitchFamily="18" charset="0"/>
                <a:cs typeface="Times New Roman" pitchFamily="18" charset="0"/>
              </a:rPr>
              <a:t>Vroom was of view that employees consciously decide whether to perform or not at the job. This decision solely depended on the employee’s motivation level which in turn depends on three factors of expectancy, valence and instrumentality.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096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248400"/>
          </a:xfrm>
          <a:solidFill>
            <a:srgbClr val="92D050"/>
          </a:solidFill>
        </p:spPr>
        <p:txBody>
          <a:bodyPr>
            <a:normAutofit/>
          </a:bodyPr>
          <a:lstStyle/>
          <a:p>
            <a:pPr algn="ctr">
              <a:buNone/>
            </a:pPr>
            <a:r>
              <a:rPr lang="en-US" dirty="0" smtClean="0">
                <a:latin typeface="Times New Roman" pitchFamily="18" charset="0"/>
                <a:cs typeface="Times New Roman" pitchFamily="18" charset="0"/>
              </a:rPr>
              <a:t>        </a:t>
            </a:r>
            <a:r>
              <a:rPr lang="en-US" dirty="0" smtClean="0">
                <a:latin typeface="Algerian" pitchFamily="82" charset="0"/>
                <a:cs typeface="Times New Roman" pitchFamily="18" charset="0"/>
              </a:rPr>
              <a:t>Concept of Entrepreneurship</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Entrepreneurship is a process undertaken by an entrepreneur to augment his business interest. It is an exercise involving innovation and creativity that will go towards establishing his/her enterprise.</a:t>
            </a:r>
          </a:p>
          <a:p>
            <a:pPr algn="just"/>
            <a:r>
              <a:rPr lang="en-US" dirty="0" smtClean="0">
                <a:latin typeface="Times New Roman" pitchFamily="18" charset="0"/>
                <a:cs typeface="Times New Roman" pitchFamily="18" charset="0"/>
              </a:rPr>
              <a:t>Entrepreneurship is the composite skill and the resultant of a mix of many qualities, traits and ability to bring together capital, labor, land, thus to mobilize scientific and technological advances to establish a new and innovative venture/ enterprise.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a:solidFill>
            <a:srgbClr val="35CB43"/>
          </a:solidFill>
        </p:spPr>
        <p:txBody>
          <a:bodyPr>
            <a:normAutofit fontScale="92500" lnSpcReduction="10000"/>
          </a:bodyPr>
          <a:lstStyle/>
          <a:p>
            <a:pPr algn="just">
              <a:buNone/>
            </a:pPr>
            <a:r>
              <a:rPr lang="en-US" b="1" dirty="0" smtClean="0">
                <a:latin typeface="Times New Roman" pitchFamily="18" charset="0"/>
                <a:cs typeface="Times New Roman" pitchFamily="18" charset="0"/>
              </a:rPr>
              <a:t>                 Factors affecting Entrepreneurship </a:t>
            </a:r>
          </a:p>
          <a:p>
            <a:pPr marL="514350" indent="-514350" algn="just">
              <a:buAutoNum type="arabicPeriod"/>
            </a:pPr>
            <a:r>
              <a:rPr lang="en-US" b="1" dirty="0" smtClean="0">
                <a:latin typeface="Times New Roman" pitchFamily="18" charset="0"/>
                <a:cs typeface="Times New Roman" pitchFamily="18" charset="0"/>
              </a:rPr>
              <a:t>Developed Infrastructure Facilities </a:t>
            </a:r>
            <a:r>
              <a:rPr lang="en-US" dirty="0" smtClean="0">
                <a:latin typeface="Times New Roman" pitchFamily="18" charset="0"/>
                <a:cs typeface="Times New Roman" pitchFamily="18" charset="0"/>
              </a:rPr>
              <a:t>– Availability of infrastructure reduces the cost &amp; efforts and improves viability of projects.</a:t>
            </a:r>
          </a:p>
          <a:p>
            <a:pPr marL="514350" indent="-514350" algn="just">
              <a:buAutoNum type="arabicPeriod" startAt="2"/>
            </a:pPr>
            <a:r>
              <a:rPr lang="en-US" b="1" dirty="0" smtClean="0">
                <a:latin typeface="Times New Roman" pitchFamily="18" charset="0"/>
                <a:cs typeface="Times New Roman" pitchFamily="18" charset="0"/>
              </a:rPr>
              <a:t>Financial Assistance</a:t>
            </a:r>
            <a:r>
              <a:rPr lang="en-US" dirty="0" smtClean="0">
                <a:latin typeface="Times New Roman" pitchFamily="18" charset="0"/>
                <a:cs typeface="Times New Roman" pitchFamily="18" charset="0"/>
              </a:rPr>
              <a:t> – Easy availability of cheap funds is vital for promoting entrepreneurship. </a:t>
            </a:r>
          </a:p>
          <a:p>
            <a:pPr marL="514350" indent="-514350" algn="just">
              <a:buAutoNum type="arabicPeriod" startAt="3"/>
            </a:pPr>
            <a:r>
              <a:rPr lang="en-US" b="1" dirty="0" smtClean="0">
                <a:latin typeface="Times New Roman" pitchFamily="18" charset="0"/>
                <a:cs typeface="Times New Roman" pitchFamily="18" charset="0"/>
              </a:rPr>
              <a:t>Protective and Promotional Policies</a:t>
            </a:r>
            <a:r>
              <a:rPr lang="en-US" dirty="0" smtClean="0">
                <a:latin typeface="Times New Roman" pitchFamily="18" charset="0"/>
                <a:cs typeface="Times New Roman" pitchFamily="18" charset="0"/>
              </a:rPr>
              <a:t> – Most of the entrepreneurship projects start very small thus favourable Government policies help them to grow.</a:t>
            </a:r>
          </a:p>
          <a:p>
            <a:pPr marL="514350" indent="-514350" algn="just">
              <a:buNone/>
            </a:pPr>
            <a:r>
              <a:rPr lang="en-US" b="1" dirty="0" smtClean="0">
                <a:latin typeface="Times New Roman" pitchFamily="18" charset="0"/>
                <a:cs typeface="Times New Roman" pitchFamily="18" charset="0"/>
              </a:rPr>
              <a:t>4. Growth of Education</a:t>
            </a:r>
            <a:r>
              <a:rPr lang="en-US" dirty="0" smtClean="0">
                <a:latin typeface="Times New Roman" pitchFamily="18" charset="0"/>
                <a:cs typeface="Times New Roman" pitchFamily="18" charset="0"/>
              </a:rPr>
              <a:t> –Growth of education is believed to be promoting entrepreneurship. </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style>
          <a:lnRef idx="0">
            <a:scrgbClr r="0" g="0" b="0"/>
          </a:lnRef>
          <a:fillRef idx="1002">
            <a:schemeClr val="lt2"/>
          </a:fillRef>
          <a:effectRef idx="0">
            <a:scrgbClr r="0" g="0" b="0"/>
          </a:effectRef>
          <a:fontRef idx="major"/>
        </p:style>
        <p:txBody>
          <a:bodyPr>
            <a:normAutofit fontScale="85000" lnSpcReduction="10000"/>
          </a:bodyPr>
          <a:lstStyle/>
          <a:p>
            <a:pPr algn="just">
              <a:buNone/>
            </a:pPr>
            <a:r>
              <a:rPr lang="en-US" b="1" dirty="0" smtClean="0">
                <a:latin typeface="Times New Roman" pitchFamily="18" charset="0"/>
                <a:cs typeface="Times New Roman" pitchFamily="18" charset="0"/>
              </a:rPr>
              <a:t>5. Risk Taking Abilities </a:t>
            </a:r>
            <a:r>
              <a:rPr lang="en-US" dirty="0" smtClean="0">
                <a:latin typeface="Times New Roman" pitchFamily="18" charset="0"/>
                <a:cs typeface="Times New Roman" pitchFamily="18" charset="0"/>
              </a:rPr>
              <a:t>– Risk taking ability is one of the pillars of entrepreneurial spirits. </a:t>
            </a:r>
          </a:p>
          <a:p>
            <a:pPr algn="just">
              <a:buNone/>
            </a:pPr>
            <a:r>
              <a:rPr lang="en-US" b="1" dirty="0" smtClean="0">
                <a:latin typeface="Times New Roman" pitchFamily="18" charset="0"/>
                <a:cs typeface="Times New Roman" pitchFamily="18" charset="0"/>
              </a:rPr>
              <a:t>6. Hunger for Success </a:t>
            </a:r>
            <a:r>
              <a:rPr lang="en-US" dirty="0" smtClean="0">
                <a:latin typeface="Times New Roman" pitchFamily="18" charset="0"/>
                <a:cs typeface="Times New Roman" pitchFamily="18" charset="0"/>
              </a:rPr>
              <a:t>– Fire in the belly and dreams of riches is what drives most entrepreneurs on this risky path. </a:t>
            </a:r>
          </a:p>
          <a:p>
            <a:pPr algn="just">
              <a:buNone/>
            </a:pPr>
            <a:r>
              <a:rPr lang="en-US" b="1" dirty="0" smtClean="0">
                <a:latin typeface="Times New Roman" pitchFamily="18" charset="0"/>
                <a:cs typeface="Times New Roman" pitchFamily="18" charset="0"/>
              </a:rPr>
              <a:t>7. Environment/Culture Impact </a:t>
            </a:r>
            <a:r>
              <a:rPr lang="en-US" dirty="0" smtClean="0">
                <a:latin typeface="Times New Roman" pitchFamily="18" charset="0"/>
                <a:cs typeface="Times New Roman" pitchFamily="18" charset="0"/>
              </a:rPr>
              <a:t>– Entrepreneurship is contagious. Communities like Punjabis' </a:t>
            </a:r>
            <a:r>
              <a:rPr lang="en-US" smtClean="0">
                <a:latin typeface="Times New Roman" pitchFamily="18" charset="0"/>
                <a:cs typeface="Times New Roman" pitchFamily="18" charset="0"/>
              </a:rPr>
              <a:t>and Marwari's </a:t>
            </a:r>
            <a:r>
              <a:rPr lang="en-US" dirty="0" smtClean="0">
                <a:latin typeface="Times New Roman" pitchFamily="18" charset="0"/>
                <a:cs typeface="Times New Roman" pitchFamily="18" charset="0"/>
              </a:rPr>
              <a:t>are historically entrepreneurial. </a:t>
            </a:r>
          </a:p>
          <a:p>
            <a:pPr algn="just">
              <a:buNone/>
            </a:pPr>
            <a:r>
              <a:rPr lang="en-US" b="1" dirty="0" smtClean="0">
                <a:latin typeface="Times New Roman" pitchFamily="18" charset="0"/>
                <a:cs typeface="Times New Roman" pitchFamily="18" charset="0"/>
              </a:rPr>
              <a:t>8. Social Security </a:t>
            </a:r>
            <a:r>
              <a:rPr lang="en-US" dirty="0" smtClean="0">
                <a:latin typeface="Times New Roman" pitchFamily="18" charset="0"/>
                <a:cs typeface="Times New Roman" pitchFamily="18" charset="0"/>
              </a:rPr>
              <a:t>– Social security acts as a safety net against failure of enterprise. </a:t>
            </a:r>
          </a:p>
          <a:p>
            <a:pPr algn="just">
              <a:buNone/>
            </a:pPr>
            <a:r>
              <a:rPr lang="en-US" b="1" dirty="0" smtClean="0">
                <a:latin typeface="Times New Roman" pitchFamily="18" charset="0"/>
                <a:cs typeface="Times New Roman" pitchFamily="18" charset="0"/>
              </a:rPr>
              <a:t>9. Technical/Industrial Training Facilities </a:t>
            </a:r>
            <a:r>
              <a:rPr lang="en-US" dirty="0" smtClean="0">
                <a:latin typeface="Times New Roman" pitchFamily="18" charset="0"/>
                <a:cs typeface="Times New Roman" pitchFamily="18" charset="0"/>
              </a:rPr>
              <a:t>– Industrial Training facilities on one hand generate skilled manpower so vitally required for setting up enterprises while on the other hand they are also nursery for future entrepreneurs.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14400"/>
            <a:ext cx="8229600" cy="533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6096000"/>
          </a:xfrm>
        </p:spPr>
        <p:txBody>
          <a:bodyPr>
            <a:normAutofit fontScale="92500" lnSpcReduction="10000"/>
          </a:bodyPr>
          <a:lstStyle/>
          <a:p>
            <a:pPr algn="ctr">
              <a:buNone/>
            </a:pPr>
            <a:r>
              <a:rPr lang="en-US" dirty="0" smtClean="0">
                <a:latin typeface="Algerian" pitchFamily="82" charset="0"/>
                <a:cs typeface="Times New Roman" pitchFamily="18" charset="0"/>
              </a:rPr>
              <a:t>Functions of Entrepreneur</a:t>
            </a:r>
          </a:p>
          <a:p>
            <a:pPr algn="ctr">
              <a:buNone/>
            </a:pPr>
            <a:endParaRPr lang="en-US" dirty="0" smtClean="0">
              <a:latin typeface="Algerian" pitchFamily="82"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Idea generation and scanning of the best suitable idea</a:t>
            </a:r>
          </a:p>
          <a:p>
            <a:pPr algn="just">
              <a:buFont typeface="Wingdings" pitchFamily="2" charset="2"/>
              <a:buChar char="Ø"/>
            </a:pPr>
            <a:r>
              <a:rPr lang="en-US" dirty="0" smtClean="0">
                <a:latin typeface="Times New Roman" pitchFamily="18" charset="0"/>
                <a:cs typeface="Times New Roman" pitchFamily="18" charset="0"/>
              </a:rPr>
              <a:t>Determination of the business objectives</a:t>
            </a:r>
          </a:p>
          <a:p>
            <a:pPr algn="just">
              <a:buFont typeface="Wingdings" pitchFamily="2" charset="2"/>
              <a:buChar char="Ø"/>
            </a:pPr>
            <a:r>
              <a:rPr lang="en-US" dirty="0" smtClean="0">
                <a:latin typeface="Times New Roman" pitchFamily="18" charset="0"/>
                <a:cs typeface="Times New Roman" pitchFamily="18" charset="0"/>
              </a:rPr>
              <a:t>Product analysis and market research</a:t>
            </a:r>
          </a:p>
          <a:p>
            <a:pPr algn="just">
              <a:buFont typeface="Wingdings" pitchFamily="2" charset="2"/>
              <a:buChar char="Ø"/>
            </a:pPr>
            <a:r>
              <a:rPr lang="en-US" dirty="0" smtClean="0">
                <a:latin typeface="Times New Roman" pitchFamily="18" charset="0"/>
                <a:cs typeface="Times New Roman" pitchFamily="18" charset="0"/>
              </a:rPr>
              <a:t>Deciding the form of ownership/organization</a:t>
            </a:r>
          </a:p>
          <a:p>
            <a:pPr algn="just">
              <a:buFont typeface="Wingdings" pitchFamily="2" charset="2"/>
              <a:buChar char="Ø"/>
            </a:pPr>
            <a:r>
              <a:rPr lang="en-US" dirty="0" smtClean="0">
                <a:latin typeface="Times New Roman" pitchFamily="18" charset="0"/>
                <a:cs typeface="Times New Roman" pitchFamily="18" charset="0"/>
              </a:rPr>
              <a:t>Completion of promotional formalities</a:t>
            </a:r>
          </a:p>
          <a:p>
            <a:pPr algn="just">
              <a:buFont typeface="Wingdings" pitchFamily="2" charset="2"/>
              <a:buChar char="Ø"/>
            </a:pPr>
            <a:r>
              <a:rPr lang="en-US" dirty="0" smtClean="0">
                <a:latin typeface="Times New Roman" pitchFamily="18" charset="0"/>
                <a:cs typeface="Times New Roman" pitchFamily="18" charset="0"/>
              </a:rPr>
              <a:t>Raising necessary funds</a:t>
            </a:r>
          </a:p>
          <a:p>
            <a:pPr algn="just">
              <a:buFont typeface="Wingdings" pitchFamily="2" charset="2"/>
              <a:buChar char="Ø"/>
            </a:pPr>
            <a:r>
              <a:rPr lang="en-US" dirty="0" smtClean="0">
                <a:latin typeface="Times New Roman" pitchFamily="18" charset="0"/>
                <a:cs typeface="Times New Roman" pitchFamily="18" charset="0"/>
              </a:rPr>
              <a:t>Procuring machine and material</a:t>
            </a:r>
          </a:p>
          <a:p>
            <a:pPr algn="just">
              <a:buFont typeface="Wingdings" pitchFamily="2" charset="2"/>
              <a:buChar char="Ø"/>
            </a:pPr>
            <a:r>
              <a:rPr lang="en-US" dirty="0" smtClean="0">
                <a:latin typeface="Times New Roman" pitchFamily="18" charset="0"/>
                <a:cs typeface="Times New Roman" pitchFamily="18" charset="0"/>
              </a:rPr>
              <a:t>Recruitment of men</a:t>
            </a:r>
          </a:p>
          <a:p>
            <a:pPr algn="just">
              <a:buFont typeface="Wingdings" pitchFamily="2" charset="2"/>
              <a:buChar char="Ø"/>
            </a:pPr>
            <a:r>
              <a:rPr lang="en-US" dirty="0" smtClean="0">
                <a:latin typeface="Times New Roman" pitchFamily="18" charset="0"/>
                <a:cs typeface="Times New Roman" pitchFamily="18" charset="0"/>
              </a:rPr>
              <a:t>Undertaking the business operations</a:t>
            </a: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152400"/>
            <a:ext cx="8839200" cy="6553200"/>
          </a:xfrm>
          <a:solidFill>
            <a:schemeClr val="accent1">
              <a:lumMod val="60000"/>
              <a:lumOff val="40000"/>
            </a:schemeClr>
          </a:solidFill>
        </p:spPr>
        <p:txBody>
          <a:bodyPr>
            <a:normAutofit fontScale="55000" lnSpcReduction="20000"/>
          </a:bodyPr>
          <a:lstStyle/>
          <a:p>
            <a:pPr algn="ctr">
              <a:buNone/>
            </a:pPr>
            <a:r>
              <a:rPr lang="en-US" sz="4500" dirty="0" smtClean="0">
                <a:latin typeface="Algerian" pitchFamily="82" charset="0"/>
                <a:cs typeface="Times New Roman" pitchFamily="18" charset="0"/>
              </a:rPr>
              <a:t>Intrapreneurs</a:t>
            </a:r>
          </a:p>
          <a:p>
            <a:pPr algn="just">
              <a:buNone/>
            </a:pPr>
            <a:r>
              <a:rPr lang="en-US" sz="4800" dirty="0" smtClean="0">
                <a:latin typeface="Times New Roman" pitchFamily="18" charset="0"/>
                <a:cs typeface="Times New Roman" pitchFamily="18" charset="0"/>
              </a:rPr>
              <a:t>They are entrepreneurs who catch hold of a new idea for a product, service, or process and work to bring this idea within the framework of the organization.</a:t>
            </a:r>
          </a:p>
          <a:p>
            <a:pPr algn="just">
              <a:buNone/>
            </a:pPr>
            <a:r>
              <a:rPr lang="en-US" sz="4800" dirty="0" smtClean="0">
                <a:latin typeface="Times New Roman" pitchFamily="18" charset="0"/>
                <a:cs typeface="Times New Roman" pitchFamily="18" charset="0"/>
              </a:rPr>
              <a:t> </a:t>
            </a:r>
          </a:p>
          <a:p>
            <a:pPr algn="ctr">
              <a:buNone/>
            </a:pPr>
            <a:r>
              <a:rPr lang="en-US" sz="4800" b="1" dirty="0" smtClean="0">
                <a:latin typeface="Times New Roman" pitchFamily="18" charset="0"/>
                <a:cs typeface="Times New Roman" pitchFamily="18" charset="0"/>
              </a:rPr>
              <a:t>Difference between Entrepreneur and Intrapreneur</a:t>
            </a:r>
          </a:p>
          <a:p>
            <a:pPr algn="just">
              <a:buNone/>
            </a:pPr>
            <a:endParaRPr lang="en-US" sz="4800" b="1" dirty="0" smtClean="0">
              <a:latin typeface="Times New Roman" pitchFamily="18" charset="0"/>
              <a:cs typeface="Times New Roman" pitchFamily="18" charset="0"/>
            </a:endParaRPr>
          </a:p>
          <a:p>
            <a:pPr algn="just">
              <a:buNone/>
            </a:pPr>
            <a:r>
              <a:rPr lang="en-US" sz="4800" b="1" dirty="0" smtClean="0">
                <a:latin typeface="Times New Roman" pitchFamily="18" charset="0"/>
                <a:cs typeface="Times New Roman" pitchFamily="18" charset="0"/>
              </a:rPr>
              <a:t>1. Dependency: </a:t>
            </a:r>
            <a:r>
              <a:rPr lang="en-US" sz="4800" dirty="0" smtClean="0">
                <a:latin typeface="Times New Roman" pitchFamily="18" charset="0"/>
                <a:cs typeface="Times New Roman" pitchFamily="18" charset="0"/>
              </a:rPr>
              <a:t>     An entrepreneur is independent while an Intrapreneur is dependent on the entrepreneur. i.e., owner</a:t>
            </a:r>
          </a:p>
          <a:p>
            <a:pPr algn="just">
              <a:buNone/>
            </a:pPr>
            <a:r>
              <a:rPr lang="en-US" sz="4800" b="1" dirty="0" smtClean="0">
                <a:latin typeface="Times New Roman" pitchFamily="18" charset="0"/>
                <a:cs typeface="Times New Roman" pitchFamily="18" charset="0"/>
              </a:rPr>
              <a:t>2. Raising of funds : </a:t>
            </a:r>
            <a:r>
              <a:rPr lang="en-US" sz="4800" dirty="0" smtClean="0">
                <a:latin typeface="Times New Roman" pitchFamily="18" charset="0"/>
                <a:cs typeface="Times New Roman" pitchFamily="18" charset="0"/>
              </a:rPr>
              <a:t>     An Entrepreneurs  can raise fund required for the enterprise while an Intrapreneurs can not raised the funds.</a:t>
            </a:r>
          </a:p>
          <a:p>
            <a:pPr algn="just">
              <a:buNone/>
            </a:pPr>
            <a:r>
              <a:rPr lang="en-US" sz="4800" b="1" dirty="0" smtClean="0">
                <a:latin typeface="Times New Roman" pitchFamily="18" charset="0"/>
                <a:cs typeface="Times New Roman" pitchFamily="18" charset="0"/>
              </a:rPr>
              <a:t>3. Risk : </a:t>
            </a:r>
            <a:r>
              <a:rPr lang="en-US" sz="4800" dirty="0" smtClean="0">
                <a:latin typeface="Times New Roman" pitchFamily="18" charset="0"/>
                <a:cs typeface="Times New Roman" pitchFamily="18" charset="0"/>
              </a:rPr>
              <a:t>     An Entrepreneurs bears the risk involved I the business while an intrapreneurs does not fully bear the risk</a:t>
            </a:r>
          </a:p>
          <a:p>
            <a:pPr algn="just">
              <a:buNone/>
            </a:pPr>
            <a:r>
              <a:rPr lang="en-US" sz="4800" b="1" dirty="0" smtClean="0">
                <a:latin typeface="Times New Roman" pitchFamily="18" charset="0"/>
                <a:cs typeface="Times New Roman" pitchFamily="18" charset="0"/>
              </a:rPr>
              <a:t>4. Operations: </a:t>
            </a:r>
            <a:r>
              <a:rPr lang="en-US" sz="4800" dirty="0" smtClean="0">
                <a:latin typeface="Times New Roman" pitchFamily="18" charset="0"/>
                <a:cs typeface="Times New Roman" pitchFamily="18" charset="0"/>
              </a:rPr>
              <a:t>     Entrepreneurs  operates business from outside  while intrapreneurs operates from within the organization itself.</a:t>
            </a:r>
            <a:r>
              <a:rPr lang="en-US" sz="4800" dirty="0" smtClean="0"/>
              <a:t/>
            </a:r>
            <a:br>
              <a:rPr lang="en-US" sz="4800" dirty="0" smtClean="0"/>
            </a:br>
            <a:endParaRPr lang="en-US" sz="4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152400"/>
            <a:ext cx="8686800" cy="6553200"/>
          </a:xfrm>
        </p:spPr>
        <p:txBody>
          <a:bodyPr>
            <a:normAutofit fontScale="47500" lnSpcReduction="20000"/>
          </a:bodyPr>
          <a:lstStyle/>
          <a:p>
            <a:pPr>
              <a:buNone/>
            </a:pPr>
            <a:r>
              <a:rPr lang="en-US" dirty="0" smtClean="0">
                <a:latin typeface="Times New Roman" pitchFamily="18" charset="0"/>
                <a:cs typeface="Times New Roman" pitchFamily="18" charset="0"/>
              </a:rPr>
              <a:t>                                  </a:t>
            </a:r>
            <a:r>
              <a:rPr lang="en-US" sz="6000" dirty="0" smtClean="0">
                <a:latin typeface="Times New Roman" pitchFamily="18" charset="0"/>
                <a:cs typeface="Times New Roman" pitchFamily="18" charset="0"/>
              </a:rPr>
              <a:t>  </a:t>
            </a:r>
            <a:r>
              <a:rPr lang="en-US" sz="6000" b="1" dirty="0" smtClean="0">
                <a:latin typeface="Times New Roman" pitchFamily="18" charset="0"/>
                <a:cs typeface="Times New Roman" pitchFamily="18" charset="0"/>
              </a:rPr>
              <a:t> </a:t>
            </a:r>
            <a:r>
              <a:rPr lang="en-US" sz="6700" b="1" dirty="0" smtClean="0">
                <a:latin typeface="Times New Roman" pitchFamily="18" charset="0"/>
                <a:cs typeface="Times New Roman" pitchFamily="18" charset="0"/>
              </a:rPr>
              <a:t>Characteristics of an Entrepreneur</a:t>
            </a:r>
          </a:p>
          <a:p>
            <a:pPr algn="just">
              <a:buFont typeface="Wingdings" pitchFamily="2" charset="2"/>
              <a:buChar char="Ø"/>
            </a:pPr>
            <a:r>
              <a:rPr lang="en-US" sz="6000" dirty="0" smtClean="0">
                <a:solidFill>
                  <a:srgbClr val="C00000"/>
                </a:solidFill>
                <a:latin typeface="Times New Roman" pitchFamily="18" charset="0"/>
                <a:cs typeface="Times New Roman" pitchFamily="18" charset="0"/>
              </a:rPr>
              <a:t>An entrepreneur must be </a:t>
            </a:r>
            <a:r>
              <a:rPr lang="en-US" sz="6000" b="1" dirty="0" smtClean="0">
                <a:solidFill>
                  <a:srgbClr val="C00000"/>
                </a:solidFill>
                <a:latin typeface="Times New Roman" pitchFamily="18" charset="0"/>
                <a:cs typeface="Times New Roman" pitchFamily="18" charset="0"/>
              </a:rPr>
              <a:t>reasonably intelligent</a:t>
            </a:r>
            <a:r>
              <a:rPr lang="en-US" sz="6000" dirty="0" smtClean="0">
                <a:solidFill>
                  <a:srgbClr val="C00000"/>
                </a:solidFill>
                <a:latin typeface="Times New Roman" pitchFamily="18" charset="0"/>
                <a:cs typeface="Times New Roman" pitchFamily="18" charset="0"/>
              </a:rPr>
              <a:t>, should have </a:t>
            </a:r>
            <a:r>
              <a:rPr lang="en-US" sz="6000" b="1" dirty="0" smtClean="0">
                <a:solidFill>
                  <a:srgbClr val="C00000"/>
                </a:solidFill>
                <a:latin typeface="Times New Roman" pitchFamily="18" charset="0"/>
                <a:cs typeface="Times New Roman" pitchFamily="18" charset="0"/>
              </a:rPr>
              <a:t>creative thinking </a:t>
            </a:r>
            <a:r>
              <a:rPr lang="en-US" sz="6000" dirty="0" smtClean="0">
                <a:solidFill>
                  <a:srgbClr val="C00000"/>
                </a:solidFill>
                <a:latin typeface="Times New Roman" pitchFamily="18" charset="0"/>
                <a:cs typeface="Times New Roman" pitchFamily="18" charset="0"/>
              </a:rPr>
              <a:t>and </a:t>
            </a:r>
            <a:r>
              <a:rPr lang="en-US" sz="6000" b="1" dirty="0" smtClean="0">
                <a:solidFill>
                  <a:srgbClr val="C00000"/>
                </a:solidFill>
                <a:latin typeface="Times New Roman" pitchFamily="18" charset="0"/>
                <a:cs typeface="Times New Roman" pitchFamily="18" charset="0"/>
              </a:rPr>
              <a:t>analytical mind</a:t>
            </a:r>
            <a:r>
              <a:rPr lang="en-US" sz="6000" dirty="0" smtClean="0">
                <a:solidFill>
                  <a:srgbClr val="C00000"/>
                </a:solidFill>
                <a:latin typeface="Times New Roman" pitchFamily="18" charset="0"/>
                <a:cs typeface="Times New Roman" pitchFamily="18" charset="0"/>
              </a:rPr>
              <a:t>.</a:t>
            </a:r>
          </a:p>
          <a:p>
            <a:pPr algn="just">
              <a:buFont typeface="Wingdings" pitchFamily="2" charset="2"/>
              <a:buChar char="Ø"/>
            </a:pPr>
            <a:r>
              <a:rPr lang="en-US" sz="6000" dirty="0" smtClean="0">
                <a:solidFill>
                  <a:srgbClr val="C00000"/>
                </a:solidFill>
                <a:latin typeface="Times New Roman" pitchFamily="18" charset="0"/>
                <a:cs typeface="Times New Roman" pitchFamily="18" charset="0"/>
              </a:rPr>
              <a:t>An entrepreneur should have </a:t>
            </a:r>
            <a:r>
              <a:rPr lang="en-US" sz="6000" b="1" dirty="0" smtClean="0">
                <a:solidFill>
                  <a:srgbClr val="C00000"/>
                </a:solidFill>
                <a:latin typeface="Times New Roman" pitchFamily="18" charset="0"/>
                <a:cs typeface="Times New Roman" pitchFamily="18" charset="0"/>
              </a:rPr>
              <a:t>clear objectives</a:t>
            </a:r>
            <a:r>
              <a:rPr lang="en-US" sz="6000" dirty="0" smtClean="0">
                <a:solidFill>
                  <a:srgbClr val="C00000"/>
                </a:solidFill>
                <a:latin typeface="Times New Roman" pitchFamily="18" charset="0"/>
                <a:cs typeface="Times New Roman" pitchFamily="18" charset="0"/>
              </a:rPr>
              <a:t>.</a:t>
            </a:r>
          </a:p>
          <a:p>
            <a:pPr algn="just">
              <a:buFont typeface="Wingdings" pitchFamily="2" charset="2"/>
              <a:buChar char="Ø"/>
            </a:pPr>
            <a:r>
              <a:rPr lang="en-US" sz="6000" b="1" dirty="0" smtClean="0">
                <a:latin typeface="Times New Roman" pitchFamily="18" charset="0"/>
                <a:cs typeface="Times New Roman" pitchFamily="18" charset="0"/>
              </a:rPr>
              <a:t>Business secrecy</a:t>
            </a:r>
            <a:r>
              <a:rPr lang="en-US" sz="6000" dirty="0" smtClean="0">
                <a:latin typeface="Times New Roman" pitchFamily="18" charset="0"/>
                <a:cs typeface="Times New Roman" pitchFamily="18" charset="0"/>
              </a:rPr>
              <a:t>: An entrepreneur must be able to guard business secrets. </a:t>
            </a:r>
          </a:p>
          <a:p>
            <a:pPr algn="just">
              <a:buFont typeface="Wingdings" pitchFamily="2" charset="2"/>
              <a:buChar char="Ø"/>
            </a:pPr>
            <a:r>
              <a:rPr lang="en-US" sz="6000" b="1" dirty="0" smtClean="0">
                <a:solidFill>
                  <a:schemeClr val="tx2">
                    <a:lumMod val="75000"/>
                  </a:schemeClr>
                </a:solidFill>
                <a:latin typeface="Times New Roman" pitchFamily="18" charset="0"/>
                <a:cs typeface="Times New Roman" pitchFamily="18" charset="0"/>
              </a:rPr>
              <a:t>Human relations ability</a:t>
            </a:r>
            <a:r>
              <a:rPr lang="en-US" sz="6000" dirty="0" smtClean="0">
                <a:solidFill>
                  <a:schemeClr val="tx2">
                    <a:lumMod val="75000"/>
                  </a:schemeClr>
                </a:solidFill>
                <a:latin typeface="Times New Roman" pitchFamily="18" charset="0"/>
                <a:cs typeface="Times New Roman" pitchFamily="18" charset="0"/>
              </a:rPr>
              <a:t>: An entrepreneur must maintain good relations with his customers and employees.</a:t>
            </a:r>
          </a:p>
          <a:p>
            <a:pPr algn="just">
              <a:buFont typeface="Wingdings" pitchFamily="2" charset="2"/>
              <a:buChar char="Ø"/>
            </a:pPr>
            <a:r>
              <a:rPr lang="en-US" sz="6000" b="1" dirty="0" smtClean="0">
                <a:solidFill>
                  <a:srgbClr val="FF0000"/>
                </a:solidFill>
                <a:latin typeface="Times New Roman" pitchFamily="18" charset="0"/>
                <a:cs typeface="Times New Roman" pitchFamily="18" charset="0"/>
              </a:rPr>
              <a:t>Communication ability</a:t>
            </a:r>
            <a:r>
              <a:rPr lang="en-US" sz="6000" dirty="0" smtClean="0">
                <a:solidFill>
                  <a:srgbClr val="FF0000"/>
                </a:solidFill>
                <a:latin typeface="Times New Roman" pitchFamily="18" charset="0"/>
                <a:cs typeface="Times New Roman" pitchFamily="18" charset="0"/>
              </a:rPr>
              <a:t>: An entrepreneur who can effectively communicate with the customers, employees, suppliers and creditors will be more likely to succeed than the one who does not.</a:t>
            </a:r>
          </a:p>
          <a:p>
            <a:pPr algn="just">
              <a:buFont typeface="Wingdings" pitchFamily="2" charset="2"/>
              <a:buChar char="Ø"/>
            </a:pPr>
            <a:r>
              <a:rPr lang="en-US" sz="6000" b="1" dirty="0" smtClean="0">
                <a:solidFill>
                  <a:schemeClr val="accent3">
                    <a:lumMod val="50000"/>
                  </a:schemeClr>
                </a:solidFill>
                <a:latin typeface="Times New Roman" pitchFamily="18" charset="0"/>
                <a:cs typeface="Times New Roman" pitchFamily="18" charset="0"/>
              </a:rPr>
              <a:t>Technical knowledge</a:t>
            </a:r>
            <a:r>
              <a:rPr lang="en-US" sz="6000" dirty="0" smtClean="0">
                <a:solidFill>
                  <a:schemeClr val="accent3">
                    <a:lumMod val="50000"/>
                  </a:schemeClr>
                </a:solidFill>
                <a:latin typeface="Times New Roman" pitchFamily="18" charset="0"/>
                <a:cs typeface="Times New Roman" pitchFamily="18" charset="0"/>
              </a:rPr>
              <a:t>: An entrepreneur must have a reasonable level of technical knowledge.</a:t>
            </a:r>
          </a:p>
          <a:p>
            <a:pPr algn="just"/>
            <a:endParaRPr lang="en-US"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box(in)">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blinds(horizontal)">
                                      <p:cBhvr>
                                        <p:cTn id="47" dur="500"/>
                                        <p:tgtEl>
                                          <p:spTgt spid="3">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mph" presetSubtype="0" nodeType="clickEffect">
                                  <p:stCondLst>
                                    <p:cond delay="0"/>
                                  </p:stCondLst>
                                  <p:childTnLst>
                                    <p:set>
                                      <p:cBhvr override="childStyle">
                                        <p:cTn id="51" dur="indefinite"/>
                                        <p:tgtEl>
                                          <p:spTgt spid="3">
                                            <p:txEl>
                                              <p:pRg st="2" end="2"/>
                                            </p:txEl>
                                          </p:spTgt>
                                        </p:tgtEl>
                                        <p:attrNameLst>
                                          <p:attrName>style.fontFamily</p:attrName>
                                        </p:attrNameLst>
                                      </p:cBhvr>
                                      <p:to>
                                        <p:strVal val="Times New Roman"/>
                                      </p:to>
                                    </p:set>
                                  </p:childTnLst>
                                </p:cTn>
                              </p:par>
                              <p:par>
                                <p:cTn id="52" presetID="2" presetClass="emph" presetSubtype="0" nodeType="withEffect">
                                  <p:stCondLst>
                                    <p:cond delay="0"/>
                                  </p:stCondLst>
                                  <p:childTnLst>
                                    <p:set>
                                      <p:cBhvr override="childStyle">
                                        <p:cTn id="53" dur="indefinite"/>
                                        <p:tgtEl>
                                          <p:spTgt spid="3">
                                            <p:txEl>
                                              <p:pRg st="3" end="3"/>
                                            </p:txEl>
                                          </p:spTgt>
                                        </p:tgtEl>
                                        <p:attrNameLst>
                                          <p:attrName>style.fontFamily</p:attrName>
                                        </p:attrNameLst>
                                      </p:cBhvr>
                                      <p:to>
                                        <p:strVal val="Times New Roman"/>
                                      </p:to>
                                    </p:set>
                                  </p:childTnLst>
                                </p:cTn>
                              </p:par>
                            </p:childTnLst>
                          </p:cTn>
                        </p:par>
                      </p:childTnLst>
                    </p:cTn>
                  </p:par>
                  <p:par>
                    <p:cTn id="54" fill="hold">
                      <p:stCondLst>
                        <p:cond delay="indefinite"/>
                      </p:stCondLst>
                      <p:childTnLst>
                        <p:par>
                          <p:cTn id="55" fill="hold">
                            <p:stCondLst>
                              <p:cond delay="0"/>
                            </p:stCondLst>
                            <p:childTnLst>
                              <p:par>
                                <p:cTn id="56" presetID="4" presetClass="exit" presetSubtype="16" fill="hold" nodeType="clickEffect">
                                  <p:stCondLst>
                                    <p:cond delay="0"/>
                                  </p:stCondLst>
                                  <p:childTnLst>
                                    <p:animEffect transition="out" filter="box(in)">
                                      <p:cBhvr>
                                        <p:cTn id="57" dur="500"/>
                                        <p:tgtEl>
                                          <p:spTgt spid="3">
                                            <p:txEl>
                                              <p:pRg st="2" end="2"/>
                                            </p:txEl>
                                          </p:spTgt>
                                        </p:tgtEl>
                                      </p:cBhvr>
                                    </p:animEffect>
                                    <p:set>
                                      <p:cBhvr>
                                        <p:cTn id="58" dur="1" fill="hold">
                                          <p:stCondLst>
                                            <p:cond delay="499"/>
                                          </p:stCondLst>
                                        </p:cTn>
                                        <p:tgtEl>
                                          <p:spTgt spid="3">
                                            <p:txEl>
                                              <p:pRg st="2" end="2"/>
                                            </p:txEl>
                                          </p:spTgt>
                                        </p:tgtEl>
                                        <p:attrNameLst>
                                          <p:attrName>style.visibility</p:attrName>
                                        </p:attrNameLst>
                                      </p:cBhvr>
                                      <p:to>
                                        <p:strVal val="hidden"/>
                                      </p:to>
                                    </p:set>
                                  </p:childTnLst>
                                </p:cTn>
                              </p:par>
                              <p:par>
                                <p:cTn id="59" presetID="4" presetClass="exit" presetSubtype="16" fill="hold" nodeType="withEffect">
                                  <p:stCondLst>
                                    <p:cond delay="0"/>
                                  </p:stCondLst>
                                  <p:childTnLst>
                                    <p:animEffect transition="out" filter="box(in)">
                                      <p:cBhvr>
                                        <p:cTn id="60" dur="500"/>
                                        <p:tgtEl>
                                          <p:spTgt spid="3">
                                            <p:txEl>
                                              <p:pRg st="3" end="3"/>
                                            </p:txEl>
                                          </p:spTgt>
                                        </p:tgtEl>
                                      </p:cBhvr>
                                    </p:animEffect>
                                    <p:set>
                                      <p:cBhvr>
                                        <p:cTn id="61"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6" presetClass="emph" presetSubtype="0" fill="hold" nodeType="clickEffect">
                                  <p:stCondLst>
                                    <p:cond delay="0"/>
                                  </p:stCondLst>
                                  <p:childTnLst>
                                    <p:animScale>
                                      <p:cBhvr>
                                        <p:cTn id="65" dur="2000" fill="hold"/>
                                        <p:tgtEl>
                                          <p:spTgt spid="3">
                                            <p:txEl>
                                              <p:pRg st="4" end="4"/>
                                            </p:txEl>
                                          </p:spTgt>
                                        </p:tgtEl>
                                      </p:cBhvr>
                                      <p:by x="150000" y="150000"/>
                                    </p:animScale>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nodeType="click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Effect transition="in" filter="checkerboard(across)">
                                      <p:cBhvr>
                                        <p:cTn id="70" dur="500"/>
                                        <p:tgtEl>
                                          <p:spTgt spid="3">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 0  L 0.25 0  E" pathEditMode="relative" ptsTypes="">
                                      <p:cBhvr>
                                        <p:cTn id="74" dur="2000" fill="hold"/>
                                        <p:tgtEl>
                                          <p:spTgt spid="3">
                                            <p:txEl>
                                              <p:pRg st="5" end="5"/>
                                            </p:txEl>
                                          </p:spTgt>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6" presetClass="emph" presetSubtype="0" fill="hold" nodeType="clickEffect">
                                  <p:stCondLst>
                                    <p:cond delay="0"/>
                                  </p:stCondLst>
                                  <p:childTnLst>
                                    <p:animScale>
                                      <p:cBhvr>
                                        <p:cTn id="78" dur="2000" fill="hold"/>
                                        <p:tgtEl>
                                          <p:spTgt spid="3">
                                            <p:txEl>
                                              <p:pRg st="5" end="5"/>
                                            </p:txEl>
                                          </p:spTgt>
                                        </p:tgtEl>
                                      </p:cBhvr>
                                      <p:by x="150000" y="150000"/>
                                    </p:animScale>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3">
                                            <p:txEl>
                                              <p:pRg st="5" end="5"/>
                                            </p:txEl>
                                          </p:spTgt>
                                        </p:tgtEl>
                                        <p:attrNameLst>
                                          <p:attrName>style.visibility</p:attrName>
                                        </p:attrNameLst>
                                      </p:cBhvr>
                                      <p:to>
                                        <p:strVal val="visible"/>
                                      </p:to>
                                    </p:set>
                                    <p:animEffect transition="in" filter="box(in)">
                                      <p:cBhvr>
                                        <p:cTn id="83" dur="500"/>
                                        <p:tgtEl>
                                          <p:spTgt spid="3">
                                            <p:txEl>
                                              <p:pRg st="5" end="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mph" presetSubtype="2" fill="hold" nodeType="clickEffect">
                                  <p:stCondLst>
                                    <p:cond delay="0"/>
                                  </p:stCondLst>
                                  <p:childTnLst>
                                    <p:anim to="1.5" calcmode="lin" valueType="num">
                                      <p:cBhvr override="childStyle">
                                        <p:cTn id="87" dur="2000" fill="hold"/>
                                        <p:tgtEl>
                                          <p:spTgt spid="3">
                                            <p:txEl>
                                              <p:pRg st="6" end="6"/>
                                            </p:txEl>
                                          </p:spTgt>
                                        </p:tgtEl>
                                        <p:attrNameLst>
                                          <p:attrName>style.fontSize</p:attrName>
                                        </p:attrNameLst>
                                      </p:cBhvr>
                                    </p:anim>
                                  </p:childTnLst>
                                </p:cTn>
                              </p:par>
                            </p:childTnLst>
                          </p:cTn>
                        </p:par>
                      </p:childTnLst>
                    </p:cTn>
                  </p:par>
                  <p:par>
                    <p:cTn id="88" fill="hold">
                      <p:stCondLst>
                        <p:cond delay="indefinite"/>
                      </p:stCondLst>
                      <p:childTnLst>
                        <p:par>
                          <p:cTn id="89" fill="hold">
                            <p:stCondLst>
                              <p:cond delay="0"/>
                            </p:stCondLst>
                            <p:childTnLst>
                              <p:par>
                                <p:cTn id="90" presetID="8" presetClass="emph" presetSubtype="0" fill="hold" nodeType="clickEffect">
                                  <p:stCondLst>
                                    <p:cond delay="0"/>
                                  </p:stCondLst>
                                  <p:childTnLst>
                                    <p:animRot by="21600000">
                                      <p:cBhvr>
                                        <p:cTn id="91" dur="2000" fill="hold"/>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2082</Words>
  <Application>Microsoft Office PowerPoint</Application>
  <PresentationFormat>On-screen Show (4:3)</PresentationFormat>
  <Paragraphs>164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Entrepreneurship        (MBAM 0001)</vt:lpstr>
      <vt:lpstr>Slide 2</vt:lpstr>
      <vt:lpstr>Slide 3</vt:lpstr>
      <vt:lpstr>Slide 4</vt:lpstr>
      <vt:lpstr>Slide 5</vt:lpstr>
      <vt:lpstr>Slide 6</vt:lpstr>
      <vt:lpstr>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Find your entrepreneurial style  As a business owner or business professional there is great value in understanding our entrepreneurial style. We are all unique. We have natural strengths and weaknesses. We have experience and knowledge gained over the years. It is really helpful to gain a clear understanding of our natural strengths.  </dc:title>
  <dc:creator>hp</dc:creator>
  <cp:lastModifiedBy>Windows User</cp:lastModifiedBy>
  <cp:revision>28</cp:revision>
  <dcterms:created xsi:type="dcterms:W3CDTF">2006-08-16T00:00:00Z</dcterms:created>
  <dcterms:modified xsi:type="dcterms:W3CDTF">2021-12-03T11:07:18Z</dcterms:modified>
</cp:coreProperties>
</file>