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58" r:id="rId5"/>
    <p:sldId id="259" r:id="rId6"/>
    <p:sldId id="260" r:id="rId7"/>
    <p:sldId id="261" r:id="rId8"/>
    <p:sldId id="262" r:id="rId9"/>
    <p:sldId id="263" r:id="rId10"/>
    <p:sldId id="264" r:id="rId11"/>
    <p:sldId id="265" r:id="rId12"/>
    <p:sldId id="273" r:id="rId13"/>
    <p:sldId id="266" r:id="rId14"/>
    <p:sldId id="274" r:id="rId15"/>
    <p:sldId id="275" r:id="rId16"/>
    <p:sldId id="277" r:id="rId17"/>
    <p:sldId id="278" r:id="rId18"/>
    <p:sldId id="267" r:id="rId19"/>
    <p:sldId id="268" r:id="rId20"/>
    <p:sldId id="269" r:id="rId21"/>
    <p:sldId id="270" r:id="rId22"/>
    <p:sldId id="27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3051175"/>
          </a:xfrm>
          <a:solidFill>
            <a:srgbClr val="FFFF00"/>
          </a:solidFill>
        </p:spPr>
        <p:txBody>
          <a:bodyPr>
            <a:noAutofit/>
          </a:bodyPr>
          <a:lstStyle/>
          <a:p>
            <a:r>
              <a:rPr lang="en-US" sz="6000" dirty="0" smtClean="0">
                <a:latin typeface="Algerian" pitchFamily="82" charset="0"/>
              </a:rPr>
              <a:t>Welcome in Session 2</a:t>
            </a:r>
            <a:endParaRPr lang="en-US" sz="6000" dirty="0">
              <a:latin typeface="Algerian"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latin typeface="Times New Roman" pitchFamily="18" charset="0"/>
                <a:cs typeface="Times New Roman" pitchFamily="18" charset="0"/>
              </a:rPr>
              <a:t>Entrepreneurship Cell</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pPr algn="just">
              <a:buFont typeface="Wingdings" pitchFamily="2" charset="2"/>
              <a:buChar char="Ø"/>
            </a:pPr>
            <a:r>
              <a:rPr lang="en-US" dirty="0" smtClean="0">
                <a:latin typeface="Times New Roman" pitchFamily="18" charset="0"/>
                <a:cs typeface="Times New Roman" pitchFamily="18" charset="0"/>
              </a:rPr>
              <a:t>An enthusiastic bunch of students working to induce an entrepreneurial mindset into the students .</a:t>
            </a:r>
          </a:p>
          <a:p>
            <a:pPr algn="just">
              <a:buFont typeface="Wingdings" pitchFamily="2" charset="2"/>
              <a:buChar char="Ø"/>
            </a:pPr>
            <a:r>
              <a:rPr lang="en-US" dirty="0" smtClean="0">
                <a:latin typeface="Times New Roman" pitchFamily="18" charset="0"/>
                <a:cs typeface="Times New Roman" pitchFamily="18" charset="0"/>
              </a:rPr>
              <a:t>We are here to Inspire </a:t>
            </a:r>
            <a:r>
              <a:rPr lang="en-US" dirty="0" err="1" smtClean="0">
                <a:latin typeface="Times New Roman" pitchFamily="18" charset="0"/>
                <a:cs typeface="Times New Roman" pitchFamily="18" charset="0"/>
              </a:rPr>
              <a:t>GenNext</a:t>
            </a:r>
            <a:r>
              <a:rPr lang="en-US" dirty="0" smtClean="0">
                <a:latin typeface="Times New Roman" pitchFamily="18" charset="0"/>
                <a:cs typeface="Times New Roman" pitchFamily="18" charset="0"/>
              </a:rPr>
              <a:t> who has the inbuilt urge to innovate.</a:t>
            </a:r>
          </a:p>
          <a:p>
            <a:pPr algn="just">
              <a:buFont typeface="Wingdings" pitchFamily="2" charset="2"/>
              <a:buChar char="Ø"/>
            </a:pPr>
            <a:r>
              <a:rPr lang="en-US" dirty="0" smtClean="0">
                <a:latin typeface="Times New Roman" pitchFamily="18" charset="0"/>
                <a:cs typeface="Times New Roman" pitchFamily="18" charset="0"/>
              </a:rPr>
              <a:t>Networking of student enterprises from campus to incubators, seeding funds and angel investors </a:t>
            </a:r>
          </a:p>
          <a:p>
            <a:pPr algn="just">
              <a:buFont typeface="Wingdings" pitchFamily="2" charset="2"/>
              <a:buChar char="Ø"/>
            </a:pPr>
            <a:r>
              <a:rPr lang="en-US" dirty="0" smtClean="0">
                <a:latin typeface="Times New Roman" pitchFamily="18" charset="0"/>
                <a:cs typeface="Times New Roman" pitchFamily="18" charset="0"/>
              </a:rPr>
              <a:t>Organize workshops and national level competitions</a:t>
            </a:r>
          </a:p>
          <a:p>
            <a:pPr algn="just">
              <a:buFont typeface="Wingdings" pitchFamily="2" charset="2"/>
              <a:buChar char="Ø"/>
            </a:pPr>
            <a:r>
              <a:rPr lang="en-US" dirty="0" smtClean="0">
                <a:latin typeface="Times New Roman" pitchFamily="18" charset="0"/>
                <a:cs typeface="Times New Roman" pitchFamily="18" charset="0"/>
              </a:rPr>
              <a:t>Aims to create an awareness among the campus students about the various product dev. facilities and resources in the campus </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752600" y="609600"/>
            <a:ext cx="5286375" cy="5838825"/>
          </a:xfrm>
          <a:prstGeom prst="rect">
            <a:avLst/>
          </a:prstGeom>
          <a:noFill/>
          <a:ln w="9525">
            <a:noFill/>
            <a:miter lim="800000"/>
            <a:headEnd/>
            <a:tailEnd/>
          </a:ln>
          <a:effectLst/>
        </p:spPr>
      </p:pic>
      <p:sp>
        <p:nvSpPr>
          <p:cNvPr id="6" name="Rounded Rectangle 5"/>
          <p:cNvSpPr/>
          <p:nvPr/>
        </p:nvSpPr>
        <p:spPr>
          <a:xfrm>
            <a:off x="2362200" y="152400"/>
            <a:ext cx="4267200" cy="45720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Idea Generation</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b="1" dirty="0" smtClean="0">
                <a:latin typeface="Times New Roman" pitchFamily="18" charset="0"/>
                <a:cs typeface="Times New Roman" pitchFamily="18" charset="0"/>
              </a:rPr>
              <a:t>Every successfully implemented idea or product is a result of a long and painstakingly supervised innovation process.</a:t>
            </a:r>
          </a:p>
          <a:p>
            <a:pPr algn="just"/>
            <a:r>
              <a:rPr lang="en-US" dirty="0" smtClean="0">
                <a:latin typeface="Times New Roman" pitchFamily="18" charset="0"/>
                <a:cs typeface="Times New Roman" pitchFamily="18" charset="0"/>
              </a:rPr>
              <a:t>While principles and methods of idea development are universal for all industries, there is no strict rule regarding the steps from idea generation to implementation.</a:t>
            </a:r>
            <a:endParaRPr lang="en-US"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752601" y="609600"/>
            <a:ext cx="5334000" cy="55626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a:solidFill>
            <a:schemeClr val="accent2"/>
          </a:solidFill>
        </p:spPr>
        <p:txBody>
          <a:bodyPr>
            <a:normAutofit fontScale="92500" lnSpcReduction="10000"/>
          </a:bodyPr>
          <a:lstStyle/>
          <a:p>
            <a:pPr algn="just"/>
            <a:r>
              <a:rPr lang="en-US" b="1" dirty="0" smtClean="0">
                <a:latin typeface="Times New Roman" pitchFamily="18" charset="0"/>
                <a:cs typeface="Times New Roman" pitchFamily="18" charset="0"/>
              </a:rPr>
              <a:t>Tools and techniques for generating ideas</a:t>
            </a:r>
          </a:p>
          <a:p>
            <a:pPr algn="just">
              <a:buFont typeface="Wingdings" pitchFamily="2" charset="2"/>
              <a:buChar char="q"/>
            </a:pPr>
            <a:r>
              <a:rPr lang="en-US" b="1" dirty="0" smtClean="0">
                <a:latin typeface="Times New Roman" pitchFamily="18" charset="0"/>
                <a:cs typeface="Times New Roman" pitchFamily="18" charset="0"/>
              </a:rPr>
              <a:t>Brainstorming</a:t>
            </a:r>
          </a:p>
          <a:p>
            <a:pPr algn="just">
              <a:buFont typeface="Wingdings" pitchFamily="2" charset="2"/>
              <a:buChar char="q"/>
            </a:pPr>
            <a:r>
              <a:rPr lang="en-US" b="1" dirty="0" smtClean="0">
                <a:latin typeface="Times New Roman" pitchFamily="18" charset="0"/>
                <a:cs typeface="Times New Roman" pitchFamily="18" charset="0"/>
              </a:rPr>
              <a:t>SCAMPER Technique: </a:t>
            </a:r>
            <a:r>
              <a:rPr lang="en-US" dirty="0" smtClean="0">
                <a:latin typeface="Times New Roman" pitchFamily="18" charset="0"/>
                <a:cs typeface="Times New Roman" pitchFamily="18" charset="0"/>
              </a:rPr>
              <a:t>This is created by Bob </a:t>
            </a:r>
            <a:r>
              <a:rPr lang="en-US" dirty="0" err="1" smtClean="0">
                <a:latin typeface="Times New Roman" pitchFamily="18" charset="0"/>
                <a:cs typeface="Times New Roman" pitchFamily="18" charset="0"/>
              </a:rPr>
              <a:t>Eberle</a:t>
            </a:r>
            <a:r>
              <a:rPr lang="en-US" dirty="0" smtClean="0">
                <a:latin typeface="Times New Roman" pitchFamily="18" charset="0"/>
                <a:cs typeface="Times New Roman" pitchFamily="18" charset="0"/>
              </a:rPr>
              <a:t>, and is a method used for problem-solving and creative thinking. It’s a holistic way of applying critical thinking to modify ideas, concepts or processes that already exist.</a:t>
            </a:r>
          </a:p>
          <a:p>
            <a:pPr algn="just"/>
            <a:r>
              <a:rPr lang="en-US" dirty="0" smtClean="0">
                <a:latin typeface="Times New Roman" pitchFamily="18" charset="0"/>
                <a:cs typeface="Times New Roman" pitchFamily="18" charset="0"/>
              </a:rPr>
              <a:t>The purpose of the SCAMPER is to make adjustments to some parts of the existing idea or process to reach the best solution. It consists of seven actions that can be used to replace parts in the process:</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pPr algn="just">
              <a:buFont typeface="Wingdings" pitchFamily="2" charset="2"/>
              <a:buChar char="q"/>
            </a:pPr>
            <a:endParaRPr lang="en-US" b="1"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a:solidFill>
            <a:schemeClr val="accent2"/>
          </a:solidFill>
        </p:spPr>
        <p:txBody>
          <a:bodyPr>
            <a:normAutofit fontScale="92500" lnSpcReduction="20000"/>
          </a:bodyPr>
          <a:lstStyle/>
          <a:p>
            <a:pPr algn="just"/>
            <a:r>
              <a:rPr lang="en-US" b="1" dirty="0" smtClean="0">
                <a:latin typeface="Times New Roman" pitchFamily="18" charset="0"/>
                <a:cs typeface="Times New Roman" pitchFamily="18" charset="0"/>
              </a:rPr>
              <a:t>1. Substitute – </a:t>
            </a:r>
            <a:r>
              <a:rPr lang="en-US" dirty="0" smtClean="0">
                <a:latin typeface="Times New Roman" pitchFamily="18" charset="0"/>
                <a:cs typeface="Times New Roman" pitchFamily="18" charset="0"/>
              </a:rPr>
              <a:t>Substitution technique refers to replacing a part of your product, concept or process with another to achieve even better outcome.</a:t>
            </a:r>
          </a:p>
          <a:p>
            <a:pPr algn="just"/>
            <a:r>
              <a:rPr lang="en-US" b="1" dirty="0" smtClean="0">
                <a:latin typeface="Times New Roman" pitchFamily="18" charset="0"/>
                <a:cs typeface="Times New Roman" pitchFamily="18" charset="0"/>
              </a:rPr>
              <a:t>2. Combine – </a:t>
            </a:r>
            <a:r>
              <a:rPr lang="en-US" dirty="0" smtClean="0">
                <a:latin typeface="Times New Roman" pitchFamily="18" charset="0"/>
                <a:cs typeface="Times New Roman" pitchFamily="18" charset="0"/>
              </a:rPr>
              <a:t>The combine technique explores the possibility to combine two ideas into a single, more effective solution.</a:t>
            </a:r>
          </a:p>
          <a:p>
            <a:pPr algn="just"/>
            <a:r>
              <a:rPr lang="en-US" b="1" dirty="0" smtClean="0">
                <a:latin typeface="Times New Roman" pitchFamily="18" charset="0"/>
                <a:cs typeface="Times New Roman" pitchFamily="18" charset="0"/>
              </a:rPr>
              <a:t>3. Adapt – </a:t>
            </a:r>
            <a:r>
              <a:rPr lang="en-US" dirty="0" smtClean="0">
                <a:latin typeface="Times New Roman" pitchFamily="18" charset="0"/>
                <a:cs typeface="Times New Roman" pitchFamily="18" charset="0"/>
              </a:rPr>
              <a:t>Adaptation analyses the possibilities to make the process more flexible and focuses on other similar incremental improvements to the idea, process, or concept.</a:t>
            </a:r>
          </a:p>
          <a:p>
            <a:pPr algn="just"/>
            <a:r>
              <a:rPr lang="en-US" b="1" dirty="0" smtClean="0">
                <a:latin typeface="Times New Roman" pitchFamily="18" charset="0"/>
                <a:cs typeface="Times New Roman" pitchFamily="18" charset="0"/>
              </a:rPr>
              <a:t>4. Modify – </a:t>
            </a:r>
            <a:r>
              <a:rPr lang="en-US" dirty="0" smtClean="0">
                <a:latin typeface="Times New Roman" pitchFamily="18" charset="0"/>
                <a:cs typeface="Times New Roman" pitchFamily="18" charset="0"/>
              </a:rPr>
              <a:t>Modifying the idea looks at the problem or opportunity from a bigger perspective and aims for improving the overall results, not just the idea.</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a:solidFill>
            <a:schemeClr val="accent2"/>
          </a:solidFill>
        </p:spPr>
        <p:txBody>
          <a:bodyPr>
            <a:normAutofit/>
          </a:bodyPr>
          <a:lstStyle/>
          <a:p>
            <a:pPr algn="just"/>
            <a:r>
              <a:rPr lang="en-US" b="1" dirty="0" smtClean="0">
                <a:latin typeface="Times New Roman" pitchFamily="18" charset="0"/>
                <a:cs typeface="Times New Roman" pitchFamily="18" charset="0"/>
              </a:rPr>
              <a:t>5. Put to another use – </a:t>
            </a:r>
            <a:r>
              <a:rPr lang="en-US" dirty="0" smtClean="0">
                <a:latin typeface="Times New Roman" pitchFamily="18" charset="0"/>
                <a:cs typeface="Times New Roman" pitchFamily="18" charset="0"/>
              </a:rPr>
              <a:t>This approach focuses on finding ways to use the idea or existing solution for another purpose and analyses the possible benefits if applied to other parts of the business.</a:t>
            </a:r>
          </a:p>
          <a:p>
            <a:pPr algn="just"/>
            <a:r>
              <a:rPr lang="en-US" b="1" dirty="0" smtClean="0">
                <a:latin typeface="Times New Roman" pitchFamily="18" charset="0"/>
                <a:cs typeface="Times New Roman" pitchFamily="18" charset="0"/>
              </a:rPr>
              <a:t>6. Eliminate – </a:t>
            </a:r>
            <a:r>
              <a:rPr lang="en-US" dirty="0" smtClean="0">
                <a:latin typeface="Times New Roman" pitchFamily="18" charset="0"/>
                <a:cs typeface="Times New Roman" pitchFamily="18" charset="0"/>
              </a:rPr>
              <a:t>The elimination technique is quite straightforward: it examines the possible outcomes if one or more parts of the concept were eliminated.</a:t>
            </a:r>
          </a:p>
          <a:p>
            <a:pPr algn="just"/>
            <a:r>
              <a:rPr lang="en-US" b="1" dirty="0" smtClean="0">
                <a:latin typeface="Times New Roman" pitchFamily="18" charset="0"/>
                <a:cs typeface="Times New Roman" pitchFamily="18" charset="0"/>
              </a:rPr>
              <a:t>7. Reverse – </a:t>
            </a:r>
            <a:r>
              <a:rPr lang="en-US" dirty="0" smtClean="0">
                <a:latin typeface="Times New Roman" pitchFamily="18" charset="0"/>
                <a:cs typeface="Times New Roman" pitchFamily="18" charset="0"/>
              </a:rPr>
              <a:t>This action focuses on reversing the order of interchangeable elements of an idea.</a:t>
            </a:r>
            <a:endParaRPr lang="en-US"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sz="4000" dirty="0" smtClean="0">
                <a:solidFill>
                  <a:srgbClr val="C00000"/>
                </a:solidFill>
                <a:latin typeface="Times New Roman" pitchFamily="18" charset="0"/>
                <a:cs typeface="Times New Roman" pitchFamily="18" charset="0"/>
              </a:rPr>
              <a:t>Design Thinking </a:t>
            </a:r>
            <a:r>
              <a:rPr lang="en-US" dirty="0" smtClean="0">
                <a:latin typeface="Times New Roman" pitchFamily="18" charset="0"/>
                <a:cs typeface="Times New Roman" pitchFamily="18" charset="0"/>
              </a:rPr>
              <a:t>is an iterative process in which we seek to understand the user, challenge assumptions, and redefine problems in an attempt to identify alternative strategies and solutions that might not be instantly apparent with our initial level of understanding. At the same time, Design Thinking provides a solution-based approach to solving problems.</a:t>
            </a:r>
            <a:endParaRPr lang="en-US"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228600" y="304800"/>
            <a:ext cx="8686800" cy="61722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1066800" y="457200"/>
            <a:ext cx="7086600" cy="57912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6095999"/>
          </a:xfrm>
          <a:solidFill>
            <a:srgbClr val="FFFF00"/>
          </a:solidFill>
        </p:spPr>
        <p:txBody>
          <a:bodyPr>
            <a:noAutofit/>
          </a:bodyPr>
          <a:lstStyle/>
          <a:p>
            <a:pPr algn="just" fontAlgn="base"/>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Find your entrepreneurial style </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As a business owner or business professional there is great value in understanding our entrepreneurial style.</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We are all unique. We have natural strengths and weaknesses. We have experience and knowledge gained over the years.</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It is really helpful to gain a clear understanding of our natural strengths.</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324600"/>
          </a:xfrm>
        </p:spPr>
        <p:txBody>
          <a:bodyPr>
            <a:noAutofit/>
          </a:bodyPr>
          <a:lstStyle/>
          <a:p>
            <a:pPr algn="ctr">
              <a:buNone/>
            </a:pPr>
            <a:r>
              <a:rPr lang="en-US" sz="3000" b="1" dirty="0" smtClean="0">
                <a:latin typeface="Times New Roman" pitchFamily="18" charset="0"/>
                <a:cs typeface="Times New Roman" pitchFamily="18" charset="0"/>
              </a:rPr>
              <a:t>DESIGN THINKING</a:t>
            </a:r>
          </a:p>
          <a:p>
            <a:pPr algn="just">
              <a:buNone/>
            </a:pPr>
            <a:r>
              <a:rPr lang="en-US" sz="2900" b="1" dirty="0" err="1" smtClean="0">
                <a:latin typeface="Times New Roman" pitchFamily="18" charset="0"/>
                <a:cs typeface="Times New Roman" pitchFamily="18" charset="0"/>
              </a:rPr>
              <a:t>Empathise</a:t>
            </a:r>
            <a:r>
              <a:rPr lang="en-US" sz="2900" dirty="0" smtClean="0">
                <a:latin typeface="Times New Roman" pitchFamily="18" charset="0"/>
                <a:cs typeface="Times New Roman" pitchFamily="18" charset="0"/>
              </a:rPr>
              <a:t> – Empathy is the foundation of a human-centered design process where you observe and engage with users and immerse yourself to uncover their needs. Look for issues they may or may not be aware of. </a:t>
            </a:r>
          </a:p>
          <a:p>
            <a:pPr algn="just">
              <a:buNone/>
            </a:pPr>
            <a:r>
              <a:rPr lang="en-US" sz="2900" b="1" dirty="0" smtClean="0">
                <a:latin typeface="Times New Roman" pitchFamily="18" charset="0"/>
                <a:cs typeface="Times New Roman" pitchFamily="18" charset="0"/>
              </a:rPr>
              <a:t>Define</a:t>
            </a:r>
            <a:r>
              <a:rPr lang="en-US" sz="2900" dirty="0" smtClean="0">
                <a:latin typeface="Times New Roman" pitchFamily="18" charset="0"/>
                <a:cs typeface="Times New Roman" pitchFamily="18" charset="0"/>
              </a:rPr>
              <a:t> – The define mode is when you unpack and synthesize your empathy findings into compelling needs and insights, and scope a specific and meaningful challenge.</a:t>
            </a:r>
          </a:p>
          <a:p>
            <a:pPr algn="just">
              <a:buNone/>
            </a:pPr>
            <a:r>
              <a:rPr lang="en-US" sz="2900" b="1" dirty="0" smtClean="0">
                <a:latin typeface="Times New Roman" pitchFamily="18" charset="0"/>
                <a:cs typeface="Times New Roman" pitchFamily="18" charset="0"/>
              </a:rPr>
              <a:t>Ideate</a:t>
            </a:r>
            <a:r>
              <a:rPr lang="en-US" sz="2900" dirty="0" smtClean="0">
                <a:latin typeface="Times New Roman" pitchFamily="18" charset="0"/>
                <a:cs typeface="Times New Roman" pitchFamily="18" charset="0"/>
              </a:rPr>
              <a:t> – Ideate is the design process in which you aim to generate radical design alternatives. Create fluency (volume) and flexibility (variety) in your innovation options.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algn="just">
              <a:buNone/>
            </a:pPr>
            <a:r>
              <a:rPr lang="en-US" b="1" dirty="0" smtClean="0">
                <a:latin typeface="Times New Roman" pitchFamily="18" charset="0"/>
                <a:cs typeface="Times New Roman" pitchFamily="18" charset="0"/>
              </a:rPr>
              <a:t>Prototype</a:t>
            </a:r>
            <a:r>
              <a:rPr lang="en-US" dirty="0" smtClean="0">
                <a:latin typeface="Times New Roman" pitchFamily="18" charset="0"/>
                <a:cs typeface="Times New Roman" pitchFamily="18" charset="0"/>
              </a:rPr>
              <a:t> –A prototype can be anything that takes a physical form. Solve disagreements. Start a conversation. Fail quickly and cheaply. But still manage the solution-building process.</a:t>
            </a:r>
          </a:p>
          <a:p>
            <a:pPr algn="just">
              <a:buNone/>
            </a:pPr>
            <a:r>
              <a:rPr lang="en-US" b="1" dirty="0" smtClean="0">
                <a:latin typeface="Times New Roman" pitchFamily="18" charset="0"/>
                <a:cs typeface="Times New Roman" pitchFamily="18" charset="0"/>
              </a:rPr>
              <a:t>Test</a:t>
            </a:r>
            <a:r>
              <a:rPr lang="en-US" dirty="0" smtClean="0">
                <a:latin typeface="Times New Roman" pitchFamily="18" charset="0"/>
                <a:cs typeface="Times New Roman" pitchFamily="18" charset="0"/>
              </a:rPr>
              <a:t> – Testing is the chance to get feedback on your solutions, refine solutions to make them better, and continue to learn about your users.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ctr">
              <a:buNone/>
            </a:pPr>
            <a:r>
              <a:rPr lang="en-US" sz="4400" b="1" dirty="0" smtClean="0">
                <a:solidFill>
                  <a:srgbClr val="C00000"/>
                </a:solidFill>
                <a:latin typeface="Times New Roman" pitchFamily="18" charset="0"/>
                <a:cs typeface="Times New Roman" pitchFamily="18" charset="0"/>
              </a:rPr>
              <a:t>CONCEPT OF </a:t>
            </a:r>
            <a:r>
              <a:rPr lang="en-US" sz="4800" b="1" dirty="0" smtClean="0">
                <a:solidFill>
                  <a:srgbClr val="C00000"/>
                </a:solidFill>
                <a:latin typeface="Times New Roman" pitchFamily="18" charset="0"/>
                <a:cs typeface="Times New Roman" pitchFamily="18" charset="0"/>
              </a:rPr>
              <a:t>DISRUPT</a:t>
            </a:r>
          </a:p>
          <a:p>
            <a:r>
              <a:rPr lang="en-US" b="1" dirty="0" smtClean="0">
                <a:latin typeface="Times New Roman" pitchFamily="18" charset="0"/>
                <a:cs typeface="Times New Roman" pitchFamily="18" charset="0"/>
              </a:rPr>
              <a:t>D</a:t>
            </a:r>
            <a:r>
              <a:rPr lang="en-US" dirty="0" smtClean="0">
                <a:latin typeface="Times New Roman" pitchFamily="18" charset="0"/>
                <a:cs typeface="Times New Roman" pitchFamily="18" charset="0"/>
              </a:rPr>
              <a:t>- Derive</a:t>
            </a:r>
          </a:p>
          <a:p>
            <a:r>
              <a:rPr lang="en-US" b="1"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Include</a:t>
            </a:r>
          </a:p>
          <a:p>
            <a:r>
              <a:rPr lang="en-US" b="1" dirty="0" smtClean="0">
                <a:latin typeface="Times New Roman" pitchFamily="18" charset="0"/>
                <a:cs typeface="Times New Roman" pitchFamily="18" charset="0"/>
              </a:rPr>
              <a:t>S</a:t>
            </a:r>
            <a:r>
              <a:rPr lang="en-US" dirty="0" smtClean="0">
                <a:latin typeface="Times New Roman" pitchFamily="18" charset="0"/>
                <a:cs typeface="Times New Roman" pitchFamily="18" charset="0"/>
              </a:rPr>
              <a:t>- Separate</a:t>
            </a:r>
          </a:p>
          <a:p>
            <a:r>
              <a:rPr lang="en-US" b="1" dirty="0" smtClean="0">
                <a:latin typeface="Times New Roman" pitchFamily="18" charset="0"/>
                <a:cs typeface="Times New Roman" pitchFamily="18" charset="0"/>
              </a:rPr>
              <a:t>R</a:t>
            </a:r>
            <a:r>
              <a:rPr lang="en-US" dirty="0" smtClean="0">
                <a:latin typeface="Times New Roman" pitchFamily="18" charset="0"/>
                <a:cs typeface="Times New Roman" pitchFamily="18" charset="0"/>
              </a:rPr>
              <a:t>-Repurpose</a:t>
            </a:r>
          </a:p>
          <a:p>
            <a:r>
              <a:rPr lang="en-US" b="1" dirty="0" smtClean="0">
                <a:latin typeface="Times New Roman" pitchFamily="18" charset="0"/>
                <a:cs typeface="Times New Roman" pitchFamily="18" charset="0"/>
              </a:rPr>
              <a:t>U</a:t>
            </a:r>
            <a:r>
              <a:rPr lang="en-US" dirty="0" smtClean="0">
                <a:latin typeface="Times New Roman" pitchFamily="18" charset="0"/>
                <a:cs typeface="Times New Roman" pitchFamily="18" charset="0"/>
              </a:rPr>
              <a:t>- Unite</a:t>
            </a:r>
          </a:p>
          <a:p>
            <a:r>
              <a:rPr lang="en-US" b="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-Personalize</a:t>
            </a:r>
          </a:p>
          <a:p>
            <a:r>
              <a:rPr lang="en-US" b="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Transplant</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a:solidFill>
            <a:srgbClr val="92D050"/>
          </a:solidFill>
        </p:spPr>
        <p:txBody>
          <a:bodyPr>
            <a:normAutofit fontScale="92500" lnSpcReduction="10000"/>
          </a:bodyPr>
          <a:lstStyle/>
          <a:p>
            <a:pPr algn="just"/>
            <a:r>
              <a:rPr lang="en-US" dirty="0" err="1" smtClean="0">
                <a:latin typeface="Times New Roman" pitchFamily="18" charset="0"/>
                <a:cs typeface="Times New Roman" pitchFamily="18" charset="0"/>
              </a:rPr>
              <a:t>Saras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Sarasvathy’s</a:t>
            </a:r>
            <a:r>
              <a:rPr lang="en-US" dirty="0" smtClean="0">
                <a:latin typeface="Times New Roman" pitchFamily="18" charset="0"/>
                <a:cs typeface="Times New Roman" pitchFamily="18" charset="0"/>
              </a:rPr>
              <a:t> theory of </a:t>
            </a:r>
            <a:r>
              <a:rPr lang="en-US" b="1" dirty="0" smtClean="0">
                <a:latin typeface="Times New Roman" pitchFamily="18" charset="0"/>
                <a:cs typeface="Times New Roman" pitchFamily="18" charset="0"/>
              </a:rPr>
              <a:t>Effectuation </a:t>
            </a:r>
            <a:r>
              <a:rPr lang="en-US" dirty="0" smtClean="0">
                <a:latin typeface="Times New Roman" pitchFamily="18" charset="0"/>
                <a:cs typeface="Times New Roman" pitchFamily="18" charset="0"/>
              </a:rPr>
              <a:t>(2001) describes an approach to making decisions and performing actions in entrepreneurship processes, where you identify the next, best step by assessing the resources available in order to achieve your goals, while continuously balancing these goals with your resources and actions.</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fundamental world view for effectuation is called the </a:t>
            </a:r>
            <a:r>
              <a:rPr lang="en-US" b="1" dirty="0" smtClean="0">
                <a:latin typeface="Times New Roman" pitchFamily="18" charset="0"/>
                <a:cs typeface="Times New Roman" pitchFamily="18" charset="0"/>
              </a:rPr>
              <a:t>Pilot-in-the-plane</a:t>
            </a:r>
            <a:r>
              <a:rPr lang="en-US" dirty="0" smtClean="0">
                <a:latin typeface="Times New Roman" pitchFamily="18" charset="0"/>
                <a:cs typeface="Times New Roman" pitchFamily="18" charset="0"/>
              </a:rPr>
              <a:t>, which describes the future as something you can influence by your actions, i.e. you can create your own opportunities.</a:t>
            </a:r>
          </a:p>
          <a:p>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685801" y="533400"/>
            <a:ext cx="7620000" cy="5791199"/>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style>
          <a:lnRef idx="1">
            <a:schemeClr val="accent3"/>
          </a:lnRef>
          <a:fillRef idx="2">
            <a:schemeClr val="accent3"/>
          </a:fillRef>
          <a:effectRef idx="1">
            <a:schemeClr val="accent3"/>
          </a:effectRef>
          <a:fontRef idx="minor">
            <a:schemeClr val="dk1"/>
          </a:fontRef>
        </p:style>
        <p:txBody>
          <a:bodyPr>
            <a:normAutofit lnSpcReduction="10000"/>
          </a:bodyPr>
          <a:lstStyle/>
          <a:p>
            <a:pPr algn="just"/>
            <a:r>
              <a:rPr lang="en-US" dirty="0" smtClean="0">
                <a:latin typeface="Times New Roman" pitchFamily="18" charset="0"/>
                <a:cs typeface="Times New Roman" pitchFamily="18" charset="0"/>
              </a:rPr>
              <a:t>The four principles of effectuation are:</a:t>
            </a:r>
          </a:p>
          <a:p>
            <a:pPr algn="just"/>
            <a:r>
              <a:rPr lang="en-US" b="1" i="1" dirty="0" smtClean="0">
                <a:latin typeface="Times New Roman" pitchFamily="18" charset="0"/>
                <a:cs typeface="Times New Roman" pitchFamily="18" charset="0"/>
              </a:rPr>
              <a:t>Bird-in-Hand</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You have to create solutions with the resources available here and now.</a:t>
            </a:r>
          </a:p>
          <a:p>
            <a:pPr algn="just"/>
            <a:r>
              <a:rPr lang="en-US" b="1" i="1" dirty="0" smtClean="0">
                <a:latin typeface="Times New Roman" pitchFamily="18" charset="0"/>
                <a:cs typeface="Times New Roman" pitchFamily="18" charset="0"/>
              </a:rPr>
              <a:t>Lemonade principle</a:t>
            </a:r>
            <a:r>
              <a:rPr lang="en-US" dirty="0" smtClean="0">
                <a:latin typeface="Times New Roman" pitchFamily="18" charset="0"/>
                <a:cs typeface="Times New Roman" pitchFamily="18" charset="0"/>
              </a:rPr>
              <a:t>: Mistakes and surprises are inevitable and can be used to look for new opportunities.</a:t>
            </a:r>
          </a:p>
          <a:p>
            <a:pPr algn="just"/>
            <a:r>
              <a:rPr lang="en-US" b="1" i="1" dirty="0" smtClean="0">
                <a:latin typeface="Times New Roman" pitchFamily="18" charset="0"/>
                <a:cs typeface="Times New Roman" pitchFamily="18" charset="0"/>
              </a:rPr>
              <a:t>Crazy Quilt</a:t>
            </a:r>
            <a:r>
              <a:rPr lang="en-US" dirty="0" smtClean="0">
                <a:latin typeface="Times New Roman" pitchFamily="18" charset="0"/>
                <a:cs typeface="Times New Roman" pitchFamily="18" charset="0"/>
              </a:rPr>
              <a:t>: Entering into new partnerships can bring the project new funds and new directions.</a:t>
            </a:r>
          </a:p>
          <a:p>
            <a:pPr algn="just"/>
            <a:r>
              <a:rPr lang="en-US" b="1" i="1" dirty="0" smtClean="0">
                <a:latin typeface="Times New Roman" pitchFamily="18" charset="0"/>
                <a:cs typeface="Times New Roman" pitchFamily="18" charset="0"/>
              </a:rPr>
              <a:t>Affordable loss</a:t>
            </a:r>
            <a:r>
              <a:rPr lang="en-US" i="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You should only invest as much as you are willing to lose.</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92500"/>
          </a:bodyPr>
          <a:lstStyle/>
          <a:p>
            <a:pPr algn="just"/>
            <a:r>
              <a:rPr lang="en-US" dirty="0" smtClean="0">
                <a:latin typeface="Times New Roman" pitchFamily="18" charset="0"/>
                <a:cs typeface="Times New Roman" pitchFamily="18" charset="0"/>
              </a:rPr>
              <a:t>A </a:t>
            </a:r>
            <a:r>
              <a:rPr lang="en-US" sz="3900" b="1" dirty="0" smtClean="0">
                <a:latin typeface="Times New Roman" pitchFamily="18" charset="0"/>
                <a:cs typeface="Times New Roman" pitchFamily="18" charset="0"/>
              </a:rPr>
              <a:t>startup</a:t>
            </a:r>
            <a:r>
              <a:rPr lang="en-US" dirty="0" smtClean="0">
                <a:latin typeface="Times New Roman" pitchFamily="18" charset="0"/>
                <a:cs typeface="Times New Roman" pitchFamily="18" charset="0"/>
              </a:rPr>
              <a:t> is a company that is in the first stage of its operations. Its an entrepreneurial team. These companies are often initially bankrolled by their entrepreneurial founders as they attempt to capitalize on developing a product or service for which they believe there is a demand.</a:t>
            </a:r>
          </a:p>
          <a:p>
            <a:pPr algn="just" fontAlgn="t"/>
            <a:r>
              <a:rPr lang="en-US" sz="3900" b="1" dirty="0" smtClean="0">
                <a:latin typeface="Times New Roman" pitchFamily="18" charset="0"/>
                <a:cs typeface="Times New Roman" pitchFamily="18" charset="0"/>
              </a:rPr>
              <a:t>A startup ecosystem</a:t>
            </a:r>
            <a:r>
              <a:rPr lang="en-US" dirty="0" smtClean="0">
                <a:latin typeface="Times New Roman" pitchFamily="18" charset="0"/>
                <a:cs typeface="Times New Roman" pitchFamily="18" charset="0"/>
              </a:rPr>
              <a:t> is formed by people, startups in their various stages and various types of organizations in a location (physical and/or virtual), interacting as a system to create new startup companies. </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457200" y="152400"/>
            <a:ext cx="8077200" cy="6705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lgn="just" fontAlgn="base"/>
            <a:r>
              <a:rPr lang="en-US" dirty="0" smtClean="0">
                <a:latin typeface="Times New Roman" pitchFamily="18" charset="0"/>
                <a:cs typeface="Times New Roman" pitchFamily="18" charset="0"/>
              </a:rPr>
              <a:t>India has the </a:t>
            </a:r>
            <a:r>
              <a:rPr lang="en-US" b="1" dirty="0" smtClean="0">
                <a:latin typeface="Times New Roman" pitchFamily="18" charset="0"/>
                <a:cs typeface="Times New Roman" pitchFamily="18" charset="0"/>
              </a:rPr>
              <a:t>3</a:t>
            </a:r>
            <a:r>
              <a:rPr lang="en-US" b="1" baseline="30000" dirty="0" smtClean="0">
                <a:latin typeface="Times New Roman" pitchFamily="18" charset="0"/>
                <a:cs typeface="Times New Roman" pitchFamily="18" charset="0"/>
              </a:rPr>
              <a:t>rd</a:t>
            </a:r>
            <a:r>
              <a:rPr lang="en-US" b="1" dirty="0" smtClean="0">
                <a:latin typeface="Times New Roman" pitchFamily="18" charset="0"/>
                <a:cs typeface="Times New Roman" pitchFamily="18" charset="0"/>
              </a:rPr>
              <a:t> largest startup ecosystem in the world</a:t>
            </a:r>
            <a:r>
              <a:rPr lang="en-US" dirty="0" smtClean="0">
                <a:latin typeface="Times New Roman" pitchFamily="18" charset="0"/>
                <a:cs typeface="Times New Roman" pitchFamily="18" charset="0"/>
              </a:rPr>
              <a:t>; expected to witness </a:t>
            </a:r>
            <a:r>
              <a:rPr lang="en-US" dirty="0" err="1" smtClean="0">
                <a:latin typeface="Times New Roman" pitchFamily="18" charset="0"/>
                <a:cs typeface="Times New Roman" pitchFamily="18" charset="0"/>
              </a:rPr>
              <a:t>YoY</a:t>
            </a:r>
            <a:r>
              <a:rPr lang="en-US" dirty="0" smtClean="0">
                <a:latin typeface="Times New Roman" pitchFamily="18" charset="0"/>
                <a:cs typeface="Times New Roman" pitchFamily="18" charset="0"/>
              </a:rPr>
              <a:t> growth of a consistent annual growth of 12-15%</a:t>
            </a:r>
          </a:p>
          <a:p>
            <a:pPr algn="just" fontAlgn="base"/>
            <a:r>
              <a:rPr lang="en-US" dirty="0" smtClean="0">
                <a:latin typeface="Times New Roman" pitchFamily="18" charset="0"/>
                <a:cs typeface="Times New Roman" pitchFamily="18" charset="0"/>
              </a:rPr>
              <a:t>India has about 50,000 startups in India in 2018; around 8,900 – 9,300 of these are technology led startups 1300 new tech startups were born in 2019 alone implying there are 2-3 tech startups born every day.</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369</Words>
  <Application>Microsoft Office PowerPoint</Application>
  <PresentationFormat>On-screen Show (4:3)</PresentationFormat>
  <Paragraphs>48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Welcome in Session 2</vt:lpstr>
      <vt:lpstr> Find your entrepreneurial style  As a business owner or business professional there is great value in understanding our entrepreneurial style. We are all unique. We have natural strengths and weaknesses. We have experience and knowledge gained over the years. It is really helpful to gain a clear understanding of our natural strengths.  </vt:lpstr>
      <vt:lpstr>Slide 3</vt:lpstr>
      <vt:lpstr>Slide 4</vt:lpstr>
      <vt:lpstr>Slide 5</vt:lpstr>
      <vt:lpstr>Slide 6</vt:lpstr>
      <vt:lpstr>Slide 7</vt:lpstr>
      <vt:lpstr>Slide 8</vt:lpstr>
      <vt:lpstr>Slide 9</vt:lpstr>
      <vt:lpstr>Entrepreneurship Cell</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in Session 2</dc:title>
  <dc:creator>hp</dc:creator>
  <cp:lastModifiedBy>Windows User</cp:lastModifiedBy>
  <cp:revision>11</cp:revision>
  <dcterms:created xsi:type="dcterms:W3CDTF">2006-08-16T00:00:00Z</dcterms:created>
  <dcterms:modified xsi:type="dcterms:W3CDTF">2021-12-03T11:23:24Z</dcterms:modified>
</cp:coreProperties>
</file>