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5" r:id="rId6"/>
    <p:sldId id="266" r:id="rId7"/>
    <p:sldId id="267" r:id="rId8"/>
    <p:sldId id="261" r:id="rId9"/>
    <p:sldId id="258" r:id="rId10"/>
    <p:sldId id="269" r:id="rId11"/>
    <p:sldId id="259" r:id="rId12"/>
    <p:sldId id="270" r:id="rId13"/>
    <p:sldId id="271" r:id="rId14"/>
    <p:sldId id="272" r:id="rId15"/>
    <p:sldId id="274" r:id="rId16"/>
    <p:sldId id="273" r:id="rId17"/>
    <p:sldId id="278" r:id="rId18"/>
    <p:sldId id="275" r:id="rId19"/>
    <p:sldId id="277" r:id="rId20"/>
    <p:sldId id="279" r:id="rId21"/>
    <p:sldId id="280" r:id="rId22"/>
    <p:sldId id="281" r:id="rId23"/>
    <p:sldId id="282" r:id="rId24"/>
    <p:sldId id="283" r:id="rId25"/>
    <p:sldId id="284" r:id="rId26"/>
    <p:sldId id="289" r:id="rId27"/>
    <p:sldId id="285" r:id="rId28"/>
    <p:sldId id="286" r:id="rId29"/>
    <p:sldId id="287" r:id="rId30"/>
    <p:sldId id="260" r:id="rId31"/>
    <p:sldId id="290" r:id="rId32"/>
    <p:sldId id="291" r:id="rId33"/>
    <p:sldId id="292" r:id="rId34"/>
    <p:sldId id="293" r:id="rId35"/>
    <p:sldId id="294" r:id="rId36"/>
    <p:sldId id="295" r:id="rId37"/>
    <p:sldId id="296" r:id="rId38"/>
    <p:sldId id="298" r:id="rId39"/>
    <p:sldId id="299" r:id="rId40"/>
    <p:sldId id="300" r:id="rId41"/>
    <p:sldId id="302" r:id="rId42"/>
    <p:sldId id="301" r:id="rId43"/>
    <p:sldId id="303" r:id="rId44"/>
    <p:sldId id="304" r:id="rId45"/>
    <p:sldId id="305" r:id="rId46"/>
    <p:sldId id="306" r:id="rId47"/>
    <p:sldId id="307" r:id="rId48"/>
    <p:sldId id="308" r:id="rId49"/>
    <p:sldId id="310" r:id="rId50"/>
    <p:sldId id="311" r:id="rId51"/>
    <p:sldId id="324" r:id="rId52"/>
    <p:sldId id="312" r:id="rId53"/>
    <p:sldId id="313" r:id="rId54"/>
    <p:sldId id="309" r:id="rId55"/>
    <p:sldId id="314" r:id="rId56"/>
    <p:sldId id="315" r:id="rId57"/>
    <p:sldId id="316" r:id="rId58"/>
    <p:sldId id="317" r:id="rId59"/>
    <p:sldId id="318" r:id="rId60"/>
    <p:sldId id="319" r:id="rId61"/>
    <p:sldId id="320" r:id="rId62"/>
    <p:sldId id="321" r:id="rId63"/>
    <p:sldId id="325" r:id="rId64"/>
    <p:sldId id="322" r:id="rId65"/>
    <p:sldId id="323" r:id="rId66"/>
    <p:sldId id="326" r:id="rId67"/>
    <p:sldId id="328" r:id="rId68"/>
    <p:sldId id="330" r:id="rId69"/>
    <p:sldId id="329"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00FF00"/>
    <a:srgbClr val="CC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6">
                    <a:lumMod val="50000"/>
                  </a:schemeClr>
                </a:solidFill>
                <a:latin typeface="Times New Roman" pitchFamily="18" charset="0"/>
                <a:cs typeface="Times New Roman" pitchFamily="18" charset="0"/>
              </a:rPr>
              <a:t>Value</a:t>
            </a:r>
            <a:r>
              <a:rPr lang="en-US" b="1" dirty="0" smtClean="0">
                <a:latin typeface="Times New Roman" pitchFamily="18" charset="0"/>
                <a:cs typeface="Times New Roman" pitchFamily="18" charset="0"/>
              </a:rPr>
              <a:t> </a:t>
            </a:r>
            <a:r>
              <a:rPr lang="en-US" b="1" dirty="0" smtClean="0">
                <a:solidFill>
                  <a:schemeClr val="accent6">
                    <a:lumMod val="50000"/>
                  </a:schemeClr>
                </a:solidFill>
                <a:latin typeface="Times New Roman" pitchFamily="18" charset="0"/>
                <a:cs typeface="Times New Roman" pitchFamily="18" charset="0"/>
              </a:rPr>
              <a:t>Proposition</a:t>
            </a:r>
            <a:br>
              <a:rPr lang="en-US" b="1" dirty="0" smtClean="0">
                <a:solidFill>
                  <a:schemeClr val="accent6">
                    <a:lumMod val="50000"/>
                  </a:schemeClr>
                </a:solidFill>
                <a:latin typeface="Times New Roman" pitchFamily="18" charset="0"/>
                <a:cs typeface="Times New Roman" pitchFamily="18" charset="0"/>
              </a:rPr>
            </a:br>
            <a:endParaRPr lang="en-US" b="1" dirty="0">
              <a:solidFill>
                <a:schemeClr val="accent6">
                  <a:lumMod val="50000"/>
                </a:schemeClr>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a:bodyPr>
          <a:lstStyle/>
          <a:p>
            <a:pPr algn="just"/>
            <a:r>
              <a:rPr lang="en-US" b="1" dirty="0" smtClean="0">
                <a:latin typeface="Times New Roman" pitchFamily="18" charset="0"/>
                <a:cs typeface="Times New Roman" pitchFamily="18" charset="0"/>
              </a:rPr>
              <a:t>Economic viability: </a:t>
            </a:r>
            <a:r>
              <a:rPr lang="en-US" dirty="0" smtClean="0">
                <a:latin typeface="Times New Roman" pitchFamily="18" charset="0"/>
                <a:cs typeface="Times New Roman" pitchFamily="18" charset="0"/>
              </a:rPr>
              <a:t>Many governments undertake some form of economic viability analysis (also known as socio-economic viability) to decide whether a proposed project/idea is a good use of public resources. A project is economically viable if the economic benefits of the project exceed its economic costs, when analyzed for society as a whole.</a:t>
            </a:r>
          </a:p>
          <a:p>
            <a:pPr algn="just"/>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buNone/>
            </a:pPr>
            <a:r>
              <a:rPr lang="en-US" b="1" dirty="0" smtClean="0">
                <a:solidFill>
                  <a:srgbClr val="003300"/>
                </a:solidFill>
                <a:latin typeface="Times New Roman" pitchFamily="18" charset="0"/>
                <a:cs typeface="Times New Roman" pitchFamily="18" charset="0"/>
              </a:rPr>
              <a:t>                Business model validation</a:t>
            </a:r>
          </a:p>
          <a:p>
            <a:pPr algn="just">
              <a:buFont typeface="Wingdings" pitchFamily="2" charset="2"/>
              <a:buChar char="Ø"/>
            </a:pPr>
            <a:r>
              <a:rPr lang="en-US" dirty="0" smtClean="0">
                <a:latin typeface="Times New Roman" pitchFamily="18" charset="0"/>
                <a:cs typeface="Times New Roman" pitchFamily="18" charset="0"/>
              </a:rPr>
              <a:t>What do you do when your business model is based only on assumptions and educated guesses instead of solid facts?</a:t>
            </a:r>
          </a:p>
          <a:p>
            <a:pPr algn="just">
              <a:buFont typeface="Wingdings" pitchFamily="2" charset="2"/>
              <a:buChar char="Ø"/>
            </a:pPr>
            <a:r>
              <a:rPr lang="en-US" dirty="0" smtClean="0">
                <a:latin typeface="Times New Roman" pitchFamily="18" charset="0"/>
                <a:cs typeface="Times New Roman" pitchFamily="18" charset="0"/>
              </a:rPr>
              <a:t> How do you minimize the risk of failure when you intend to sell something new which has never been sold before? </a:t>
            </a:r>
          </a:p>
          <a:p>
            <a:pPr algn="just">
              <a:buFont typeface="Wingdings" pitchFamily="2" charset="2"/>
              <a:buChar char="Ø"/>
            </a:pPr>
            <a:r>
              <a:rPr lang="en-US" dirty="0" smtClean="0">
                <a:latin typeface="Times New Roman" pitchFamily="18" charset="0"/>
                <a:cs typeface="Times New Roman" pitchFamily="18" charset="0"/>
              </a:rPr>
              <a:t>How do you know that customers will buy it? These are ordinary issues for any innovative startup business model.</a:t>
            </a:r>
            <a:endParaRPr lang="en-US" b="1" dirty="0" smtClean="0">
              <a:solidFill>
                <a:srgbClr val="003300"/>
              </a:solidFill>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algn="ctr">
              <a:buNone/>
            </a:pPr>
            <a:r>
              <a:rPr lang="en-US" b="1" dirty="0" smtClean="0">
                <a:solidFill>
                  <a:srgbClr val="CC0000"/>
                </a:solidFill>
                <a:latin typeface="Times New Roman" pitchFamily="18" charset="0"/>
                <a:cs typeface="Times New Roman" pitchFamily="18" charset="0"/>
              </a:rPr>
              <a:t>     HOW TO VALIDATE YOUR BUSINESS        MODEL</a:t>
            </a:r>
          </a:p>
          <a:p>
            <a:pPr algn="just">
              <a:buFont typeface="Wingdings" pitchFamily="2" charset="2"/>
              <a:buChar char="Ø"/>
            </a:pPr>
            <a:r>
              <a:rPr lang="en-US" b="1" dirty="0" smtClean="0">
                <a:solidFill>
                  <a:srgbClr val="00FF00"/>
                </a:solidFill>
                <a:latin typeface="Times New Roman" pitchFamily="18" charset="0"/>
                <a:cs typeface="Times New Roman" pitchFamily="18" charset="0"/>
              </a:rPr>
              <a:t>1. List all the assumptions</a:t>
            </a:r>
          </a:p>
          <a:p>
            <a:pPr algn="just"/>
            <a:r>
              <a:rPr lang="en-US" dirty="0" smtClean="0">
                <a:latin typeface="Times New Roman" pitchFamily="18" charset="0"/>
                <a:cs typeface="Times New Roman" pitchFamily="18" charset="0"/>
              </a:rPr>
              <a:t>Finding the problem-solution-market fit is the most popular approach. Basically, it means that you must find and confirm a problem which is worth solving. Once you have a confirmation from potential customers that this particular problem is a real headache for them, you must create an acceptable solution. Once you have a general approval from customers that the solution is suitable for them, then you ask them to pay for it. If you get paid the price acceptable for you, congratulations! You have found the problem-solution-market fit.</a:t>
            </a:r>
          </a:p>
          <a:p>
            <a:pPr algn="just"/>
            <a:endParaRPr lang="en-US"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algn="ctr">
              <a:buNone/>
            </a:pPr>
            <a:r>
              <a:rPr lang="en-US" b="1" dirty="0" smtClean="0">
                <a:solidFill>
                  <a:srgbClr val="CC0000"/>
                </a:solidFill>
                <a:latin typeface="Times New Roman" pitchFamily="18" charset="0"/>
                <a:cs typeface="Times New Roman" pitchFamily="18" charset="0"/>
              </a:rPr>
              <a:t>     HOW TO VALIDATE YOUR BUSINESS        MODEL………</a:t>
            </a:r>
          </a:p>
          <a:p>
            <a:pPr algn="just">
              <a:buFont typeface="Wingdings" pitchFamily="2" charset="2"/>
              <a:buChar char="Ø"/>
            </a:pPr>
            <a:r>
              <a:rPr lang="en-US" b="1" dirty="0" smtClean="0">
                <a:solidFill>
                  <a:srgbClr val="00FF00"/>
                </a:solidFill>
                <a:latin typeface="Times New Roman" pitchFamily="18" charset="0"/>
                <a:cs typeface="Times New Roman" pitchFamily="18" charset="0"/>
              </a:rPr>
              <a:t>2. Create Minimum Viable Product</a:t>
            </a:r>
          </a:p>
          <a:p>
            <a:pPr algn="just"/>
            <a:r>
              <a:rPr lang="en-US" dirty="0" smtClean="0">
                <a:latin typeface="Times New Roman" pitchFamily="18" charset="0"/>
                <a:cs typeface="Times New Roman" pitchFamily="18" charset="0"/>
              </a:rPr>
              <a:t>Don’t overload your MVP (</a:t>
            </a:r>
            <a:r>
              <a:rPr lang="en-US" i="1" dirty="0" smtClean="0">
                <a:latin typeface="Times New Roman" pitchFamily="18" charset="0"/>
                <a:cs typeface="Times New Roman" pitchFamily="18" charset="0"/>
              </a:rPr>
              <a:t>Minimal Viable Product</a:t>
            </a:r>
            <a:r>
              <a:rPr lang="en-US" dirty="0" smtClean="0">
                <a:latin typeface="Times New Roman" pitchFamily="18" charset="0"/>
                <a:cs typeface="Times New Roman" pitchFamily="18" charset="0"/>
              </a:rPr>
              <a:t>) with unnecessary features and details. Therefore, run planned experiments with MVPs as close to the real product as possible, yet make them easy and inexpensive to build. Selecting the right type of MVP depends upon the reason you are creating the MVP. </a:t>
            </a:r>
          </a:p>
          <a:p>
            <a:pPr algn="just">
              <a:buFont typeface="Wingdings" pitchFamily="2" charset="2"/>
              <a:buChar char="Ø"/>
            </a:pPr>
            <a:r>
              <a:rPr lang="en-US" b="1" dirty="0" smtClean="0">
                <a:solidFill>
                  <a:srgbClr val="00FF00"/>
                </a:solidFill>
                <a:latin typeface="Times New Roman" pitchFamily="18" charset="0"/>
                <a:cs typeface="Times New Roman" pitchFamily="18" charset="0"/>
              </a:rPr>
              <a:t>3. Find &amp; engage potential customer.</a:t>
            </a:r>
          </a:p>
          <a:p>
            <a:pPr algn="just">
              <a:buFont typeface="Wingdings" pitchFamily="2" charset="2"/>
              <a:buChar char="Ø"/>
            </a:pPr>
            <a:r>
              <a:rPr lang="en-US" b="1" dirty="0" smtClean="0">
                <a:solidFill>
                  <a:srgbClr val="00FF00"/>
                </a:solidFill>
                <a:latin typeface="Times New Roman" pitchFamily="18" charset="0"/>
                <a:cs typeface="Times New Roman" pitchFamily="18" charset="0"/>
              </a:rPr>
              <a:t>4. Collect new insights and update business model.</a:t>
            </a:r>
            <a:endParaRPr lang="en-US" b="1" dirty="0">
              <a:solidFill>
                <a:srgbClr val="00FF00"/>
              </a:solidFill>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style>
          <a:lnRef idx="1">
            <a:schemeClr val="accent5"/>
          </a:lnRef>
          <a:fillRef idx="2">
            <a:schemeClr val="accent5"/>
          </a:fillRef>
          <a:effectRef idx="1">
            <a:schemeClr val="accent5"/>
          </a:effectRef>
          <a:fontRef idx="minor">
            <a:schemeClr val="dk1"/>
          </a:fontRef>
        </p:style>
        <p:txBody>
          <a:bodyPr>
            <a:noAutofit/>
          </a:bodyPr>
          <a:lstStyle/>
          <a:p>
            <a:pPr algn="just">
              <a:buNone/>
            </a:pPr>
            <a:r>
              <a:rPr lang="en-US" sz="2750" b="1" dirty="0" smtClean="0">
                <a:solidFill>
                  <a:srgbClr val="CC0000"/>
                </a:solidFill>
                <a:latin typeface="Times New Roman" pitchFamily="18" charset="0"/>
                <a:cs typeface="Times New Roman" pitchFamily="18" charset="0"/>
              </a:rPr>
              <a:t>                            </a:t>
            </a:r>
            <a:r>
              <a:rPr lang="en-US" sz="2750" b="1" dirty="0" smtClean="0">
                <a:latin typeface="Times New Roman" pitchFamily="18" charset="0"/>
                <a:cs typeface="Times New Roman" pitchFamily="18" charset="0"/>
              </a:rPr>
              <a:t>Lean Management</a:t>
            </a:r>
          </a:p>
          <a:p>
            <a:pPr algn="just"/>
            <a:r>
              <a:rPr lang="en-US" sz="2750" dirty="0" smtClean="0">
                <a:latin typeface="Times New Roman" pitchFamily="18" charset="0"/>
                <a:cs typeface="Times New Roman" pitchFamily="18" charset="0"/>
              </a:rPr>
              <a:t>Lean methodology is about continuously improving work processes, purposes, and people.</a:t>
            </a:r>
          </a:p>
          <a:p>
            <a:pPr algn="just"/>
            <a:r>
              <a:rPr lang="en-US" sz="2750" dirty="0" smtClean="0">
                <a:latin typeface="Times New Roman" pitchFamily="18" charset="0"/>
                <a:cs typeface="Times New Roman" pitchFamily="18" charset="0"/>
              </a:rPr>
              <a:t>Lean management encourages shared responsibility and shared leadership.</a:t>
            </a:r>
          </a:p>
          <a:p>
            <a:pPr algn="just"/>
            <a:r>
              <a:rPr lang="en-US" sz="2750" dirty="0" smtClean="0">
                <a:latin typeface="Times New Roman" pitchFamily="18" charset="0"/>
                <a:cs typeface="Times New Roman" pitchFamily="18" charset="0"/>
              </a:rPr>
              <a:t>This is why the two main pillars of the Lean methodology are:</a:t>
            </a:r>
          </a:p>
          <a:p>
            <a:pPr algn="just"/>
            <a:r>
              <a:rPr lang="en-US" sz="2750" dirty="0" smtClean="0">
                <a:latin typeface="Times New Roman" pitchFamily="18" charset="0"/>
                <a:cs typeface="Times New Roman" pitchFamily="18" charset="0"/>
              </a:rPr>
              <a:t>Respect for people &amp; Continuous improvements</a:t>
            </a:r>
          </a:p>
          <a:p>
            <a:pPr algn="just"/>
            <a:r>
              <a:rPr lang="en-US" sz="2750" dirty="0" smtClean="0">
                <a:latin typeface="Times New Roman" pitchFamily="18" charset="0"/>
                <a:cs typeface="Times New Roman" pitchFamily="18" charset="0"/>
              </a:rPr>
              <a:t>The five principles are considered a recipe for improving workplace efficiency and include: 1) defining value, 2) mapping the value stream, 3) creating flow, 4) using a pull system, and 5) pursuing perfection.</a:t>
            </a:r>
          </a:p>
          <a:p>
            <a:pPr algn="just"/>
            <a:endParaRPr lang="en-US" sz="2750" b="1"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style>
          <a:lnRef idx="1">
            <a:schemeClr val="accent5"/>
          </a:lnRef>
          <a:fillRef idx="2">
            <a:schemeClr val="accent5"/>
          </a:fillRef>
          <a:effectRef idx="1">
            <a:schemeClr val="accent5"/>
          </a:effectRef>
          <a:fontRef idx="minor">
            <a:schemeClr val="dk1"/>
          </a:fontRef>
        </p:style>
        <p:txBody>
          <a:bodyPr>
            <a:noAutofit/>
          </a:bodyPr>
          <a:lstStyle/>
          <a:p>
            <a:pPr algn="just">
              <a:buNone/>
            </a:pPr>
            <a:r>
              <a:rPr lang="en-US" sz="2750" b="1" dirty="0" smtClean="0">
                <a:solidFill>
                  <a:srgbClr val="CC0000"/>
                </a:solidFill>
                <a:latin typeface="Times New Roman" pitchFamily="18" charset="0"/>
                <a:cs typeface="Times New Roman" pitchFamily="18" charset="0"/>
              </a:rPr>
              <a:t>                            </a:t>
            </a:r>
            <a:r>
              <a:rPr lang="en-US" sz="2750" b="1" dirty="0" smtClean="0">
                <a:latin typeface="Times New Roman" pitchFamily="18" charset="0"/>
                <a:cs typeface="Times New Roman" pitchFamily="18" charset="0"/>
              </a:rPr>
              <a:t>Lean Canvas</a:t>
            </a:r>
          </a:p>
          <a:p>
            <a:pPr algn="just" fontAlgn="base"/>
            <a:r>
              <a:rPr lang="en-US" sz="2800" dirty="0" smtClean="0">
                <a:latin typeface="Times New Roman" pitchFamily="18" charset="0"/>
                <a:cs typeface="Times New Roman" pitchFamily="18" charset="0"/>
              </a:rPr>
              <a:t>When the Business Model Canvas was introduced, Ash </a:t>
            </a:r>
            <a:r>
              <a:rPr lang="en-US" sz="2800" dirty="0" err="1" smtClean="0">
                <a:latin typeface="Times New Roman" pitchFamily="18" charset="0"/>
                <a:cs typeface="Times New Roman" pitchFamily="18" charset="0"/>
              </a:rPr>
              <a:t>Maurya</a:t>
            </a:r>
            <a:r>
              <a:rPr lang="en-US" sz="2800" dirty="0" smtClean="0">
                <a:latin typeface="Times New Roman" pitchFamily="18" charset="0"/>
                <a:cs typeface="Times New Roman" pitchFamily="18" charset="0"/>
              </a:rPr>
              <a:t> redesigned it and created the </a:t>
            </a:r>
            <a:r>
              <a:rPr lang="en-US" sz="2800" b="1" dirty="0" smtClean="0">
                <a:latin typeface="Times New Roman" pitchFamily="18" charset="0"/>
                <a:cs typeface="Times New Roman" pitchFamily="18" charset="0"/>
              </a:rPr>
              <a:t>Lean Canvas</a:t>
            </a:r>
            <a:r>
              <a:rPr lang="en-US" sz="2800" dirty="0" smtClean="0">
                <a:latin typeface="Times New Roman" pitchFamily="18" charset="0"/>
                <a:cs typeface="Times New Roman" pitchFamily="18" charset="0"/>
              </a:rPr>
              <a:t> that is more actionable and entrepreneur-focused.</a:t>
            </a:r>
          </a:p>
          <a:p>
            <a:pPr algn="just" fontAlgn="base"/>
            <a:r>
              <a:rPr lang="en-US" sz="2800" dirty="0" smtClean="0">
                <a:latin typeface="Times New Roman" pitchFamily="18" charset="0"/>
                <a:cs typeface="Times New Roman" pitchFamily="18" charset="0"/>
              </a:rPr>
              <a:t>The Lean Canvas includes aspects for startups to deal with uncertainty and risk.</a:t>
            </a:r>
          </a:p>
          <a:p>
            <a:pPr algn="just"/>
            <a:endParaRPr lang="en-US" sz="2750" b="1"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381000" y="228601"/>
            <a:ext cx="8534400" cy="640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a:solidFill>
            <a:srgbClr val="92D050"/>
          </a:solidFill>
        </p:spPr>
        <p:txBody>
          <a:bodyPr>
            <a:noAutofit/>
          </a:bodyPr>
          <a:lstStyle/>
          <a:p>
            <a:pPr algn="just"/>
            <a:r>
              <a:rPr lang="en-US" sz="2800" b="1" dirty="0" smtClean="0">
                <a:latin typeface="Times New Roman" pitchFamily="18" charset="0"/>
                <a:cs typeface="Times New Roman" pitchFamily="18" charset="0"/>
              </a:rPr>
              <a:t>What Is a Business Model?</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A business model is an outline of how a company plans to make money with its product and customer base in a specific market. At its core, a business model explains four things:</a:t>
            </a:r>
          </a:p>
          <a:p>
            <a:pPr algn="just"/>
            <a:r>
              <a:rPr lang="en-US" sz="2800" dirty="0" smtClean="0">
                <a:latin typeface="Times New Roman" pitchFamily="18" charset="0"/>
                <a:cs typeface="Times New Roman" pitchFamily="18" charset="0"/>
              </a:rPr>
              <a:t>What product or service a company will sell</a:t>
            </a:r>
          </a:p>
          <a:p>
            <a:pPr algn="just"/>
            <a:r>
              <a:rPr lang="en-US" sz="2800" dirty="0" smtClean="0">
                <a:latin typeface="Times New Roman" pitchFamily="18" charset="0"/>
                <a:cs typeface="Times New Roman" pitchFamily="18" charset="0"/>
              </a:rPr>
              <a:t>How it intends to market that product or service</a:t>
            </a:r>
          </a:p>
          <a:p>
            <a:pPr algn="just"/>
            <a:r>
              <a:rPr lang="en-US" sz="2800" dirty="0" smtClean="0">
                <a:latin typeface="Times New Roman" pitchFamily="18" charset="0"/>
                <a:cs typeface="Times New Roman" pitchFamily="18" charset="0"/>
              </a:rPr>
              <a:t>What kind of expenses it will face</a:t>
            </a:r>
          </a:p>
          <a:p>
            <a:pPr algn="just"/>
            <a:r>
              <a:rPr lang="en-US" sz="2800" dirty="0" smtClean="0">
                <a:latin typeface="Times New Roman" pitchFamily="18" charset="0"/>
                <a:cs typeface="Times New Roman" pitchFamily="18" charset="0"/>
              </a:rPr>
              <a:t>How it expects to turn a profit</a:t>
            </a:r>
          </a:p>
          <a:p>
            <a:pPr algn="just">
              <a:buNone/>
            </a:pP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92500" lnSpcReduction="10000"/>
          </a:bodyPr>
          <a:lstStyle/>
          <a:p>
            <a:pPr algn="just"/>
            <a:r>
              <a:rPr lang="en-US" b="1" dirty="0" smtClean="0">
                <a:solidFill>
                  <a:srgbClr val="C00000"/>
                </a:solidFill>
                <a:latin typeface="Times New Roman" pitchFamily="18" charset="0"/>
                <a:cs typeface="Times New Roman" pitchFamily="18" charset="0"/>
              </a:rPr>
              <a:t>B2B Business Model?</a:t>
            </a:r>
            <a:endParaRPr lang="en-US" dirty="0" smtClean="0">
              <a:solidFill>
                <a:srgbClr val="C00000"/>
              </a:solidFill>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Let’s start with what B2B business models are. It is a conceptual structure that supports a company and explains how it is functioning, and making a profit.</a:t>
            </a:r>
          </a:p>
          <a:p>
            <a:pPr algn="just"/>
            <a:r>
              <a:rPr lang="en-US" dirty="0" smtClean="0">
                <a:latin typeface="Times New Roman" pitchFamily="18" charset="0"/>
                <a:cs typeface="Times New Roman" pitchFamily="18" charset="0"/>
              </a:rPr>
              <a:t>It mainly refers to transactions or business activities between two companies. It involves one company selling products or providing services to another company. In simpler language, a company is another company’s consumer. Various </a:t>
            </a:r>
            <a:r>
              <a:rPr lang="en-US" b="1" dirty="0" smtClean="0">
                <a:latin typeface="Times New Roman" pitchFamily="18" charset="0"/>
                <a:cs typeface="Times New Roman" pitchFamily="18" charset="0"/>
              </a:rPr>
              <a:t>types of B2B business models</a:t>
            </a:r>
            <a:r>
              <a:rPr lang="en-US" dirty="0" smtClean="0">
                <a:latin typeface="Times New Roman" pitchFamily="18" charset="0"/>
                <a:cs typeface="Times New Roman" pitchFamily="18" charset="0"/>
              </a:rPr>
              <a:t> work in several sectors such as research and development, webpage designing services, call centers, human resource and recruitment, marketing and advertising, etc.</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b="1" dirty="0" smtClean="0">
                <a:solidFill>
                  <a:srgbClr val="C00000"/>
                </a:solidFill>
                <a:latin typeface="Times New Roman" pitchFamily="18" charset="0"/>
                <a:cs typeface="Times New Roman" pitchFamily="18" charset="0"/>
              </a:rPr>
              <a:t>Business-to-Consumer (B2C)?</a:t>
            </a:r>
          </a:p>
          <a:p>
            <a:pPr algn="just"/>
            <a:r>
              <a:rPr lang="en-US" dirty="0" smtClean="0">
                <a:latin typeface="Times New Roman" pitchFamily="18" charset="0"/>
                <a:cs typeface="Times New Roman" pitchFamily="18" charset="0"/>
              </a:rPr>
              <a:t>The term business-to-consumer (B2C) refers to the process of selling products and services directly between a business and consumers who are the end-users of its products or services. Most companies that sell directly to consumers can be referred to as B2C companies.</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buFont typeface="Wingdings" pitchFamily="2" charset="2"/>
              <a:buChar char="Ø"/>
            </a:pPr>
            <a:r>
              <a:rPr lang="en-US" dirty="0" smtClean="0">
                <a:latin typeface="Times New Roman" pitchFamily="18" charset="0"/>
                <a:cs typeface="Times New Roman" pitchFamily="18" charset="0"/>
              </a:rPr>
              <a:t>A value proposition refers to the value a company promises to deliver to customers should they choose to buy their product. </a:t>
            </a:r>
          </a:p>
          <a:p>
            <a:pPr algn="just">
              <a:buFont typeface="Wingdings" pitchFamily="2" charset="2"/>
              <a:buChar char="Ø"/>
            </a:pPr>
            <a:r>
              <a:rPr lang="en-US" dirty="0" smtClean="0">
                <a:latin typeface="Times New Roman" pitchFamily="18" charset="0"/>
                <a:cs typeface="Times New Roman" pitchFamily="18" charset="0"/>
              </a:rPr>
              <a:t>A value proposition is part of a company's overall marketing strategy. </a:t>
            </a:r>
          </a:p>
          <a:p>
            <a:pPr algn="just">
              <a:buFont typeface="Wingdings" pitchFamily="2" charset="2"/>
              <a:buChar char="Ø"/>
            </a:pPr>
            <a:r>
              <a:rPr lang="en-US" dirty="0" smtClean="0">
                <a:latin typeface="Times New Roman" pitchFamily="18" charset="0"/>
                <a:cs typeface="Times New Roman" pitchFamily="18" charset="0"/>
              </a:rPr>
              <a:t>The value proposition is a statement that introduces a company's brand to consumers by telling them what the company stands for, how it operates, and why it deserves their business.</a:t>
            </a:r>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1273" y="2332220"/>
            <a:ext cx="7689273" cy="1477780"/>
          </a:xfrm>
          <a:prstGeom prst="rect">
            <a:avLst/>
          </a:prstGeom>
        </p:spPr>
        <p:txBody>
          <a:bodyPr vert="horz" wrap="square" lIns="0" tIns="11397" rIns="0" bIns="0" rtlCol="0">
            <a:spAutoFit/>
          </a:bodyPr>
          <a:lstStyle/>
          <a:p>
            <a:pPr marL="11397" marR="4559" indent="760179">
              <a:spcBef>
                <a:spcPts val="90"/>
              </a:spcBef>
            </a:pPr>
            <a:r>
              <a:rPr lang="en-US" sz="4800" i="1" spc="-9" dirty="0" smtClean="0">
                <a:solidFill>
                  <a:srgbClr val="FF0000"/>
                </a:solidFill>
              </a:rPr>
              <a:t>Forms of Business Ownership Structures</a:t>
            </a:r>
            <a:endParaRPr sz="4800" i="1">
              <a:solidFill>
                <a:srgbClr val="FF0000"/>
              </a:solidFill>
            </a:endParaRPr>
          </a:p>
        </p:txBody>
      </p:sp>
      <p:sp>
        <p:nvSpPr>
          <p:cNvPr id="7" name="object 7"/>
          <p:cNvSpPr/>
          <p:nvPr/>
        </p:nvSpPr>
        <p:spPr>
          <a:xfrm>
            <a:off x="5253644" y="3652221"/>
            <a:ext cx="25400" cy="7844"/>
          </a:xfrm>
          <a:custGeom>
            <a:avLst/>
            <a:gdLst/>
            <a:ahLst/>
            <a:cxnLst/>
            <a:rect l="l" t="t" r="r" b="b"/>
            <a:pathLst>
              <a:path w="27939" h="8889">
                <a:moveTo>
                  <a:pt x="27431" y="8270"/>
                </a:moveTo>
                <a:lnTo>
                  <a:pt x="27431" y="4178"/>
                </a:lnTo>
                <a:lnTo>
                  <a:pt x="18094" y="1899"/>
                </a:lnTo>
                <a:lnTo>
                  <a:pt x="0" y="0"/>
                </a:lnTo>
                <a:lnTo>
                  <a:pt x="27431" y="8270"/>
                </a:lnTo>
                <a:close/>
              </a:path>
            </a:pathLst>
          </a:custGeom>
          <a:solidFill>
            <a:srgbClr val="F17E00"/>
          </a:solidFill>
        </p:spPr>
        <p:txBody>
          <a:bodyPr wrap="square" lIns="0" tIns="0" rIns="0" bIns="0" rtlCol="0"/>
          <a:lstStyle/>
          <a:p>
            <a:endParaRPr/>
          </a:p>
        </p:txBody>
      </p:sp>
      <p:sp>
        <p:nvSpPr>
          <p:cNvPr id="8" name="object 8"/>
          <p:cNvSpPr/>
          <p:nvPr/>
        </p:nvSpPr>
        <p:spPr>
          <a:xfrm>
            <a:off x="5212080" y="3740971"/>
            <a:ext cx="66964" cy="29696"/>
          </a:xfrm>
          <a:custGeom>
            <a:avLst/>
            <a:gdLst/>
            <a:ahLst/>
            <a:cxnLst/>
            <a:rect l="l" t="t" r="r" b="b"/>
            <a:pathLst>
              <a:path w="73660" h="33654">
                <a:moveTo>
                  <a:pt x="73151" y="33318"/>
                </a:moveTo>
                <a:lnTo>
                  <a:pt x="73151" y="19611"/>
                </a:lnTo>
                <a:lnTo>
                  <a:pt x="44000" y="8560"/>
                </a:lnTo>
                <a:lnTo>
                  <a:pt x="18781" y="2071"/>
                </a:lnTo>
                <a:lnTo>
                  <a:pt x="0" y="0"/>
                </a:lnTo>
                <a:lnTo>
                  <a:pt x="34654" y="10684"/>
                </a:lnTo>
                <a:lnTo>
                  <a:pt x="64195" y="26137"/>
                </a:lnTo>
                <a:lnTo>
                  <a:pt x="73151" y="33318"/>
                </a:lnTo>
                <a:close/>
              </a:path>
            </a:pathLst>
          </a:custGeom>
          <a:solidFill>
            <a:srgbClr val="F3CA25"/>
          </a:solidFill>
        </p:spPr>
        <p:txBody>
          <a:bodyPr wrap="square" lIns="0" tIns="0" rIns="0" bIns="0" rtlCol="0"/>
          <a:lstStyle/>
          <a:p>
            <a:endParaRPr/>
          </a:p>
        </p:txBody>
      </p:sp>
      <p:sp>
        <p:nvSpPr>
          <p:cNvPr id="14" name="object 14"/>
          <p:cNvSpPr/>
          <p:nvPr/>
        </p:nvSpPr>
        <p:spPr>
          <a:xfrm>
            <a:off x="6391101" y="5068197"/>
            <a:ext cx="778741" cy="630891"/>
          </a:xfrm>
          <a:custGeom>
            <a:avLst/>
            <a:gdLst/>
            <a:ahLst/>
            <a:cxnLst/>
            <a:rect l="l" t="t" r="r" b="b"/>
            <a:pathLst>
              <a:path w="856615" h="715010">
                <a:moveTo>
                  <a:pt x="0" y="0"/>
                </a:moveTo>
                <a:lnTo>
                  <a:pt x="0" y="714756"/>
                </a:lnTo>
                <a:lnTo>
                  <a:pt x="856488" y="714756"/>
                </a:lnTo>
                <a:lnTo>
                  <a:pt x="856488" y="0"/>
                </a:lnTo>
                <a:lnTo>
                  <a:pt x="0" y="0"/>
                </a:lnTo>
                <a:close/>
              </a:path>
            </a:pathLst>
          </a:custGeom>
          <a:solidFill>
            <a:srgbClr val="FFAE00"/>
          </a:solidFill>
        </p:spPr>
        <p:txBody>
          <a:bodyPr wrap="square" lIns="0" tIns="0" rIns="0" bIns="0" rtlCol="0"/>
          <a:lstStyle/>
          <a:p>
            <a:endParaRPr/>
          </a:p>
        </p:txBody>
      </p:sp>
      <p:sp>
        <p:nvSpPr>
          <p:cNvPr id="15" name="object 15"/>
          <p:cNvSpPr/>
          <p:nvPr/>
        </p:nvSpPr>
        <p:spPr>
          <a:xfrm>
            <a:off x="6380018" y="5057439"/>
            <a:ext cx="802409" cy="652182"/>
          </a:xfrm>
          <a:custGeom>
            <a:avLst/>
            <a:gdLst/>
            <a:ahLst/>
            <a:cxnLst/>
            <a:rect l="l" t="t" r="r" b="b"/>
            <a:pathLst>
              <a:path w="882650" h="739139">
                <a:moveTo>
                  <a:pt x="882396" y="734568"/>
                </a:moveTo>
                <a:lnTo>
                  <a:pt x="882396" y="6096"/>
                </a:lnTo>
                <a:lnTo>
                  <a:pt x="876300" y="0"/>
                </a:lnTo>
                <a:lnTo>
                  <a:pt x="4572" y="0"/>
                </a:lnTo>
                <a:lnTo>
                  <a:pt x="0" y="6096"/>
                </a:lnTo>
                <a:lnTo>
                  <a:pt x="0" y="734568"/>
                </a:lnTo>
                <a:lnTo>
                  <a:pt x="4572" y="739140"/>
                </a:lnTo>
                <a:lnTo>
                  <a:pt x="12192" y="739140"/>
                </a:lnTo>
                <a:lnTo>
                  <a:pt x="12192" y="25908"/>
                </a:lnTo>
                <a:lnTo>
                  <a:pt x="24384" y="12192"/>
                </a:lnTo>
                <a:lnTo>
                  <a:pt x="24384" y="25908"/>
                </a:lnTo>
                <a:lnTo>
                  <a:pt x="856488" y="25908"/>
                </a:lnTo>
                <a:lnTo>
                  <a:pt x="856488" y="12192"/>
                </a:lnTo>
                <a:lnTo>
                  <a:pt x="868680" y="25908"/>
                </a:lnTo>
                <a:lnTo>
                  <a:pt x="868680" y="739140"/>
                </a:lnTo>
                <a:lnTo>
                  <a:pt x="876300" y="739140"/>
                </a:lnTo>
                <a:lnTo>
                  <a:pt x="882396" y="734568"/>
                </a:lnTo>
                <a:close/>
              </a:path>
              <a:path w="882650" h="739139">
                <a:moveTo>
                  <a:pt x="24384" y="25908"/>
                </a:moveTo>
                <a:lnTo>
                  <a:pt x="24384" y="12192"/>
                </a:lnTo>
                <a:lnTo>
                  <a:pt x="12192" y="25908"/>
                </a:lnTo>
                <a:lnTo>
                  <a:pt x="24384" y="25908"/>
                </a:lnTo>
                <a:close/>
              </a:path>
              <a:path w="882650" h="739139">
                <a:moveTo>
                  <a:pt x="24384" y="714756"/>
                </a:moveTo>
                <a:lnTo>
                  <a:pt x="24384" y="25908"/>
                </a:lnTo>
                <a:lnTo>
                  <a:pt x="12192" y="25908"/>
                </a:lnTo>
                <a:lnTo>
                  <a:pt x="12192" y="714756"/>
                </a:lnTo>
                <a:lnTo>
                  <a:pt x="24384" y="714756"/>
                </a:lnTo>
                <a:close/>
              </a:path>
              <a:path w="882650" h="739139">
                <a:moveTo>
                  <a:pt x="868680" y="714756"/>
                </a:moveTo>
                <a:lnTo>
                  <a:pt x="12192" y="714756"/>
                </a:lnTo>
                <a:lnTo>
                  <a:pt x="24384" y="726948"/>
                </a:lnTo>
                <a:lnTo>
                  <a:pt x="24384" y="739140"/>
                </a:lnTo>
                <a:lnTo>
                  <a:pt x="856488" y="739140"/>
                </a:lnTo>
                <a:lnTo>
                  <a:pt x="856488" y="726948"/>
                </a:lnTo>
                <a:lnTo>
                  <a:pt x="868680" y="714756"/>
                </a:lnTo>
                <a:close/>
              </a:path>
              <a:path w="882650" h="739139">
                <a:moveTo>
                  <a:pt x="24384" y="739140"/>
                </a:moveTo>
                <a:lnTo>
                  <a:pt x="24384" y="726948"/>
                </a:lnTo>
                <a:lnTo>
                  <a:pt x="12192" y="714756"/>
                </a:lnTo>
                <a:lnTo>
                  <a:pt x="12192" y="739140"/>
                </a:lnTo>
                <a:lnTo>
                  <a:pt x="24384" y="739140"/>
                </a:lnTo>
                <a:close/>
              </a:path>
              <a:path w="882650" h="739139">
                <a:moveTo>
                  <a:pt x="868680" y="25908"/>
                </a:moveTo>
                <a:lnTo>
                  <a:pt x="856488" y="12192"/>
                </a:lnTo>
                <a:lnTo>
                  <a:pt x="856488" y="25908"/>
                </a:lnTo>
                <a:lnTo>
                  <a:pt x="868680" y="25908"/>
                </a:lnTo>
                <a:close/>
              </a:path>
              <a:path w="882650" h="739139">
                <a:moveTo>
                  <a:pt x="868680" y="714756"/>
                </a:moveTo>
                <a:lnTo>
                  <a:pt x="868680" y="25908"/>
                </a:lnTo>
                <a:lnTo>
                  <a:pt x="856488" y="25908"/>
                </a:lnTo>
                <a:lnTo>
                  <a:pt x="856488" y="714756"/>
                </a:lnTo>
                <a:lnTo>
                  <a:pt x="868680" y="714756"/>
                </a:lnTo>
                <a:close/>
              </a:path>
              <a:path w="882650" h="739139">
                <a:moveTo>
                  <a:pt x="868680" y="739140"/>
                </a:moveTo>
                <a:lnTo>
                  <a:pt x="868680" y="714756"/>
                </a:lnTo>
                <a:lnTo>
                  <a:pt x="856488" y="726948"/>
                </a:lnTo>
                <a:lnTo>
                  <a:pt x="856488" y="739140"/>
                </a:lnTo>
                <a:lnTo>
                  <a:pt x="868680" y="739140"/>
                </a:lnTo>
                <a:close/>
              </a:path>
            </a:pathLst>
          </a:custGeom>
          <a:solidFill>
            <a:srgbClr val="FFAE00"/>
          </a:solidFill>
        </p:spPr>
        <p:txBody>
          <a:bodyPr wrap="square" lIns="0" tIns="0" rIns="0" bIns="0" rtlCol="0"/>
          <a:lstStyle/>
          <a:p>
            <a:endParaRPr/>
          </a:p>
        </p:txBody>
      </p:sp>
      <p:sp>
        <p:nvSpPr>
          <p:cNvPr id="16" name="object 16"/>
          <p:cNvSpPr/>
          <p:nvPr/>
        </p:nvSpPr>
        <p:spPr>
          <a:xfrm>
            <a:off x="6845531" y="4816736"/>
            <a:ext cx="780472" cy="629771"/>
          </a:xfrm>
          <a:custGeom>
            <a:avLst/>
            <a:gdLst/>
            <a:ahLst/>
            <a:cxnLst/>
            <a:rect l="l" t="t" r="r" b="b"/>
            <a:pathLst>
              <a:path w="858520" h="713739">
                <a:moveTo>
                  <a:pt x="0" y="0"/>
                </a:moveTo>
                <a:lnTo>
                  <a:pt x="0" y="713232"/>
                </a:lnTo>
                <a:lnTo>
                  <a:pt x="858012" y="713232"/>
                </a:lnTo>
                <a:lnTo>
                  <a:pt x="858012" y="0"/>
                </a:lnTo>
                <a:lnTo>
                  <a:pt x="0" y="0"/>
                </a:lnTo>
                <a:close/>
              </a:path>
            </a:pathLst>
          </a:custGeom>
          <a:solidFill>
            <a:srgbClr val="FF6609"/>
          </a:solidFill>
        </p:spPr>
        <p:txBody>
          <a:bodyPr wrap="square" lIns="0" tIns="0" rIns="0" bIns="0" rtlCol="0"/>
          <a:lstStyle/>
          <a:p>
            <a:endParaRPr/>
          </a:p>
        </p:txBody>
      </p:sp>
      <p:sp>
        <p:nvSpPr>
          <p:cNvPr id="17" name="object 17"/>
          <p:cNvSpPr/>
          <p:nvPr/>
        </p:nvSpPr>
        <p:spPr>
          <a:xfrm>
            <a:off x="6834447" y="4804635"/>
            <a:ext cx="802409" cy="653863"/>
          </a:xfrm>
          <a:custGeom>
            <a:avLst/>
            <a:gdLst/>
            <a:ahLst/>
            <a:cxnLst/>
            <a:rect l="l" t="t" r="r" b="b"/>
            <a:pathLst>
              <a:path w="882650" h="741045">
                <a:moveTo>
                  <a:pt x="882396" y="734568"/>
                </a:moveTo>
                <a:lnTo>
                  <a:pt x="882396" y="6096"/>
                </a:lnTo>
                <a:lnTo>
                  <a:pt x="876300" y="0"/>
                </a:lnTo>
                <a:lnTo>
                  <a:pt x="6096" y="0"/>
                </a:lnTo>
                <a:lnTo>
                  <a:pt x="0" y="6096"/>
                </a:lnTo>
                <a:lnTo>
                  <a:pt x="0" y="734568"/>
                </a:lnTo>
                <a:lnTo>
                  <a:pt x="6096" y="740664"/>
                </a:lnTo>
                <a:lnTo>
                  <a:pt x="12192" y="740664"/>
                </a:lnTo>
                <a:lnTo>
                  <a:pt x="12192" y="25908"/>
                </a:lnTo>
                <a:lnTo>
                  <a:pt x="24384" y="13716"/>
                </a:lnTo>
                <a:lnTo>
                  <a:pt x="24384" y="25908"/>
                </a:lnTo>
                <a:lnTo>
                  <a:pt x="856488" y="25908"/>
                </a:lnTo>
                <a:lnTo>
                  <a:pt x="856488" y="13716"/>
                </a:lnTo>
                <a:lnTo>
                  <a:pt x="870204" y="25908"/>
                </a:lnTo>
                <a:lnTo>
                  <a:pt x="870204" y="740664"/>
                </a:lnTo>
                <a:lnTo>
                  <a:pt x="876300" y="740664"/>
                </a:lnTo>
                <a:lnTo>
                  <a:pt x="882396" y="734568"/>
                </a:lnTo>
                <a:close/>
              </a:path>
              <a:path w="882650" h="741045">
                <a:moveTo>
                  <a:pt x="24384" y="25908"/>
                </a:moveTo>
                <a:lnTo>
                  <a:pt x="24384" y="13716"/>
                </a:lnTo>
                <a:lnTo>
                  <a:pt x="12192" y="25908"/>
                </a:lnTo>
                <a:lnTo>
                  <a:pt x="24384" y="25908"/>
                </a:lnTo>
                <a:close/>
              </a:path>
              <a:path w="882650" h="741045">
                <a:moveTo>
                  <a:pt x="24384" y="714756"/>
                </a:moveTo>
                <a:lnTo>
                  <a:pt x="24384" y="25908"/>
                </a:lnTo>
                <a:lnTo>
                  <a:pt x="12192" y="25908"/>
                </a:lnTo>
                <a:lnTo>
                  <a:pt x="12192" y="714756"/>
                </a:lnTo>
                <a:lnTo>
                  <a:pt x="24384" y="714756"/>
                </a:lnTo>
                <a:close/>
              </a:path>
              <a:path w="882650" h="741045">
                <a:moveTo>
                  <a:pt x="870204" y="714756"/>
                </a:moveTo>
                <a:lnTo>
                  <a:pt x="12192" y="714756"/>
                </a:lnTo>
                <a:lnTo>
                  <a:pt x="24384" y="726948"/>
                </a:lnTo>
                <a:lnTo>
                  <a:pt x="24384" y="740664"/>
                </a:lnTo>
                <a:lnTo>
                  <a:pt x="856488" y="740664"/>
                </a:lnTo>
                <a:lnTo>
                  <a:pt x="856488" y="726948"/>
                </a:lnTo>
                <a:lnTo>
                  <a:pt x="870204" y="714756"/>
                </a:lnTo>
                <a:close/>
              </a:path>
              <a:path w="882650" h="741045">
                <a:moveTo>
                  <a:pt x="24384" y="740664"/>
                </a:moveTo>
                <a:lnTo>
                  <a:pt x="24384" y="726948"/>
                </a:lnTo>
                <a:lnTo>
                  <a:pt x="12192" y="714756"/>
                </a:lnTo>
                <a:lnTo>
                  <a:pt x="12192" y="740664"/>
                </a:lnTo>
                <a:lnTo>
                  <a:pt x="24384" y="740664"/>
                </a:lnTo>
                <a:close/>
              </a:path>
              <a:path w="882650" h="741045">
                <a:moveTo>
                  <a:pt x="870204" y="25908"/>
                </a:moveTo>
                <a:lnTo>
                  <a:pt x="856488" y="13716"/>
                </a:lnTo>
                <a:lnTo>
                  <a:pt x="856488" y="25908"/>
                </a:lnTo>
                <a:lnTo>
                  <a:pt x="870204" y="25908"/>
                </a:lnTo>
                <a:close/>
              </a:path>
              <a:path w="882650" h="741045">
                <a:moveTo>
                  <a:pt x="870204" y="714756"/>
                </a:moveTo>
                <a:lnTo>
                  <a:pt x="870204" y="25908"/>
                </a:lnTo>
                <a:lnTo>
                  <a:pt x="856488" y="25908"/>
                </a:lnTo>
                <a:lnTo>
                  <a:pt x="856488" y="714756"/>
                </a:lnTo>
                <a:lnTo>
                  <a:pt x="870204" y="714756"/>
                </a:lnTo>
                <a:close/>
              </a:path>
              <a:path w="882650" h="741045">
                <a:moveTo>
                  <a:pt x="870204" y="740664"/>
                </a:moveTo>
                <a:lnTo>
                  <a:pt x="870204" y="714756"/>
                </a:lnTo>
                <a:lnTo>
                  <a:pt x="856488" y="726948"/>
                </a:lnTo>
                <a:lnTo>
                  <a:pt x="856488" y="740664"/>
                </a:lnTo>
                <a:lnTo>
                  <a:pt x="870204" y="740664"/>
                </a:lnTo>
                <a:close/>
              </a:path>
            </a:pathLst>
          </a:custGeom>
          <a:solidFill>
            <a:srgbClr val="FF6609"/>
          </a:solidFill>
        </p:spPr>
        <p:txBody>
          <a:bodyPr wrap="square" lIns="0" tIns="0" rIns="0" bIns="0" rtlCol="0"/>
          <a:lstStyle/>
          <a:p>
            <a:endParaRPr/>
          </a:p>
        </p:txBody>
      </p:sp>
      <p:sp>
        <p:nvSpPr>
          <p:cNvPr id="18" name="object 18"/>
          <p:cNvSpPr/>
          <p:nvPr/>
        </p:nvSpPr>
        <p:spPr>
          <a:xfrm>
            <a:off x="7105997" y="4375673"/>
            <a:ext cx="778741" cy="629771"/>
          </a:xfrm>
          <a:custGeom>
            <a:avLst/>
            <a:gdLst/>
            <a:ahLst/>
            <a:cxnLst/>
            <a:rect l="l" t="t" r="r" b="b"/>
            <a:pathLst>
              <a:path w="856615" h="713739">
                <a:moveTo>
                  <a:pt x="0" y="0"/>
                </a:moveTo>
                <a:lnTo>
                  <a:pt x="0" y="713232"/>
                </a:lnTo>
                <a:lnTo>
                  <a:pt x="856488" y="713232"/>
                </a:lnTo>
                <a:lnTo>
                  <a:pt x="856488" y="0"/>
                </a:lnTo>
                <a:lnTo>
                  <a:pt x="0" y="0"/>
                </a:lnTo>
                <a:close/>
              </a:path>
            </a:pathLst>
          </a:custGeom>
          <a:solidFill>
            <a:srgbClr val="DA483D"/>
          </a:solidFill>
        </p:spPr>
        <p:txBody>
          <a:bodyPr wrap="square" lIns="0" tIns="0" rIns="0" bIns="0" rtlCol="0"/>
          <a:lstStyle/>
          <a:p>
            <a:endParaRPr/>
          </a:p>
        </p:txBody>
      </p:sp>
      <p:sp>
        <p:nvSpPr>
          <p:cNvPr id="19" name="object 19"/>
          <p:cNvSpPr/>
          <p:nvPr/>
        </p:nvSpPr>
        <p:spPr>
          <a:xfrm>
            <a:off x="7093527" y="4363571"/>
            <a:ext cx="802409" cy="653863"/>
          </a:xfrm>
          <a:custGeom>
            <a:avLst/>
            <a:gdLst/>
            <a:ahLst/>
            <a:cxnLst/>
            <a:rect l="l" t="t" r="r" b="b"/>
            <a:pathLst>
              <a:path w="882650" h="741045">
                <a:moveTo>
                  <a:pt x="882396" y="734568"/>
                </a:moveTo>
                <a:lnTo>
                  <a:pt x="882396" y="6096"/>
                </a:lnTo>
                <a:lnTo>
                  <a:pt x="877824" y="0"/>
                </a:lnTo>
                <a:lnTo>
                  <a:pt x="6096" y="0"/>
                </a:lnTo>
                <a:lnTo>
                  <a:pt x="0" y="6096"/>
                </a:lnTo>
                <a:lnTo>
                  <a:pt x="0" y="734568"/>
                </a:lnTo>
                <a:lnTo>
                  <a:pt x="6096" y="740664"/>
                </a:lnTo>
                <a:lnTo>
                  <a:pt x="13716" y="740664"/>
                </a:lnTo>
                <a:lnTo>
                  <a:pt x="13716" y="25908"/>
                </a:lnTo>
                <a:lnTo>
                  <a:pt x="25908" y="13716"/>
                </a:lnTo>
                <a:lnTo>
                  <a:pt x="25908" y="25908"/>
                </a:lnTo>
                <a:lnTo>
                  <a:pt x="858012" y="25908"/>
                </a:lnTo>
                <a:lnTo>
                  <a:pt x="858012" y="13716"/>
                </a:lnTo>
                <a:lnTo>
                  <a:pt x="870204" y="25908"/>
                </a:lnTo>
                <a:lnTo>
                  <a:pt x="870204" y="740664"/>
                </a:lnTo>
                <a:lnTo>
                  <a:pt x="877824" y="740664"/>
                </a:lnTo>
                <a:lnTo>
                  <a:pt x="882396" y="734568"/>
                </a:lnTo>
                <a:close/>
              </a:path>
              <a:path w="882650" h="741045">
                <a:moveTo>
                  <a:pt x="25908" y="25908"/>
                </a:moveTo>
                <a:lnTo>
                  <a:pt x="25908" y="13716"/>
                </a:lnTo>
                <a:lnTo>
                  <a:pt x="13716" y="25908"/>
                </a:lnTo>
                <a:lnTo>
                  <a:pt x="25908" y="25908"/>
                </a:lnTo>
                <a:close/>
              </a:path>
              <a:path w="882650" h="741045">
                <a:moveTo>
                  <a:pt x="25908" y="714756"/>
                </a:moveTo>
                <a:lnTo>
                  <a:pt x="25908" y="25908"/>
                </a:lnTo>
                <a:lnTo>
                  <a:pt x="13716" y="25908"/>
                </a:lnTo>
                <a:lnTo>
                  <a:pt x="13716" y="714756"/>
                </a:lnTo>
                <a:lnTo>
                  <a:pt x="25908" y="714756"/>
                </a:lnTo>
                <a:close/>
              </a:path>
              <a:path w="882650" h="741045">
                <a:moveTo>
                  <a:pt x="870204" y="714756"/>
                </a:moveTo>
                <a:lnTo>
                  <a:pt x="13716" y="714756"/>
                </a:lnTo>
                <a:lnTo>
                  <a:pt x="25908" y="726948"/>
                </a:lnTo>
                <a:lnTo>
                  <a:pt x="25908" y="740664"/>
                </a:lnTo>
                <a:lnTo>
                  <a:pt x="858012" y="740664"/>
                </a:lnTo>
                <a:lnTo>
                  <a:pt x="858012" y="726948"/>
                </a:lnTo>
                <a:lnTo>
                  <a:pt x="870204" y="714756"/>
                </a:lnTo>
                <a:close/>
              </a:path>
              <a:path w="882650" h="741045">
                <a:moveTo>
                  <a:pt x="25908" y="740664"/>
                </a:moveTo>
                <a:lnTo>
                  <a:pt x="25908" y="726948"/>
                </a:lnTo>
                <a:lnTo>
                  <a:pt x="13716" y="714756"/>
                </a:lnTo>
                <a:lnTo>
                  <a:pt x="13716" y="740664"/>
                </a:lnTo>
                <a:lnTo>
                  <a:pt x="25908" y="740664"/>
                </a:lnTo>
                <a:close/>
              </a:path>
              <a:path w="882650" h="741045">
                <a:moveTo>
                  <a:pt x="870204" y="25908"/>
                </a:moveTo>
                <a:lnTo>
                  <a:pt x="858012" y="13716"/>
                </a:lnTo>
                <a:lnTo>
                  <a:pt x="858012" y="25908"/>
                </a:lnTo>
                <a:lnTo>
                  <a:pt x="870204" y="25908"/>
                </a:lnTo>
                <a:close/>
              </a:path>
              <a:path w="882650" h="741045">
                <a:moveTo>
                  <a:pt x="870204" y="714756"/>
                </a:moveTo>
                <a:lnTo>
                  <a:pt x="870204" y="25908"/>
                </a:lnTo>
                <a:lnTo>
                  <a:pt x="858012" y="25908"/>
                </a:lnTo>
                <a:lnTo>
                  <a:pt x="858012" y="714756"/>
                </a:lnTo>
                <a:lnTo>
                  <a:pt x="870204" y="714756"/>
                </a:lnTo>
                <a:close/>
              </a:path>
              <a:path w="882650" h="741045">
                <a:moveTo>
                  <a:pt x="870204" y="740664"/>
                </a:moveTo>
                <a:lnTo>
                  <a:pt x="870204" y="714756"/>
                </a:lnTo>
                <a:lnTo>
                  <a:pt x="858012" y="726948"/>
                </a:lnTo>
                <a:lnTo>
                  <a:pt x="858012" y="740664"/>
                </a:lnTo>
                <a:lnTo>
                  <a:pt x="870204" y="740664"/>
                </a:lnTo>
                <a:close/>
              </a:path>
            </a:pathLst>
          </a:custGeom>
          <a:solidFill>
            <a:srgbClr val="DA483D"/>
          </a:solidFill>
        </p:spPr>
        <p:txBody>
          <a:bodyPr wrap="square" lIns="0" tIns="0" rIns="0" bIns="0" rtlCol="0"/>
          <a:lstStyle/>
          <a:p>
            <a:endParaRPr/>
          </a:p>
        </p:txBody>
      </p:sp>
      <p:sp>
        <p:nvSpPr>
          <p:cNvPr id="20" name="object 20"/>
          <p:cNvSpPr/>
          <p:nvPr/>
        </p:nvSpPr>
        <p:spPr>
          <a:xfrm>
            <a:off x="7883929" y="880782"/>
            <a:ext cx="0" cy="3843618"/>
          </a:xfrm>
          <a:custGeom>
            <a:avLst/>
            <a:gdLst/>
            <a:ahLst/>
            <a:cxnLst/>
            <a:rect l="l" t="t" r="r" b="b"/>
            <a:pathLst>
              <a:path h="4356100">
                <a:moveTo>
                  <a:pt x="0" y="0"/>
                </a:moveTo>
                <a:lnTo>
                  <a:pt x="0" y="4355592"/>
                </a:lnTo>
              </a:path>
            </a:pathLst>
          </a:custGeom>
          <a:ln w="10668">
            <a:solidFill>
              <a:srgbClr val="DA483D"/>
            </a:solidFill>
          </a:ln>
        </p:spPr>
        <p:txBody>
          <a:bodyPr wrap="square" lIns="0" tIns="0" rIns="0" bIns="0" rtlCol="0"/>
          <a:lstStyle/>
          <a:p>
            <a:endParaRPr/>
          </a:p>
        </p:txBody>
      </p:sp>
      <p:sp>
        <p:nvSpPr>
          <p:cNvPr id="21" name="object 21"/>
          <p:cNvSpPr/>
          <p:nvPr/>
        </p:nvSpPr>
        <p:spPr>
          <a:xfrm>
            <a:off x="1967345" y="5698864"/>
            <a:ext cx="5202382" cy="0"/>
          </a:xfrm>
          <a:custGeom>
            <a:avLst/>
            <a:gdLst/>
            <a:ahLst/>
            <a:cxnLst/>
            <a:rect l="l" t="t" r="r" b="b"/>
            <a:pathLst>
              <a:path w="5722620">
                <a:moveTo>
                  <a:pt x="0" y="0"/>
                </a:moveTo>
                <a:lnTo>
                  <a:pt x="5722620" y="0"/>
                </a:lnTo>
              </a:path>
            </a:pathLst>
          </a:custGeom>
          <a:ln w="9144">
            <a:solidFill>
              <a:srgbClr val="FFAE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56262" y="1598856"/>
            <a:ext cx="6057323" cy="4210610"/>
          </a:xfrm>
          <a:custGeom>
            <a:avLst/>
            <a:gdLst/>
            <a:ahLst/>
            <a:cxnLst/>
            <a:rect l="l" t="t" r="r" b="b"/>
            <a:pathLst>
              <a:path w="6663055" h="4772025">
                <a:moveTo>
                  <a:pt x="6662928" y="4689348"/>
                </a:moveTo>
                <a:lnTo>
                  <a:pt x="6580632" y="4232148"/>
                </a:lnTo>
                <a:lnTo>
                  <a:pt x="6486144" y="4367784"/>
                </a:lnTo>
                <a:lnTo>
                  <a:pt x="187452" y="0"/>
                </a:lnTo>
                <a:lnTo>
                  <a:pt x="0" y="269748"/>
                </a:lnTo>
                <a:lnTo>
                  <a:pt x="6300216" y="4637532"/>
                </a:lnTo>
                <a:lnTo>
                  <a:pt x="6300216" y="4754636"/>
                </a:lnTo>
                <a:lnTo>
                  <a:pt x="6662928" y="4689348"/>
                </a:lnTo>
                <a:close/>
              </a:path>
              <a:path w="6663055" h="4772025">
                <a:moveTo>
                  <a:pt x="6300216" y="4754636"/>
                </a:moveTo>
                <a:lnTo>
                  <a:pt x="6300216" y="4637532"/>
                </a:lnTo>
                <a:lnTo>
                  <a:pt x="6205728" y="4771644"/>
                </a:lnTo>
                <a:lnTo>
                  <a:pt x="6300216" y="4754636"/>
                </a:lnTo>
                <a:close/>
              </a:path>
            </a:pathLst>
          </a:custGeom>
          <a:solidFill>
            <a:srgbClr val="BEBEBE"/>
          </a:solidFill>
        </p:spPr>
        <p:txBody>
          <a:bodyPr wrap="square" lIns="0" tIns="0" rIns="0" bIns="0" rtlCol="0"/>
          <a:lstStyle/>
          <a:p>
            <a:endParaRPr/>
          </a:p>
        </p:txBody>
      </p:sp>
      <p:sp>
        <p:nvSpPr>
          <p:cNvPr id="3" name="object 3"/>
          <p:cNvSpPr/>
          <p:nvPr/>
        </p:nvSpPr>
        <p:spPr>
          <a:xfrm>
            <a:off x="1939637" y="1582719"/>
            <a:ext cx="6087917" cy="4242547"/>
          </a:xfrm>
          <a:custGeom>
            <a:avLst/>
            <a:gdLst/>
            <a:ahLst/>
            <a:cxnLst/>
            <a:rect l="l" t="t" r="r" b="b"/>
            <a:pathLst>
              <a:path w="6696709" h="4808220">
                <a:moveTo>
                  <a:pt x="6502171" y="4368551"/>
                </a:moveTo>
                <a:lnTo>
                  <a:pt x="202692" y="0"/>
                </a:lnTo>
                <a:lnTo>
                  <a:pt x="0" y="291084"/>
                </a:lnTo>
                <a:lnTo>
                  <a:pt x="25908" y="309046"/>
                </a:lnTo>
                <a:lnTo>
                  <a:pt x="25908" y="277368"/>
                </a:lnTo>
                <a:lnTo>
                  <a:pt x="36540" y="284741"/>
                </a:lnTo>
                <a:lnTo>
                  <a:pt x="198120" y="52224"/>
                </a:lnTo>
                <a:lnTo>
                  <a:pt x="198120" y="28956"/>
                </a:lnTo>
                <a:lnTo>
                  <a:pt x="216408" y="25908"/>
                </a:lnTo>
                <a:lnTo>
                  <a:pt x="216408" y="41630"/>
                </a:lnTo>
                <a:lnTo>
                  <a:pt x="6495288" y="4393330"/>
                </a:lnTo>
                <a:lnTo>
                  <a:pt x="6495288" y="4378452"/>
                </a:lnTo>
                <a:lnTo>
                  <a:pt x="6502171" y="4368551"/>
                </a:lnTo>
                <a:close/>
              </a:path>
              <a:path w="6696709" h="4808220">
                <a:moveTo>
                  <a:pt x="36540" y="284741"/>
                </a:moveTo>
                <a:lnTo>
                  <a:pt x="25908" y="277368"/>
                </a:lnTo>
                <a:lnTo>
                  <a:pt x="28956" y="295656"/>
                </a:lnTo>
                <a:lnTo>
                  <a:pt x="36540" y="284741"/>
                </a:lnTo>
                <a:close/>
              </a:path>
              <a:path w="6696709" h="4808220">
                <a:moveTo>
                  <a:pt x="6335268" y="4652772"/>
                </a:moveTo>
                <a:lnTo>
                  <a:pt x="36540" y="284741"/>
                </a:lnTo>
                <a:lnTo>
                  <a:pt x="28956" y="295656"/>
                </a:lnTo>
                <a:lnTo>
                  <a:pt x="25908" y="277368"/>
                </a:lnTo>
                <a:lnTo>
                  <a:pt x="25908" y="309046"/>
                </a:lnTo>
                <a:lnTo>
                  <a:pt x="6300248" y="4659114"/>
                </a:lnTo>
                <a:lnTo>
                  <a:pt x="6307836" y="4648200"/>
                </a:lnTo>
                <a:lnTo>
                  <a:pt x="6310884" y="4666488"/>
                </a:lnTo>
                <a:lnTo>
                  <a:pt x="6310884" y="4687870"/>
                </a:lnTo>
                <a:lnTo>
                  <a:pt x="6335268" y="4652772"/>
                </a:lnTo>
                <a:close/>
              </a:path>
              <a:path w="6696709" h="4808220">
                <a:moveTo>
                  <a:pt x="216408" y="25908"/>
                </a:moveTo>
                <a:lnTo>
                  <a:pt x="198120" y="28956"/>
                </a:lnTo>
                <a:lnTo>
                  <a:pt x="209033" y="36519"/>
                </a:lnTo>
                <a:lnTo>
                  <a:pt x="216408" y="25908"/>
                </a:lnTo>
                <a:close/>
              </a:path>
              <a:path w="6696709" h="4808220">
                <a:moveTo>
                  <a:pt x="209033" y="36519"/>
                </a:moveTo>
                <a:lnTo>
                  <a:pt x="198120" y="28956"/>
                </a:lnTo>
                <a:lnTo>
                  <a:pt x="198120" y="52224"/>
                </a:lnTo>
                <a:lnTo>
                  <a:pt x="209033" y="36519"/>
                </a:lnTo>
                <a:close/>
              </a:path>
              <a:path w="6696709" h="4808220">
                <a:moveTo>
                  <a:pt x="216408" y="41630"/>
                </a:moveTo>
                <a:lnTo>
                  <a:pt x="216408" y="25908"/>
                </a:lnTo>
                <a:lnTo>
                  <a:pt x="209033" y="36519"/>
                </a:lnTo>
                <a:lnTo>
                  <a:pt x="216408" y="41630"/>
                </a:lnTo>
                <a:close/>
              </a:path>
              <a:path w="6696709" h="4808220">
                <a:moveTo>
                  <a:pt x="6310884" y="4687870"/>
                </a:moveTo>
                <a:lnTo>
                  <a:pt x="6310884" y="4666488"/>
                </a:lnTo>
                <a:lnTo>
                  <a:pt x="6300248" y="4659114"/>
                </a:lnTo>
                <a:lnTo>
                  <a:pt x="6196584" y="4808220"/>
                </a:lnTo>
                <a:lnTo>
                  <a:pt x="6222492" y="4803559"/>
                </a:lnTo>
                <a:lnTo>
                  <a:pt x="6222492" y="4777740"/>
                </a:lnTo>
                <a:lnTo>
                  <a:pt x="6252158" y="4772400"/>
                </a:lnTo>
                <a:lnTo>
                  <a:pt x="6310884" y="4687870"/>
                </a:lnTo>
                <a:close/>
              </a:path>
              <a:path w="6696709" h="4808220">
                <a:moveTo>
                  <a:pt x="6252158" y="4772400"/>
                </a:moveTo>
                <a:lnTo>
                  <a:pt x="6222492" y="4777740"/>
                </a:lnTo>
                <a:lnTo>
                  <a:pt x="6234684" y="4797552"/>
                </a:lnTo>
                <a:lnTo>
                  <a:pt x="6252158" y="4772400"/>
                </a:lnTo>
                <a:close/>
              </a:path>
              <a:path w="6696709" h="4808220">
                <a:moveTo>
                  <a:pt x="6679692" y="4721319"/>
                </a:moveTo>
                <a:lnTo>
                  <a:pt x="6679692" y="4695444"/>
                </a:lnTo>
                <a:lnTo>
                  <a:pt x="6669024" y="4709160"/>
                </a:lnTo>
                <a:lnTo>
                  <a:pt x="6666967" y="4697734"/>
                </a:lnTo>
                <a:lnTo>
                  <a:pt x="6252158" y="4772400"/>
                </a:lnTo>
                <a:lnTo>
                  <a:pt x="6234684" y="4797552"/>
                </a:lnTo>
                <a:lnTo>
                  <a:pt x="6222492" y="4777740"/>
                </a:lnTo>
                <a:lnTo>
                  <a:pt x="6222492" y="4803559"/>
                </a:lnTo>
                <a:lnTo>
                  <a:pt x="6679692" y="4721319"/>
                </a:lnTo>
                <a:close/>
              </a:path>
              <a:path w="6696709" h="4808220">
                <a:moveTo>
                  <a:pt x="6310884" y="4666488"/>
                </a:moveTo>
                <a:lnTo>
                  <a:pt x="6307836" y="4648200"/>
                </a:lnTo>
                <a:lnTo>
                  <a:pt x="6300248" y="4659114"/>
                </a:lnTo>
                <a:lnTo>
                  <a:pt x="6310884" y="4666488"/>
                </a:lnTo>
                <a:close/>
              </a:path>
              <a:path w="6696709" h="4808220">
                <a:moveTo>
                  <a:pt x="6512052" y="4375404"/>
                </a:moveTo>
                <a:lnTo>
                  <a:pt x="6502171" y="4368551"/>
                </a:lnTo>
                <a:lnTo>
                  <a:pt x="6495288" y="4378452"/>
                </a:lnTo>
                <a:lnTo>
                  <a:pt x="6512052" y="4375404"/>
                </a:lnTo>
                <a:close/>
              </a:path>
              <a:path w="6696709" h="4808220">
                <a:moveTo>
                  <a:pt x="6512052" y="4398448"/>
                </a:moveTo>
                <a:lnTo>
                  <a:pt x="6512052" y="4375404"/>
                </a:lnTo>
                <a:lnTo>
                  <a:pt x="6495288" y="4378452"/>
                </a:lnTo>
                <a:lnTo>
                  <a:pt x="6495288" y="4393330"/>
                </a:lnTo>
                <a:lnTo>
                  <a:pt x="6509004" y="4402836"/>
                </a:lnTo>
                <a:lnTo>
                  <a:pt x="6512052" y="4398448"/>
                </a:lnTo>
                <a:close/>
              </a:path>
              <a:path w="6696709" h="4808220">
                <a:moveTo>
                  <a:pt x="6696456" y="4718304"/>
                </a:moveTo>
                <a:lnTo>
                  <a:pt x="6606540" y="4218432"/>
                </a:lnTo>
                <a:lnTo>
                  <a:pt x="6502171" y="4368551"/>
                </a:lnTo>
                <a:lnTo>
                  <a:pt x="6512052" y="4375404"/>
                </a:lnTo>
                <a:lnTo>
                  <a:pt x="6512052" y="4398448"/>
                </a:lnTo>
                <a:lnTo>
                  <a:pt x="6586728" y="4290960"/>
                </a:lnTo>
                <a:lnTo>
                  <a:pt x="6586728" y="4251960"/>
                </a:lnTo>
                <a:lnTo>
                  <a:pt x="6609588" y="4258056"/>
                </a:lnTo>
                <a:lnTo>
                  <a:pt x="6609588" y="4378960"/>
                </a:lnTo>
                <a:lnTo>
                  <a:pt x="6666967" y="4697734"/>
                </a:lnTo>
                <a:lnTo>
                  <a:pt x="6679692" y="4695444"/>
                </a:lnTo>
                <a:lnTo>
                  <a:pt x="6679692" y="4721319"/>
                </a:lnTo>
                <a:lnTo>
                  <a:pt x="6696456" y="4718304"/>
                </a:lnTo>
                <a:close/>
              </a:path>
              <a:path w="6696709" h="4808220">
                <a:moveTo>
                  <a:pt x="6609588" y="4258056"/>
                </a:moveTo>
                <a:lnTo>
                  <a:pt x="6586728" y="4251960"/>
                </a:lnTo>
                <a:lnTo>
                  <a:pt x="6592303" y="4282935"/>
                </a:lnTo>
                <a:lnTo>
                  <a:pt x="6609588" y="4258056"/>
                </a:lnTo>
                <a:close/>
              </a:path>
              <a:path w="6696709" h="4808220">
                <a:moveTo>
                  <a:pt x="6592303" y="4282935"/>
                </a:moveTo>
                <a:lnTo>
                  <a:pt x="6586728" y="4251960"/>
                </a:lnTo>
                <a:lnTo>
                  <a:pt x="6586728" y="4290960"/>
                </a:lnTo>
                <a:lnTo>
                  <a:pt x="6592303" y="4282935"/>
                </a:lnTo>
                <a:close/>
              </a:path>
              <a:path w="6696709" h="4808220">
                <a:moveTo>
                  <a:pt x="6609588" y="4378960"/>
                </a:moveTo>
                <a:lnTo>
                  <a:pt x="6609588" y="4258056"/>
                </a:lnTo>
                <a:lnTo>
                  <a:pt x="6592303" y="4282935"/>
                </a:lnTo>
                <a:lnTo>
                  <a:pt x="6609588" y="4378960"/>
                </a:lnTo>
                <a:close/>
              </a:path>
              <a:path w="6696709" h="4808220">
                <a:moveTo>
                  <a:pt x="6679692" y="4695444"/>
                </a:moveTo>
                <a:lnTo>
                  <a:pt x="6666967" y="4697734"/>
                </a:lnTo>
                <a:lnTo>
                  <a:pt x="6669024" y="4709160"/>
                </a:lnTo>
                <a:lnTo>
                  <a:pt x="6679692" y="4695444"/>
                </a:lnTo>
                <a:close/>
              </a:path>
            </a:pathLst>
          </a:custGeom>
          <a:solidFill>
            <a:srgbClr val="BEBEBE"/>
          </a:solidFill>
        </p:spPr>
        <p:txBody>
          <a:bodyPr wrap="square" lIns="0" tIns="0" rIns="0" bIns="0" rtlCol="0"/>
          <a:lstStyle/>
          <a:p>
            <a:endParaRPr/>
          </a:p>
        </p:txBody>
      </p:sp>
      <p:sp>
        <p:nvSpPr>
          <p:cNvPr id="4" name="object 4"/>
          <p:cNvSpPr txBox="1">
            <a:spLocks noGrp="1"/>
          </p:cNvSpPr>
          <p:nvPr>
            <p:ph type="title"/>
          </p:nvPr>
        </p:nvSpPr>
        <p:spPr>
          <a:xfrm>
            <a:off x="1136996" y="740484"/>
            <a:ext cx="2138218" cy="2042834"/>
          </a:xfrm>
          <a:prstGeom prst="rect">
            <a:avLst/>
          </a:prstGeom>
        </p:spPr>
        <p:txBody>
          <a:bodyPr vert="horz" wrap="square" lIns="0" tIns="11397" rIns="0" bIns="0" rtlCol="0">
            <a:spAutoFit/>
          </a:bodyPr>
          <a:lstStyle/>
          <a:p>
            <a:pPr marL="11397">
              <a:spcBef>
                <a:spcPts val="90"/>
              </a:spcBef>
            </a:pPr>
            <a:r>
              <a:rPr spc="-4" dirty="0">
                <a:solidFill>
                  <a:srgbClr val="FF6609"/>
                </a:solidFill>
              </a:rPr>
              <a:t>FORMS </a:t>
            </a:r>
            <a:r>
              <a:rPr dirty="0">
                <a:solidFill>
                  <a:srgbClr val="FF6609"/>
                </a:solidFill>
              </a:rPr>
              <a:t>OF</a:t>
            </a:r>
            <a:r>
              <a:rPr spc="-135" dirty="0">
                <a:solidFill>
                  <a:srgbClr val="FF6609"/>
                </a:solidFill>
              </a:rPr>
              <a:t> </a:t>
            </a:r>
            <a:r>
              <a:rPr spc="-4" dirty="0">
                <a:solidFill>
                  <a:srgbClr val="FF6609"/>
                </a:solidFill>
              </a:rPr>
              <a:t>ENTITIES</a:t>
            </a:r>
          </a:p>
        </p:txBody>
      </p:sp>
      <p:sp>
        <p:nvSpPr>
          <p:cNvPr id="5" name="object 5"/>
          <p:cNvSpPr/>
          <p:nvPr/>
        </p:nvSpPr>
        <p:spPr>
          <a:xfrm>
            <a:off x="1330037" y="3562126"/>
            <a:ext cx="2028536" cy="730624"/>
          </a:xfrm>
          <a:custGeom>
            <a:avLst/>
            <a:gdLst/>
            <a:ahLst/>
            <a:cxnLst/>
            <a:rect l="l" t="t" r="r" b="b"/>
            <a:pathLst>
              <a:path w="2231390" h="828039">
                <a:moveTo>
                  <a:pt x="0" y="0"/>
                </a:moveTo>
                <a:lnTo>
                  <a:pt x="0" y="827532"/>
                </a:lnTo>
                <a:lnTo>
                  <a:pt x="2231136" y="827532"/>
                </a:lnTo>
                <a:lnTo>
                  <a:pt x="2231136" y="0"/>
                </a:lnTo>
                <a:lnTo>
                  <a:pt x="0" y="0"/>
                </a:lnTo>
                <a:close/>
              </a:path>
            </a:pathLst>
          </a:custGeom>
          <a:solidFill>
            <a:srgbClr val="F2F2F2"/>
          </a:solidFill>
        </p:spPr>
        <p:txBody>
          <a:bodyPr wrap="square" lIns="0" tIns="0" rIns="0" bIns="0" rtlCol="0"/>
          <a:lstStyle/>
          <a:p>
            <a:endParaRPr/>
          </a:p>
        </p:txBody>
      </p:sp>
      <p:sp>
        <p:nvSpPr>
          <p:cNvPr id="6" name="object 6"/>
          <p:cNvSpPr/>
          <p:nvPr/>
        </p:nvSpPr>
        <p:spPr>
          <a:xfrm>
            <a:off x="1317568" y="3551368"/>
            <a:ext cx="2053359" cy="753035"/>
          </a:xfrm>
          <a:custGeom>
            <a:avLst/>
            <a:gdLst/>
            <a:ahLst/>
            <a:cxnLst/>
            <a:rect l="l" t="t" r="r" b="b"/>
            <a:pathLst>
              <a:path w="2258695" h="853439">
                <a:moveTo>
                  <a:pt x="2258568" y="847344"/>
                </a:moveTo>
                <a:lnTo>
                  <a:pt x="2258568" y="4572"/>
                </a:lnTo>
                <a:lnTo>
                  <a:pt x="2252472" y="0"/>
                </a:lnTo>
                <a:lnTo>
                  <a:pt x="6096" y="0"/>
                </a:lnTo>
                <a:lnTo>
                  <a:pt x="0" y="4572"/>
                </a:lnTo>
                <a:lnTo>
                  <a:pt x="0" y="847344"/>
                </a:lnTo>
                <a:lnTo>
                  <a:pt x="6096" y="853440"/>
                </a:lnTo>
                <a:lnTo>
                  <a:pt x="13716" y="853440"/>
                </a:lnTo>
                <a:lnTo>
                  <a:pt x="13716" y="24384"/>
                </a:lnTo>
                <a:lnTo>
                  <a:pt x="25908" y="12192"/>
                </a:lnTo>
                <a:lnTo>
                  <a:pt x="25908" y="24384"/>
                </a:lnTo>
                <a:lnTo>
                  <a:pt x="2232660" y="24384"/>
                </a:lnTo>
                <a:lnTo>
                  <a:pt x="2232660" y="12192"/>
                </a:lnTo>
                <a:lnTo>
                  <a:pt x="2244852" y="24384"/>
                </a:lnTo>
                <a:lnTo>
                  <a:pt x="2244852" y="853440"/>
                </a:lnTo>
                <a:lnTo>
                  <a:pt x="2252472" y="853440"/>
                </a:lnTo>
                <a:lnTo>
                  <a:pt x="2258568" y="847344"/>
                </a:lnTo>
                <a:close/>
              </a:path>
              <a:path w="2258695" h="853439">
                <a:moveTo>
                  <a:pt x="25908" y="24384"/>
                </a:moveTo>
                <a:lnTo>
                  <a:pt x="25908" y="12192"/>
                </a:lnTo>
                <a:lnTo>
                  <a:pt x="13716" y="24384"/>
                </a:lnTo>
                <a:lnTo>
                  <a:pt x="25908" y="24384"/>
                </a:lnTo>
                <a:close/>
              </a:path>
              <a:path w="2258695" h="853439">
                <a:moveTo>
                  <a:pt x="25908" y="827532"/>
                </a:moveTo>
                <a:lnTo>
                  <a:pt x="25908" y="24384"/>
                </a:lnTo>
                <a:lnTo>
                  <a:pt x="13716" y="24384"/>
                </a:lnTo>
                <a:lnTo>
                  <a:pt x="13716" y="827532"/>
                </a:lnTo>
                <a:lnTo>
                  <a:pt x="25908" y="827532"/>
                </a:lnTo>
                <a:close/>
              </a:path>
              <a:path w="2258695" h="853439">
                <a:moveTo>
                  <a:pt x="2244852" y="827532"/>
                </a:moveTo>
                <a:lnTo>
                  <a:pt x="13716" y="827532"/>
                </a:lnTo>
                <a:lnTo>
                  <a:pt x="25908" y="839724"/>
                </a:lnTo>
                <a:lnTo>
                  <a:pt x="25908" y="853440"/>
                </a:lnTo>
                <a:lnTo>
                  <a:pt x="2232660" y="853440"/>
                </a:lnTo>
                <a:lnTo>
                  <a:pt x="2232660" y="839724"/>
                </a:lnTo>
                <a:lnTo>
                  <a:pt x="2244852" y="827532"/>
                </a:lnTo>
                <a:close/>
              </a:path>
              <a:path w="2258695" h="853439">
                <a:moveTo>
                  <a:pt x="25908" y="853440"/>
                </a:moveTo>
                <a:lnTo>
                  <a:pt x="25908" y="839724"/>
                </a:lnTo>
                <a:lnTo>
                  <a:pt x="13716" y="827532"/>
                </a:lnTo>
                <a:lnTo>
                  <a:pt x="13716" y="853440"/>
                </a:lnTo>
                <a:lnTo>
                  <a:pt x="25908" y="853440"/>
                </a:lnTo>
                <a:close/>
              </a:path>
              <a:path w="2258695" h="853439">
                <a:moveTo>
                  <a:pt x="2244852" y="24384"/>
                </a:moveTo>
                <a:lnTo>
                  <a:pt x="2232660" y="12192"/>
                </a:lnTo>
                <a:lnTo>
                  <a:pt x="2232660" y="24384"/>
                </a:lnTo>
                <a:lnTo>
                  <a:pt x="2244852" y="24384"/>
                </a:lnTo>
                <a:close/>
              </a:path>
              <a:path w="2258695" h="853439">
                <a:moveTo>
                  <a:pt x="2244852" y="827532"/>
                </a:moveTo>
                <a:lnTo>
                  <a:pt x="2244852" y="24384"/>
                </a:lnTo>
                <a:lnTo>
                  <a:pt x="2232660" y="24384"/>
                </a:lnTo>
                <a:lnTo>
                  <a:pt x="2232660" y="827532"/>
                </a:lnTo>
                <a:lnTo>
                  <a:pt x="2244852" y="827532"/>
                </a:lnTo>
                <a:close/>
              </a:path>
              <a:path w="2258695" h="853439">
                <a:moveTo>
                  <a:pt x="2244852" y="853440"/>
                </a:moveTo>
                <a:lnTo>
                  <a:pt x="2244852" y="827532"/>
                </a:lnTo>
                <a:lnTo>
                  <a:pt x="2232660" y="839724"/>
                </a:lnTo>
                <a:lnTo>
                  <a:pt x="2232660" y="853440"/>
                </a:lnTo>
                <a:lnTo>
                  <a:pt x="2244852" y="853440"/>
                </a:lnTo>
                <a:close/>
              </a:path>
            </a:pathLst>
          </a:custGeom>
          <a:solidFill>
            <a:srgbClr val="F2F2F2"/>
          </a:solidFill>
        </p:spPr>
        <p:txBody>
          <a:bodyPr wrap="square" lIns="0" tIns="0" rIns="0" bIns="0" rtlCol="0"/>
          <a:lstStyle/>
          <a:p>
            <a:endParaRPr/>
          </a:p>
        </p:txBody>
      </p:sp>
      <p:sp>
        <p:nvSpPr>
          <p:cNvPr id="7" name="object 7"/>
          <p:cNvSpPr txBox="1"/>
          <p:nvPr/>
        </p:nvSpPr>
        <p:spPr>
          <a:xfrm>
            <a:off x="1400232" y="3541506"/>
            <a:ext cx="1836882" cy="780950"/>
          </a:xfrm>
          <a:prstGeom prst="rect">
            <a:avLst/>
          </a:prstGeom>
        </p:spPr>
        <p:txBody>
          <a:bodyPr vert="horz" wrap="square" lIns="0" tIns="11397" rIns="0" bIns="0" rtlCol="0">
            <a:spAutoFit/>
          </a:bodyPr>
          <a:lstStyle/>
          <a:p>
            <a:pPr marL="170955" indent="-159558">
              <a:spcBef>
                <a:spcPts val="90"/>
              </a:spcBef>
              <a:buFont typeface="Arial"/>
              <a:buChar char="•"/>
              <a:tabLst>
                <a:tab pos="170955" algn="l"/>
                <a:tab pos="171525" algn="l"/>
              </a:tabLst>
            </a:pPr>
            <a:r>
              <a:rPr sz="1000" i="1" spc="-4" dirty="0">
                <a:solidFill>
                  <a:srgbClr val="252525"/>
                </a:solidFill>
                <a:latin typeface="Times New Roman"/>
                <a:cs typeface="Times New Roman"/>
              </a:rPr>
              <a:t>Registration </a:t>
            </a:r>
            <a:r>
              <a:rPr sz="1000" i="1" dirty="0">
                <a:solidFill>
                  <a:srgbClr val="252525"/>
                </a:solidFill>
                <a:latin typeface="Times New Roman"/>
                <a:cs typeface="Times New Roman"/>
              </a:rPr>
              <a:t>not</a:t>
            </a:r>
            <a:r>
              <a:rPr sz="1000" i="1" spc="-45" dirty="0">
                <a:solidFill>
                  <a:srgbClr val="252525"/>
                </a:solidFill>
                <a:latin typeface="Times New Roman"/>
                <a:cs typeface="Times New Roman"/>
              </a:rPr>
              <a:t> </a:t>
            </a:r>
            <a:r>
              <a:rPr sz="1000" i="1" dirty="0">
                <a:solidFill>
                  <a:srgbClr val="252525"/>
                </a:solidFill>
                <a:latin typeface="Times New Roman"/>
                <a:cs typeface="Times New Roman"/>
              </a:rPr>
              <a:t>required</a:t>
            </a:r>
            <a:endParaRPr sz="1000">
              <a:latin typeface="Times New Roman"/>
              <a:cs typeface="Times New Roman"/>
            </a:endParaRPr>
          </a:p>
          <a:p>
            <a:pPr marL="170955" indent="-159558">
              <a:spcBef>
                <a:spcPts val="4"/>
              </a:spcBef>
              <a:buFont typeface="Arial"/>
              <a:buChar char="•"/>
              <a:tabLst>
                <a:tab pos="170955" algn="l"/>
                <a:tab pos="171525" algn="l"/>
              </a:tabLst>
            </a:pPr>
            <a:r>
              <a:rPr sz="1000" i="1" dirty="0">
                <a:solidFill>
                  <a:srgbClr val="252525"/>
                </a:solidFill>
                <a:latin typeface="Times New Roman"/>
                <a:cs typeface="Times New Roman"/>
              </a:rPr>
              <a:t>Single</a:t>
            </a:r>
            <a:r>
              <a:rPr sz="1000" i="1" spc="-36" dirty="0">
                <a:solidFill>
                  <a:srgbClr val="252525"/>
                </a:solidFill>
                <a:latin typeface="Times New Roman"/>
                <a:cs typeface="Times New Roman"/>
              </a:rPr>
              <a:t> </a:t>
            </a:r>
            <a:r>
              <a:rPr sz="1000" i="1" spc="-4" dirty="0">
                <a:solidFill>
                  <a:srgbClr val="252525"/>
                </a:solidFill>
                <a:latin typeface="Times New Roman"/>
                <a:cs typeface="Times New Roman"/>
              </a:rPr>
              <a:t>Owner</a:t>
            </a:r>
            <a:endParaRPr sz="1000">
              <a:latin typeface="Times New Roman"/>
              <a:cs typeface="Times New Roman"/>
            </a:endParaRPr>
          </a:p>
          <a:p>
            <a:pPr marL="170955" indent="-159558">
              <a:buFont typeface="Arial"/>
              <a:buChar char="•"/>
              <a:tabLst>
                <a:tab pos="170955" algn="l"/>
                <a:tab pos="171525" algn="l"/>
              </a:tabLst>
            </a:pPr>
            <a:r>
              <a:rPr sz="1000" i="1" dirty="0">
                <a:solidFill>
                  <a:srgbClr val="252525"/>
                </a:solidFill>
                <a:latin typeface="Times New Roman"/>
                <a:cs typeface="Times New Roman"/>
              </a:rPr>
              <a:t>Small Investment</a:t>
            </a:r>
            <a:r>
              <a:rPr sz="1000" i="1" spc="-67" dirty="0">
                <a:solidFill>
                  <a:srgbClr val="252525"/>
                </a:solidFill>
                <a:latin typeface="Times New Roman"/>
                <a:cs typeface="Times New Roman"/>
              </a:rPr>
              <a:t> </a:t>
            </a:r>
            <a:r>
              <a:rPr sz="1000" i="1" dirty="0">
                <a:solidFill>
                  <a:srgbClr val="252525"/>
                </a:solidFill>
                <a:latin typeface="Times New Roman"/>
                <a:cs typeface="Times New Roman"/>
              </a:rPr>
              <a:t>required</a:t>
            </a:r>
            <a:endParaRPr sz="1000">
              <a:latin typeface="Times New Roman"/>
              <a:cs typeface="Times New Roman"/>
            </a:endParaRPr>
          </a:p>
          <a:p>
            <a:pPr marL="170955" indent="-159558">
              <a:buFont typeface="Arial"/>
              <a:buChar char="•"/>
              <a:tabLst>
                <a:tab pos="170955" algn="l"/>
                <a:tab pos="171525" algn="l"/>
              </a:tabLst>
            </a:pPr>
            <a:r>
              <a:rPr sz="1000" i="1" dirty="0">
                <a:solidFill>
                  <a:srgbClr val="252525"/>
                </a:solidFill>
                <a:latin typeface="Times New Roman"/>
                <a:cs typeface="Times New Roman"/>
              </a:rPr>
              <a:t>Suitable for small</a:t>
            </a:r>
            <a:r>
              <a:rPr sz="1000" i="1" spc="-85" dirty="0">
                <a:solidFill>
                  <a:srgbClr val="252525"/>
                </a:solidFill>
                <a:latin typeface="Times New Roman"/>
                <a:cs typeface="Times New Roman"/>
              </a:rPr>
              <a:t> </a:t>
            </a:r>
            <a:r>
              <a:rPr sz="1000" i="1" dirty="0">
                <a:solidFill>
                  <a:srgbClr val="252525"/>
                </a:solidFill>
                <a:latin typeface="Times New Roman"/>
                <a:cs typeface="Times New Roman"/>
              </a:rPr>
              <a:t>business</a:t>
            </a:r>
            <a:endParaRPr sz="1000">
              <a:latin typeface="Times New Roman"/>
              <a:cs typeface="Times New Roman"/>
            </a:endParaRPr>
          </a:p>
          <a:p>
            <a:pPr marL="170955" indent="-159558">
              <a:buFont typeface="Arial"/>
              <a:buChar char="•"/>
              <a:tabLst>
                <a:tab pos="170955" algn="l"/>
                <a:tab pos="171525" algn="l"/>
              </a:tabLst>
            </a:pPr>
            <a:r>
              <a:rPr sz="1000" b="1" i="1" spc="-4" dirty="0">
                <a:solidFill>
                  <a:srgbClr val="252525"/>
                </a:solidFill>
                <a:latin typeface="Times New Roman"/>
                <a:cs typeface="Times New Roman"/>
              </a:rPr>
              <a:t>Unlimited </a:t>
            </a:r>
            <a:r>
              <a:rPr sz="1000" b="1" i="1" dirty="0">
                <a:solidFill>
                  <a:srgbClr val="252525"/>
                </a:solidFill>
                <a:latin typeface="Times New Roman"/>
                <a:cs typeface="Times New Roman"/>
              </a:rPr>
              <a:t>Liability </a:t>
            </a:r>
            <a:r>
              <a:rPr sz="1000" i="1" dirty="0">
                <a:solidFill>
                  <a:srgbClr val="252525"/>
                </a:solidFill>
                <a:latin typeface="Times New Roman"/>
                <a:cs typeface="Times New Roman"/>
              </a:rPr>
              <a:t>of the</a:t>
            </a:r>
            <a:r>
              <a:rPr sz="1000" i="1" spc="-135" dirty="0">
                <a:solidFill>
                  <a:srgbClr val="252525"/>
                </a:solidFill>
                <a:latin typeface="Times New Roman"/>
                <a:cs typeface="Times New Roman"/>
              </a:rPr>
              <a:t> </a:t>
            </a:r>
            <a:r>
              <a:rPr sz="1000" i="1" dirty="0">
                <a:solidFill>
                  <a:srgbClr val="252525"/>
                </a:solidFill>
                <a:latin typeface="Times New Roman"/>
                <a:cs typeface="Times New Roman"/>
              </a:rPr>
              <a:t>owner</a:t>
            </a:r>
            <a:endParaRPr sz="1000">
              <a:latin typeface="Times New Roman"/>
              <a:cs typeface="Times New Roman"/>
            </a:endParaRPr>
          </a:p>
        </p:txBody>
      </p:sp>
      <p:sp>
        <p:nvSpPr>
          <p:cNvPr id="8" name="object 8"/>
          <p:cNvSpPr/>
          <p:nvPr/>
        </p:nvSpPr>
        <p:spPr>
          <a:xfrm>
            <a:off x="5899266" y="2330375"/>
            <a:ext cx="2136486" cy="571500"/>
          </a:xfrm>
          <a:custGeom>
            <a:avLst/>
            <a:gdLst/>
            <a:ahLst/>
            <a:cxnLst/>
            <a:rect l="l" t="t" r="r" b="b"/>
            <a:pathLst>
              <a:path w="2350134" h="647700">
                <a:moveTo>
                  <a:pt x="0" y="0"/>
                </a:moveTo>
                <a:lnTo>
                  <a:pt x="0" y="647700"/>
                </a:lnTo>
                <a:lnTo>
                  <a:pt x="2350008" y="647700"/>
                </a:lnTo>
                <a:lnTo>
                  <a:pt x="2350008" y="0"/>
                </a:lnTo>
                <a:lnTo>
                  <a:pt x="0" y="0"/>
                </a:lnTo>
                <a:close/>
              </a:path>
            </a:pathLst>
          </a:custGeom>
          <a:solidFill>
            <a:srgbClr val="F2F2F2"/>
          </a:solidFill>
        </p:spPr>
        <p:txBody>
          <a:bodyPr wrap="square" lIns="0" tIns="0" rIns="0" bIns="0" rtlCol="0"/>
          <a:lstStyle/>
          <a:p>
            <a:endParaRPr/>
          </a:p>
        </p:txBody>
      </p:sp>
      <p:sp>
        <p:nvSpPr>
          <p:cNvPr id="9" name="object 9"/>
          <p:cNvSpPr/>
          <p:nvPr/>
        </p:nvSpPr>
        <p:spPr>
          <a:xfrm>
            <a:off x="5888182" y="2318273"/>
            <a:ext cx="2160155" cy="594472"/>
          </a:xfrm>
          <a:custGeom>
            <a:avLst/>
            <a:gdLst/>
            <a:ahLst/>
            <a:cxnLst/>
            <a:rect l="l" t="t" r="r" b="b"/>
            <a:pathLst>
              <a:path w="2376170" h="673735">
                <a:moveTo>
                  <a:pt x="2375916" y="669036"/>
                </a:moveTo>
                <a:lnTo>
                  <a:pt x="2375916" y="6096"/>
                </a:lnTo>
                <a:lnTo>
                  <a:pt x="2369820" y="0"/>
                </a:lnTo>
                <a:lnTo>
                  <a:pt x="6096" y="0"/>
                </a:lnTo>
                <a:lnTo>
                  <a:pt x="0" y="6096"/>
                </a:lnTo>
                <a:lnTo>
                  <a:pt x="0" y="669036"/>
                </a:lnTo>
                <a:lnTo>
                  <a:pt x="6096" y="673608"/>
                </a:lnTo>
                <a:lnTo>
                  <a:pt x="12192" y="673608"/>
                </a:lnTo>
                <a:lnTo>
                  <a:pt x="12192" y="25908"/>
                </a:lnTo>
                <a:lnTo>
                  <a:pt x="25908" y="13716"/>
                </a:lnTo>
                <a:lnTo>
                  <a:pt x="25908" y="25908"/>
                </a:lnTo>
                <a:lnTo>
                  <a:pt x="2350008" y="25908"/>
                </a:lnTo>
                <a:lnTo>
                  <a:pt x="2350008" y="13716"/>
                </a:lnTo>
                <a:lnTo>
                  <a:pt x="2362200" y="25908"/>
                </a:lnTo>
                <a:lnTo>
                  <a:pt x="2362200" y="673608"/>
                </a:lnTo>
                <a:lnTo>
                  <a:pt x="2369820" y="673608"/>
                </a:lnTo>
                <a:lnTo>
                  <a:pt x="2375916" y="669036"/>
                </a:lnTo>
                <a:close/>
              </a:path>
              <a:path w="2376170" h="673735">
                <a:moveTo>
                  <a:pt x="25908" y="25908"/>
                </a:moveTo>
                <a:lnTo>
                  <a:pt x="25908" y="13716"/>
                </a:lnTo>
                <a:lnTo>
                  <a:pt x="12192" y="25908"/>
                </a:lnTo>
                <a:lnTo>
                  <a:pt x="25908" y="25908"/>
                </a:lnTo>
                <a:close/>
              </a:path>
              <a:path w="2376170" h="673735">
                <a:moveTo>
                  <a:pt x="25908" y="649224"/>
                </a:moveTo>
                <a:lnTo>
                  <a:pt x="25908" y="25908"/>
                </a:lnTo>
                <a:lnTo>
                  <a:pt x="12192" y="25908"/>
                </a:lnTo>
                <a:lnTo>
                  <a:pt x="12192" y="649224"/>
                </a:lnTo>
                <a:lnTo>
                  <a:pt x="25908" y="649224"/>
                </a:lnTo>
                <a:close/>
              </a:path>
              <a:path w="2376170" h="673735">
                <a:moveTo>
                  <a:pt x="2362200" y="649224"/>
                </a:moveTo>
                <a:lnTo>
                  <a:pt x="12192" y="649224"/>
                </a:lnTo>
                <a:lnTo>
                  <a:pt x="25908" y="661416"/>
                </a:lnTo>
                <a:lnTo>
                  <a:pt x="25908" y="673608"/>
                </a:lnTo>
                <a:lnTo>
                  <a:pt x="2350008" y="673608"/>
                </a:lnTo>
                <a:lnTo>
                  <a:pt x="2350008" y="661416"/>
                </a:lnTo>
                <a:lnTo>
                  <a:pt x="2362200" y="649224"/>
                </a:lnTo>
                <a:close/>
              </a:path>
              <a:path w="2376170" h="673735">
                <a:moveTo>
                  <a:pt x="25908" y="673608"/>
                </a:moveTo>
                <a:lnTo>
                  <a:pt x="25908" y="661416"/>
                </a:lnTo>
                <a:lnTo>
                  <a:pt x="12192" y="649224"/>
                </a:lnTo>
                <a:lnTo>
                  <a:pt x="12192" y="673608"/>
                </a:lnTo>
                <a:lnTo>
                  <a:pt x="25908" y="673608"/>
                </a:lnTo>
                <a:close/>
              </a:path>
              <a:path w="2376170" h="673735">
                <a:moveTo>
                  <a:pt x="2362200" y="25908"/>
                </a:moveTo>
                <a:lnTo>
                  <a:pt x="2350008" y="13716"/>
                </a:lnTo>
                <a:lnTo>
                  <a:pt x="2350008" y="25908"/>
                </a:lnTo>
                <a:lnTo>
                  <a:pt x="2362200" y="25908"/>
                </a:lnTo>
                <a:close/>
              </a:path>
              <a:path w="2376170" h="673735">
                <a:moveTo>
                  <a:pt x="2362200" y="649224"/>
                </a:moveTo>
                <a:lnTo>
                  <a:pt x="2362200" y="25908"/>
                </a:lnTo>
                <a:lnTo>
                  <a:pt x="2350008" y="25908"/>
                </a:lnTo>
                <a:lnTo>
                  <a:pt x="2350008" y="649224"/>
                </a:lnTo>
                <a:lnTo>
                  <a:pt x="2362200" y="649224"/>
                </a:lnTo>
                <a:close/>
              </a:path>
              <a:path w="2376170" h="673735">
                <a:moveTo>
                  <a:pt x="2362200" y="673608"/>
                </a:moveTo>
                <a:lnTo>
                  <a:pt x="2362200" y="649224"/>
                </a:lnTo>
                <a:lnTo>
                  <a:pt x="2350008" y="661416"/>
                </a:lnTo>
                <a:lnTo>
                  <a:pt x="2350008" y="673608"/>
                </a:lnTo>
                <a:lnTo>
                  <a:pt x="2362200" y="673608"/>
                </a:lnTo>
                <a:close/>
              </a:path>
            </a:pathLst>
          </a:custGeom>
          <a:solidFill>
            <a:srgbClr val="F2F2F2"/>
          </a:solidFill>
        </p:spPr>
        <p:txBody>
          <a:bodyPr wrap="square" lIns="0" tIns="0" rIns="0" bIns="0" rtlCol="0"/>
          <a:lstStyle/>
          <a:p>
            <a:endParaRPr/>
          </a:p>
        </p:txBody>
      </p:sp>
      <p:sp>
        <p:nvSpPr>
          <p:cNvPr id="10" name="object 10"/>
          <p:cNvSpPr txBox="1"/>
          <p:nvPr/>
        </p:nvSpPr>
        <p:spPr>
          <a:xfrm>
            <a:off x="5970845" y="2304376"/>
            <a:ext cx="1968500" cy="627061"/>
          </a:xfrm>
          <a:prstGeom prst="rect">
            <a:avLst/>
          </a:prstGeom>
        </p:spPr>
        <p:txBody>
          <a:bodyPr vert="horz" wrap="square" lIns="0" tIns="11397" rIns="0" bIns="0" rtlCol="0">
            <a:spAutoFit/>
          </a:bodyPr>
          <a:lstStyle/>
          <a:p>
            <a:pPr marL="170955" indent="-159558">
              <a:spcBef>
                <a:spcPts val="90"/>
              </a:spcBef>
              <a:buFont typeface="Arial"/>
              <a:buChar char="•"/>
              <a:tabLst>
                <a:tab pos="170955" algn="l"/>
                <a:tab pos="171525" algn="l"/>
              </a:tabLst>
            </a:pPr>
            <a:r>
              <a:rPr sz="1000" i="1" dirty="0">
                <a:solidFill>
                  <a:srgbClr val="252525"/>
                </a:solidFill>
                <a:latin typeface="Times New Roman"/>
                <a:cs typeface="Times New Roman"/>
              </a:rPr>
              <a:t>More than one person</a:t>
            </a:r>
            <a:r>
              <a:rPr sz="1000" i="1" spc="-94" dirty="0">
                <a:solidFill>
                  <a:srgbClr val="252525"/>
                </a:solidFill>
                <a:latin typeface="Times New Roman"/>
                <a:cs typeface="Times New Roman"/>
              </a:rPr>
              <a:t> </a:t>
            </a:r>
            <a:r>
              <a:rPr sz="1000" i="1" dirty="0">
                <a:solidFill>
                  <a:srgbClr val="252525"/>
                </a:solidFill>
                <a:latin typeface="Times New Roman"/>
                <a:cs typeface="Times New Roman"/>
              </a:rPr>
              <a:t>required</a:t>
            </a:r>
            <a:endParaRPr sz="1000">
              <a:latin typeface="Times New Roman"/>
              <a:cs typeface="Times New Roman"/>
            </a:endParaRPr>
          </a:p>
          <a:p>
            <a:pPr marL="170955" indent="-159558">
              <a:spcBef>
                <a:spcPts val="4"/>
              </a:spcBef>
              <a:buFont typeface="Arial"/>
              <a:buChar char="•"/>
              <a:tabLst>
                <a:tab pos="170955" algn="l"/>
                <a:tab pos="171525" algn="l"/>
              </a:tabLst>
            </a:pPr>
            <a:r>
              <a:rPr sz="1000" i="1" spc="-4" dirty="0">
                <a:solidFill>
                  <a:srgbClr val="252525"/>
                </a:solidFill>
                <a:latin typeface="Times New Roman"/>
                <a:cs typeface="Times New Roman"/>
              </a:rPr>
              <a:t>Registration </a:t>
            </a:r>
            <a:r>
              <a:rPr sz="1000" i="1" dirty="0">
                <a:solidFill>
                  <a:srgbClr val="252525"/>
                </a:solidFill>
                <a:latin typeface="Times New Roman"/>
                <a:cs typeface="Times New Roman"/>
              </a:rPr>
              <a:t>Under </a:t>
            </a:r>
            <a:r>
              <a:rPr sz="1000" i="1" spc="-4" dirty="0">
                <a:solidFill>
                  <a:srgbClr val="252525"/>
                </a:solidFill>
                <a:latin typeface="Times New Roman"/>
                <a:cs typeface="Times New Roman"/>
              </a:rPr>
              <a:t>LLP </a:t>
            </a:r>
            <a:r>
              <a:rPr sz="1000" i="1" dirty="0">
                <a:solidFill>
                  <a:srgbClr val="252525"/>
                </a:solidFill>
                <a:latin typeface="Times New Roman"/>
                <a:cs typeface="Times New Roman"/>
              </a:rPr>
              <a:t>Act ,</a:t>
            </a:r>
            <a:r>
              <a:rPr sz="1000" i="1" spc="-67" dirty="0">
                <a:solidFill>
                  <a:srgbClr val="252525"/>
                </a:solidFill>
                <a:latin typeface="Times New Roman"/>
                <a:cs typeface="Times New Roman"/>
              </a:rPr>
              <a:t> </a:t>
            </a:r>
            <a:r>
              <a:rPr sz="1000" i="1" dirty="0">
                <a:solidFill>
                  <a:srgbClr val="252525"/>
                </a:solidFill>
                <a:latin typeface="Times New Roman"/>
                <a:cs typeface="Times New Roman"/>
              </a:rPr>
              <a:t>2008</a:t>
            </a:r>
            <a:endParaRPr sz="1000">
              <a:latin typeface="Times New Roman"/>
              <a:cs typeface="Times New Roman"/>
            </a:endParaRPr>
          </a:p>
          <a:p>
            <a:pPr marL="170955" indent="-159558">
              <a:buFont typeface="Arial"/>
              <a:buChar char="•"/>
              <a:tabLst>
                <a:tab pos="170955" algn="l"/>
                <a:tab pos="171525" algn="l"/>
              </a:tabLst>
            </a:pPr>
            <a:r>
              <a:rPr sz="1000" i="1" dirty="0">
                <a:solidFill>
                  <a:srgbClr val="252525"/>
                </a:solidFill>
                <a:latin typeface="Times New Roman"/>
                <a:cs typeface="Times New Roman"/>
              </a:rPr>
              <a:t>Suitable for</a:t>
            </a:r>
            <a:r>
              <a:rPr sz="1000" i="1" spc="-58" dirty="0">
                <a:solidFill>
                  <a:srgbClr val="252525"/>
                </a:solidFill>
                <a:latin typeface="Times New Roman"/>
                <a:cs typeface="Times New Roman"/>
              </a:rPr>
              <a:t> </a:t>
            </a:r>
            <a:r>
              <a:rPr sz="1000" i="1" spc="-4" dirty="0">
                <a:solidFill>
                  <a:srgbClr val="252525"/>
                </a:solidFill>
                <a:latin typeface="Times New Roman"/>
                <a:cs typeface="Times New Roman"/>
              </a:rPr>
              <a:t>professionals</a:t>
            </a:r>
            <a:endParaRPr sz="1000">
              <a:latin typeface="Times New Roman"/>
              <a:cs typeface="Times New Roman"/>
            </a:endParaRPr>
          </a:p>
          <a:p>
            <a:pPr marL="170955" indent="-159558">
              <a:buFont typeface="Arial"/>
              <a:buChar char="•"/>
              <a:tabLst>
                <a:tab pos="170955" algn="l"/>
                <a:tab pos="171525" algn="l"/>
              </a:tabLst>
            </a:pPr>
            <a:r>
              <a:rPr sz="1000" b="1" i="1" dirty="0">
                <a:solidFill>
                  <a:srgbClr val="252525"/>
                </a:solidFill>
                <a:latin typeface="Times New Roman"/>
                <a:cs typeface="Times New Roman"/>
              </a:rPr>
              <a:t>Limited </a:t>
            </a:r>
            <a:r>
              <a:rPr sz="1000" b="1" i="1" spc="-4" dirty="0">
                <a:solidFill>
                  <a:srgbClr val="252525"/>
                </a:solidFill>
                <a:latin typeface="Times New Roman"/>
                <a:cs typeface="Times New Roman"/>
              </a:rPr>
              <a:t>liability </a:t>
            </a:r>
            <a:r>
              <a:rPr sz="1000" i="1" dirty="0">
                <a:solidFill>
                  <a:srgbClr val="252525"/>
                </a:solidFill>
                <a:latin typeface="Times New Roman"/>
                <a:cs typeface="Times New Roman"/>
              </a:rPr>
              <a:t>of</a:t>
            </a:r>
            <a:r>
              <a:rPr sz="1000" i="1" spc="-94" dirty="0">
                <a:solidFill>
                  <a:srgbClr val="252525"/>
                </a:solidFill>
                <a:latin typeface="Times New Roman"/>
                <a:cs typeface="Times New Roman"/>
              </a:rPr>
              <a:t> </a:t>
            </a:r>
            <a:r>
              <a:rPr sz="1000" i="1" dirty="0">
                <a:solidFill>
                  <a:srgbClr val="252525"/>
                </a:solidFill>
                <a:latin typeface="Times New Roman"/>
                <a:cs typeface="Times New Roman"/>
              </a:rPr>
              <a:t>partners</a:t>
            </a:r>
            <a:endParaRPr sz="1000">
              <a:latin typeface="Times New Roman"/>
              <a:cs typeface="Times New Roman"/>
            </a:endParaRPr>
          </a:p>
        </p:txBody>
      </p:sp>
      <p:sp>
        <p:nvSpPr>
          <p:cNvPr id="11" name="object 11"/>
          <p:cNvSpPr/>
          <p:nvPr/>
        </p:nvSpPr>
        <p:spPr>
          <a:xfrm>
            <a:off x="609600" y="609600"/>
            <a:ext cx="7772400" cy="5638800"/>
          </a:xfrm>
          <a:prstGeom prst="rect">
            <a:avLst/>
          </a:prstGeom>
          <a:blipFill>
            <a:blip r:embed="rId2" cstate="print"/>
            <a:stretch>
              <a:fillRect/>
            </a:stretch>
          </a:blipFill>
        </p:spPr>
        <p:txBody>
          <a:bodyPr wrap="square" lIns="0" tIns="0" rIns="0" bIns="0" rtlCol="0"/>
          <a:lstStyle/>
          <a:p>
            <a:endParaRPr b="1"/>
          </a:p>
        </p:txBody>
      </p:sp>
      <p:sp>
        <p:nvSpPr>
          <p:cNvPr id="12" name="object 12"/>
          <p:cNvSpPr txBox="1"/>
          <p:nvPr/>
        </p:nvSpPr>
        <p:spPr>
          <a:xfrm>
            <a:off x="990600" y="1219200"/>
            <a:ext cx="914400" cy="181361"/>
          </a:xfrm>
          <a:prstGeom prst="rect">
            <a:avLst/>
          </a:prstGeom>
        </p:spPr>
        <p:txBody>
          <a:bodyPr vert="horz" wrap="square" lIns="0" tIns="11967" rIns="0" bIns="0" rtlCol="0">
            <a:spAutoFit/>
          </a:bodyPr>
          <a:lstStyle/>
          <a:p>
            <a:pPr marL="11397">
              <a:spcBef>
                <a:spcPts val="94"/>
              </a:spcBef>
            </a:pPr>
            <a:r>
              <a:rPr sz="1100" b="1" spc="-4" dirty="0">
                <a:latin typeface="Times New Roman"/>
                <a:cs typeface="Times New Roman"/>
              </a:rPr>
              <a:t>Proprietorshi</a:t>
            </a:r>
            <a:r>
              <a:rPr sz="900" b="1" spc="-4" dirty="0">
                <a:solidFill>
                  <a:srgbClr val="FFFFFF"/>
                </a:solidFill>
                <a:latin typeface="Times New Roman"/>
                <a:cs typeface="Times New Roman"/>
              </a:rPr>
              <a:t>p</a:t>
            </a:r>
            <a:endParaRPr sz="900">
              <a:latin typeface="Times New Roman"/>
              <a:cs typeface="Times New Roman"/>
            </a:endParaRPr>
          </a:p>
        </p:txBody>
      </p:sp>
      <p:sp>
        <p:nvSpPr>
          <p:cNvPr id="13" name="object 13"/>
          <p:cNvSpPr txBox="1"/>
          <p:nvPr/>
        </p:nvSpPr>
        <p:spPr>
          <a:xfrm>
            <a:off x="4267200" y="3236257"/>
            <a:ext cx="1295400" cy="744013"/>
          </a:xfrm>
          <a:prstGeom prst="rect">
            <a:avLst/>
          </a:prstGeom>
        </p:spPr>
        <p:txBody>
          <a:bodyPr vert="horz" wrap="square" lIns="0" tIns="12537" rIns="0" bIns="0" rtlCol="0">
            <a:spAutoFit/>
          </a:bodyPr>
          <a:lstStyle/>
          <a:p>
            <a:pPr marL="11397" marR="4559" indent="128216" algn="just">
              <a:lnSpc>
                <a:spcPct val="99100"/>
              </a:lnSpc>
              <a:spcBef>
                <a:spcPts val="99"/>
              </a:spcBef>
            </a:pPr>
            <a:r>
              <a:rPr sz="1600" b="1" spc="-9">
                <a:latin typeface="Times New Roman"/>
                <a:cs typeface="Times New Roman"/>
              </a:rPr>
              <a:t>Limited  </a:t>
            </a:r>
            <a:r>
              <a:rPr lang="en-US" sz="1600" b="1" spc="-9" dirty="0" smtClean="0">
                <a:latin typeface="Times New Roman"/>
                <a:cs typeface="Times New Roman"/>
              </a:rPr>
              <a:t>   </a:t>
            </a:r>
            <a:r>
              <a:rPr sz="1600" b="1" spc="-4" smtClean="0">
                <a:latin typeface="Times New Roman"/>
                <a:cs typeface="Times New Roman"/>
              </a:rPr>
              <a:t>Liability  </a:t>
            </a:r>
            <a:r>
              <a:rPr sz="1600" b="1" spc="-4" dirty="0">
                <a:latin typeface="Times New Roman"/>
                <a:cs typeface="Times New Roman"/>
              </a:rPr>
              <a:t>P</a:t>
            </a:r>
            <a:r>
              <a:rPr sz="1600" b="1" spc="-9" dirty="0">
                <a:latin typeface="Times New Roman"/>
                <a:cs typeface="Times New Roman"/>
              </a:rPr>
              <a:t>ar</a:t>
            </a:r>
            <a:r>
              <a:rPr sz="1600" b="1" spc="-4" dirty="0">
                <a:latin typeface="Times New Roman"/>
                <a:cs typeface="Times New Roman"/>
              </a:rPr>
              <a:t>t</a:t>
            </a:r>
            <a:r>
              <a:rPr sz="1600" b="1" dirty="0">
                <a:latin typeface="Times New Roman"/>
                <a:cs typeface="Times New Roman"/>
              </a:rPr>
              <a:t>n</a:t>
            </a:r>
            <a:r>
              <a:rPr sz="1600" b="1" spc="-9" dirty="0">
                <a:latin typeface="Times New Roman"/>
                <a:cs typeface="Times New Roman"/>
              </a:rPr>
              <a:t>er</a:t>
            </a:r>
            <a:r>
              <a:rPr sz="1600" b="1" spc="-4" dirty="0">
                <a:latin typeface="Times New Roman"/>
                <a:cs typeface="Times New Roman"/>
              </a:rPr>
              <a:t>s</a:t>
            </a:r>
            <a:r>
              <a:rPr sz="1600" b="1" dirty="0">
                <a:latin typeface="Times New Roman"/>
                <a:cs typeface="Times New Roman"/>
              </a:rPr>
              <a:t>h</a:t>
            </a:r>
            <a:r>
              <a:rPr sz="1600" b="1" spc="-4" dirty="0">
                <a:latin typeface="Times New Roman"/>
                <a:cs typeface="Times New Roman"/>
              </a:rPr>
              <a:t>ip</a:t>
            </a:r>
            <a:endParaRPr sz="1600" b="1">
              <a:latin typeface="Times New Roman"/>
              <a:cs typeface="Times New Roman"/>
            </a:endParaRPr>
          </a:p>
        </p:txBody>
      </p:sp>
      <p:sp>
        <p:nvSpPr>
          <p:cNvPr id="14" name="object 14"/>
          <p:cNvSpPr txBox="1"/>
          <p:nvPr/>
        </p:nvSpPr>
        <p:spPr>
          <a:xfrm>
            <a:off x="2514600" y="2362201"/>
            <a:ext cx="1227396" cy="257730"/>
          </a:xfrm>
          <a:prstGeom prst="rect">
            <a:avLst/>
          </a:prstGeom>
        </p:spPr>
        <p:txBody>
          <a:bodyPr vert="horz" wrap="square" lIns="0" tIns="11397" rIns="0" bIns="0" rtlCol="0">
            <a:spAutoFit/>
          </a:bodyPr>
          <a:lstStyle/>
          <a:p>
            <a:pPr marL="11397">
              <a:spcBef>
                <a:spcPts val="90"/>
              </a:spcBef>
            </a:pPr>
            <a:r>
              <a:rPr sz="1600" b="1" dirty="0">
                <a:latin typeface="Times New Roman"/>
                <a:cs typeface="Times New Roman"/>
              </a:rPr>
              <a:t>Partnership</a:t>
            </a:r>
            <a:endParaRPr sz="1600" b="1">
              <a:latin typeface="Times New Roman"/>
              <a:cs typeface="Times New Roman"/>
            </a:endParaRPr>
          </a:p>
        </p:txBody>
      </p:sp>
      <p:sp>
        <p:nvSpPr>
          <p:cNvPr id="15" name="object 15"/>
          <p:cNvSpPr txBox="1"/>
          <p:nvPr/>
        </p:nvSpPr>
        <p:spPr>
          <a:xfrm>
            <a:off x="6141256" y="4373879"/>
            <a:ext cx="1323109" cy="755137"/>
          </a:xfrm>
          <a:prstGeom prst="rect">
            <a:avLst/>
          </a:prstGeom>
        </p:spPr>
        <p:txBody>
          <a:bodyPr vert="horz" wrap="square" lIns="0" tIns="23934" rIns="0" bIns="0" rtlCol="0">
            <a:spAutoFit/>
          </a:bodyPr>
          <a:lstStyle/>
          <a:p>
            <a:pPr marL="251873" marR="4559" indent="-241046">
              <a:lnSpc>
                <a:spcPts val="1894"/>
              </a:lnSpc>
              <a:spcBef>
                <a:spcPts val="188"/>
              </a:spcBef>
            </a:pPr>
            <a:r>
              <a:rPr b="1" spc="-4" dirty="0">
                <a:latin typeface="Times New Roman"/>
                <a:cs typeface="Times New Roman"/>
              </a:rPr>
              <a:t>Private</a:t>
            </a:r>
            <a:r>
              <a:rPr b="1" spc="-49" dirty="0">
                <a:latin typeface="Times New Roman"/>
                <a:cs typeface="Times New Roman"/>
              </a:rPr>
              <a:t> </a:t>
            </a:r>
            <a:r>
              <a:rPr b="1" spc="-4" dirty="0">
                <a:latin typeface="Times New Roman"/>
                <a:cs typeface="Times New Roman"/>
              </a:rPr>
              <a:t>Limited  Company</a:t>
            </a:r>
            <a:endParaRPr b="1">
              <a:latin typeface="Times New Roman"/>
              <a:cs typeface="Times New Roman"/>
            </a:endParaRPr>
          </a:p>
        </p:txBody>
      </p:sp>
      <p:sp>
        <p:nvSpPr>
          <p:cNvPr id="16" name="object 16"/>
          <p:cNvSpPr/>
          <p:nvPr/>
        </p:nvSpPr>
        <p:spPr>
          <a:xfrm>
            <a:off x="2355273" y="5042647"/>
            <a:ext cx="2948709" cy="826994"/>
          </a:xfrm>
          <a:custGeom>
            <a:avLst/>
            <a:gdLst/>
            <a:ahLst/>
            <a:cxnLst/>
            <a:rect l="l" t="t" r="r" b="b"/>
            <a:pathLst>
              <a:path w="3243579" h="937259">
                <a:moveTo>
                  <a:pt x="0" y="0"/>
                </a:moveTo>
                <a:lnTo>
                  <a:pt x="0" y="937260"/>
                </a:lnTo>
                <a:lnTo>
                  <a:pt x="3243072" y="937260"/>
                </a:lnTo>
                <a:lnTo>
                  <a:pt x="3243072" y="0"/>
                </a:lnTo>
                <a:lnTo>
                  <a:pt x="0" y="0"/>
                </a:lnTo>
                <a:close/>
              </a:path>
            </a:pathLst>
          </a:custGeom>
          <a:solidFill>
            <a:srgbClr val="F2F2F2"/>
          </a:solidFill>
        </p:spPr>
        <p:txBody>
          <a:bodyPr wrap="square" lIns="0" tIns="0" rIns="0" bIns="0" rtlCol="0"/>
          <a:lstStyle/>
          <a:p>
            <a:endParaRPr/>
          </a:p>
        </p:txBody>
      </p:sp>
      <p:sp>
        <p:nvSpPr>
          <p:cNvPr id="17" name="object 17"/>
          <p:cNvSpPr/>
          <p:nvPr/>
        </p:nvSpPr>
        <p:spPr>
          <a:xfrm>
            <a:off x="2344189" y="5031890"/>
            <a:ext cx="3142211" cy="1292710"/>
          </a:xfrm>
          <a:custGeom>
            <a:avLst/>
            <a:gdLst/>
            <a:ahLst/>
            <a:cxnLst/>
            <a:rect l="l" t="t" r="r" b="b"/>
            <a:pathLst>
              <a:path w="3267710" h="962025">
                <a:moveTo>
                  <a:pt x="3267456" y="955548"/>
                </a:moveTo>
                <a:lnTo>
                  <a:pt x="3267456" y="6096"/>
                </a:lnTo>
                <a:lnTo>
                  <a:pt x="3262884" y="0"/>
                </a:lnTo>
                <a:lnTo>
                  <a:pt x="6096" y="0"/>
                </a:lnTo>
                <a:lnTo>
                  <a:pt x="0" y="6096"/>
                </a:lnTo>
                <a:lnTo>
                  <a:pt x="0" y="955548"/>
                </a:lnTo>
                <a:lnTo>
                  <a:pt x="6096" y="961644"/>
                </a:lnTo>
                <a:lnTo>
                  <a:pt x="12192" y="961644"/>
                </a:lnTo>
                <a:lnTo>
                  <a:pt x="12192" y="25908"/>
                </a:lnTo>
                <a:lnTo>
                  <a:pt x="25908" y="12192"/>
                </a:lnTo>
                <a:lnTo>
                  <a:pt x="25908" y="25908"/>
                </a:lnTo>
                <a:lnTo>
                  <a:pt x="3243072" y="25908"/>
                </a:lnTo>
                <a:lnTo>
                  <a:pt x="3243072" y="12192"/>
                </a:lnTo>
                <a:lnTo>
                  <a:pt x="3255264" y="25908"/>
                </a:lnTo>
                <a:lnTo>
                  <a:pt x="3255264" y="961644"/>
                </a:lnTo>
                <a:lnTo>
                  <a:pt x="3262884" y="961644"/>
                </a:lnTo>
                <a:lnTo>
                  <a:pt x="3267456" y="955548"/>
                </a:lnTo>
                <a:close/>
              </a:path>
              <a:path w="3267710" h="962025">
                <a:moveTo>
                  <a:pt x="25908" y="25908"/>
                </a:moveTo>
                <a:lnTo>
                  <a:pt x="25908" y="12192"/>
                </a:lnTo>
                <a:lnTo>
                  <a:pt x="12192" y="25908"/>
                </a:lnTo>
                <a:lnTo>
                  <a:pt x="25908" y="25908"/>
                </a:lnTo>
                <a:close/>
              </a:path>
              <a:path w="3267710" h="962025">
                <a:moveTo>
                  <a:pt x="25908" y="935736"/>
                </a:moveTo>
                <a:lnTo>
                  <a:pt x="25908" y="25908"/>
                </a:lnTo>
                <a:lnTo>
                  <a:pt x="12192" y="25908"/>
                </a:lnTo>
                <a:lnTo>
                  <a:pt x="12192" y="935736"/>
                </a:lnTo>
                <a:lnTo>
                  <a:pt x="25908" y="935736"/>
                </a:lnTo>
                <a:close/>
              </a:path>
              <a:path w="3267710" h="962025">
                <a:moveTo>
                  <a:pt x="3255264" y="935736"/>
                </a:moveTo>
                <a:lnTo>
                  <a:pt x="12192" y="935736"/>
                </a:lnTo>
                <a:lnTo>
                  <a:pt x="25908" y="949452"/>
                </a:lnTo>
                <a:lnTo>
                  <a:pt x="25908" y="961644"/>
                </a:lnTo>
                <a:lnTo>
                  <a:pt x="3243072" y="961644"/>
                </a:lnTo>
                <a:lnTo>
                  <a:pt x="3243072" y="949452"/>
                </a:lnTo>
                <a:lnTo>
                  <a:pt x="3255264" y="935736"/>
                </a:lnTo>
                <a:close/>
              </a:path>
              <a:path w="3267710" h="962025">
                <a:moveTo>
                  <a:pt x="25908" y="961644"/>
                </a:moveTo>
                <a:lnTo>
                  <a:pt x="25908" y="949452"/>
                </a:lnTo>
                <a:lnTo>
                  <a:pt x="12192" y="935736"/>
                </a:lnTo>
                <a:lnTo>
                  <a:pt x="12192" y="961644"/>
                </a:lnTo>
                <a:lnTo>
                  <a:pt x="25908" y="961644"/>
                </a:lnTo>
                <a:close/>
              </a:path>
              <a:path w="3267710" h="962025">
                <a:moveTo>
                  <a:pt x="3255264" y="25908"/>
                </a:moveTo>
                <a:lnTo>
                  <a:pt x="3243072" y="12192"/>
                </a:lnTo>
                <a:lnTo>
                  <a:pt x="3243072" y="25908"/>
                </a:lnTo>
                <a:lnTo>
                  <a:pt x="3255264" y="25908"/>
                </a:lnTo>
                <a:close/>
              </a:path>
              <a:path w="3267710" h="962025">
                <a:moveTo>
                  <a:pt x="3255264" y="935736"/>
                </a:moveTo>
                <a:lnTo>
                  <a:pt x="3255264" y="25908"/>
                </a:lnTo>
                <a:lnTo>
                  <a:pt x="3243072" y="25908"/>
                </a:lnTo>
                <a:lnTo>
                  <a:pt x="3243072" y="935736"/>
                </a:lnTo>
                <a:lnTo>
                  <a:pt x="3255264" y="935736"/>
                </a:lnTo>
                <a:close/>
              </a:path>
              <a:path w="3267710" h="962025">
                <a:moveTo>
                  <a:pt x="3255264" y="961644"/>
                </a:moveTo>
                <a:lnTo>
                  <a:pt x="3255264" y="935736"/>
                </a:lnTo>
                <a:lnTo>
                  <a:pt x="3243072" y="949452"/>
                </a:lnTo>
                <a:lnTo>
                  <a:pt x="3243072" y="961644"/>
                </a:lnTo>
                <a:lnTo>
                  <a:pt x="3255264" y="961644"/>
                </a:lnTo>
                <a:close/>
              </a:path>
            </a:pathLst>
          </a:custGeom>
          <a:solidFill>
            <a:srgbClr val="F2F2F2"/>
          </a:solidFill>
        </p:spPr>
        <p:txBody>
          <a:bodyPr wrap="square" lIns="0" tIns="0" rIns="0" bIns="0" rtlCol="0"/>
          <a:lstStyle/>
          <a:p>
            <a:endParaRPr/>
          </a:p>
        </p:txBody>
      </p:sp>
      <p:sp>
        <p:nvSpPr>
          <p:cNvPr id="18" name="object 18"/>
          <p:cNvSpPr txBox="1"/>
          <p:nvPr/>
        </p:nvSpPr>
        <p:spPr>
          <a:xfrm>
            <a:off x="2355273" y="5144394"/>
            <a:ext cx="2948709" cy="1165670"/>
          </a:xfrm>
          <a:prstGeom prst="rect">
            <a:avLst/>
          </a:prstGeom>
        </p:spPr>
        <p:txBody>
          <a:bodyPr vert="horz" wrap="square" lIns="0" tIns="11397" rIns="0" bIns="0" rtlCol="0">
            <a:spAutoFit/>
          </a:bodyPr>
          <a:lstStyle/>
          <a:p>
            <a:pPr marL="241616" indent="-159558">
              <a:spcBef>
                <a:spcPts val="90"/>
              </a:spcBef>
              <a:buFont typeface="Arial"/>
              <a:buChar char="•"/>
              <a:tabLst>
                <a:tab pos="241616" algn="l"/>
                <a:tab pos="242186" algn="l"/>
              </a:tabLst>
            </a:pPr>
            <a:r>
              <a:rPr sz="1500" i="1" dirty="0">
                <a:solidFill>
                  <a:srgbClr val="252525"/>
                </a:solidFill>
                <a:latin typeface="Times New Roman"/>
                <a:cs typeface="Times New Roman"/>
              </a:rPr>
              <a:t>Minimum two individuals</a:t>
            </a:r>
            <a:r>
              <a:rPr sz="1500" i="1" spc="-85" dirty="0">
                <a:solidFill>
                  <a:srgbClr val="252525"/>
                </a:solidFill>
                <a:latin typeface="Times New Roman"/>
                <a:cs typeface="Times New Roman"/>
              </a:rPr>
              <a:t> </a:t>
            </a:r>
            <a:r>
              <a:rPr sz="1500" i="1" dirty="0">
                <a:solidFill>
                  <a:srgbClr val="252525"/>
                </a:solidFill>
                <a:latin typeface="Times New Roman"/>
                <a:cs typeface="Times New Roman"/>
              </a:rPr>
              <a:t>required</a:t>
            </a:r>
            <a:endParaRPr sz="1500">
              <a:latin typeface="Times New Roman"/>
              <a:cs typeface="Times New Roman"/>
            </a:endParaRPr>
          </a:p>
          <a:p>
            <a:pPr marL="241616" indent="-159558">
              <a:buFont typeface="Arial"/>
              <a:buChar char="•"/>
              <a:tabLst>
                <a:tab pos="241616" algn="l"/>
                <a:tab pos="242186" algn="l"/>
              </a:tabLst>
            </a:pPr>
            <a:r>
              <a:rPr sz="1500" i="1" spc="-4" dirty="0">
                <a:solidFill>
                  <a:srgbClr val="252525"/>
                </a:solidFill>
                <a:latin typeface="Times New Roman"/>
                <a:cs typeface="Times New Roman"/>
              </a:rPr>
              <a:t>Registration </a:t>
            </a:r>
            <a:r>
              <a:rPr sz="1500" i="1" dirty="0">
                <a:solidFill>
                  <a:srgbClr val="252525"/>
                </a:solidFill>
                <a:latin typeface="Times New Roman"/>
                <a:cs typeface="Times New Roman"/>
              </a:rPr>
              <a:t>Under Companies Act,</a:t>
            </a:r>
            <a:r>
              <a:rPr sz="1500" i="1" spc="-72" dirty="0">
                <a:solidFill>
                  <a:srgbClr val="252525"/>
                </a:solidFill>
                <a:latin typeface="Times New Roman"/>
                <a:cs typeface="Times New Roman"/>
              </a:rPr>
              <a:t> </a:t>
            </a:r>
            <a:r>
              <a:rPr sz="1500" i="1" dirty="0">
                <a:solidFill>
                  <a:srgbClr val="252525"/>
                </a:solidFill>
                <a:latin typeface="Times New Roman"/>
                <a:cs typeface="Times New Roman"/>
              </a:rPr>
              <a:t>2013</a:t>
            </a:r>
            <a:endParaRPr sz="1500">
              <a:latin typeface="Times New Roman"/>
              <a:cs typeface="Times New Roman"/>
            </a:endParaRPr>
          </a:p>
          <a:p>
            <a:pPr marL="241616" indent="-159558">
              <a:buFont typeface="Arial"/>
              <a:buChar char="•"/>
              <a:tabLst>
                <a:tab pos="241616" algn="l"/>
                <a:tab pos="242186" algn="l"/>
              </a:tabLst>
            </a:pPr>
            <a:r>
              <a:rPr sz="1500" b="1" i="1" dirty="0">
                <a:solidFill>
                  <a:srgbClr val="252525"/>
                </a:solidFill>
                <a:latin typeface="Times New Roman"/>
                <a:cs typeface="Times New Roman"/>
              </a:rPr>
              <a:t>Limited Liability </a:t>
            </a:r>
            <a:r>
              <a:rPr sz="1500" i="1" dirty="0">
                <a:solidFill>
                  <a:srgbClr val="252525"/>
                </a:solidFill>
                <a:latin typeface="Times New Roman"/>
                <a:cs typeface="Times New Roman"/>
              </a:rPr>
              <a:t>of</a:t>
            </a:r>
            <a:r>
              <a:rPr sz="1500" i="1" spc="-157" dirty="0">
                <a:solidFill>
                  <a:srgbClr val="252525"/>
                </a:solidFill>
                <a:latin typeface="Times New Roman"/>
                <a:cs typeface="Times New Roman"/>
              </a:rPr>
              <a:t> </a:t>
            </a:r>
            <a:r>
              <a:rPr sz="1500" i="1" dirty="0">
                <a:solidFill>
                  <a:srgbClr val="252525"/>
                </a:solidFill>
                <a:latin typeface="Times New Roman"/>
                <a:cs typeface="Times New Roman"/>
              </a:rPr>
              <a:t>owners</a:t>
            </a:r>
            <a:endParaRPr sz="1500">
              <a:latin typeface="Times New Roman"/>
              <a:cs typeface="Times New Roman"/>
            </a:endParaRPr>
          </a:p>
          <a:p>
            <a:pPr marL="241616" indent="-159558">
              <a:buFont typeface="Arial"/>
              <a:buChar char="•"/>
              <a:tabLst>
                <a:tab pos="241616" algn="l"/>
                <a:tab pos="242186" algn="l"/>
              </a:tabLst>
            </a:pPr>
            <a:r>
              <a:rPr sz="1500" i="1" dirty="0">
                <a:solidFill>
                  <a:srgbClr val="252525"/>
                </a:solidFill>
                <a:latin typeface="Times New Roman"/>
                <a:cs typeface="Times New Roman"/>
              </a:rPr>
              <a:t>Suitable for Large</a:t>
            </a:r>
            <a:r>
              <a:rPr sz="1500" i="1" spc="-112" dirty="0">
                <a:solidFill>
                  <a:srgbClr val="252525"/>
                </a:solidFill>
                <a:latin typeface="Times New Roman"/>
                <a:cs typeface="Times New Roman"/>
              </a:rPr>
              <a:t> </a:t>
            </a:r>
            <a:r>
              <a:rPr sz="1500" b="1" i="1" dirty="0">
                <a:solidFill>
                  <a:srgbClr val="252525"/>
                </a:solidFill>
                <a:latin typeface="Times New Roman"/>
                <a:cs typeface="Times New Roman"/>
              </a:rPr>
              <a:t>business</a:t>
            </a:r>
            <a:endParaRPr sz="1500" b="1">
              <a:latin typeface="Times New Roman"/>
              <a:cs typeface="Times New Roman"/>
            </a:endParaRPr>
          </a:p>
        </p:txBody>
      </p:sp>
      <p:sp>
        <p:nvSpPr>
          <p:cNvPr id="19" name="object 19"/>
          <p:cNvSpPr/>
          <p:nvPr/>
        </p:nvSpPr>
        <p:spPr>
          <a:xfrm>
            <a:off x="4414058" y="1243853"/>
            <a:ext cx="2028536" cy="477371"/>
          </a:xfrm>
          <a:custGeom>
            <a:avLst/>
            <a:gdLst/>
            <a:ahLst/>
            <a:cxnLst/>
            <a:rect l="l" t="t" r="r" b="b"/>
            <a:pathLst>
              <a:path w="2231390" h="541019">
                <a:moveTo>
                  <a:pt x="0" y="0"/>
                </a:moveTo>
                <a:lnTo>
                  <a:pt x="0" y="541020"/>
                </a:lnTo>
                <a:lnTo>
                  <a:pt x="2231136" y="541020"/>
                </a:lnTo>
                <a:lnTo>
                  <a:pt x="2231136" y="0"/>
                </a:lnTo>
                <a:lnTo>
                  <a:pt x="0" y="0"/>
                </a:lnTo>
                <a:close/>
              </a:path>
            </a:pathLst>
          </a:custGeom>
          <a:solidFill>
            <a:srgbClr val="F2F2F2"/>
          </a:solidFill>
        </p:spPr>
        <p:txBody>
          <a:bodyPr wrap="square" lIns="0" tIns="0" rIns="0" bIns="0" rtlCol="0"/>
          <a:lstStyle/>
          <a:p>
            <a:endParaRPr/>
          </a:p>
        </p:txBody>
      </p:sp>
      <p:sp>
        <p:nvSpPr>
          <p:cNvPr id="20" name="object 20"/>
          <p:cNvSpPr/>
          <p:nvPr/>
        </p:nvSpPr>
        <p:spPr>
          <a:xfrm>
            <a:off x="4401590" y="1233096"/>
            <a:ext cx="2053359" cy="499222"/>
          </a:xfrm>
          <a:custGeom>
            <a:avLst/>
            <a:gdLst/>
            <a:ahLst/>
            <a:cxnLst/>
            <a:rect l="l" t="t" r="r" b="b"/>
            <a:pathLst>
              <a:path w="2258695" h="565785">
                <a:moveTo>
                  <a:pt x="2258568" y="559308"/>
                </a:moveTo>
                <a:lnTo>
                  <a:pt x="2258568" y="6096"/>
                </a:lnTo>
                <a:lnTo>
                  <a:pt x="2252472" y="0"/>
                </a:lnTo>
                <a:lnTo>
                  <a:pt x="6096" y="0"/>
                </a:lnTo>
                <a:lnTo>
                  <a:pt x="0" y="6096"/>
                </a:lnTo>
                <a:lnTo>
                  <a:pt x="0" y="559308"/>
                </a:lnTo>
                <a:lnTo>
                  <a:pt x="6096" y="565404"/>
                </a:lnTo>
                <a:lnTo>
                  <a:pt x="13716" y="565404"/>
                </a:lnTo>
                <a:lnTo>
                  <a:pt x="13716" y="25908"/>
                </a:lnTo>
                <a:lnTo>
                  <a:pt x="25908" y="12192"/>
                </a:lnTo>
                <a:lnTo>
                  <a:pt x="25908" y="25908"/>
                </a:lnTo>
                <a:lnTo>
                  <a:pt x="2232660" y="25908"/>
                </a:lnTo>
                <a:lnTo>
                  <a:pt x="2232660" y="12192"/>
                </a:lnTo>
                <a:lnTo>
                  <a:pt x="2244852" y="25908"/>
                </a:lnTo>
                <a:lnTo>
                  <a:pt x="2244852" y="565404"/>
                </a:lnTo>
                <a:lnTo>
                  <a:pt x="2252472" y="565404"/>
                </a:lnTo>
                <a:lnTo>
                  <a:pt x="2258568" y="559308"/>
                </a:lnTo>
                <a:close/>
              </a:path>
              <a:path w="2258695" h="565785">
                <a:moveTo>
                  <a:pt x="25908" y="25908"/>
                </a:moveTo>
                <a:lnTo>
                  <a:pt x="25908" y="12192"/>
                </a:lnTo>
                <a:lnTo>
                  <a:pt x="13716" y="25908"/>
                </a:lnTo>
                <a:lnTo>
                  <a:pt x="25908" y="25908"/>
                </a:lnTo>
                <a:close/>
              </a:path>
              <a:path w="2258695" h="565785">
                <a:moveTo>
                  <a:pt x="25908" y="539496"/>
                </a:moveTo>
                <a:lnTo>
                  <a:pt x="25908" y="25908"/>
                </a:lnTo>
                <a:lnTo>
                  <a:pt x="13716" y="25908"/>
                </a:lnTo>
                <a:lnTo>
                  <a:pt x="13716" y="539496"/>
                </a:lnTo>
                <a:lnTo>
                  <a:pt x="25908" y="539496"/>
                </a:lnTo>
                <a:close/>
              </a:path>
              <a:path w="2258695" h="565785">
                <a:moveTo>
                  <a:pt x="2244852" y="539496"/>
                </a:moveTo>
                <a:lnTo>
                  <a:pt x="13716" y="539496"/>
                </a:lnTo>
                <a:lnTo>
                  <a:pt x="25908" y="553212"/>
                </a:lnTo>
                <a:lnTo>
                  <a:pt x="25908" y="565404"/>
                </a:lnTo>
                <a:lnTo>
                  <a:pt x="2232660" y="565404"/>
                </a:lnTo>
                <a:lnTo>
                  <a:pt x="2232660" y="553212"/>
                </a:lnTo>
                <a:lnTo>
                  <a:pt x="2244852" y="539496"/>
                </a:lnTo>
                <a:close/>
              </a:path>
              <a:path w="2258695" h="565785">
                <a:moveTo>
                  <a:pt x="25908" y="565404"/>
                </a:moveTo>
                <a:lnTo>
                  <a:pt x="25908" y="553212"/>
                </a:lnTo>
                <a:lnTo>
                  <a:pt x="13716" y="539496"/>
                </a:lnTo>
                <a:lnTo>
                  <a:pt x="13716" y="565404"/>
                </a:lnTo>
                <a:lnTo>
                  <a:pt x="25908" y="565404"/>
                </a:lnTo>
                <a:close/>
              </a:path>
              <a:path w="2258695" h="565785">
                <a:moveTo>
                  <a:pt x="2244852" y="25908"/>
                </a:moveTo>
                <a:lnTo>
                  <a:pt x="2232660" y="12192"/>
                </a:lnTo>
                <a:lnTo>
                  <a:pt x="2232660" y="25908"/>
                </a:lnTo>
                <a:lnTo>
                  <a:pt x="2244852" y="25908"/>
                </a:lnTo>
                <a:close/>
              </a:path>
              <a:path w="2258695" h="565785">
                <a:moveTo>
                  <a:pt x="2244852" y="539496"/>
                </a:moveTo>
                <a:lnTo>
                  <a:pt x="2244852" y="25908"/>
                </a:lnTo>
                <a:lnTo>
                  <a:pt x="2232660" y="25908"/>
                </a:lnTo>
                <a:lnTo>
                  <a:pt x="2232660" y="539496"/>
                </a:lnTo>
                <a:lnTo>
                  <a:pt x="2244852" y="539496"/>
                </a:lnTo>
                <a:close/>
              </a:path>
              <a:path w="2258695" h="565785">
                <a:moveTo>
                  <a:pt x="2244852" y="565404"/>
                </a:moveTo>
                <a:lnTo>
                  <a:pt x="2244852" y="539496"/>
                </a:lnTo>
                <a:lnTo>
                  <a:pt x="2232660" y="553212"/>
                </a:lnTo>
                <a:lnTo>
                  <a:pt x="2232660" y="565404"/>
                </a:lnTo>
                <a:lnTo>
                  <a:pt x="2244852" y="565404"/>
                </a:lnTo>
                <a:close/>
              </a:path>
            </a:pathLst>
          </a:custGeom>
          <a:solidFill>
            <a:srgbClr val="F2F2F2"/>
          </a:solidFill>
        </p:spPr>
        <p:txBody>
          <a:bodyPr wrap="square" lIns="0" tIns="0" rIns="0" bIns="0" rtlCol="0"/>
          <a:lstStyle/>
          <a:p>
            <a:endParaRPr/>
          </a:p>
        </p:txBody>
      </p:sp>
      <p:sp>
        <p:nvSpPr>
          <p:cNvPr id="21" name="object 21"/>
          <p:cNvSpPr txBox="1"/>
          <p:nvPr/>
        </p:nvSpPr>
        <p:spPr>
          <a:xfrm>
            <a:off x="4419600" y="1219200"/>
            <a:ext cx="2286000" cy="811727"/>
          </a:xfrm>
          <a:prstGeom prst="rect">
            <a:avLst/>
          </a:prstGeom>
        </p:spPr>
        <p:txBody>
          <a:bodyPr vert="horz" wrap="square" lIns="0" tIns="11397" rIns="0" bIns="0" rtlCol="0">
            <a:spAutoFit/>
          </a:bodyPr>
          <a:lstStyle/>
          <a:p>
            <a:pPr marL="240476" indent="-160128">
              <a:spcBef>
                <a:spcPts val="90"/>
              </a:spcBef>
              <a:buFont typeface="Arial"/>
              <a:buChar char="•"/>
              <a:tabLst>
                <a:tab pos="240476" algn="l"/>
                <a:tab pos="241046" algn="l"/>
              </a:tabLst>
            </a:pPr>
            <a:r>
              <a:rPr sz="1300" i="1" dirty="0">
                <a:solidFill>
                  <a:srgbClr val="252525"/>
                </a:solidFill>
                <a:latin typeface="Times New Roman"/>
                <a:cs typeface="Times New Roman"/>
              </a:rPr>
              <a:t>More than one person</a:t>
            </a:r>
            <a:r>
              <a:rPr sz="1300" i="1" spc="-94" dirty="0">
                <a:solidFill>
                  <a:srgbClr val="252525"/>
                </a:solidFill>
                <a:latin typeface="Times New Roman"/>
                <a:cs typeface="Times New Roman"/>
              </a:rPr>
              <a:t> </a:t>
            </a:r>
            <a:r>
              <a:rPr sz="1300" i="1" dirty="0">
                <a:solidFill>
                  <a:srgbClr val="252525"/>
                </a:solidFill>
                <a:latin typeface="Times New Roman"/>
                <a:cs typeface="Times New Roman"/>
              </a:rPr>
              <a:t>required</a:t>
            </a:r>
            <a:endParaRPr sz="1300">
              <a:latin typeface="Times New Roman"/>
              <a:cs typeface="Times New Roman"/>
            </a:endParaRPr>
          </a:p>
          <a:p>
            <a:pPr marL="240476" indent="-160128">
              <a:buFont typeface="Arial"/>
              <a:buChar char="•"/>
              <a:tabLst>
                <a:tab pos="240476" algn="l"/>
                <a:tab pos="241046" algn="l"/>
              </a:tabLst>
            </a:pPr>
            <a:r>
              <a:rPr sz="1300" i="1" dirty="0">
                <a:solidFill>
                  <a:srgbClr val="252525"/>
                </a:solidFill>
                <a:latin typeface="Times New Roman"/>
                <a:cs typeface="Times New Roman"/>
              </a:rPr>
              <a:t>Suitable for small</a:t>
            </a:r>
            <a:r>
              <a:rPr sz="1300" i="1" spc="-81" dirty="0">
                <a:solidFill>
                  <a:srgbClr val="252525"/>
                </a:solidFill>
                <a:latin typeface="Times New Roman"/>
                <a:cs typeface="Times New Roman"/>
              </a:rPr>
              <a:t> </a:t>
            </a:r>
            <a:r>
              <a:rPr sz="1300" i="1" dirty="0">
                <a:solidFill>
                  <a:srgbClr val="252525"/>
                </a:solidFill>
                <a:latin typeface="Times New Roman"/>
                <a:cs typeface="Times New Roman"/>
              </a:rPr>
              <a:t>business</a:t>
            </a:r>
            <a:endParaRPr sz="1300">
              <a:latin typeface="Times New Roman"/>
              <a:cs typeface="Times New Roman"/>
            </a:endParaRPr>
          </a:p>
          <a:p>
            <a:pPr marL="240476" indent="-160128">
              <a:buFont typeface="Arial"/>
              <a:buChar char="•"/>
              <a:tabLst>
                <a:tab pos="240476" algn="l"/>
                <a:tab pos="241046" algn="l"/>
              </a:tabLst>
            </a:pPr>
            <a:r>
              <a:rPr sz="1300" b="1" i="1" spc="-4" dirty="0">
                <a:solidFill>
                  <a:srgbClr val="252525"/>
                </a:solidFill>
                <a:latin typeface="Times New Roman"/>
                <a:cs typeface="Times New Roman"/>
              </a:rPr>
              <a:t>Unlimited </a:t>
            </a:r>
            <a:r>
              <a:rPr sz="1300" b="1" i="1" dirty="0">
                <a:solidFill>
                  <a:srgbClr val="252525"/>
                </a:solidFill>
                <a:latin typeface="Times New Roman"/>
                <a:cs typeface="Times New Roman"/>
              </a:rPr>
              <a:t>Liability </a:t>
            </a:r>
            <a:r>
              <a:rPr sz="1300" i="1" dirty="0">
                <a:solidFill>
                  <a:srgbClr val="252525"/>
                </a:solidFill>
                <a:latin typeface="Times New Roman"/>
                <a:cs typeface="Times New Roman"/>
              </a:rPr>
              <a:t>of</a:t>
            </a:r>
            <a:r>
              <a:rPr sz="1300" i="1" spc="-94" dirty="0">
                <a:solidFill>
                  <a:srgbClr val="252525"/>
                </a:solidFill>
                <a:latin typeface="Times New Roman"/>
                <a:cs typeface="Times New Roman"/>
              </a:rPr>
              <a:t> </a:t>
            </a:r>
            <a:r>
              <a:rPr sz="1300" i="1" dirty="0">
                <a:solidFill>
                  <a:srgbClr val="252525"/>
                </a:solidFill>
                <a:latin typeface="Times New Roman"/>
                <a:cs typeface="Times New Roman"/>
              </a:rPr>
              <a:t>Partners</a:t>
            </a:r>
            <a:endParaRPr sz="1300">
              <a:latin typeface="Times New Roman"/>
              <a:cs typeface="Times New Roman"/>
            </a:endParaRPr>
          </a:p>
        </p:txBody>
      </p:sp>
      <p:sp>
        <p:nvSpPr>
          <p:cNvPr id="22" name="object 22"/>
          <p:cNvSpPr/>
          <p:nvPr/>
        </p:nvSpPr>
        <p:spPr>
          <a:xfrm>
            <a:off x="1371600" y="1981200"/>
            <a:ext cx="364836" cy="1600200"/>
          </a:xfrm>
          <a:custGeom>
            <a:avLst/>
            <a:gdLst/>
            <a:ahLst/>
            <a:cxnLst/>
            <a:rect l="l" t="t" r="r" b="b"/>
            <a:pathLst>
              <a:path w="401319" h="1264920">
                <a:moveTo>
                  <a:pt x="9144" y="627888"/>
                </a:moveTo>
                <a:lnTo>
                  <a:pt x="9144" y="0"/>
                </a:lnTo>
                <a:lnTo>
                  <a:pt x="0" y="0"/>
                </a:lnTo>
                <a:lnTo>
                  <a:pt x="0" y="635508"/>
                </a:lnTo>
                <a:lnTo>
                  <a:pt x="1524" y="637032"/>
                </a:lnTo>
                <a:lnTo>
                  <a:pt x="4572" y="637032"/>
                </a:lnTo>
                <a:lnTo>
                  <a:pt x="4572" y="627888"/>
                </a:lnTo>
                <a:lnTo>
                  <a:pt x="9144" y="627888"/>
                </a:lnTo>
                <a:close/>
              </a:path>
              <a:path w="401319" h="1264920">
                <a:moveTo>
                  <a:pt x="400812" y="1264920"/>
                </a:moveTo>
                <a:lnTo>
                  <a:pt x="400812" y="629412"/>
                </a:lnTo>
                <a:lnTo>
                  <a:pt x="399288" y="627888"/>
                </a:lnTo>
                <a:lnTo>
                  <a:pt x="4572" y="627888"/>
                </a:lnTo>
                <a:lnTo>
                  <a:pt x="9144" y="632460"/>
                </a:lnTo>
                <a:lnTo>
                  <a:pt x="9144" y="637032"/>
                </a:lnTo>
                <a:lnTo>
                  <a:pt x="391668" y="637032"/>
                </a:lnTo>
                <a:lnTo>
                  <a:pt x="391668" y="632460"/>
                </a:lnTo>
                <a:lnTo>
                  <a:pt x="396240" y="637032"/>
                </a:lnTo>
                <a:lnTo>
                  <a:pt x="396240" y="1264920"/>
                </a:lnTo>
                <a:lnTo>
                  <a:pt x="400812" y="1264920"/>
                </a:lnTo>
                <a:close/>
              </a:path>
              <a:path w="401319" h="1264920">
                <a:moveTo>
                  <a:pt x="9144" y="637032"/>
                </a:moveTo>
                <a:lnTo>
                  <a:pt x="9144" y="632460"/>
                </a:lnTo>
                <a:lnTo>
                  <a:pt x="4572" y="627888"/>
                </a:lnTo>
                <a:lnTo>
                  <a:pt x="4572" y="637032"/>
                </a:lnTo>
                <a:lnTo>
                  <a:pt x="9144" y="637032"/>
                </a:lnTo>
                <a:close/>
              </a:path>
              <a:path w="401319" h="1264920">
                <a:moveTo>
                  <a:pt x="396240" y="637032"/>
                </a:moveTo>
                <a:lnTo>
                  <a:pt x="391668" y="632460"/>
                </a:lnTo>
                <a:lnTo>
                  <a:pt x="391668" y="637032"/>
                </a:lnTo>
                <a:lnTo>
                  <a:pt x="396240" y="637032"/>
                </a:lnTo>
                <a:close/>
              </a:path>
              <a:path w="401319" h="1264920">
                <a:moveTo>
                  <a:pt x="396240" y="1264920"/>
                </a:moveTo>
                <a:lnTo>
                  <a:pt x="396240" y="637032"/>
                </a:lnTo>
                <a:lnTo>
                  <a:pt x="391668" y="637032"/>
                </a:lnTo>
                <a:lnTo>
                  <a:pt x="391668" y="1264920"/>
                </a:lnTo>
                <a:lnTo>
                  <a:pt x="396240" y="1264920"/>
                </a:lnTo>
                <a:close/>
              </a:path>
            </a:pathLst>
          </a:custGeom>
          <a:solidFill>
            <a:srgbClr val="FFAE00"/>
          </a:solidFill>
        </p:spPr>
        <p:txBody>
          <a:bodyPr wrap="square" lIns="0" tIns="0" rIns="0" bIns="0" rtlCol="0"/>
          <a:lstStyle/>
          <a:p>
            <a:endParaRPr/>
          </a:p>
        </p:txBody>
      </p:sp>
      <p:sp>
        <p:nvSpPr>
          <p:cNvPr id="23" name="object 23"/>
          <p:cNvSpPr/>
          <p:nvPr/>
        </p:nvSpPr>
        <p:spPr>
          <a:xfrm>
            <a:off x="3355571" y="1477832"/>
            <a:ext cx="1058718" cy="458881"/>
          </a:xfrm>
          <a:custGeom>
            <a:avLst/>
            <a:gdLst/>
            <a:ahLst/>
            <a:cxnLst/>
            <a:rect l="l" t="t" r="r" b="b"/>
            <a:pathLst>
              <a:path w="1164589" h="520064">
                <a:moveTo>
                  <a:pt x="1164336" y="10668"/>
                </a:moveTo>
                <a:lnTo>
                  <a:pt x="1164336" y="0"/>
                </a:lnTo>
                <a:lnTo>
                  <a:pt x="3048" y="0"/>
                </a:lnTo>
                <a:lnTo>
                  <a:pt x="0" y="3048"/>
                </a:lnTo>
                <a:lnTo>
                  <a:pt x="0" y="519684"/>
                </a:lnTo>
                <a:lnTo>
                  <a:pt x="4572" y="519684"/>
                </a:lnTo>
                <a:lnTo>
                  <a:pt x="4572" y="10668"/>
                </a:lnTo>
                <a:lnTo>
                  <a:pt x="10668" y="4572"/>
                </a:lnTo>
                <a:lnTo>
                  <a:pt x="10668" y="10668"/>
                </a:lnTo>
                <a:lnTo>
                  <a:pt x="1164336" y="10668"/>
                </a:lnTo>
                <a:close/>
              </a:path>
              <a:path w="1164589" h="520064">
                <a:moveTo>
                  <a:pt x="10668" y="10668"/>
                </a:moveTo>
                <a:lnTo>
                  <a:pt x="10668" y="4572"/>
                </a:lnTo>
                <a:lnTo>
                  <a:pt x="4572" y="10668"/>
                </a:lnTo>
                <a:lnTo>
                  <a:pt x="10668" y="10668"/>
                </a:lnTo>
                <a:close/>
              </a:path>
              <a:path w="1164589" h="520064">
                <a:moveTo>
                  <a:pt x="10668" y="519684"/>
                </a:moveTo>
                <a:lnTo>
                  <a:pt x="10668" y="10668"/>
                </a:lnTo>
                <a:lnTo>
                  <a:pt x="4572" y="10668"/>
                </a:lnTo>
                <a:lnTo>
                  <a:pt x="4572" y="519684"/>
                </a:lnTo>
                <a:lnTo>
                  <a:pt x="10668" y="519684"/>
                </a:lnTo>
                <a:close/>
              </a:path>
            </a:pathLst>
          </a:custGeom>
          <a:solidFill>
            <a:srgbClr val="FF6200"/>
          </a:solidFill>
        </p:spPr>
        <p:txBody>
          <a:bodyPr wrap="square" lIns="0" tIns="0" rIns="0" bIns="0" rtlCol="0"/>
          <a:lstStyle/>
          <a:p>
            <a:endParaRPr/>
          </a:p>
        </p:txBody>
      </p:sp>
      <p:sp>
        <p:nvSpPr>
          <p:cNvPr id="24" name="object 24"/>
          <p:cNvSpPr/>
          <p:nvPr/>
        </p:nvSpPr>
        <p:spPr>
          <a:xfrm>
            <a:off x="4930833" y="2611419"/>
            <a:ext cx="968664" cy="183216"/>
          </a:xfrm>
          <a:custGeom>
            <a:avLst/>
            <a:gdLst/>
            <a:ahLst/>
            <a:cxnLst/>
            <a:rect l="l" t="t" r="r" b="b"/>
            <a:pathLst>
              <a:path w="1065529" h="207644">
                <a:moveTo>
                  <a:pt x="1065276" y="9144"/>
                </a:moveTo>
                <a:lnTo>
                  <a:pt x="1065276" y="0"/>
                </a:lnTo>
                <a:lnTo>
                  <a:pt x="1524" y="0"/>
                </a:lnTo>
                <a:lnTo>
                  <a:pt x="0" y="3048"/>
                </a:lnTo>
                <a:lnTo>
                  <a:pt x="0" y="207264"/>
                </a:lnTo>
                <a:lnTo>
                  <a:pt x="4572" y="207264"/>
                </a:lnTo>
                <a:lnTo>
                  <a:pt x="4572" y="9144"/>
                </a:lnTo>
                <a:lnTo>
                  <a:pt x="9144" y="4572"/>
                </a:lnTo>
                <a:lnTo>
                  <a:pt x="9144" y="9144"/>
                </a:lnTo>
                <a:lnTo>
                  <a:pt x="1065276" y="9144"/>
                </a:lnTo>
                <a:close/>
              </a:path>
              <a:path w="1065529" h="207644">
                <a:moveTo>
                  <a:pt x="9144" y="9144"/>
                </a:moveTo>
                <a:lnTo>
                  <a:pt x="9144" y="4572"/>
                </a:lnTo>
                <a:lnTo>
                  <a:pt x="4572" y="9144"/>
                </a:lnTo>
                <a:lnTo>
                  <a:pt x="9144" y="9144"/>
                </a:lnTo>
                <a:close/>
              </a:path>
              <a:path w="1065529" h="207644">
                <a:moveTo>
                  <a:pt x="9144" y="207264"/>
                </a:moveTo>
                <a:lnTo>
                  <a:pt x="9144" y="9144"/>
                </a:lnTo>
                <a:lnTo>
                  <a:pt x="4572" y="9144"/>
                </a:lnTo>
                <a:lnTo>
                  <a:pt x="4572" y="207264"/>
                </a:lnTo>
                <a:lnTo>
                  <a:pt x="9144" y="207264"/>
                </a:lnTo>
                <a:close/>
              </a:path>
            </a:pathLst>
          </a:custGeom>
          <a:solidFill>
            <a:srgbClr val="DA483D"/>
          </a:solidFill>
        </p:spPr>
        <p:txBody>
          <a:bodyPr wrap="square" lIns="0" tIns="0" rIns="0" bIns="0" rtlCol="0"/>
          <a:lstStyle/>
          <a:p>
            <a:endParaRPr/>
          </a:p>
        </p:txBody>
      </p:sp>
      <p:sp>
        <p:nvSpPr>
          <p:cNvPr id="25" name="object 25"/>
          <p:cNvSpPr/>
          <p:nvPr/>
        </p:nvSpPr>
        <p:spPr>
          <a:xfrm>
            <a:off x="5303521" y="4750846"/>
            <a:ext cx="376959" cy="710453"/>
          </a:xfrm>
          <a:custGeom>
            <a:avLst/>
            <a:gdLst/>
            <a:ahLst/>
            <a:cxnLst/>
            <a:rect l="l" t="t" r="r" b="b"/>
            <a:pathLst>
              <a:path w="414654" h="805179">
                <a:moveTo>
                  <a:pt x="207264" y="794004"/>
                </a:moveTo>
                <a:lnTo>
                  <a:pt x="0" y="794004"/>
                </a:lnTo>
                <a:lnTo>
                  <a:pt x="0" y="804672"/>
                </a:lnTo>
                <a:lnTo>
                  <a:pt x="202692" y="804672"/>
                </a:lnTo>
                <a:lnTo>
                  <a:pt x="202692" y="800100"/>
                </a:lnTo>
                <a:lnTo>
                  <a:pt x="207264" y="794004"/>
                </a:lnTo>
                <a:close/>
              </a:path>
              <a:path w="414654" h="805179">
                <a:moveTo>
                  <a:pt x="414528" y="9144"/>
                </a:moveTo>
                <a:lnTo>
                  <a:pt x="414528" y="0"/>
                </a:lnTo>
                <a:lnTo>
                  <a:pt x="205740" y="0"/>
                </a:lnTo>
                <a:lnTo>
                  <a:pt x="202692" y="3048"/>
                </a:lnTo>
                <a:lnTo>
                  <a:pt x="202692" y="794004"/>
                </a:lnTo>
                <a:lnTo>
                  <a:pt x="207264" y="794004"/>
                </a:lnTo>
                <a:lnTo>
                  <a:pt x="207264" y="9144"/>
                </a:lnTo>
                <a:lnTo>
                  <a:pt x="211836" y="4572"/>
                </a:lnTo>
                <a:lnTo>
                  <a:pt x="211836" y="9144"/>
                </a:lnTo>
                <a:lnTo>
                  <a:pt x="414528" y="9144"/>
                </a:lnTo>
                <a:close/>
              </a:path>
              <a:path w="414654" h="805179">
                <a:moveTo>
                  <a:pt x="211836" y="801624"/>
                </a:moveTo>
                <a:lnTo>
                  <a:pt x="211836" y="9144"/>
                </a:lnTo>
                <a:lnTo>
                  <a:pt x="207264" y="9144"/>
                </a:lnTo>
                <a:lnTo>
                  <a:pt x="207264" y="794004"/>
                </a:lnTo>
                <a:lnTo>
                  <a:pt x="202692" y="800100"/>
                </a:lnTo>
                <a:lnTo>
                  <a:pt x="202692" y="804672"/>
                </a:lnTo>
                <a:lnTo>
                  <a:pt x="210312" y="804672"/>
                </a:lnTo>
                <a:lnTo>
                  <a:pt x="211836" y="801624"/>
                </a:lnTo>
                <a:close/>
              </a:path>
              <a:path w="414654" h="805179">
                <a:moveTo>
                  <a:pt x="211836" y="9144"/>
                </a:moveTo>
                <a:lnTo>
                  <a:pt x="211836" y="4572"/>
                </a:lnTo>
                <a:lnTo>
                  <a:pt x="207264" y="9144"/>
                </a:lnTo>
                <a:lnTo>
                  <a:pt x="211836" y="9144"/>
                </a:lnTo>
                <a:close/>
              </a:path>
            </a:pathLst>
          </a:custGeom>
          <a:solidFill>
            <a:srgbClr val="BF0000"/>
          </a:solidFill>
        </p:spPr>
        <p:txBody>
          <a:bodyPr wrap="square" lIns="0" tIns="0" rIns="0" bIns="0" rtlCol="0"/>
          <a:lstStyle/>
          <a:p>
            <a:endParaRPr/>
          </a:p>
        </p:txBody>
      </p:sp>
      <p:sp>
        <p:nvSpPr>
          <p:cNvPr id="26" name="object 26"/>
          <p:cNvSpPr txBox="1">
            <a:spLocks noGrp="1"/>
          </p:cNvSpPr>
          <p:nvPr>
            <p:ph type="sldNum" sz="quarter" idx="4294967295"/>
          </p:nvPr>
        </p:nvSpPr>
        <p:spPr>
          <a:xfrm>
            <a:off x="7824120" y="6109976"/>
            <a:ext cx="184727" cy="141064"/>
          </a:xfrm>
          <a:prstGeom prst="rect">
            <a:avLst/>
          </a:prstGeom>
        </p:spPr>
        <p:txBody>
          <a:bodyPr vert="horz" wrap="square" lIns="0" tIns="0" rIns="0" bIns="0" rtlCol="0">
            <a:spAutoFit/>
          </a:bodyPr>
          <a:lstStyle/>
          <a:p>
            <a:pPr marL="91176">
              <a:lnSpc>
                <a:spcPts val="1122"/>
              </a:lnSpc>
            </a:pPr>
            <a:fld id="{81D60167-4931-47E6-BA6A-407CBD079E47}" type="slidenum">
              <a:rPr smtClean="0"/>
              <a:pPr marL="91176">
                <a:lnSpc>
                  <a:spcPts val="1122"/>
                </a:lnSpc>
              </a:pPr>
              <a:t>21</a:t>
            </a:fld>
            <a:endParaRP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472545" y="1269403"/>
            <a:ext cx="2563091" cy="4655484"/>
          </a:xfrm>
          <a:custGeom>
            <a:avLst/>
            <a:gdLst/>
            <a:ahLst/>
            <a:cxnLst/>
            <a:rect l="l" t="t" r="r" b="b"/>
            <a:pathLst>
              <a:path w="2819400" h="5276215">
                <a:moveTo>
                  <a:pt x="0" y="0"/>
                </a:moveTo>
                <a:lnTo>
                  <a:pt x="0" y="5276088"/>
                </a:lnTo>
                <a:lnTo>
                  <a:pt x="2819400" y="5276088"/>
                </a:lnTo>
                <a:lnTo>
                  <a:pt x="2819400" y="0"/>
                </a:lnTo>
                <a:lnTo>
                  <a:pt x="0" y="0"/>
                </a:lnTo>
                <a:close/>
              </a:path>
            </a:pathLst>
          </a:custGeom>
          <a:solidFill>
            <a:srgbClr val="F2F2F2"/>
          </a:solidFill>
        </p:spPr>
        <p:txBody>
          <a:bodyPr wrap="square" lIns="0" tIns="0" rIns="0" bIns="0" rtlCol="0"/>
          <a:lstStyle/>
          <a:p>
            <a:endParaRPr/>
          </a:p>
        </p:txBody>
      </p:sp>
      <p:sp>
        <p:nvSpPr>
          <p:cNvPr id="4" name="object 4"/>
          <p:cNvSpPr/>
          <p:nvPr/>
        </p:nvSpPr>
        <p:spPr>
          <a:xfrm>
            <a:off x="5461462" y="1258645"/>
            <a:ext cx="2586759" cy="4678456"/>
          </a:xfrm>
          <a:custGeom>
            <a:avLst/>
            <a:gdLst/>
            <a:ahLst/>
            <a:cxnLst/>
            <a:rect l="l" t="t" r="r" b="b"/>
            <a:pathLst>
              <a:path w="2845434" h="5302250">
                <a:moveTo>
                  <a:pt x="2845308" y="5295900"/>
                </a:moveTo>
                <a:lnTo>
                  <a:pt x="2845308" y="4572"/>
                </a:lnTo>
                <a:lnTo>
                  <a:pt x="2839212" y="0"/>
                </a:lnTo>
                <a:lnTo>
                  <a:pt x="6096" y="0"/>
                </a:lnTo>
                <a:lnTo>
                  <a:pt x="0" y="4572"/>
                </a:lnTo>
                <a:lnTo>
                  <a:pt x="0" y="5295900"/>
                </a:lnTo>
                <a:lnTo>
                  <a:pt x="6096" y="5301996"/>
                </a:lnTo>
                <a:lnTo>
                  <a:pt x="12192" y="5301996"/>
                </a:lnTo>
                <a:lnTo>
                  <a:pt x="12192" y="24384"/>
                </a:lnTo>
                <a:lnTo>
                  <a:pt x="25908" y="12192"/>
                </a:lnTo>
                <a:lnTo>
                  <a:pt x="25908" y="24384"/>
                </a:lnTo>
                <a:lnTo>
                  <a:pt x="2819400" y="24384"/>
                </a:lnTo>
                <a:lnTo>
                  <a:pt x="2819400" y="12192"/>
                </a:lnTo>
                <a:lnTo>
                  <a:pt x="2831592" y="24384"/>
                </a:lnTo>
                <a:lnTo>
                  <a:pt x="2831592" y="5301996"/>
                </a:lnTo>
                <a:lnTo>
                  <a:pt x="2839212" y="5301996"/>
                </a:lnTo>
                <a:lnTo>
                  <a:pt x="2845308" y="5295900"/>
                </a:lnTo>
                <a:close/>
              </a:path>
              <a:path w="2845434" h="5302250">
                <a:moveTo>
                  <a:pt x="25908" y="24384"/>
                </a:moveTo>
                <a:lnTo>
                  <a:pt x="25908" y="12192"/>
                </a:lnTo>
                <a:lnTo>
                  <a:pt x="12192" y="24384"/>
                </a:lnTo>
                <a:lnTo>
                  <a:pt x="25908" y="24384"/>
                </a:lnTo>
                <a:close/>
              </a:path>
              <a:path w="2845434" h="5302250">
                <a:moveTo>
                  <a:pt x="25908" y="5276088"/>
                </a:moveTo>
                <a:lnTo>
                  <a:pt x="25908" y="24384"/>
                </a:lnTo>
                <a:lnTo>
                  <a:pt x="12192" y="24384"/>
                </a:lnTo>
                <a:lnTo>
                  <a:pt x="12192" y="5276088"/>
                </a:lnTo>
                <a:lnTo>
                  <a:pt x="25908" y="5276088"/>
                </a:lnTo>
                <a:close/>
              </a:path>
              <a:path w="2845434" h="5302250">
                <a:moveTo>
                  <a:pt x="2831592" y="5276088"/>
                </a:moveTo>
                <a:lnTo>
                  <a:pt x="12192" y="5276088"/>
                </a:lnTo>
                <a:lnTo>
                  <a:pt x="25908" y="5288280"/>
                </a:lnTo>
                <a:lnTo>
                  <a:pt x="25908" y="5301996"/>
                </a:lnTo>
                <a:lnTo>
                  <a:pt x="2819400" y="5301996"/>
                </a:lnTo>
                <a:lnTo>
                  <a:pt x="2819400" y="5288280"/>
                </a:lnTo>
                <a:lnTo>
                  <a:pt x="2831592" y="5276088"/>
                </a:lnTo>
                <a:close/>
              </a:path>
              <a:path w="2845434" h="5302250">
                <a:moveTo>
                  <a:pt x="25908" y="5301996"/>
                </a:moveTo>
                <a:lnTo>
                  <a:pt x="25908" y="5288280"/>
                </a:lnTo>
                <a:lnTo>
                  <a:pt x="12192" y="5276088"/>
                </a:lnTo>
                <a:lnTo>
                  <a:pt x="12192" y="5301996"/>
                </a:lnTo>
                <a:lnTo>
                  <a:pt x="25908" y="5301996"/>
                </a:lnTo>
                <a:close/>
              </a:path>
              <a:path w="2845434" h="5302250">
                <a:moveTo>
                  <a:pt x="2831592" y="24384"/>
                </a:moveTo>
                <a:lnTo>
                  <a:pt x="2819400" y="12192"/>
                </a:lnTo>
                <a:lnTo>
                  <a:pt x="2819400" y="24384"/>
                </a:lnTo>
                <a:lnTo>
                  <a:pt x="2831592" y="24384"/>
                </a:lnTo>
                <a:close/>
              </a:path>
              <a:path w="2845434" h="5302250">
                <a:moveTo>
                  <a:pt x="2831592" y="5276088"/>
                </a:moveTo>
                <a:lnTo>
                  <a:pt x="2831592" y="24384"/>
                </a:lnTo>
                <a:lnTo>
                  <a:pt x="2819400" y="24384"/>
                </a:lnTo>
                <a:lnTo>
                  <a:pt x="2819400" y="5276088"/>
                </a:lnTo>
                <a:lnTo>
                  <a:pt x="2831592" y="5276088"/>
                </a:lnTo>
                <a:close/>
              </a:path>
              <a:path w="2845434" h="5302250">
                <a:moveTo>
                  <a:pt x="2831592" y="5301996"/>
                </a:moveTo>
                <a:lnTo>
                  <a:pt x="2831592" y="5276088"/>
                </a:lnTo>
                <a:lnTo>
                  <a:pt x="2819400" y="5288280"/>
                </a:lnTo>
                <a:lnTo>
                  <a:pt x="2819400" y="5301996"/>
                </a:lnTo>
                <a:lnTo>
                  <a:pt x="2831592" y="5301996"/>
                </a:lnTo>
                <a:close/>
              </a:path>
            </a:pathLst>
          </a:custGeom>
          <a:solidFill>
            <a:srgbClr val="FFFFFF"/>
          </a:solidFill>
        </p:spPr>
        <p:txBody>
          <a:bodyPr wrap="square" lIns="0" tIns="0" rIns="0" bIns="0" rtlCol="0"/>
          <a:lstStyle/>
          <a:p>
            <a:endParaRPr/>
          </a:p>
        </p:txBody>
      </p:sp>
      <p:sp>
        <p:nvSpPr>
          <p:cNvPr id="5" name="object 5"/>
          <p:cNvSpPr txBox="1"/>
          <p:nvPr/>
        </p:nvSpPr>
        <p:spPr>
          <a:xfrm>
            <a:off x="5334000" y="381000"/>
            <a:ext cx="3061855" cy="5674021"/>
          </a:xfrm>
          <a:prstGeom prst="rect">
            <a:avLst/>
          </a:prstGeom>
        </p:spPr>
        <p:txBody>
          <a:bodyPr vert="horz" wrap="square" lIns="0" tIns="10827" rIns="0" bIns="0" rtlCol="0">
            <a:spAutoFit/>
          </a:bodyPr>
          <a:lstStyle/>
          <a:p>
            <a:pPr marL="490640">
              <a:spcBef>
                <a:spcPts val="85"/>
              </a:spcBef>
            </a:pPr>
            <a:r>
              <a:rPr sz="1600" b="1" u="heavy" spc="-4" dirty="0">
                <a:solidFill>
                  <a:srgbClr val="3F3F3F"/>
                </a:solidFill>
                <a:uFill>
                  <a:solidFill>
                    <a:srgbClr val="3F3F3F"/>
                  </a:solidFill>
                </a:uFill>
                <a:latin typeface="Times New Roman" pitchFamily="18" charset="0"/>
                <a:cs typeface="Times New Roman" pitchFamily="18" charset="0"/>
              </a:rPr>
              <a:t>What is a</a:t>
            </a:r>
            <a:r>
              <a:rPr sz="1600" b="1" u="heavy" spc="9" dirty="0">
                <a:solidFill>
                  <a:srgbClr val="3F3F3F"/>
                </a:solidFill>
                <a:uFill>
                  <a:solidFill>
                    <a:srgbClr val="3F3F3F"/>
                  </a:solidFill>
                </a:uFill>
                <a:latin typeface="Times New Roman" pitchFamily="18" charset="0"/>
                <a:cs typeface="Times New Roman" pitchFamily="18" charset="0"/>
              </a:rPr>
              <a:t> </a:t>
            </a:r>
            <a:r>
              <a:rPr sz="1600" b="1" u="heavy" spc="-4" dirty="0">
                <a:solidFill>
                  <a:srgbClr val="3F3F3F"/>
                </a:solidFill>
                <a:uFill>
                  <a:solidFill>
                    <a:srgbClr val="3F3F3F"/>
                  </a:solidFill>
                </a:uFill>
                <a:latin typeface="Times New Roman" pitchFamily="18" charset="0"/>
                <a:cs typeface="Times New Roman" pitchFamily="18" charset="0"/>
              </a:rPr>
              <a:t>Liability?</a:t>
            </a:r>
            <a:endParaRPr sz="1600">
              <a:latin typeface="Times New Roman" pitchFamily="18" charset="0"/>
              <a:cs typeface="Times New Roman" pitchFamily="18" charset="0"/>
            </a:endParaRPr>
          </a:p>
          <a:p>
            <a:pPr marL="259281" marR="256432" algn="ctr">
              <a:spcBef>
                <a:spcPts val="4"/>
              </a:spcBef>
            </a:pPr>
            <a:r>
              <a:rPr sz="1600" dirty="0">
                <a:solidFill>
                  <a:srgbClr val="3F3F3F"/>
                </a:solidFill>
                <a:latin typeface="Times New Roman" pitchFamily="18" charset="0"/>
                <a:cs typeface="Times New Roman" pitchFamily="18" charset="0"/>
              </a:rPr>
              <a:t>Legal responsibility</a:t>
            </a:r>
            <a:r>
              <a:rPr sz="1600" spc="-102" dirty="0">
                <a:solidFill>
                  <a:srgbClr val="3F3F3F"/>
                </a:solidFill>
                <a:latin typeface="Times New Roman" pitchFamily="18" charset="0"/>
                <a:cs typeface="Times New Roman" pitchFamily="18" charset="0"/>
              </a:rPr>
              <a:t> </a:t>
            </a:r>
            <a:r>
              <a:rPr sz="1600" dirty="0">
                <a:solidFill>
                  <a:srgbClr val="3F3F3F"/>
                </a:solidFill>
                <a:latin typeface="Times New Roman" pitchFamily="18" charset="0"/>
                <a:cs typeface="Times New Roman" pitchFamily="18" charset="0"/>
              </a:rPr>
              <a:t>/obligation  towards</a:t>
            </a:r>
            <a:r>
              <a:rPr sz="1600" spc="-27" dirty="0">
                <a:solidFill>
                  <a:srgbClr val="3F3F3F"/>
                </a:solidFill>
                <a:latin typeface="Times New Roman" pitchFamily="18" charset="0"/>
                <a:cs typeface="Times New Roman" pitchFamily="18" charset="0"/>
              </a:rPr>
              <a:t> </a:t>
            </a:r>
            <a:r>
              <a:rPr sz="1600" dirty="0">
                <a:solidFill>
                  <a:srgbClr val="3F3F3F"/>
                </a:solidFill>
                <a:latin typeface="Times New Roman" pitchFamily="18" charset="0"/>
                <a:cs typeface="Times New Roman" pitchFamily="18" charset="0"/>
              </a:rPr>
              <a:t>something.</a:t>
            </a:r>
            <a:endParaRPr sz="1600">
              <a:latin typeface="Times New Roman" pitchFamily="18" charset="0"/>
              <a:cs typeface="Times New Roman" pitchFamily="18" charset="0"/>
            </a:endParaRPr>
          </a:p>
          <a:p>
            <a:pPr>
              <a:lnSpc>
                <a:spcPct val="100000"/>
              </a:lnSpc>
            </a:pPr>
            <a:endParaRPr sz="1600">
              <a:latin typeface="Times New Roman" pitchFamily="18" charset="0"/>
              <a:cs typeface="Times New Roman" pitchFamily="18" charset="0"/>
            </a:endParaRPr>
          </a:p>
          <a:p>
            <a:pPr>
              <a:spcBef>
                <a:spcPts val="18"/>
              </a:spcBef>
            </a:pPr>
            <a:endParaRPr sz="1600">
              <a:latin typeface="Times New Roman" pitchFamily="18" charset="0"/>
              <a:cs typeface="Times New Roman" pitchFamily="18" charset="0"/>
            </a:endParaRPr>
          </a:p>
          <a:p>
            <a:pPr marL="168105" marR="116819" indent="-46727" algn="just"/>
            <a:r>
              <a:rPr sz="1600" b="1" u="heavy" spc="-4" dirty="0">
                <a:solidFill>
                  <a:srgbClr val="3F3F3F"/>
                </a:solidFill>
                <a:uFill>
                  <a:solidFill>
                    <a:srgbClr val="3F3F3F"/>
                  </a:solidFill>
                </a:uFill>
                <a:latin typeface="Times New Roman" pitchFamily="18" charset="0"/>
                <a:cs typeface="Times New Roman" pitchFamily="18" charset="0"/>
              </a:rPr>
              <a:t>What is </a:t>
            </a:r>
            <a:r>
              <a:rPr sz="1600" b="1" u="heavy" spc="-9" dirty="0">
                <a:solidFill>
                  <a:srgbClr val="3F3F3F"/>
                </a:solidFill>
                <a:uFill>
                  <a:solidFill>
                    <a:srgbClr val="3F3F3F"/>
                  </a:solidFill>
                </a:uFill>
                <a:latin typeface="Times New Roman" pitchFamily="18" charset="0"/>
                <a:cs typeface="Times New Roman" pitchFamily="18" charset="0"/>
              </a:rPr>
              <a:t>Unlimited </a:t>
            </a:r>
            <a:r>
              <a:rPr sz="1600" b="1" u="heavy" spc="-4" dirty="0">
                <a:solidFill>
                  <a:srgbClr val="3F3F3F"/>
                </a:solidFill>
                <a:uFill>
                  <a:solidFill>
                    <a:srgbClr val="3F3F3F"/>
                  </a:solidFill>
                </a:uFill>
                <a:latin typeface="Times New Roman" pitchFamily="18" charset="0"/>
                <a:cs typeface="Times New Roman" pitchFamily="18" charset="0"/>
              </a:rPr>
              <a:t>Liability ? </a:t>
            </a:r>
            <a:r>
              <a:rPr sz="1600" b="1" spc="-4" dirty="0">
                <a:solidFill>
                  <a:srgbClr val="3F3F3F"/>
                </a:solidFill>
                <a:latin typeface="Times New Roman" pitchFamily="18" charset="0"/>
                <a:cs typeface="Times New Roman" pitchFamily="18" charset="0"/>
              </a:rPr>
              <a:t> </a:t>
            </a:r>
            <a:r>
              <a:rPr sz="1600" dirty="0">
                <a:solidFill>
                  <a:srgbClr val="3F3F3F"/>
                </a:solidFill>
                <a:latin typeface="Times New Roman" pitchFamily="18" charset="0"/>
                <a:cs typeface="Times New Roman" pitchFamily="18" charset="0"/>
              </a:rPr>
              <a:t>Indefinite extent of liability to pay  </a:t>
            </a:r>
            <a:r>
              <a:rPr sz="1600" spc="-9" dirty="0">
                <a:solidFill>
                  <a:srgbClr val="3F3F3F"/>
                </a:solidFill>
                <a:latin typeface="Times New Roman" pitchFamily="18" charset="0"/>
                <a:cs typeface="Times New Roman" pitchFamily="18" charset="0"/>
              </a:rPr>
              <a:t>off </a:t>
            </a:r>
            <a:r>
              <a:rPr sz="1600" spc="-18" dirty="0">
                <a:solidFill>
                  <a:srgbClr val="3F3F3F"/>
                </a:solidFill>
                <a:latin typeface="Times New Roman" pitchFamily="18" charset="0"/>
                <a:cs typeface="Times New Roman" pitchFamily="18" charset="0"/>
              </a:rPr>
              <a:t>firm’s </a:t>
            </a:r>
            <a:r>
              <a:rPr sz="1600" dirty="0">
                <a:solidFill>
                  <a:srgbClr val="3F3F3F"/>
                </a:solidFill>
                <a:latin typeface="Times New Roman" pitchFamily="18" charset="0"/>
                <a:cs typeface="Times New Roman" pitchFamily="18" charset="0"/>
              </a:rPr>
              <a:t>debts and</a:t>
            </a:r>
            <a:r>
              <a:rPr sz="1600" spc="287" dirty="0">
                <a:solidFill>
                  <a:srgbClr val="3F3F3F"/>
                </a:solidFill>
                <a:latin typeface="Times New Roman" pitchFamily="18" charset="0"/>
                <a:cs typeface="Times New Roman" pitchFamily="18" charset="0"/>
              </a:rPr>
              <a:t> </a:t>
            </a:r>
            <a:r>
              <a:rPr sz="1600" dirty="0">
                <a:solidFill>
                  <a:srgbClr val="3F3F3F"/>
                </a:solidFill>
                <a:latin typeface="Times New Roman" pitchFamily="18" charset="0"/>
                <a:cs typeface="Times New Roman" pitchFamily="18" charset="0"/>
              </a:rPr>
              <a:t>obligations.</a:t>
            </a:r>
            <a:endParaRPr sz="1600">
              <a:latin typeface="Times New Roman" pitchFamily="18" charset="0"/>
              <a:cs typeface="Times New Roman" pitchFamily="18" charset="0"/>
            </a:endParaRPr>
          </a:p>
          <a:p>
            <a:pPr>
              <a:spcBef>
                <a:spcPts val="9"/>
              </a:spcBef>
            </a:pPr>
            <a:endParaRPr sz="1600">
              <a:latin typeface="Times New Roman" pitchFamily="18" charset="0"/>
              <a:cs typeface="Times New Roman" pitchFamily="18" charset="0"/>
            </a:endParaRPr>
          </a:p>
          <a:p>
            <a:pPr marL="141892" marR="129926" indent="38180" algn="ctr"/>
            <a:r>
              <a:rPr sz="1600" b="1" i="1" spc="-4" dirty="0">
                <a:solidFill>
                  <a:srgbClr val="3F3F3F"/>
                </a:solidFill>
                <a:latin typeface="Times New Roman" pitchFamily="18" charset="0"/>
                <a:cs typeface="Times New Roman" pitchFamily="18" charset="0"/>
              </a:rPr>
              <a:t>Example: </a:t>
            </a:r>
            <a:r>
              <a:rPr sz="1600" i="1" spc="-4" dirty="0">
                <a:solidFill>
                  <a:srgbClr val="3F3F3F"/>
                </a:solidFill>
                <a:latin typeface="Times New Roman" pitchFamily="18" charset="0"/>
                <a:cs typeface="Times New Roman" pitchFamily="18" charset="0"/>
              </a:rPr>
              <a:t>in case </a:t>
            </a:r>
            <a:r>
              <a:rPr sz="1600" i="1" dirty="0">
                <a:solidFill>
                  <a:srgbClr val="3F3F3F"/>
                </a:solidFill>
                <a:latin typeface="Times New Roman" pitchFamily="18" charset="0"/>
                <a:cs typeface="Times New Roman" pitchFamily="18" charset="0"/>
              </a:rPr>
              <a:t>of </a:t>
            </a:r>
            <a:r>
              <a:rPr sz="1600" i="1" spc="-4" dirty="0">
                <a:solidFill>
                  <a:srgbClr val="3F3F3F"/>
                </a:solidFill>
                <a:latin typeface="Times New Roman" pitchFamily="18" charset="0"/>
                <a:cs typeface="Times New Roman" pitchFamily="18" charset="0"/>
              </a:rPr>
              <a:t>payments  to </a:t>
            </a:r>
            <a:r>
              <a:rPr sz="1600" i="1" spc="-9" dirty="0">
                <a:solidFill>
                  <a:srgbClr val="3F3F3F"/>
                </a:solidFill>
                <a:latin typeface="Times New Roman" pitchFamily="18" charset="0"/>
                <a:cs typeface="Times New Roman" pitchFamily="18" charset="0"/>
              </a:rPr>
              <a:t>creditors, </a:t>
            </a:r>
            <a:r>
              <a:rPr sz="1600" i="1" dirty="0">
                <a:solidFill>
                  <a:srgbClr val="3F3F3F"/>
                </a:solidFill>
                <a:latin typeface="Times New Roman" pitchFamily="18" charset="0"/>
                <a:cs typeface="Times New Roman" pitchFamily="18" charset="0"/>
              </a:rPr>
              <a:t>personal </a:t>
            </a:r>
            <a:r>
              <a:rPr sz="1600" i="1" spc="-4" dirty="0">
                <a:solidFill>
                  <a:srgbClr val="3F3F3F"/>
                </a:solidFill>
                <a:latin typeface="Times New Roman" pitchFamily="18" charset="0"/>
                <a:cs typeface="Times New Roman" pitchFamily="18" charset="0"/>
              </a:rPr>
              <a:t>assets </a:t>
            </a:r>
            <a:r>
              <a:rPr sz="1600" i="1" dirty="0">
                <a:solidFill>
                  <a:srgbClr val="3F3F3F"/>
                </a:solidFill>
                <a:latin typeface="Times New Roman" pitchFamily="18" charset="0"/>
                <a:cs typeface="Times New Roman" pitchFamily="18" charset="0"/>
              </a:rPr>
              <a:t>of  the </a:t>
            </a:r>
            <a:r>
              <a:rPr sz="1600" i="1" spc="-4" dirty="0">
                <a:solidFill>
                  <a:srgbClr val="3F3F3F"/>
                </a:solidFill>
                <a:latin typeface="Times New Roman" pitchFamily="18" charset="0"/>
                <a:cs typeface="Times New Roman" pitchFamily="18" charset="0"/>
              </a:rPr>
              <a:t>owners can </a:t>
            </a:r>
            <a:r>
              <a:rPr sz="1600" i="1" dirty="0">
                <a:solidFill>
                  <a:srgbClr val="3F3F3F"/>
                </a:solidFill>
                <a:latin typeface="Times New Roman" pitchFamily="18" charset="0"/>
                <a:cs typeface="Times New Roman" pitchFamily="18" charset="0"/>
              </a:rPr>
              <a:t>be</a:t>
            </a:r>
            <a:r>
              <a:rPr sz="1600" i="1" spc="-9" dirty="0">
                <a:solidFill>
                  <a:srgbClr val="3F3F3F"/>
                </a:solidFill>
                <a:latin typeface="Times New Roman" pitchFamily="18" charset="0"/>
                <a:cs typeface="Times New Roman" pitchFamily="18" charset="0"/>
              </a:rPr>
              <a:t> </a:t>
            </a:r>
            <a:r>
              <a:rPr sz="1600" i="1" spc="-4" dirty="0">
                <a:solidFill>
                  <a:srgbClr val="3F3F3F"/>
                </a:solidFill>
                <a:latin typeface="Times New Roman" pitchFamily="18" charset="0"/>
                <a:cs typeface="Times New Roman" pitchFamily="18" charset="0"/>
              </a:rPr>
              <a:t>utilised.</a:t>
            </a:r>
            <a:endParaRPr sz="1600">
              <a:latin typeface="Times New Roman" pitchFamily="18" charset="0"/>
              <a:cs typeface="Times New Roman" pitchFamily="18" charset="0"/>
            </a:endParaRPr>
          </a:p>
          <a:p>
            <a:pPr marL="172094" marR="166966" algn="ctr"/>
            <a:r>
              <a:rPr sz="1600" i="1" dirty="0">
                <a:solidFill>
                  <a:srgbClr val="3F3F3F"/>
                </a:solidFill>
                <a:latin typeface="Times New Roman" pitchFamily="18" charset="0"/>
                <a:cs typeface="Times New Roman" pitchFamily="18" charset="0"/>
              </a:rPr>
              <a:t>Thus, </a:t>
            </a:r>
            <a:r>
              <a:rPr sz="1600" i="1" spc="-22" dirty="0">
                <a:solidFill>
                  <a:srgbClr val="3F3F3F"/>
                </a:solidFill>
                <a:latin typeface="Times New Roman" pitchFamily="18" charset="0"/>
                <a:cs typeface="Times New Roman" pitchFamily="18" charset="0"/>
              </a:rPr>
              <a:t>owner’s </a:t>
            </a:r>
            <a:r>
              <a:rPr sz="1600" i="1" dirty="0">
                <a:solidFill>
                  <a:srgbClr val="3F3F3F"/>
                </a:solidFill>
                <a:latin typeface="Times New Roman" pitchFamily="18" charset="0"/>
                <a:cs typeface="Times New Roman" pitchFamily="18" charset="0"/>
              </a:rPr>
              <a:t>personal</a:t>
            </a:r>
            <a:r>
              <a:rPr sz="1600" i="1" spc="-49" dirty="0">
                <a:solidFill>
                  <a:srgbClr val="3F3F3F"/>
                </a:solidFill>
                <a:latin typeface="Times New Roman" pitchFamily="18" charset="0"/>
                <a:cs typeface="Times New Roman" pitchFamily="18" charset="0"/>
              </a:rPr>
              <a:t> </a:t>
            </a:r>
            <a:r>
              <a:rPr sz="1600" i="1" spc="-4" dirty="0">
                <a:solidFill>
                  <a:srgbClr val="3F3F3F"/>
                </a:solidFill>
                <a:latin typeface="Times New Roman" pitchFamily="18" charset="0"/>
                <a:cs typeface="Times New Roman" pitchFamily="18" charset="0"/>
              </a:rPr>
              <a:t>assets  </a:t>
            </a:r>
            <a:r>
              <a:rPr sz="1600" i="1" spc="-22" dirty="0">
                <a:solidFill>
                  <a:srgbClr val="3F3F3F"/>
                </a:solidFill>
                <a:latin typeface="Times New Roman" pitchFamily="18" charset="0"/>
                <a:cs typeface="Times New Roman" pitchFamily="18" charset="0"/>
              </a:rPr>
              <a:t>are </a:t>
            </a:r>
            <a:r>
              <a:rPr sz="1600" i="1" dirty="0">
                <a:solidFill>
                  <a:srgbClr val="3F3F3F"/>
                </a:solidFill>
                <a:latin typeface="Times New Roman" pitchFamily="18" charset="0"/>
                <a:cs typeface="Times New Roman" pitchFamily="18" charset="0"/>
              </a:rPr>
              <a:t>at</a:t>
            </a:r>
            <a:r>
              <a:rPr sz="1600" i="1" spc="13" dirty="0">
                <a:solidFill>
                  <a:srgbClr val="3F3F3F"/>
                </a:solidFill>
                <a:latin typeface="Times New Roman" pitchFamily="18" charset="0"/>
                <a:cs typeface="Times New Roman" pitchFamily="18" charset="0"/>
              </a:rPr>
              <a:t> </a:t>
            </a:r>
            <a:r>
              <a:rPr sz="1600" i="1" spc="-4" dirty="0">
                <a:solidFill>
                  <a:srgbClr val="3F3F3F"/>
                </a:solidFill>
                <a:latin typeface="Times New Roman" pitchFamily="18" charset="0"/>
                <a:cs typeface="Times New Roman" pitchFamily="18" charset="0"/>
              </a:rPr>
              <a:t>risk.</a:t>
            </a:r>
            <a:endParaRPr sz="1600">
              <a:latin typeface="Times New Roman" pitchFamily="18" charset="0"/>
              <a:cs typeface="Times New Roman" pitchFamily="18" charset="0"/>
            </a:endParaRPr>
          </a:p>
          <a:p>
            <a:pPr>
              <a:lnSpc>
                <a:spcPct val="100000"/>
              </a:lnSpc>
            </a:pPr>
            <a:endParaRPr sz="1600">
              <a:latin typeface="Times New Roman" pitchFamily="18" charset="0"/>
              <a:cs typeface="Times New Roman" pitchFamily="18" charset="0"/>
            </a:endParaRPr>
          </a:p>
          <a:p>
            <a:pPr>
              <a:spcBef>
                <a:spcPts val="22"/>
              </a:spcBef>
            </a:pPr>
            <a:endParaRPr sz="1600">
              <a:latin typeface="Times New Roman" pitchFamily="18" charset="0"/>
              <a:cs typeface="Times New Roman" pitchFamily="18" charset="0"/>
            </a:endParaRPr>
          </a:p>
          <a:p>
            <a:pPr marL="226799" marR="222241" algn="ctr">
              <a:spcBef>
                <a:spcPts val="4"/>
              </a:spcBef>
            </a:pPr>
            <a:r>
              <a:rPr sz="1600" b="1" u="heavy" spc="-4" dirty="0">
                <a:solidFill>
                  <a:srgbClr val="3F3F3F"/>
                </a:solidFill>
                <a:uFill>
                  <a:solidFill>
                    <a:srgbClr val="3F3F3F"/>
                  </a:solidFill>
                </a:uFill>
                <a:latin typeface="Times New Roman" pitchFamily="18" charset="0"/>
                <a:cs typeface="Times New Roman" pitchFamily="18" charset="0"/>
              </a:rPr>
              <a:t>What is </a:t>
            </a:r>
            <a:r>
              <a:rPr sz="1600" b="1" u="heavy" spc="-9" dirty="0">
                <a:solidFill>
                  <a:srgbClr val="3F3F3F"/>
                </a:solidFill>
                <a:uFill>
                  <a:solidFill>
                    <a:srgbClr val="3F3F3F"/>
                  </a:solidFill>
                </a:uFill>
                <a:latin typeface="Times New Roman" pitchFamily="18" charset="0"/>
                <a:cs typeface="Times New Roman" pitchFamily="18" charset="0"/>
              </a:rPr>
              <a:t>Limited </a:t>
            </a:r>
            <a:r>
              <a:rPr sz="1600" b="1" u="heavy" spc="-4" dirty="0">
                <a:solidFill>
                  <a:srgbClr val="3F3F3F"/>
                </a:solidFill>
                <a:uFill>
                  <a:solidFill>
                    <a:srgbClr val="3F3F3F"/>
                  </a:solidFill>
                </a:uFill>
                <a:latin typeface="Times New Roman" pitchFamily="18" charset="0"/>
                <a:cs typeface="Times New Roman" pitchFamily="18" charset="0"/>
              </a:rPr>
              <a:t>Liability? </a:t>
            </a:r>
            <a:r>
              <a:rPr sz="1600" b="1" spc="-4" dirty="0">
                <a:solidFill>
                  <a:srgbClr val="3F3F3F"/>
                </a:solidFill>
                <a:latin typeface="Times New Roman" pitchFamily="18" charset="0"/>
                <a:cs typeface="Times New Roman" pitchFamily="18" charset="0"/>
              </a:rPr>
              <a:t> </a:t>
            </a:r>
            <a:r>
              <a:rPr sz="1600" spc="-9" dirty="0">
                <a:solidFill>
                  <a:srgbClr val="3F3F3F"/>
                </a:solidFill>
                <a:latin typeface="Times New Roman" pitchFamily="18" charset="0"/>
                <a:cs typeface="Times New Roman" pitchFamily="18" charset="0"/>
              </a:rPr>
              <a:t>Person’s </a:t>
            </a:r>
            <a:r>
              <a:rPr sz="1600" dirty="0">
                <a:solidFill>
                  <a:srgbClr val="3F3F3F"/>
                </a:solidFill>
                <a:latin typeface="Times New Roman" pitchFamily="18" charset="0"/>
                <a:cs typeface="Times New Roman" pitchFamily="18" charset="0"/>
              </a:rPr>
              <a:t>liability is limited to a  fixed</a:t>
            </a:r>
            <a:r>
              <a:rPr sz="1600" spc="-22" dirty="0">
                <a:solidFill>
                  <a:srgbClr val="3F3F3F"/>
                </a:solidFill>
                <a:latin typeface="Times New Roman" pitchFamily="18" charset="0"/>
                <a:cs typeface="Times New Roman" pitchFamily="18" charset="0"/>
              </a:rPr>
              <a:t> </a:t>
            </a:r>
            <a:r>
              <a:rPr sz="1600" spc="-4" dirty="0">
                <a:solidFill>
                  <a:srgbClr val="3F3F3F"/>
                </a:solidFill>
                <a:latin typeface="Times New Roman" pitchFamily="18" charset="0"/>
                <a:cs typeface="Times New Roman" pitchFamily="18" charset="0"/>
              </a:rPr>
              <a:t>sum.</a:t>
            </a:r>
            <a:endParaRPr sz="1600">
              <a:latin typeface="Times New Roman" pitchFamily="18" charset="0"/>
              <a:cs typeface="Times New Roman" pitchFamily="18" charset="0"/>
            </a:endParaRPr>
          </a:p>
          <a:p>
            <a:pPr marL="159558" marR="154429" algn="ctr"/>
            <a:r>
              <a:rPr sz="1600" i="1" spc="-4" dirty="0">
                <a:solidFill>
                  <a:srgbClr val="3F3F3F"/>
                </a:solidFill>
                <a:latin typeface="Times New Roman" pitchFamily="18" charset="0"/>
                <a:cs typeface="Times New Roman" pitchFamily="18" charset="0"/>
              </a:rPr>
              <a:t>(Personal assets </a:t>
            </a:r>
            <a:r>
              <a:rPr sz="1600" i="1" dirty="0">
                <a:solidFill>
                  <a:srgbClr val="3F3F3F"/>
                </a:solidFill>
                <a:latin typeface="Times New Roman" pitchFamily="18" charset="0"/>
                <a:cs typeface="Times New Roman" pitchFamily="18" charset="0"/>
              </a:rPr>
              <a:t>of the </a:t>
            </a:r>
            <a:r>
              <a:rPr sz="1600" i="1" spc="-4" dirty="0">
                <a:solidFill>
                  <a:srgbClr val="3F3F3F"/>
                </a:solidFill>
                <a:latin typeface="Times New Roman" pitchFamily="18" charset="0"/>
                <a:cs typeface="Times New Roman" pitchFamily="18" charset="0"/>
              </a:rPr>
              <a:t>owner  </a:t>
            </a:r>
            <a:r>
              <a:rPr sz="1600" i="1" spc="-22" dirty="0">
                <a:solidFill>
                  <a:srgbClr val="3F3F3F"/>
                </a:solidFill>
                <a:latin typeface="Times New Roman" pitchFamily="18" charset="0"/>
                <a:cs typeface="Times New Roman" pitchFamily="18" charset="0"/>
              </a:rPr>
              <a:t>are</a:t>
            </a:r>
            <a:r>
              <a:rPr sz="1600" i="1" spc="-9" dirty="0">
                <a:solidFill>
                  <a:srgbClr val="3F3F3F"/>
                </a:solidFill>
                <a:latin typeface="Times New Roman" pitchFamily="18" charset="0"/>
                <a:cs typeface="Times New Roman" pitchFamily="18" charset="0"/>
              </a:rPr>
              <a:t> </a:t>
            </a:r>
            <a:r>
              <a:rPr sz="1600" i="1" spc="-4" dirty="0">
                <a:solidFill>
                  <a:srgbClr val="3F3F3F"/>
                </a:solidFill>
                <a:latin typeface="Times New Roman" pitchFamily="18" charset="0"/>
                <a:cs typeface="Times New Roman" pitchFamily="18" charset="0"/>
              </a:rPr>
              <a:t>safe)</a:t>
            </a:r>
            <a:endParaRPr sz="1600">
              <a:latin typeface="Times New Roman" pitchFamily="18" charset="0"/>
              <a:cs typeface="Times New Roman" pitchFamily="18" charset="0"/>
            </a:endParaRPr>
          </a:p>
        </p:txBody>
      </p:sp>
      <p:sp>
        <p:nvSpPr>
          <p:cNvPr id="7" name="object 7"/>
          <p:cNvSpPr txBox="1">
            <a:spLocks noGrp="1"/>
          </p:cNvSpPr>
          <p:nvPr>
            <p:ph type="sldNum" sz="quarter" idx="4294967295"/>
          </p:nvPr>
        </p:nvSpPr>
        <p:spPr>
          <a:xfrm>
            <a:off x="7824120" y="6109976"/>
            <a:ext cx="184727" cy="141064"/>
          </a:xfrm>
          <a:prstGeom prst="rect">
            <a:avLst/>
          </a:prstGeom>
        </p:spPr>
        <p:txBody>
          <a:bodyPr vert="horz" wrap="square" lIns="0" tIns="0" rIns="0" bIns="0" rtlCol="0">
            <a:spAutoFit/>
          </a:bodyPr>
          <a:lstStyle/>
          <a:p>
            <a:pPr marL="91176">
              <a:lnSpc>
                <a:spcPts val="1122"/>
              </a:lnSpc>
            </a:pPr>
            <a:fld id="{81D60167-4931-47E6-BA6A-407CBD079E47}" type="slidenum">
              <a:rPr dirty="0"/>
              <a:pPr marL="91176">
                <a:lnSpc>
                  <a:spcPts val="1122"/>
                </a:lnSpc>
              </a:pPr>
              <a:t>22</a:t>
            </a:fld>
            <a:endParaRPr dirty="0"/>
          </a:p>
        </p:txBody>
      </p:sp>
      <p:sp>
        <p:nvSpPr>
          <p:cNvPr id="6" name="object 6"/>
          <p:cNvSpPr txBox="1"/>
          <p:nvPr/>
        </p:nvSpPr>
        <p:spPr>
          <a:xfrm>
            <a:off x="533400" y="533401"/>
            <a:ext cx="4843317" cy="6145615"/>
          </a:xfrm>
          <a:prstGeom prst="rect">
            <a:avLst/>
          </a:prstGeom>
        </p:spPr>
        <p:txBody>
          <a:bodyPr vert="horz" wrap="square" lIns="0" tIns="35900" rIns="0" bIns="0" rtlCol="0">
            <a:spAutoFit/>
          </a:bodyPr>
          <a:lstStyle/>
          <a:p>
            <a:pPr marL="11397">
              <a:spcBef>
                <a:spcPts val="283"/>
              </a:spcBef>
            </a:pPr>
            <a:r>
              <a:rPr sz="1600" b="1" spc="-4" dirty="0">
                <a:solidFill>
                  <a:srgbClr val="DA483C"/>
                </a:solidFill>
                <a:latin typeface="Times New Roman" pitchFamily="18" charset="0"/>
                <a:cs typeface="Times New Roman" pitchFamily="18" charset="0"/>
              </a:rPr>
              <a:t>Que: </a:t>
            </a:r>
            <a:r>
              <a:rPr sz="1600" b="1" dirty="0">
                <a:solidFill>
                  <a:srgbClr val="DA483C"/>
                </a:solidFill>
                <a:latin typeface="Times New Roman" pitchFamily="18" charset="0"/>
                <a:cs typeface="Times New Roman" pitchFamily="18" charset="0"/>
              </a:rPr>
              <a:t>What is</a:t>
            </a:r>
            <a:r>
              <a:rPr sz="1600" b="1" spc="-72" dirty="0">
                <a:solidFill>
                  <a:srgbClr val="DA483C"/>
                </a:solidFill>
                <a:latin typeface="Times New Roman" pitchFamily="18" charset="0"/>
                <a:cs typeface="Times New Roman" pitchFamily="18" charset="0"/>
              </a:rPr>
              <a:t> </a:t>
            </a:r>
            <a:r>
              <a:rPr sz="1600" b="1" spc="-4" dirty="0">
                <a:solidFill>
                  <a:srgbClr val="DA483C"/>
                </a:solidFill>
                <a:latin typeface="Times New Roman" pitchFamily="18" charset="0"/>
                <a:cs typeface="Times New Roman" pitchFamily="18" charset="0"/>
              </a:rPr>
              <a:t>Proprietorship?</a:t>
            </a:r>
            <a:endParaRPr sz="1600">
              <a:latin typeface="Times New Roman" pitchFamily="18" charset="0"/>
              <a:cs typeface="Times New Roman" pitchFamily="18" charset="0"/>
            </a:endParaRPr>
          </a:p>
          <a:p>
            <a:pPr marL="332792" indent="-247884">
              <a:spcBef>
                <a:spcPts val="193"/>
              </a:spcBef>
              <a:buFont typeface="Wingdings"/>
              <a:buChar char=""/>
              <a:tabLst>
                <a:tab pos="329943" algn="l"/>
                <a:tab pos="330512" algn="l"/>
              </a:tabLst>
            </a:pPr>
            <a:r>
              <a:rPr sz="1600" i="1" dirty="0">
                <a:solidFill>
                  <a:srgbClr val="3F3F3F"/>
                </a:solidFill>
                <a:latin typeface="Times New Roman" pitchFamily="18" charset="0"/>
                <a:cs typeface="Times New Roman" pitchFamily="18" charset="0"/>
              </a:rPr>
              <a:t>It is a type </a:t>
            </a:r>
            <a:r>
              <a:rPr sz="1600" i="1" spc="-4" dirty="0">
                <a:solidFill>
                  <a:srgbClr val="3F3F3F"/>
                </a:solidFill>
                <a:latin typeface="Times New Roman" pitchFamily="18" charset="0"/>
                <a:cs typeface="Times New Roman" pitchFamily="18" charset="0"/>
              </a:rPr>
              <a:t>of business </a:t>
            </a:r>
            <a:r>
              <a:rPr sz="1600" i="1" dirty="0">
                <a:solidFill>
                  <a:srgbClr val="3F3F3F"/>
                </a:solidFill>
                <a:latin typeface="Times New Roman" pitchFamily="18" charset="0"/>
                <a:cs typeface="Times New Roman" pitchFamily="18" charset="0"/>
              </a:rPr>
              <a:t>form </a:t>
            </a:r>
            <a:r>
              <a:rPr sz="1600" i="1" spc="-4" dirty="0">
                <a:solidFill>
                  <a:srgbClr val="3F3F3F"/>
                </a:solidFill>
                <a:latin typeface="Times New Roman" pitchFamily="18" charset="0"/>
                <a:cs typeface="Times New Roman" pitchFamily="18" charset="0"/>
              </a:rPr>
              <a:t>which </a:t>
            </a:r>
            <a:r>
              <a:rPr sz="1600" i="1" dirty="0">
                <a:solidFill>
                  <a:srgbClr val="3F3F3F"/>
                </a:solidFill>
                <a:latin typeface="Times New Roman" pitchFamily="18" charset="0"/>
                <a:cs typeface="Times New Roman" pitchFamily="18" charset="0"/>
              </a:rPr>
              <a:t>is owned and</a:t>
            </a:r>
            <a:r>
              <a:rPr sz="1600" i="1" spc="283" dirty="0">
                <a:solidFill>
                  <a:srgbClr val="3F3F3F"/>
                </a:solidFill>
                <a:latin typeface="Times New Roman" pitchFamily="18" charset="0"/>
                <a:cs typeface="Times New Roman" pitchFamily="18" charset="0"/>
              </a:rPr>
              <a:t> </a:t>
            </a:r>
            <a:r>
              <a:rPr sz="1600" i="1" dirty="0">
                <a:solidFill>
                  <a:srgbClr val="3F3F3F"/>
                </a:solidFill>
                <a:latin typeface="Times New Roman" pitchFamily="18" charset="0"/>
                <a:cs typeface="Times New Roman" pitchFamily="18" charset="0"/>
              </a:rPr>
              <a:t>run</a:t>
            </a:r>
            <a:endParaRPr sz="1600">
              <a:latin typeface="Times New Roman" pitchFamily="18" charset="0"/>
              <a:cs typeface="Times New Roman" pitchFamily="18" charset="0"/>
            </a:endParaRPr>
          </a:p>
          <a:p>
            <a:pPr marL="329943" marR="153289">
              <a:lnSpc>
                <a:spcPct val="125000"/>
              </a:lnSpc>
            </a:pPr>
            <a:r>
              <a:rPr sz="1600" i="1" dirty="0">
                <a:solidFill>
                  <a:srgbClr val="3F3F3F"/>
                </a:solidFill>
                <a:latin typeface="Times New Roman" pitchFamily="18" charset="0"/>
                <a:cs typeface="Times New Roman" pitchFamily="18" charset="0"/>
              </a:rPr>
              <a:t>by a </a:t>
            </a:r>
            <a:r>
              <a:rPr sz="1600" b="1" i="1" spc="-4" dirty="0">
                <a:solidFill>
                  <a:srgbClr val="3F3F3F"/>
                </a:solidFill>
                <a:latin typeface="Times New Roman" pitchFamily="18" charset="0"/>
                <a:cs typeface="Times New Roman" pitchFamily="18" charset="0"/>
              </a:rPr>
              <a:t>SINGLE PERSON </a:t>
            </a:r>
            <a:r>
              <a:rPr sz="1600" i="1" spc="4" dirty="0">
                <a:solidFill>
                  <a:srgbClr val="3F3F3F"/>
                </a:solidFill>
                <a:latin typeface="Times New Roman" pitchFamily="18" charset="0"/>
                <a:cs typeface="Times New Roman" pitchFamily="18" charset="0"/>
              </a:rPr>
              <a:t>and </a:t>
            </a:r>
            <a:r>
              <a:rPr sz="1600" i="1" spc="-9" dirty="0">
                <a:solidFill>
                  <a:srgbClr val="3F3F3F"/>
                </a:solidFill>
                <a:latin typeface="Times New Roman" pitchFamily="18" charset="0"/>
                <a:cs typeface="Times New Roman" pitchFamily="18" charset="0"/>
              </a:rPr>
              <a:t>there </a:t>
            </a:r>
            <a:r>
              <a:rPr sz="1600" i="1" dirty="0">
                <a:solidFill>
                  <a:srgbClr val="3F3F3F"/>
                </a:solidFill>
                <a:latin typeface="Times New Roman" pitchFamily="18" charset="0"/>
                <a:cs typeface="Times New Roman" pitchFamily="18" charset="0"/>
              </a:rPr>
              <a:t>is </a:t>
            </a:r>
            <a:r>
              <a:rPr sz="1600" b="1" i="1" spc="-4" dirty="0">
                <a:solidFill>
                  <a:srgbClr val="3F3F3F"/>
                </a:solidFill>
                <a:latin typeface="Times New Roman" pitchFamily="18" charset="0"/>
                <a:cs typeface="Times New Roman" pitchFamily="18" charset="0"/>
              </a:rPr>
              <a:t>NO LEGAL  DIFFERENCE </a:t>
            </a:r>
            <a:r>
              <a:rPr sz="1600" i="1" dirty="0">
                <a:solidFill>
                  <a:srgbClr val="3F3F3F"/>
                </a:solidFill>
                <a:latin typeface="Times New Roman" pitchFamily="18" charset="0"/>
                <a:cs typeface="Times New Roman" pitchFamily="18" charset="0"/>
              </a:rPr>
              <a:t>between owner </a:t>
            </a:r>
            <a:r>
              <a:rPr sz="1600" i="1" spc="4" dirty="0">
                <a:solidFill>
                  <a:srgbClr val="3F3F3F"/>
                </a:solidFill>
                <a:latin typeface="Times New Roman" pitchFamily="18" charset="0"/>
                <a:cs typeface="Times New Roman" pitchFamily="18" charset="0"/>
              </a:rPr>
              <a:t>and the business</a:t>
            </a:r>
            <a:r>
              <a:rPr sz="1600" i="1" spc="-94" dirty="0">
                <a:solidFill>
                  <a:srgbClr val="3F3F3F"/>
                </a:solidFill>
                <a:latin typeface="Times New Roman" pitchFamily="18" charset="0"/>
                <a:cs typeface="Times New Roman" pitchFamily="18" charset="0"/>
              </a:rPr>
              <a:t> </a:t>
            </a:r>
            <a:r>
              <a:rPr sz="1600" i="1" dirty="0">
                <a:solidFill>
                  <a:srgbClr val="3F3F3F"/>
                </a:solidFill>
                <a:latin typeface="Times New Roman" pitchFamily="18" charset="0"/>
                <a:cs typeface="Times New Roman" pitchFamily="18" charset="0"/>
              </a:rPr>
              <a:t>.</a:t>
            </a:r>
            <a:endParaRPr sz="1600">
              <a:latin typeface="Times New Roman" pitchFamily="18" charset="0"/>
              <a:cs typeface="Times New Roman" pitchFamily="18" charset="0"/>
            </a:endParaRPr>
          </a:p>
          <a:p>
            <a:pPr>
              <a:spcBef>
                <a:spcPts val="36"/>
              </a:spcBef>
            </a:pPr>
            <a:endParaRPr sz="1600">
              <a:latin typeface="Times New Roman" pitchFamily="18" charset="0"/>
              <a:cs typeface="Times New Roman" pitchFamily="18" charset="0"/>
            </a:endParaRPr>
          </a:p>
          <a:p>
            <a:pPr marL="11397"/>
            <a:r>
              <a:rPr sz="1600" b="1" spc="-4" dirty="0">
                <a:solidFill>
                  <a:srgbClr val="DA483C"/>
                </a:solidFill>
                <a:latin typeface="Times New Roman" pitchFamily="18" charset="0"/>
                <a:cs typeface="Times New Roman" pitchFamily="18" charset="0"/>
              </a:rPr>
              <a:t>Que: Any </a:t>
            </a:r>
            <a:r>
              <a:rPr sz="1600" b="1" dirty="0">
                <a:solidFill>
                  <a:srgbClr val="DA483C"/>
                </a:solidFill>
                <a:latin typeface="Times New Roman" pitchFamily="18" charset="0"/>
                <a:cs typeface="Times New Roman" pitchFamily="18" charset="0"/>
              </a:rPr>
              <a:t>registration </a:t>
            </a:r>
            <a:r>
              <a:rPr sz="1600" b="1" spc="-4" dirty="0">
                <a:solidFill>
                  <a:srgbClr val="DA483C"/>
                </a:solidFill>
                <a:latin typeface="Times New Roman" pitchFamily="18" charset="0"/>
                <a:cs typeface="Times New Roman" pitchFamily="18" charset="0"/>
              </a:rPr>
              <a:t>required </a:t>
            </a:r>
            <a:r>
              <a:rPr sz="1600" b="1" dirty="0">
                <a:solidFill>
                  <a:srgbClr val="DA483C"/>
                </a:solidFill>
                <a:latin typeface="Times New Roman" pitchFamily="18" charset="0"/>
                <a:cs typeface="Times New Roman" pitchFamily="18" charset="0"/>
              </a:rPr>
              <a:t>for</a:t>
            </a:r>
            <a:r>
              <a:rPr sz="1600" b="1" spc="-175" dirty="0">
                <a:solidFill>
                  <a:srgbClr val="DA483C"/>
                </a:solidFill>
                <a:latin typeface="Times New Roman" pitchFamily="18" charset="0"/>
                <a:cs typeface="Times New Roman" pitchFamily="18" charset="0"/>
              </a:rPr>
              <a:t> </a:t>
            </a:r>
            <a:r>
              <a:rPr sz="1600" b="1" spc="-4" dirty="0">
                <a:solidFill>
                  <a:srgbClr val="DA483C"/>
                </a:solidFill>
                <a:latin typeface="Times New Roman" pitchFamily="18" charset="0"/>
                <a:cs typeface="Times New Roman" pitchFamily="18" charset="0"/>
              </a:rPr>
              <a:t>Proprietorship?</a:t>
            </a:r>
            <a:endParaRPr sz="1600">
              <a:latin typeface="Times New Roman" pitchFamily="18" charset="0"/>
              <a:cs typeface="Times New Roman" pitchFamily="18" charset="0"/>
            </a:endParaRPr>
          </a:p>
          <a:p>
            <a:pPr marL="332792" marR="157278" indent="-235348" algn="just">
              <a:lnSpc>
                <a:spcPct val="125000"/>
              </a:lnSpc>
              <a:buFont typeface="Wingdings"/>
              <a:buChar char=""/>
              <a:tabLst>
                <a:tab pos="332792" algn="l"/>
              </a:tabLst>
            </a:pPr>
            <a:r>
              <a:rPr sz="1600" i="1" spc="-4" dirty="0">
                <a:solidFill>
                  <a:srgbClr val="3F3F3F"/>
                </a:solidFill>
                <a:latin typeface="Times New Roman" pitchFamily="18" charset="0"/>
                <a:cs typeface="Times New Roman" pitchFamily="18" charset="0"/>
              </a:rPr>
              <a:t>No formal registration </a:t>
            </a:r>
            <a:r>
              <a:rPr sz="1600" i="1" dirty="0">
                <a:solidFill>
                  <a:srgbClr val="3F3F3F"/>
                </a:solidFill>
                <a:latin typeface="Times New Roman" pitchFamily="18" charset="0"/>
                <a:cs typeface="Times New Roman" pitchFamily="18" charset="0"/>
              </a:rPr>
              <a:t>is </a:t>
            </a:r>
            <a:r>
              <a:rPr sz="1600" i="1" spc="-13" dirty="0">
                <a:solidFill>
                  <a:srgbClr val="3F3F3F"/>
                </a:solidFill>
                <a:latin typeface="Times New Roman" pitchFamily="18" charset="0"/>
                <a:cs typeface="Times New Roman" pitchFamily="18" charset="0"/>
              </a:rPr>
              <a:t>required </a:t>
            </a:r>
            <a:r>
              <a:rPr sz="1600" i="1" spc="-4" dirty="0">
                <a:solidFill>
                  <a:srgbClr val="3F3F3F"/>
                </a:solidFill>
                <a:latin typeface="Times New Roman" pitchFamily="18" charset="0"/>
                <a:cs typeface="Times New Roman" pitchFamily="18" charset="0"/>
              </a:rPr>
              <a:t>under </a:t>
            </a:r>
            <a:r>
              <a:rPr sz="1600" i="1" dirty="0">
                <a:solidFill>
                  <a:srgbClr val="3F3F3F"/>
                </a:solidFill>
                <a:latin typeface="Times New Roman" pitchFamily="18" charset="0"/>
                <a:cs typeface="Times New Roman" pitchFamily="18" charset="0"/>
              </a:rPr>
              <a:t>any </a:t>
            </a:r>
            <a:r>
              <a:rPr sz="1600" i="1" spc="-27" dirty="0">
                <a:solidFill>
                  <a:srgbClr val="3F3F3F"/>
                </a:solidFill>
                <a:latin typeface="Times New Roman" pitchFamily="18" charset="0"/>
                <a:cs typeface="Times New Roman" pitchFamily="18" charset="0"/>
              </a:rPr>
              <a:t>law,  </a:t>
            </a:r>
            <a:r>
              <a:rPr sz="1600" i="1" spc="-18" dirty="0">
                <a:solidFill>
                  <a:srgbClr val="3F3F3F"/>
                </a:solidFill>
                <a:latin typeface="Times New Roman" pitchFamily="18" charset="0"/>
                <a:cs typeface="Times New Roman" pitchFamily="18" charset="0"/>
              </a:rPr>
              <a:t>however, </a:t>
            </a:r>
            <a:r>
              <a:rPr sz="1600" i="1" spc="-9" dirty="0">
                <a:solidFill>
                  <a:srgbClr val="3F3F3F"/>
                </a:solidFill>
                <a:latin typeface="Times New Roman" pitchFamily="18" charset="0"/>
                <a:cs typeface="Times New Roman" pitchFamily="18" charset="0"/>
              </a:rPr>
              <a:t>registration </a:t>
            </a:r>
            <a:r>
              <a:rPr sz="1600" i="1" dirty="0">
                <a:solidFill>
                  <a:srgbClr val="3F3F3F"/>
                </a:solidFill>
                <a:latin typeface="Times New Roman" pitchFamily="18" charset="0"/>
                <a:cs typeface="Times New Roman" pitchFamily="18" charset="0"/>
              </a:rPr>
              <a:t>is </a:t>
            </a:r>
            <a:r>
              <a:rPr sz="1600" i="1" spc="-13" dirty="0">
                <a:solidFill>
                  <a:srgbClr val="3F3F3F"/>
                </a:solidFill>
                <a:latin typeface="Times New Roman" pitchFamily="18" charset="0"/>
                <a:cs typeface="Times New Roman" pitchFamily="18" charset="0"/>
              </a:rPr>
              <a:t>required </a:t>
            </a:r>
            <a:r>
              <a:rPr sz="1600" i="1" spc="-4" dirty="0">
                <a:solidFill>
                  <a:srgbClr val="3F3F3F"/>
                </a:solidFill>
                <a:latin typeface="Times New Roman" pitchFamily="18" charset="0"/>
                <a:cs typeface="Times New Roman" pitchFamily="18" charset="0"/>
              </a:rPr>
              <a:t>with sales </a:t>
            </a:r>
            <a:r>
              <a:rPr sz="1600" i="1" spc="4" dirty="0">
                <a:solidFill>
                  <a:srgbClr val="3F3F3F"/>
                </a:solidFill>
                <a:latin typeface="Times New Roman" pitchFamily="18" charset="0"/>
                <a:cs typeface="Times New Roman" pitchFamily="18" charset="0"/>
              </a:rPr>
              <a:t>tax </a:t>
            </a:r>
            <a:r>
              <a:rPr sz="1600" i="1" spc="-4" dirty="0">
                <a:solidFill>
                  <a:srgbClr val="3F3F3F"/>
                </a:solidFill>
                <a:latin typeface="Times New Roman" pitchFamily="18" charset="0"/>
                <a:cs typeface="Times New Roman" pitchFamily="18" charset="0"/>
              </a:rPr>
              <a:t>deptt.  </a:t>
            </a:r>
            <a:r>
              <a:rPr sz="1600" i="1" dirty="0">
                <a:solidFill>
                  <a:srgbClr val="3F3F3F"/>
                </a:solidFill>
                <a:latin typeface="Times New Roman" pitchFamily="18" charset="0"/>
                <a:cs typeface="Times New Roman" pitchFamily="18" charset="0"/>
              </a:rPr>
              <a:t>or service </a:t>
            </a:r>
            <a:r>
              <a:rPr sz="1600" i="1" spc="4" dirty="0">
                <a:solidFill>
                  <a:srgbClr val="3F3F3F"/>
                </a:solidFill>
                <a:latin typeface="Times New Roman" pitchFamily="18" charset="0"/>
                <a:cs typeface="Times New Roman" pitchFamily="18" charset="0"/>
              </a:rPr>
              <a:t>tax </a:t>
            </a:r>
            <a:r>
              <a:rPr sz="1600" i="1" dirty="0">
                <a:solidFill>
                  <a:srgbClr val="3F3F3F"/>
                </a:solidFill>
                <a:latin typeface="Times New Roman" pitchFamily="18" charset="0"/>
                <a:cs typeface="Times New Roman" pitchFamily="18" charset="0"/>
              </a:rPr>
              <a:t>deptt. whichever is</a:t>
            </a:r>
            <a:r>
              <a:rPr sz="1600" i="1" spc="-85" dirty="0">
                <a:solidFill>
                  <a:srgbClr val="3F3F3F"/>
                </a:solidFill>
                <a:latin typeface="Times New Roman" pitchFamily="18" charset="0"/>
                <a:cs typeface="Times New Roman" pitchFamily="18" charset="0"/>
              </a:rPr>
              <a:t> </a:t>
            </a:r>
            <a:r>
              <a:rPr sz="1600" i="1" dirty="0">
                <a:solidFill>
                  <a:srgbClr val="3F3F3F"/>
                </a:solidFill>
                <a:latin typeface="Times New Roman" pitchFamily="18" charset="0"/>
                <a:cs typeface="Times New Roman" pitchFamily="18" charset="0"/>
              </a:rPr>
              <a:t>applicable.</a:t>
            </a:r>
            <a:endParaRPr sz="1600">
              <a:latin typeface="Times New Roman" pitchFamily="18" charset="0"/>
              <a:cs typeface="Times New Roman" pitchFamily="18" charset="0"/>
            </a:endParaRPr>
          </a:p>
          <a:p>
            <a:pPr>
              <a:spcBef>
                <a:spcPts val="9"/>
              </a:spcBef>
              <a:buClr>
                <a:srgbClr val="3F3F3F"/>
              </a:buClr>
              <a:buFont typeface="Wingdings"/>
              <a:buChar char=""/>
            </a:pPr>
            <a:endParaRPr sz="1600">
              <a:latin typeface="Times New Roman" pitchFamily="18" charset="0"/>
              <a:cs typeface="Times New Roman" pitchFamily="18" charset="0"/>
            </a:endParaRPr>
          </a:p>
          <a:p>
            <a:pPr marL="24504"/>
            <a:r>
              <a:rPr sz="1600" b="1" spc="-4" dirty="0">
                <a:solidFill>
                  <a:srgbClr val="DA483C"/>
                </a:solidFill>
                <a:latin typeface="Times New Roman" pitchFamily="18" charset="0"/>
                <a:cs typeface="Times New Roman" pitchFamily="18" charset="0"/>
              </a:rPr>
              <a:t>Que: </a:t>
            </a:r>
            <a:r>
              <a:rPr sz="1600" b="1" dirty="0">
                <a:solidFill>
                  <a:srgbClr val="DA483C"/>
                </a:solidFill>
                <a:latin typeface="Times New Roman" pitchFamily="18" charset="0"/>
                <a:cs typeface="Times New Roman" pitchFamily="18" charset="0"/>
              </a:rPr>
              <a:t>What </a:t>
            </a:r>
            <a:r>
              <a:rPr sz="1600" b="1" spc="-4" dirty="0">
                <a:solidFill>
                  <a:srgbClr val="DA483C"/>
                </a:solidFill>
                <a:latin typeface="Times New Roman" pitchFamily="18" charset="0"/>
                <a:cs typeface="Times New Roman" pitchFamily="18" charset="0"/>
              </a:rPr>
              <a:t>are </a:t>
            </a:r>
            <a:r>
              <a:rPr sz="1600" b="1" dirty="0">
                <a:solidFill>
                  <a:srgbClr val="DA483C"/>
                </a:solidFill>
                <a:latin typeface="Times New Roman" pitchFamily="18" charset="0"/>
                <a:cs typeface="Times New Roman" pitchFamily="18" charset="0"/>
              </a:rPr>
              <a:t>the</a:t>
            </a:r>
            <a:r>
              <a:rPr sz="1600" b="1" spc="-76" dirty="0">
                <a:solidFill>
                  <a:srgbClr val="DA483C"/>
                </a:solidFill>
                <a:latin typeface="Times New Roman" pitchFamily="18" charset="0"/>
                <a:cs typeface="Times New Roman" pitchFamily="18" charset="0"/>
              </a:rPr>
              <a:t> </a:t>
            </a:r>
            <a:r>
              <a:rPr sz="1600" b="1" dirty="0">
                <a:solidFill>
                  <a:srgbClr val="DA483C"/>
                </a:solidFill>
                <a:latin typeface="Times New Roman" pitchFamily="18" charset="0"/>
                <a:cs typeface="Times New Roman" pitchFamily="18" charset="0"/>
              </a:rPr>
              <a:t>benefits?</a:t>
            </a:r>
            <a:endParaRPr sz="1600">
              <a:latin typeface="Times New Roman" pitchFamily="18" charset="0"/>
              <a:cs typeface="Times New Roman" pitchFamily="18" charset="0"/>
            </a:endParaRPr>
          </a:p>
          <a:p>
            <a:pPr marL="382939" indent="-271818">
              <a:spcBef>
                <a:spcPts val="377"/>
              </a:spcBef>
              <a:buFont typeface="Wingdings"/>
              <a:buChar char=""/>
              <a:tabLst>
                <a:tab pos="382939" algn="l"/>
                <a:tab pos="383508" algn="l"/>
              </a:tabLst>
            </a:pPr>
            <a:r>
              <a:rPr sz="1600" i="1" dirty="0">
                <a:solidFill>
                  <a:srgbClr val="3F3F3F"/>
                </a:solidFill>
                <a:latin typeface="Times New Roman" pitchFamily="18" charset="0"/>
                <a:cs typeface="Times New Roman" pitchFamily="18" charset="0"/>
              </a:rPr>
              <a:t>It can be </a:t>
            </a:r>
            <a:r>
              <a:rPr sz="1600" b="1" i="1" dirty="0">
                <a:solidFill>
                  <a:srgbClr val="3F3F3F"/>
                </a:solidFill>
                <a:latin typeface="Times New Roman" pitchFamily="18" charset="0"/>
                <a:cs typeface="Times New Roman" pitchFamily="18" charset="0"/>
              </a:rPr>
              <a:t>formed</a:t>
            </a:r>
            <a:r>
              <a:rPr sz="1600" b="1" i="1" spc="-36" dirty="0">
                <a:solidFill>
                  <a:srgbClr val="3F3F3F"/>
                </a:solidFill>
                <a:latin typeface="Times New Roman" pitchFamily="18" charset="0"/>
                <a:cs typeface="Times New Roman" pitchFamily="18" charset="0"/>
              </a:rPr>
              <a:t> </a:t>
            </a:r>
            <a:r>
              <a:rPr sz="1600" b="1" i="1" dirty="0">
                <a:solidFill>
                  <a:srgbClr val="3F3F3F"/>
                </a:solidFill>
                <a:latin typeface="Times New Roman" pitchFamily="18" charset="0"/>
                <a:cs typeface="Times New Roman" pitchFamily="18" charset="0"/>
              </a:rPr>
              <a:t>easily</a:t>
            </a:r>
            <a:endParaRPr sz="1600">
              <a:latin typeface="Times New Roman" pitchFamily="18" charset="0"/>
              <a:cs typeface="Times New Roman" pitchFamily="18" charset="0"/>
            </a:endParaRPr>
          </a:p>
          <a:p>
            <a:pPr marL="343619" indent="-232497">
              <a:spcBef>
                <a:spcPts val="377"/>
              </a:spcBef>
              <a:buFont typeface="Wingdings"/>
              <a:buChar char=""/>
              <a:tabLst>
                <a:tab pos="344189" algn="l"/>
              </a:tabLst>
            </a:pPr>
            <a:r>
              <a:rPr sz="1600" b="1" i="1" dirty="0">
                <a:solidFill>
                  <a:srgbClr val="3F3F3F"/>
                </a:solidFill>
                <a:latin typeface="Times New Roman" pitchFamily="18" charset="0"/>
                <a:cs typeface="Times New Roman" pitchFamily="18" charset="0"/>
              </a:rPr>
              <a:t>Single</a:t>
            </a:r>
            <a:r>
              <a:rPr sz="1600" b="1" i="1" spc="-40" dirty="0">
                <a:solidFill>
                  <a:srgbClr val="3F3F3F"/>
                </a:solidFill>
                <a:latin typeface="Times New Roman" pitchFamily="18" charset="0"/>
                <a:cs typeface="Times New Roman" pitchFamily="18" charset="0"/>
              </a:rPr>
              <a:t> </a:t>
            </a:r>
            <a:r>
              <a:rPr sz="1600" b="1" i="1" dirty="0">
                <a:solidFill>
                  <a:srgbClr val="3F3F3F"/>
                </a:solidFill>
                <a:latin typeface="Times New Roman" pitchFamily="18" charset="0"/>
                <a:cs typeface="Times New Roman" pitchFamily="18" charset="0"/>
              </a:rPr>
              <a:t>control</a:t>
            </a:r>
            <a:endParaRPr sz="1600">
              <a:latin typeface="Times New Roman" pitchFamily="18" charset="0"/>
              <a:cs typeface="Times New Roman" pitchFamily="18" charset="0"/>
            </a:endParaRPr>
          </a:p>
          <a:p>
            <a:pPr marL="343619" indent="-232497">
              <a:spcBef>
                <a:spcPts val="377"/>
              </a:spcBef>
              <a:buFont typeface="Wingdings"/>
              <a:buChar char=""/>
              <a:tabLst>
                <a:tab pos="344189" algn="l"/>
              </a:tabLst>
            </a:pPr>
            <a:r>
              <a:rPr sz="1600" b="1" i="1" dirty="0">
                <a:solidFill>
                  <a:srgbClr val="3F3F3F"/>
                </a:solidFill>
                <a:latin typeface="Times New Roman" pitchFamily="18" charset="0"/>
                <a:cs typeface="Times New Roman" pitchFamily="18" charset="0"/>
              </a:rPr>
              <a:t>Single Decision</a:t>
            </a:r>
            <a:r>
              <a:rPr sz="1600" b="1" i="1" spc="-67" dirty="0">
                <a:solidFill>
                  <a:srgbClr val="3F3F3F"/>
                </a:solidFill>
                <a:latin typeface="Times New Roman" pitchFamily="18" charset="0"/>
                <a:cs typeface="Times New Roman" pitchFamily="18" charset="0"/>
              </a:rPr>
              <a:t> </a:t>
            </a:r>
            <a:r>
              <a:rPr sz="1600" b="1" i="1" dirty="0">
                <a:solidFill>
                  <a:srgbClr val="3F3F3F"/>
                </a:solidFill>
                <a:latin typeface="Times New Roman" pitchFamily="18" charset="0"/>
                <a:cs typeface="Times New Roman" pitchFamily="18" charset="0"/>
              </a:rPr>
              <a:t>making</a:t>
            </a:r>
            <a:endParaRPr sz="1600">
              <a:latin typeface="Times New Roman" pitchFamily="18" charset="0"/>
              <a:cs typeface="Times New Roman" pitchFamily="18" charset="0"/>
            </a:endParaRPr>
          </a:p>
          <a:p>
            <a:pPr marL="343619" indent="-232497">
              <a:spcBef>
                <a:spcPts val="377"/>
              </a:spcBef>
              <a:buFont typeface="Wingdings"/>
              <a:buChar char=""/>
              <a:tabLst>
                <a:tab pos="344189" algn="l"/>
              </a:tabLst>
            </a:pPr>
            <a:r>
              <a:rPr sz="1600" b="1" i="1" spc="-4" dirty="0">
                <a:solidFill>
                  <a:srgbClr val="3F3F3F"/>
                </a:solidFill>
                <a:latin typeface="Times New Roman" pitchFamily="18" charset="0"/>
                <a:cs typeface="Times New Roman" pitchFamily="18" charset="0"/>
              </a:rPr>
              <a:t>No </a:t>
            </a:r>
            <a:r>
              <a:rPr sz="1600" b="1" i="1" dirty="0">
                <a:solidFill>
                  <a:srgbClr val="3F3F3F"/>
                </a:solidFill>
                <a:latin typeface="Times New Roman" pitchFamily="18" charset="0"/>
                <a:cs typeface="Times New Roman" pitchFamily="18" charset="0"/>
              </a:rPr>
              <a:t>extra cost </a:t>
            </a:r>
            <a:r>
              <a:rPr sz="1600" i="1" dirty="0">
                <a:solidFill>
                  <a:srgbClr val="3F3F3F"/>
                </a:solidFill>
                <a:latin typeface="Times New Roman" pitchFamily="18" charset="0"/>
                <a:cs typeface="Times New Roman" pitchFamily="18" charset="0"/>
              </a:rPr>
              <a:t>for </a:t>
            </a:r>
            <a:r>
              <a:rPr sz="1600" i="1" spc="4" dirty="0">
                <a:solidFill>
                  <a:srgbClr val="3F3F3F"/>
                </a:solidFill>
                <a:latin typeface="Times New Roman" pitchFamily="18" charset="0"/>
                <a:cs typeface="Times New Roman" pitchFamily="18" charset="0"/>
              </a:rPr>
              <a:t>running</a:t>
            </a:r>
            <a:r>
              <a:rPr sz="1600" i="1" spc="-90" dirty="0">
                <a:solidFill>
                  <a:srgbClr val="3F3F3F"/>
                </a:solidFill>
                <a:latin typeface="Times New Roman" pitchFamily="18" charset="0"/>
                <a:cs typeface="Times New Roman" pitchFamily="18" charset="0"/>
              </a:rPr>
              <a:t> </a:t>
            </a:r>
            <a:r>
              <a:rPr sz="1600" i="1" spc="4" dirty="0">
                <a:solidFill>
                  <a:srgbClr val="3F3F3F"/>
                </a:solidFill>
                <a:latin typeface="Times New Roman" pitchFamily="18" charset="0"/>
                <a:cs typeface="Times New Roman" pitchFamily="18" charset="0"/>
              </a:rPr>
              <a:t>business</a:t>
            </a:r>
            <a:endParaRPr sz="1600">
              <a:latin typeface="Times New Roman" pitchFamily="18" charset="0"/>
              <a:cs typeface="Times New Roman" pitchFamily="18" charset="0"/>
            </a:endParaRPr>
          </a:p>
          <a:p>
            <a:pPr>
              <a:spcBef>
                <a:spcPts val="31"/>
              </a:spcBef>
              <a:buClr>
                <a:srgbClr val="3F3F3F"/>
              </a:buClr>
              <a:buFont typeface="Wingdings"/>
              <a:buChar char=""/>
            </a:pPr>
            <a:endParaRPr sz="1600">
              <a:latin typeface="Times New Roman" pitchFamily="18" charset="0"/>
              <a:cs typeface="Times New Roman" pitchFamily="18" charset="0"/>
            </a:endParaRPr>
          </a:p>
          <a:p>
            <a:pPr marL="24504"/>
            <a:r>
              <a:rPr sz="1600" b="1" spc="-4" dirty="0">
                <a:solidFill>
                  <a:srgbClr val="DA483C"/>
                </a:solidFill>
                <a:latin typeface="Times New Roman" pitchFamily="18" charset="0"/>
                <a:cs typeface="Times New Roman" pitchFamily="18" charset="0"/>
              </a:rPr>
              <a:t>Que: </a:t>
            </a:r>
            <a:r>
              <a:rPr sz="1600" b="1" dirty="0">
                <a:solidFill>
                  <a:srgbClr val="DA483C"/>
                </a:solidFill>
                <a:latin typeface="Times New Roman" pitchFamily="18" charset="0"/>
                <a:cs typeface="Times New Roman" pitchFamily="18" charset="0"/>
              </a:rPr>
              <a:t>What </a:t>
            </a:r>
            <a:r>
              <a:rPr sz="1600" b="1" spc="-4" dirty="0">
                <a:solidFill>
                  <a:srgbClr val="DA483C"/>
                </a:solidFill>
                <a:latin typeface="Times New Roman" pitchFamily="18" charset="0"/>
                <a:cs typeface="Times New Roman" pitchFamily="18" charset="0"/>
              </a:rPr>
              <a:t>are </a:t>
            </a:r>
            <a:r>
              <a:rPr sz="1600" b="1" dirty="0">
                <a:solidFill>
                  <a:srgbClr val="DA483C"/>
                </a:solidFill>
                <a:latin typeface="Times New Roman" pitchFamily="18" charset="0"/>
                <a:cs typeface="Times New Roman" pitchFamily="18" charset="0"/>
              </a:rPr>
              <a:t>the </a:t>
            </a:r>
            <a:r>
              <a:rPr sz="1600" b="1" spc="-4" dirty="0">
                <a:solidFill>
                  <a:srgbClr val="DA483C"/>
                </a:solidFill>
                <a:latin typeface="Times New Roman" pitchFamily="18" charset="0"/>
                <a:cs typeface="Times New Roman" pitchFamily="18" charset="0"/>
              </a:rPr>
              <a:t>limitations </a:t>
            </a:r>
            <a:r>
              <a:rPr sz="1600" b="1" dirty="0">
                <a:solidFill>
                  <a:srgbClr val="DA483C"/>
                </a:solidFill>
                <a:latin typeface="Times New Roman" pitchFamily="18" charset="0"/>
                <a:cs typeface="Times New Roman" pitchFamily="18" charset="0"/>
              </a:rPr>
              <a:t>of Sole proprietorship</a:t>
            </a:r>
            <a:r>
              <a:rPr sz="1600" b="1" spc="-179" dirty="0">
                <a:solidFill>
                  <a:srgbClr val="DA483C"/>
                </a:solidFill>
                <a:latin typeface="Times New Roman" pitchFamily="18" charset="0"/>
                <a:cs typeface="Times New Roman" pitchFamily="18" charset="0"/>
              </a:rPr>
              <a:t> </a:t>
            </a:r>
            <a:r>
              <a:rPr sz="1600" b="1" dirty="0">
                <a:solidFill>
                  <a:srgbClr val="DA483C"/>
                </a:solidFill>
                <a:latin typeface="Times New Roman" pitchFamily="18" charset="0"/>
                <a:cs typeface="Times New Roman" pitchFamily="18" charset="0"/>
              </a:rPr>
              <a:t>?</a:t>
            </a:r>
            <a:endParaRPr sz="1600">
              <a:latin typeface="Times New Roman" pitchFamily="18" charset="0"/>
              <a:cs typeface="Times New Roman" pitchFamily="18" charset="0"/>
            </a:endParaRPr>
          </a:p>
          <a:p>
            <a:pPr marL="382939" indent="-271818">
              <a:spcBef>
                <a:spcPts val="377"/>
              </a:spcBef>
              <a:buFont typeface="Wingdings"/>
              <a:buChar char=""/>
              <a:tabLst>
                <a:tab pos="382939" algn="l"/>
                <a:tab pos="383508" algn="l"/>
              </a:tabLst>
            </a:pPr>
            <a:r>
              <a:rPr sz="1600" i="1" dirty="0">
                <a:solidFill>
                  <a:srgbClr val="3F3F3F"/>
                </a:solidFill>
                <a:latin typeface="Times New Roman" pitchFamily="18" charset="0"/>
                <a:cs typeface="Times New Roman" pitchFamily="18" charset="0"/>
              </a:rPr>
              <a:t>The liability (obligation ) of </a:t>
            </a:r>
            <a:r>
              <a:rPr sz="1600" i="1" spc="4" dirty="0">
                <a:solidFill>
                  <a:srgbClr val="3F3F3F"/>
                </a:solidFill>
                <a:latin typeface="Times New Roman" pitchFamily="18" charset="0"/>
                <a:cs typeface="Times New Roman" pitchFamily="18" charset="0"/>
              </a:rPr>
              <a:t>the </a:t>
            </a:r>
            <a:r>
              <a:rPr sz="1600" i="1" dirty="0">
                <a:solidFill>
                  <a:srgbClr val="3F3F3F"/>
                </a:solidFill>
                <a:latin typeface="Times New Roman" pitchFamily="18" charset="0"/>
                <a:cs typeface="Times New Roman" pitchFamily="18" charset="0"/>
              </a:rPr>
              <a:t>owner will be</a:t>
            </a:r>
            <a:r>
              <a:rPr sz="1600" i="1" spc="-171" dirty="0">
                <a:solidFill>
                  <a:srgbClr val="3F3F3F"/>
                </a:solidFill>
                <a:latin typeface="Times New Roman" pitchFamily="18" charset="0"/>
                <a:cs typeface="Times New Roman" pitchFamily="18" charset="0"/>
              </a:rPr>
              <a:t> </a:t>
            </a:r>
            <a:r>
              <a:rPr sz="1600" b="1" i="1" dirty="0">
                <a:solidFill>
                  <a:srgbClr val="3F3F3F"/>
                </a:solidFill>
                <a:latin typeface="Times New Roman" pitchFamily="18" charset="0"/>
                <a:cs typeface="Times New Roman" pitchFamily="18" charset="0"/>
              </a:rPr>
              <a:t>Unlimited</a:t>
            </a:r>
            <a:endParaRPr sz="1600">
              <a:latin typeface="Times New Roman" pitchFamily="18" charset="0"/>
              <a:cs typeface="Times New Roman" pitchFamily="18" charset="0"/>
            </a:endParaRPr>
          </a:p>
          <a:p>
            <a:pPr marL="382939" indent="-271818">
              <a:spcBef>
                <a:spcPts val="377"/>
              </a:spcBef>
              <a:buFont typeface="Wingdings"/>
              <a:buChar char=""/>
              <a:tabLst>
                <a:tab pos="382939" algn="l"/>
                <a:tab pos="383508" algn="l"/>
              </a:tabLst>
            </a:pPr>
            <a:r>
              <a:rPr sz="1600" b="1" i="1" dirty="0">
                <a:solidFill>
                  <a:srgbClr val="3F3F3F"/>
                </a:solidFill>
                <a:latin typeface="Times New Roman" pitchFamily="18" charset="0"/>
                <a:cs typeface="Times New Roman" pitchFamily="18" charset="0"/>
              </a:rPr>
              <a:t>Not suitable for </a:t>
            </a:r>
            <a:r>
              <a:rPr sz="1600" b="1" i="1" spc="4" dirty="0">
                <a:solidFill>
                  <a:srgbClr val="3F3F3F"/>
                </a:solidFill>
                <a:latin typeface="Times New Roman" pitchFamily="18" charset="0"/>
                <a:cs typeface="Times New Roman" pitchFamily="18" charset="0"/>
              </a:rPr>
              <a:t>large</a:t>
            </a:r>
            <a:r>
              <a:rPr sz="1600" b="1" i="1" spc="-90" dirty="0">
                <a:solidFill>
                  <a:srgbClr val="3F3F3F"/>
                </a:solidFill>
                <a:latin typeface="Times New Roman" pitchFamily="18" charset="0"/>
                <a:cs typeface="Times New Roman" pitchFamily="18" charset="0"/>
              </a:rPr>
              <a:t> </a:t>
            </a:r>
            <a:r>
              <a:rPr sz="1600" b="1" i="1" dirty="0">
                <a:solidFill>
                  <a:srgbClr val="3F3F3F"/>
                </a:solidFill>
                <a:latin typeface="Times New Roman" pitchFamily="18" charset="0"/>
                <a:cs typeface="Times New Roman" pitchFamily="18" charset="0"/>
              </a:rPr>
              <a:t>business</a:t>
            </a:r>
            <a:endParaRPr sz="1600">
              <a:latin typeface="Times New Roman" pitchFamily="18" charset="0"/>
              <a:cs typeface="Times New Roman" pitchFamily="18" charset="0"/>
            </a:endParaRPr>
          </a:p>
          <a:p>
            <a:pPr marL="343619" indent="-232497">
              <a:spcBef>
                <a:spcPts val="377"/>
              </a:spcBef>
              <a:buFont typeface="Wingdings"/>
              <a:buChar char=""/>
              <a:tabLst>
                <a:tab pos="344189" algn="l"/>
              </a:tabLst>
            </a:pPr>
            <a:r>
              <a:rPr sz="1600" b="1" i="1" dirty="0">
                <a:solidFill>
                  <a:srgbClr val="3F3F3F"/>
                </a:solidFill>
                <a:latin typeface="Times New Roman" pitchFamily="18" charset="0"/>
                <a:cs typeface="Times New Roman" pitchFamily="18" charset="0"/>
              </a:rPr>
              <a:t>Low access to investment </a:t>
            </a:r>
            <a:r>
              <a:rPr sz="1600" i="1" dirty="0">
                <a:solidFill>
                  <a:srgbClr val="3F3F3F"/>
                </a:solidFill>
                <a:latin typeface="Times New Roman" pitchFamily="18" charset="0"/>
                <a:cs typeface="Times New Roman" pitchFamily="18" charset="0"/>
              </a:rPr>
              <a:t>in </a:t>
            </a:r>
            <a:r>
              <a:rPr sz="1600" i="1" spc="4" dirty="0">
                <a:solidFill>
                  <a:srgbClr val="3F3F3F"/>
                </a:solidFill>
                <a:latin typeface="Times New Roman" pitchFamily="18" charset="0"/>
                <a:cs typeface="Times New Roman" pitchFamily="18" charset="0"/>
              </a:rPr>
              <a:t>the business </a:t>
            </a:r>
            <a:r>
              <a:rPr sz="1600" i="1" spc="-9" dirty="0">
                <a:solidFill>
                  <a:srgbClr val="3F3F3F"/>
                </a:solidFill>
                <a:latin typeface="Times New Roman" pitchFamily="18" charset="0"/>
                <a:cs typeface="Times New Roman" pitchFamily="18" charset="0"/>
              </a:rPr>
              <a:t>from</a:t>
            </a:r>
            <a:r>
              <a:rPr sz="1600" i="1" spc="-139" dirty="0">
                <a:solidFill>
                  <a:srgbClr val="3F3F3F"/>
                </a:solidFill>
                <a:latin typeface="Times New Roman" pitchFamily="18" charset="0"/>
                <a:cs typeface="Times New Roman" pitchFamily="18" charset="0"/>
              </a:rPr>
              <a:t> </a:t>
            </a:r>
            <a:r>
              <a:rPr sz="1600" i="1" dirty="0">
                <a:solidFill>
                  <a:srgbClr val="3F3F3F"/>
                </a:solidFill>
                <a:latin typeface="Times New Roman" pitchFamily="18" charset="0"/>
                <a:cs typeface="Times New Roman" pitchFamily="18" charset="0"/>
              </a:rPr>
              <a:t>outsiders</a:t>
            </a:r>
            <a:endParaRPr sz="16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1" y="457201"/>
            <a:ext cx="4460008" cy="1421081"/>
          </a:xfrm>
          <a:prstGeom prst="rect">
            <a:avLst/>
          </a:prstGeom>
        </p:spPr>
        <p:txBody>
          <a:bodyPr vert="horz" wrap="square" lIns="0" tIns="48437" rIns="0" bIns="0" rtlCol="0">
            <a:spAutoFit/>
          </a:bodyPr>
          <a:lstStyle/>
          <a:p>
            <a:pPr marL="11397">
              <a:spcBef>
                <a:spcPts val="381"/>
              </a:spcBef>
            </a:pPr>
            <a:r>
              <a:rPr sz="1600" b="1" spc="-4" dirty="0">
                <a:solidFill>
                  <a:srgbClr val="DA483C"/>
                </a:solidFill>
                <a:latin typeface="Times New Roman" pitchFamily="18" charset="0"/>
                <a:cs typeface="Times New Roman" pitchFamily="18" charset="0"/>
              </a:rPr>
              <a:t>Que: </a:t>
            </a:r>
            <a:r>
              <a:rPr sz="1600" b="1" dirty="0">
                <a:solidFill>
                  <a:srgbClr val="DA483C"/>
                </a:solidFill>
                <a:latin typeface="Times New Roman" pitchFamily="18" charset="0"/>
                <a:cs typeface="Times New Roman" pitchFamily="18" charset="0"/>
              </a:rPr>
              <a:t>What is Partnership</a:t>
            </a:r>
            <a:r>
              <a:rPr sz="1600" b="1" spc="-108" dirty="0">
                <a:solidFill>
                  <a:srgbClr val="DA483C"/>
                </a:solidFill>
                <a:latin typeface="Times New Roman" pitchFamily="18" charset="0"/>
                <a:cs typeface="Times New Roman" pitchFamily="18" charset="0"/>
              </a:rPr>
              <a:t> </a:t>
            </a:r>
            <a:r>
              <a:rPr sz="1600" b="1" dirty="0">
                <a:solidFill>
                  <a:srgbClr val="DA483C"/>
                </a:solidFill>
                <a:latin typeface="Times New Roman" pitchFamily="18" charset="0"/>
                <a:cs typeface="Times New Roman" pitchFamily="18" charset="0"/>
              </a:rPr>
              <a:t>?</a:t>
            </a:r>
            <a:endParaRPr sz="1600">
              <a:latin typeface="Times New Roman" pitchFamily="18" charset="0"/>
              <a:cs typeface="Times New Roman" pitchFamily="18" charset="0"/>
            </a:endParaRPr>
          </a:p>
          <a:p>
            <a:pPr marL="329943" indent="-158988">
              <a:spcBef>
                <a:spcPts val="372"/>
              </a:spcBef>
              <a:buFont typeface="Wingdings"/>
              <a:buChar char=""/>
              <a:tabLst>
                <a:tab pos="330512" algn="l"/>
              </a:tabLst>
            </a:pPr>
            <a:r>
              <a:rPr sz="1600" i="1" dirty="0">
                <a:solidFill>
                  <a:srgbClr val="3F3F3F"/>
                </a:solidFill>
                <a:latin typeface="Times New Roman" pitchFamily="18" charset="0"/>
                <a:cs typeface="Times New Roman" pitchFamily="18" charset="0"/>
              </a:rPr>
              <a:t>Association of </a:t>
            </a:r>
            <a:r>
              <a:rPr sz="1600" b="1" i="1" spc="-4" dirty="0">
                <a:solidFill>
                  <a:srgbClr val="3F3F3F"/>
                </a:solidFill>
                <a:latin typeface="Times New Roman" pitchFamily="18" charset="0"/>
                <a:cs typeface="Times New Roman" pitchFamily="18" charset="0"/>
              </a:rPr>
              <a:t>TWO </a:t>
            </a:r>
            <a:r>
              <a:rPr sz="1600" i="1" dirty="0">
                <a:solidFill>
                  <a:srgbClr val="3F3F3F"/>
                </a:solidFill>
                <a:latin typeface="Times New Roman" pitchFamily="18" charset="0"/>
                <a:cs typeface="Times New Roman" pitchFamily="18" charset="0"/>
              </a:rPr>
              <a:t>or </a:t>
            </a:r>
            <a:r>
              <a:rPr sz="1600" b="1" i="1" spc="-4" dirty="0">
                <a:solidFill>
                  <a:srgbClr val="3F3F3F"/>
                </a:solidFill>
                <a:latin typeface="Times New Roman" pitchFamily="18" charset="0"/>
                <a:cs typeface="Times New Roman" pitchFamily="18" charset="0"/>
              </a:rPr>
              <a:t>more</a:t>
            </a:r>
            <a:r>
              <a:rPr sz="1600" b="1" i="1" spc="-183" dirty="0">
                <a:solidFill>
                  <a:srgbClr val="3F3F3F"/>
                </a:solidFill>
                <a:latin typeface="Times New Roman" pitchFamily="18" charset="0"/>
                <a:cs typeface="Times New Roman" pitchFamily="18" charset="0"/>
              </a:rPr>
              <a:t> </a:t>
            </a:r>
            <a:r>
              <a:rPr sz="1600" i="1" spc="4" dirty="0">
                <a:solidFill>
                  <a:srgbClr val="3F3F3F"/>
                </a:solidFill>
                <a:latin typeface="Times New Roman" pitchFamily="18" charset="0"/>
                <a:cs typeface="Times New Roman" pitchFamily="18" charset="0"/>
              </a:rPr>
              <a:t>persons</a:t>
            </a:r>
            <a:endParaRPr sz="1600">
              <a:latin typeface="Times New Roman" pitchFamily="18" charset="0"/>
              <a:cs typeface="Times New Roman" pitchFamily="18" charset="0"/>
            </a:endParaRPr>
          </a:p>
          <a:p>
            <a:pPr marL="329943" indent="-158988">
              <a:spcBef>
                <a:spcPts val="354"/>
              </a:spcBef>
              <a:buFont typeface="Wingdings"/>
              <a:buChar char=""/>
              <a:tabLst>
                <a:tab pos="330512" algn="l"/>
              </a:tabLst>
            </a:pPr>
            <a:r>
              <a:rPr sz="1600" b="1" i="1" spc="-4" dirty="0">
                <a:solidFill>
                  <a:srgbClr val="3F3F3F"/>
                </a:solidFill>
                <a:latin typeface="Times New Roman" pitchFamily="18" charset="0"/>
                <a:cs typeface="Times New Roman" pitchFamily="18" charset="0"/>
              </a:rPr>
              <a:t>Sharing </a:t>
            </a:r>
            <a:r>
              <a:rPr sz="1600" b="1" i="1" dirty="0">
                <a:solidFill>
                  <a:srgbClr val="3F3F3F"/>
                </a:solidFill>
                <a:latin typeface="Times New Roman" pitchFamily="18" charset="0"/>
                <a:cs typeface="Times New Roman" pitchFamily="18" charset="0"/>
              </a:rPr>
              <a:t>of </a:t>
            </a:r>
            <a:r>
              <a:rPr sz="1600" b="1" i="1" spc="-4" dirty="0">
                <a:solidFill>
                  <a:srgbClr val="3F3F3F"/>
                </a:solidFill>
                <a:latin typeface="Times New Roman" pitchFamily="18" charset="0"/>
                <a:cs typeface="Times New Roman" pitchFamily="18" charset="0"/>
              </a:rPr>
              <a:t>profits &amp;</a:t>
            </a:r>
            <a:r>
              <a:rPr sz="1600" b="1" i="1" spc="22" dirty="0">
                <a:solidFill>
                  <a:srgbClr val="3F3F3F"/>
                </a:solidFill>
                <a:latin typeface="Times New Roman" pitchFamily="18" charset="0"/>
                <a:cs typeface="Times New Roman" pitchFamily="18" charset="0"/>
              </a:rPr>
              <a:t> </a:t>
            </a:r>
            <a:r>
              <a:rPr sz="1600" b="1" i="1" spc="-4" dirty="0">
                <a:solidFill>
                  <a:srgbClr val="3F3F3F"/>
                </a:solidFill>
                <a:latin typeface="Times New Roman" pitchFamily="18" charset="0"/>
                <a:cs typeface="Times New Roman" pitchFamily="18" charset="0"/>
              </a:rPr>
              <a:t>losses</a:t>
            </a:r>
            <a:endParaRPr sz="1600">
              <a:latin typeface="Times New Roman" pitchFamily="18" charset="0"/>
              <a:cs typeface="Times New Roman" pitchFamily="18" charset="0"/>
            </a:endParaRPr>
          </a:p>
          <a:p>
            <a:pPr marL="329943" marR="4559" indent="-158988">
              <a:spcBef>
                <a:spcPts val="310"/>
              </a:spcBef>
              <a:buFont typeface="Wingdings"/>
              <a:buChar char=""/>
              <a:tabLst>
                <a:tab pos="330512" algn="l"/>
              </a:tabLst>
            </a:pPr>
            <a:r>
              <a:rPr sz="1600" b="1" i="1" spc="-4" dirty="0">
                <a:solidFill>
                  <a:srgbClr val="3F3F3F"/>
                </a:solidFill>
                <a:latin typeface="Times New Roman" pitchFamily="18" charset="0"/>
                <a:cs typeface="Times New Roman" pitchFamily="18" charset="0"/>
              </a:rPr>
              <a:t>Business </a:t>
            </a:r>
            <a:r>
              <a:rPr sz="1600" i="1" dirty="0">
                <a:solidFill>
                  <a:srgbClr val="3F3F3F"/>
                </a:solidFill>
                <a:latin typeface="Times New Roman" pitchFamily="18" charset="0"/>
                <a:cs typeface="Times New Roman" pitchFamily="18" charset="0"/>
              </a:rPr>
              <a:t>may be carried </a:t>
            </a:r>
            <a:r>
              <a:rPr sz="1600" i="1" spc="-4" dirty="0">
                <a:solidFill>
                  <a:srgbClr val="3F3F3F"/>
                </a:solidFill>
                <a:latin typeface="Times New Roman" pitchFamily="18" charset="0"/>
                <a:cs typeface="Times New Roman" pitchFamily="18" charset="0"/>
              </a:rPr>
              <a:t>on </a:t>
            </a:r>
            <a:r>
              <a:rPr sz="1600" i="1" dirty="0">
                <a:solidFill>
                  <a:srgbClr val="3F3F3F"/>
                </a:solidFill>
                <a:latin typeface="Times New Roman" pitchFamily="18" charset="0"/>
                <a:cs typeface="Times New Roman" pitchFamily="18" charset="0"/>
              </a:rPr>
              <a:t>by </a:t>
            </a:r>
            <a:r>
              <a:rPr sz="1600" i="1" spc="-4" dirty="0">
                <a:solidFill>
                  <a:srgbClr val="3F3F3F"/>
                </a:solidFill>
                <a:latin typeface="Times New Roman" pitchFamily="18" charset="0"/>
                <a:cs typeface="Times New Roman" pitchFamily="18" charset="0"/>
              </a:rPr>
              <a:t>all </a:t>
            </a:r>
            <a:r>
              <a:rPr sz="1600" i="1" dirty="0">
                <a:solidFill>
                  <a:srgbClr val="3F3F3F"/>
                </a:solidFill>
                <a:latin typeface="Times New Roman" pitchFamily="18" charset="0"/>
                <a:cs typeface="Times New Roman" pitchFamily="18" charset="0"/>
              </a:rPr>
              <a:t>or anyone </a:t>
            </a:r>
            <a:r>
              <a:rPr sz="1600" i="1" spc="-4" dirty="0">
                <a:solidFill>
                  <a:srgbClr val="3F3F3F"/>
                </a:solidFill>
                <a:latin typeface="Times New Roman" pitchFamily="18" charset="0"/>
                <a:cs typeface="Times New Roman" pitchFamily="18" charset="0"/>
              </a:rPr>
              <a:t>of </a:t>
            </a:r>
            <a:r>
              <a:rPr sz="1600" i="1" dirty="0">
                <a:solidFill>
                  <a:srgbClr val="3F3F3F"/>
                </a:solidFill>
                <a:latin typeface="Times New Roman" pitchFamily="18" charset="0"/>
                <a:cs typeface="Times New Roman" pitchFamily="18" charset="0"/>
              </a:rPr>
              <a:t>them  </a:t>
            </a:r>
            <a:r>
              <a:rPr sz="1600" i="1" spc="4" dirty="0">
                <a:solidFill>
                  <a:srgbClr val="3F3F3F"/>
                </a:solidFill>
                <a:latin typeface="Times New Roman" pitchFamily="18" charset="0"/>
                <a:cs typeface="Times New Roman" pitchFamily="18" charset="0"/>
              </a:rPr>
              <a:t>acting </a:t>
            </a:r>
            <a:r>
              <a:rPr sz="1600" i="1" dirty="0">
                <a:solidFill>
                  <a:srgbClr val="3F3F3F"/>
                </a:solidFill>
                <a:latin typeface="Times New Roman" pitchFamily="18" charset="0"/>
                <a:cs typeface="Times New Roman" pitchFamily="18" charset="0"/>
              </a:rPr>
              <a:t>for</a:t>
            </a:r>
            <a:r>
              <a:rPr sz="1600" i="1" spc="-63" dirty="0">
                <a:solidFill>
                  <a:srgbClr val="3F3F3F"/>
                </a:solidFill>
                <a:latin typeface="Times New Roman" pitchFamily="18" charset="0"/>
                <a:cs typeface="Times New Roman" pitchFamily="18" charset="0"/>
              </a:rPr>
              <a:t> </a:t>
            </a:r>
            <a:r>
              <a:rPr sz="1600" i="1" spc="4">
                <a:solidFill>
                  <a:srgbClr val="3F3F3F"/>
                </a:solidFill>
                <a:latin typeface="Times New Roman" pitchFamily="18" charset="0"/>
                <a:cs typeface="Times New Roman" pitchFamily="18" charset="0"/>
              </a:rPr>
              <a:t>all</a:t>
            </a:r>
            <a:r>
              <a:rPr sz="1600" i="1" spc="4" smtClean="0">
                <a:solidFill>
                  <a:srgbClr val="3F3F3F"/>
                </a:solidFill>
                <a:latin typeface="Times New Roman" pitchFamily="18" charset="0"/>
                <a:cs typeface="Times New Roman" pitchFamily="18" charset="0"/>
              </a:rPr>
              <a:t>.</a:t>
            </a:r>
            <a:r>
              <a:rPr lang="en-US" sz="1600" i="1" spc="4" dirty="0" smtClean="0">
                <a:solidFill>
                  <a:srgbClr val="3F3F3F"/>
                </a:solidFill>
                <a:latin typeface="Times New Roman" pitchFamily="18" charset="0"/>
                <a:cs typeface="Times New Roman" pitchFamily="18" charset="0"/>
              </a:rPr>
              <a:t> </a:t>
            </a:r>
            <a:endParaRPr sz="1600">
              <a:latin typeface="Times New Roman" pitchFamily="18" charset="0"/>
              <a:cs typeface="Times New Roman" pitchFamily="18" charset="0"/>
            </a:endParaRPr>
          </a:p>
        </p:txBody>
      </p:sp>
      <p:sp>
        <p:nvSpPr>
          <p:cNvPr id="4" name="object 4"/>
          <p:cNvSpPr txBox="1"/>
          <p:nvPr/>
        </p:nvSpPr>
        <p:spPr>
          <a:xfrm>
            <a:off x="457200" y="4876800"/>
            <a:ext cx="4703040" cy="1661397"/>
          </a:xfrm>
          <a:prstGeom prst="rect">
            <a:avLst/>
          </a:prstGeom>
        </p:spPr>
        <p:txBody>
          <a:bodyPr vert="horz" wrap="square" lIns="0" tIns="50717" rIns="0" bIns="0" rtlCol="0">
            <a:spAutoFit/>
          </a:bodyPr>
          <a:lstStyle/>
          <a:p>
            <a:pPr marL="11397">
              <a:spcBef>
                <a:spcPts val="399"/>
              </a:spcBef>
            </a:pPr>
            <a:r>
              <a:rPr sz="1400" b="1" i="1" spc="-4" dirty="0">
                <a:solidFill>
                  <a:srgbClr val="DA483C"/>
                </a:solidFill>
                <a:latin typeface="Times New Roman" pitchFamily="18" charset="0"/>
                <a:cs typeface="Times New Roman" pitchFamily="18" charset="0"/>
              </a:rPr>
              <a:t>Que: </a:t>
            </a:r>
            <a:r>
              <a:rPr sz="1400" b="1" i="1" dirty="0">
                <a:solidFill>
                  <a:srgbClr val="DA483C"/>
                </a:solidFill>
                <a:latin typeface="Times New Roman" pitchFamily="18" charset="0"/>
                <a:cs typeface="Times New Roman" pitchFamily="18" charset="0"/>
              </a:rPr>
              <a:t>What </a:t>
            </a:r>
            <a:r>
              <a:rPr sz="1400" b="1" i="1" spc="4" dirty="0">
                <a:solidFill>
                  <a:srgbClr val="DA483C"/>
                </a:solidFill>
                <a:latin typeface="Times New Roman" pitchFamily="18" charset="0"/>
                <a:cs typeface="Times New Roman" pitchFamily="18" charset="0"/>
              </a:rPr>
              <a:t>are </a:t>
            </a:r>
            <a:r>
              <a:rPr sz="1400" b="1" i="1" dirty="0">
                <a:solidFill>
                  <a:srgbClr val="DA483C"/>
                </a:solidFill>
                <a:latin typeface="Times New Roman" pitchFamily="18" charset="0"/>
                <a:cs typeface="Times New Roman" pitchFamily="18" charset="0"/>
              </a:rPr>
              <a:t>the </a:t>
            </a:r>
            <a:r>
              <a:rPr sz="1400" b="1" i="1" spc="-4" dirty="0">
                <a:solidFill>
                  <a:srgbClr val="DA483C"/>
                </a:solidFill>
                <a:latin typeface="Times New Roman" pitchFamily="18" charset="0"/>
                <a:cs typeface="Times New Roman" pitchFamily="18" charset="0"/>
              </a:rPr>
              <a:t>limitations </a:t>
            </a:r>
            <a:r>
              <a:rPr sz="1400" b="1" i="1" dirty="0">
                <a:solidFill>
                  <a:srgbClr val="DA483C"/>
                </a:solidFill>
                <a:latin typeface="Times New Roman" pitchFamily="18" charset="0"/>
                <a:cs typeface="Times New Roman" pitchFamily="18" charset="0"/>
              </a:rPr>
              <a:t>of</a:t>
            </a:r>
            <a:r>
              <a:rPr sz="1400" b="1" i="1" spc="-112" dirty="0">
                <a:solidFill>
                  <a:srgbClr val="DA483C"/>
                </a:solidFill>
                <a:latin typeface="Times New Roman" pitchFamily="18" charset="0"/>
                <a:cs typeface="Times New Roman" pitchFamily="18" charset="0"/>
              </a:rPr>
              <a:t> </a:t>
            </a:r>
            <a:r>
              <a:rPr sz="1400" b="1" i="1" dirty="0">
                <a:solidFill>
                  <a:srgbClr val="DA483C"/>
                </a:solidFill>
                <a:latin typeface="Times New Roman" pitchFamily="18" charset="0"/>
                <a:cs typeface="Times New Roman" pitchFamily="18" charset="0"/>
              </a:rPr>
              <a:t>Partnership?</a:t>
            </a:r>
            <a:endParaRPr sz="1400">
              <a:latin typeface="Times New Roman" pitchFamily="18" charset="0"/>
              <a:cs typeface="Times New Roman" pitchFamily="18" charset="0"/>
            </a:endParaRPr>
          </a:p>
          <a:p>
            <a:pPr marL="319115" indent="-148161">
              <a:spcBef>
                <a:spcPts val="314"/>
              </a:spcBef>
              <a:buFont typeface="Wingdings"/>
              <a:buChar char=""/>
              <a:tabLst>
                <a:tab pos="319115" algn="l"/>
              </a:tabLst>
            </a:pPr>
            <a:r>
              <a:rPr sz="1400" i="1" dirty="0">
                <a:solidFill>
                  <a:srgbClr val="3F3F3F"/>
                </a:solidFill>
                <a:latin typeface="Times New Roman" pitchFamily="18" charset="0"/>
                <a:cs typeface="Times New Roman" pitchFamily="18" charset="0"/>
              </a:rPr>
              <a:t>Liability is </a:t>
            </a:r>
            <a:r>
              <a:rPr sz="1400" b="1" i="1" dirty="0">
                <a:solidFill>
                  <a:srgbClr val="3F3F3F"/>
                </a:solidFill>
                <a:latin typeface="Times New Roman" pitchFamily="18" charset="0"/>
                <a:cs typeface="Times New Roman" pitchFamily="18" charset="0"/>
              </a:rPr>
              <a:t>unlimited </a:t>
            </a:r>
            <a:r>
              <a:rPr sz="1400" i="1" spc="-4" dirty="0">
                <a:solidFill>
                  <a:srgbClr val="3F3F3F"/>
                </a:solidFill>
                <a:latin typeface="Times New Roman" pitchFamily="18" charset="0"/>
                <a:cs typeface="Times New Roman" pitchFamily="18" charset="0"/>
              </a:rPr>
              <a:t>(explained in previous</a:t>
            </a:r>
            <a:r>
              <a:rPr sz="1400" i="1" spc="-49" dirty="0">
                <a:solidFill>
                  <a:srgbClr val="3F3F3F"/>
                </a:solidFill>
                <a:latin typeface="Times New Roman" pitchFamily="18" charset="0"/>
                <a:cs typeface="Times New Roman" pitchFamily="18" charset="0"/>
              </a:rPr>
              <a:t> </a:t>
            </a:r>
            <a:r>
              <a:rPr sz="1400" i="1" spc="-4" dirty="0">
                <a:solidFill>
                  <a:srgbClr val="3F3F3F"/>
                </a:solidFill>
                <a:latin typeface="Times New Roman" pitchFamily="18" charset="0"/>
                <a:cs typeface="Times New Roman" pitchFamily="18" charset="0"/>
              </a:rPr>
              <a:t>slide)</a:t>
            </a:r>
            <a:endParaRPr sz="1400">
              <a:latin typeface="Times New Roman" pitchFamily="18" charset="0"/>
              <a:cs typeface="Times New Roman" pitchFamily="18" charset="0"/>
            </a:endParaRPr>
          </a:p>
          <a:p>
            <a:pPr marL="319115" indent="-148161">
              <a:spcBef>
                <a:spcPts val="525"/>
              </a:spcBef>
              <a:buFont typeface="Wingdings"/>
              <a:buChar char=""/>
              <a:tabLst>
                <a:tab pos="319115" algn="l"/>
              </a:tabLst>
            </a:pPr>
            <a:r>
              <a:rPr sz="1400" b="1" i="1" dirty="0">
                <a:solidFill>
                  <a:srgbClr val="3F3F3F"/>
                </a:solidFill>
                <a:latin typeface="Times New Roman" pitchFamily="18" charset="0"/>
                <a:cs typeface="Times New Roman" pitchFamily="18" charset="0"/>
              </a:rPr>
              <a:t>Not a saleable form </a:t>
            </a:r>
            <a:r>
              <a:rPr sz="1400" i="1" dirty="0">
                <a:solidFill>
                  <a:srgbClr val="3F3F3F"/>
                </a:solidFill>
                <a:latin typeface="Times New Roman" pitchFamily="18" charset="0"/>
                <a:cs typeface="Times New Roman" pitchFamily="18" charset="0"/>
              </a:rPr>
              <a:t>of </a:t>
            </a:r>
            <a:r>
              <a:rPr sz="1400" i="1" spc="4" dirty="0">
                <a:solidFill>
                  <a:srgbClr val="3F3F3F"/>
                </a:solidFill>
                <a:latin typeface="Times New Roman" pitchFamily="18" charset="0"/>
                <a:cs typeface="Times New Roman" pitchFamily="18" charset="0"/>
              </a:rPr>
              <a:t>business</a:t>
            </a:r>
            <a:r>
              <a:rPr sz="1400" i="1" spc="-102" dirty="0">
                <a:solidFill>
                  <a:srgbClr val="3F3F3F"/>
                </a:solidFill>
                <a:latin typeface="Times New Roman" pitchFamily="18" charset="0"/>
                <a:cs typeface="Times New Roman" pitchFamily="18" charset="0"/>
              </a:rPr>
              <a:t> </a:t>
            </a:r>
            <a:r>
              <a:rPr sz="1400" i="1" spc="-4" dirty="0">
                <a:solidFill>
                  <a:srgbClr val="3F3F3F"/>
                </a:solidFill>
                <a:latin typeface="Times New Roman" pitchFamily="18" charset="0"/>
                <a:cs typeface="Times New Roman" pitchFamily="18" charset="0"/>
              </a:rPr>
              <a:t>organization</a:t>
            </a:r>
            <a:endParaRPr sz="1400">
              <a:latin typeface="Times New Roman" pitchFamily="18" charset="0"/>
              <a:cs typeface="Times New Roman" pitchFamily="18" charset="0"/>
            </a:endParaRPr>
          </a:p>
          <a:p>
            <a:pPr marL="319115" indent="-148161">
              <a:spcBef>
                <a:spcPts val="529"/>
              </a:spcBef>
              <a:buFont typeface="Wingdings"/>
              <a:buChar char=""/>
              <a:tabLst>
                <a:tab pos="319115" algn="l"/>
              </a:tabLst>
            </a:pPr>
            <a:r>
              <a:rPr sz="1400" b="1" i="1" dirty="0">
                <a:solidFill>
                  <a:srgbClr val="3F3F3F"/>
                </a:solidFill>
                <a:latin typeface="Times New Roman" pitchFamily="18" charset="0"/>
                <a:cs typeface="Times New Roman" pitchFamily="18" charset="0"/>
              </a:rPr>
              <a:t>Cannot file a suit </a:t>
            </a:r>
            <a:r>
              <a:rPr sz="1400" i="1" spc="4" dirty="0">
                <a:solidFill>
                  <a:srgbClr val="3F3F3F"/>
                </a:solidFill>
                <a:latin typeface="Times New Roman" pitchFamily="18" charset="0"/>
                <a:cs typeface="Times New Roman" pitchFamily="18" charset="0"/>
              </a:rPr>
              <a:t>against anybody </a:t>
            </a:r>
            <a:r>
              <a:rPr sz="1400" b="1" i="1" spc="-4" dirty="0">
                <a:solidFill>
                  <a:srgbClr val="3F3F3F"/>
                </a:solidFill>
                <a:latin typeface="Times New Roman" pitchFamily="18" charset="0"/>
                <a:cs typeface="Times New Roman" pitchFamily="18" charset="0"/>
              </a:rPr>
              <a:t>(unless</a:t>
            </a:r>
            <a:r>
              <a:rPr sz="1400" b="1" i="1" spc="-171" dirty="0">
                <a:solidFill>
                  <a:srgbClr val="3F3F3F"/>
                </a:solidFill>
                <a:latin typeface="Times New Roman" pitchFamily="18" charset="0"/>
                <a:cs typeface="Times New Roman" pitchFamily="18" charset="0"/>
              </a:rPr>
              <a:t> </a:t>
            </a:r>
            <a:r>
              <a:rPr sz="1400" b="1" i="1" spc="-4" dirty="0">
                <a:solidFill>
                  <a:srgbClr val="3F3F3F"/>
                </a:solidFill>
                <a:latin typeface="Times New Roman" pitchFamily="18" charset="0"/>
                <a:cs typeface="Times New Roman" pitchFamily="18" charset="0"/>
              </a:rPr>
              <a:t>registered)</a:t>
            </a:r>
            <a:endParaRPr sz="1400">
              <a:latin typeface="Times New Roman" pitchFamily="18" charset="0"/>
              <a:cs typeface="Times New Roman" pitchFamily="18" charset="0"/>
            </a:endParaRPr>
          </a:p>
          <a:p>
            <a:pPr marL="319115" marR="4559" indent="-148161">
              <a:lnSpc>
                <a:spcPct val="135000"/>
              </a:lnSpc>
              <a:buFont typeface="Wingdings"/>
              <a:buChar char=""/>
              <a:tabLst>
                <a:tab pos="319115" algn="l"/>
              </a:tabLst>
            </a:pPr>
            <a:r>
              <a:rPr sz="1400" i="1" dirty="0">
                <a:solidFill>
                  <a:srgbClr val="3F3F3F"/>
                </a:solidFill>
                <a:latin typeface="Times New Roman" pitchFamily="18" charset="0"/>
                <a:cs typeface="Times New Roman" pitchFamily="18" charset="0"/>
              </a:rPr>
              <a:t>Each partner is an </a:t>
            </a:r>
            <a:r>
              <a:rPr sz="1400" b="1" i="1" spc="-4" dirty="0">
                <a:solidFill>
                  <a:srgbClr val="3F3F3F"/>
                </a:solidFill>
                <a:latin typeface="Times New Roman" pitchFamily="18" charset="0"/>
                <a:cs typeface="Times New Roman" pitchFamily="18" charset="0"/>
              </a:rPr>
              <a:t>agent for the </a:t>
            </a:r>
            <a:r>
              <a:rPr sz="1400" b="1" i="1" dirty="0">
                <a:solidFill>
                  <a:srgbClr val="3F3F3F"/>
                </a:solidFill>
                <a:latin typeface="Times New Roman" pitchFamily="18" charset="0"/>
                <a:cs typeface="Times New Roman" pitchFamily="18" charset="0"/>
              </a:rPr>
              <a:t>partnership business</a:t>
            </a:r>
            <a:r>
              <a:rPr sz="1400" i="1" dirty="0">
                <a:solidFill>
                  <a:srgbClr val="3F3F3F"/>
                </a:solidFill>
                <a:latin typeface="Times New Roman" pitchFamily="18" charset="0"/>
                <a:cs typeface="Times New Roman" pitchFamily="18" charset="0"/>
              </a:rPr>
              <a:t>:  </a:t>
            </a:r>
            <a:r>
              <a:rPr sz="1400" i="1" spc="4" dirty="0">
                <a:solidFill>
                  <a:srgbClr val="3F3F3F"/>
                </a:solidFill>
                <a:latin typeface="Times New Roman" pitchFamily="18" charset="0"/>
                <a:cs typeface="Times New Roman" pitchFamily="18" charset="0"/>
              </a:rPr>
              <a:t>decisions </a:t>
            </a:r>
            <a:r>
              <a:rPr sz="1400" i="1" dirty="0">
                <a:solidFill>
                  <a:srgbClr val="3F3F3F"/>
                </a:solidFill>
                <a:latin typeface="Times New Roman" pitchFamily="18" charset="0"/>
                <a:cs typeface="Times New Roman" pitchFamily="18" charset="0"/>
              </a:rPr>
              <a:t>made by </a:t>
            </a:r>
            <a:r>
              <a:rPr sz="1400" i="1" spc="4" dirty="0">
                <a:solidFill>
                  <a:srgbClr val="3F3F3F"/>
                </a:solidFill>
                <a:latin typeface="Times New Roman" pitchFamily="18" charset="0"/>
                <a:cs typeface="Times New Roman" pitchFamily="18" charset="0"/>
              </a:rPr>
              <a:t>any partner bind </a:t>
            </a:r>
            <a:r>
              <a:rPr sz="1400" i="1" dirty="0">
                <a:solidFill>
                  <a:srgbClr val="3F3F3F"/>
                </a:solidFill>
                <a:latin typeface="Times New Roman" pitchFamily="18" charset="0"/>
                <a:cs typeface="Times New Roman" pitchFamily="18" charset="0"/>
              </a:rPr>
              <a:t>all </a:t>
            </a:r>
            <a:r>
              <a:rPr sz="1400" i="1" spc="4" dirty="0">
                <a:solidFill>
                  <a:srgbClr val="3F3F3F"/>
                </a:solidFill>
                <a:latin typeface="Times New Roman" pitchFamily="18" charset="0"/>
                <a:cs typeface="Times New Roman" pitchFamily="18" charset="0"/>
              </a:rPr>
              <a:t>the</a:t>
            </a:r>
            <a:r>
              <a:rPr sz="1400" i="1" spc="-211" dirty="0">
                <a:solidFill>
                  <a:srgbClr val="3F3F3F"/>
                </a:solidFill>
                <a:latin typeface="Times New Roman" pitchFamily="18" charset="0"/>
                <a:cs typeface="Times New Roman" pitchFamily="18" charset="0"/>
              </a:rPr>
              <a:t> </a:t>
            </a:r>
            <a:r>
              <a:rPr sz="1400" i="1" spc="4" dirty="0">
                <a:solidFill>
                  <a:srgbClr val="3F3F3F"/>
                </a:solidFill>
                <a:latin typeface="Times New Roman" pitchFamily="18" charset="0"/>
                <a:cs typeface="Times New Roman" pitchFamily="18" charset="0"/>
              </a:rPr>
              <a:t>partners</a:t>
            </a:r>
            <a:endParaRPr sz="1400">
              <a:latin typeface="Times New Roman" pitchFamily="18" charset="0"/>
              <a:cs typeface="Times New Roman" pitchFamily="18" charset="0"/>
            </a:endParaRPr>
          </a:p>
        </p:txBody>
      </p:sp>
      <p:sp>
        <p:nvSpPr>
          <p:cNvPr id="5" name="object 5"/>
          <p:cNvSpPr txBox="1"/>
          <p:nvPr/>
        </p:nvSpPr>
        <p:spPr>
          <a:xfrm>
            <a:off x="1066800" y="2362200"/>
            <a:ext cx="3314237" cy="565506"/>
          </a:xfrm>
          <a:prstGeom prst="rect">
            <a:avLst/>
          </a:prstGeom>
        </p:spPr>
        <p:txBody>
          <a:bodyPr vert="horz" wrap="square" lIns="0" tIns="11397" rIns="0" bIns="0" rtlCol="0">
            <a:spAutoFit/>
          </a:bodyPr>
          <a:lstStyle/>
          <a:p>
            <a:pPr marL="11397">
              <a:spcBef>
                <a:spcPts val="90"/>
              </a:spcBef>
            </a:pPr>
            <a:r>
              <a:rPr b="1" spc="-4" dirty="0">
                <a:solidFill>
                  <a:srgbClr val="DA483C"/>
                </a:solidFill>
                <a:latin typeface="Times New Roman"/>
                <a:cs typeface="Times New Roman"/>
              </a:rPr>
              <a:t>Que: </a:t>
            </a:r>
            <a:r>
              <a:rPr b="1" dirty="0">
                <a:solidFill>
                  <a:srgbClr val="DA483C"/>
                </a:solidFill>
                <a:latin typeface="Times New Roman"/>
                <a:cs typeface="Times New Roman"/>
              </a:rPr>
              <a:t>What </a:t>
            </a:r>
            <a:r>
              <a:rPr b="1" spc="-4" dirty="0">
                <a:solidFill>
                  <a:srgbClr val="DA483C"/>
                </a:solidFill>
                <a:latin typeface="Times New Roman"/>
                <a:cs typeface="Times New Roman"/>
              </a:rPr>
              <a:t>are </a:t>
            </a:r>
            <a:r>
              <a:rPr b="1" dirty="0">
                <a:solidFill>
                  <a:srgbClr val="DA483C"/>
                </a:solidFill>
                <a:latin typeface="Times New Roman"/>
                <a:cs typeface="Times New Roman"/>
              </a:rPr>
              <a:t>the benefits of</a:t>
            </a:r>
            <a:r>
              <a:rPr b="1" spc="-144" dirty="0">
                <a:solidFill>
                  <a:srgbClr val="DA483C"/>
                </a:solidFill>
                <a:latin typeface="Times New Roman"/>
                <a:cs typeface="Times New Roman"/>
              </a:rPr>
              <a:t> </a:t>
            </a:r>
            <a:r>
              <a:rPr b="1" dirty="0">
                <a:solidFill>
                  <a:srgbClr val="DA483C"/>
                </a:solidFill>
                <a:latin typeface="Times New Roman"/>
                <a:cs typeface="Times New Roman"/>
              </a:rPr>
              <a:t>Partnership?</a:t>
            </a:r>
            <a:endParaRPr>
              <a:latin typeface="Times New Roman"/>
              <a:cs typeface="Times New Roman"/>
            </a:endParaRPr>
          </a:p>
        </p:txBody>
      </p:sp>
      <p:sp>
        <p:nvSpPr>
          <p:cNvPr id="6" name="object 6"/>
          <p:cNvSpPr txBox="1"/>
          <p:nvPr/>
        </p:nvSpPr>
        <p:spPr>
          <a:xfrm>
            <a:off x="1143000" y="3048000"/>
            <a:ext cx="1791277" cy="211563"/>
          </a:xfrm>
          <a:prstGeom prst="rect">
            <a:avLst/>
          </a:prstGeom>
        </p:spPr>
        <p:txBody>
          <a:bodyPr vert="horz" wrap="square" lIns="0" tIns="11397" rIns="0" bIns="0" rtlCol="0">
            <a:spAutoFit/>
          </a:bodyPr>
          <a:lstStyle/>
          <a:p>
            <a:pPr marL="11397">
              <a:spcBef>
                <a:spcPts val="90"/>
              </a:spcBef>
            </a:pPr>
            <a:r>
              <a:rPr sz="1300" i="1" dirty="0">
                <a:solidFill>
                  <a:srgbClr val="3F3F3F"/>
                </a:solidFill>
                <a:latin typeface="Times New Roman"/>
                <a:cs typeface="Times New Roman"/>
              </a:rPr>
              <a:t>Quick way to</a:t>
            </a:r>
            <a:r>
              <a:rPr sz="1300" i="1" spc="148" dirty="0">
                <a:solidFill>
                  <a:srgbClr val="3F3F3F"/>
                </a:solidFill>
                <a:latin typeface="Times New Roman"/>
                <a:cs typeface="Times New Roman"/>
              </a:rPr>
              <a:t> </a:t>
            </a:r>
            <a:r>
              <a:rPr sz="1300" i="1" spc="-4" dirty="0">
                <a:solidFill>
                  <a:srgbClr val="3F3F3F"/>
                </a:solidFill>
                <a:latin typeface="Times New Roman"/>
                <a:cs typeface="Times New Roman"/>
              </a:rPr>
              <a:t>commence</a:t>
            </a:r>
            <a:endParaRPr sz="1300">
              <a:latin typeface="Times New Roman"/>
              <a:cs typeface="Times New Roman"/>
            </a:endParaRPr>
          </a:p>
        </p:txBody>
      </p:sp>
      <p:sp>
        <p:nvSpPr>
          <p:cNvPr id="7" name="object 7"/>
          <p:cNvSpPr txBox="1"/>
          <p:nvPr/>
        </p:nvSpPr>
        <p:spPr>
          <a:xfrm>
            <a:off x="762000" y="1981200"/>
            <a:ext cx="3886200" cy="2740064"/>
          </a:xfrm>
          <a:prstGeom prst="rect">
            <a:avLst/>
          </a:prstGeom>
        </p:spPr>
        <p:txBody>
          <a:bodyPr vert="horz" wrap="square" lIns="0" tIns="59264" rIns="0" bIns="0" rtlCol="0">
            <a:spAutoFit/>
          </a:bodyPr>
          <a:lstStyle/>
          <a:p>
            <a:pPr marL="243895" indent="-232497">
              <a:spcBef>
                <a:spcPts val="467"/>
              </a:spcBef>
              <a:tabLst>
                <a:tab pos="243895" algn="l"/>
              </a:tabLst>
            </a:pPr>
            <a:endParaRPr lang="en-US" sz="1400" b="1" i="1" dirty="0" smtClean="0">
              <a:solidFill>
                <a:srgbClr val="3F3F3F"/>
              </a:solidFill>
              <a:latin typeface="Times New Roman" pitchFamily="18" charset="0"/>
              <a:cs typeface="Times New Roman" pitchFamily="18" charset="0"/>
            </a:endParaRPr>
          </a:p>
          <a:p>
            <a:pPr marL="243895" indent="-232497">
              <a:spcBef>
                <a:spcPts val="467"/>
              </a:spcBef>
              <a:tabLst>
                <a:tab pos="243895" algn="l"/>
              </a:tabLst>
            </a:pPr>
            <a:endParaRPr lang="en-US" sz="1400" b="1" i="1" dirty="0" smtClean="0">
              <a:solidFill>
                <a:srgbClr val="3F3F3F"/>
              </a:solidFill>
              <a:latin typeface="Times New Roman" pitchFamily="18" charset="0"/>
              <a:cs typeface="Times New Roman" pitchFamily="18" charset="0"/>
            </a:endParaRPr>
          </a:p>
          <a:p>
            <a:pPr marL="243895" indent="-232497">
              <a:spcBef>
                <a:spcPts val="467"/>
              </a:spcBef>
              <a:tabLst>
                <a:tab pos="243895" algn="l"/>
              </a:tabLst>
            </a:pPr>
            <a:endParaRPr lang="en-US" sz="1400" b="1" i="1" dirty="0" smtClean="0">
              <a:solidFill>
                <a:srgbClr val="3F3F3F"/>
              </a:solidFill>
              <a:latin typeface="Times New Roman" pitchFamily="18" charset="0"/>
              <a:cs typeface="Times New Roman" pitchFamily="18" charset="0"/>
            </a:endParaRPr>
          </a:p>
          <a:p>
            <a:pPr marL="243895" indent="-232497">
              <a:spcBef>
                <a:spcPts val="467"/>
              </a:spcBef>
              <a:tabLst>
                <a:tab pos="243895" algn="l"/>
              </a:tabLst>
            </a:pPr>
            <a:endParaRPr lang="en-US" sz="1400" b="1" i="1" dirty="0" smtClean="0">
              <a:solidFill>
                <a:srgbClr val="3F3F3F"/>
              </a:solidFill>
              <a:latin typeface="Times New Roman" pitchFamily="18" charset="0"/>
              <a:cs typeface="Times New Roman" pitchFamily="18" charset="0"/>
            </a:endParaRPr>
          </a:p>
          <a:p>
            <a:pPr marL="243895" indent="-232497">
              <a:spcBef>
                <a:spcPts val="467"/>
              </a:spcBef>
              <a:buFont typeface="Wingdings"/>
              <a:buChar char=""/>
              <a:tabLst>
                <a:tab pos="243895" algn="l"/>
              </a:tabLst>
            </a:pPr>
            <a:endParaRPr lang="en-US" sz="1400" b="1" i="1" dirty="0" smtClean="0">
              <a:solidFill>
                <a:srgbClr val="3F3F3F"/>
              </a:solidFill>
              <a:latin typeface="Times New Roman" pitchFamily="18" charset="0"/>
              <a:cs typeface="Times New Roman" pitchFamily="18" charset="0"/>
            </a:endParaRPr>
          </a:p>
          <a:p>
            <a:pPr marL="243895" indent="-232497">
              <a:spcBef>
                <a:spcPts val="467"/>
              </a:spcBef>
              <a:buFont typeface="Wingdings"/>
              <a:buChar char=""/>
              <a:tabLst>
                <a:tab pos="243895" algn="l"/>
              </a:tabLst>
            </a:pPr>
            <a:r>
              <a:rPr sz="1400" b="1" i="1" smtClean="0">
                <a:solidFill>
                  <a:srgbClr val="3F3F3F"/>
                </a:solidFill>
                <a:latin typeface="Times New Roman" pitchFamily="18" charset="0"/>
                <a:cs typeface="Times New Roman" pitchFamily="18" charset="0"/>
              </a:rPr>
              <a:t>Easy </a:t>
            </a:r>
            <a:r>
              <a:rPr sz="1400" b="1" i="1" dirty="0">
                <a:solidFill>
                  <a:srgbClr val="3F3F3F"/>
                </a:solidFill>
                <a:latin typeface="Times New Roman" pitchFamily="18" charset="0"/>
                <a:cs typeface="Times New Roman" pitchFamily="18" charset="0"/>
              </a:rPr>
              <a:t>to </a:t>
            </a:r>
            <a:r>
              <a:rPr sz="1400" b="1" i="1" spc="-4" dirty="0">
                <a:solidFill>
                  <a:srgbClr val="3F3F3F"/>
                </a:solidFill>
                <a:latin typeface="Times New Roman" pitchFamily="18" charset="0"/>
                <a:cs typeface="Times New Roman" pitchFamily="18" charset="0"/>
              </a:rPr>
              <a:t>set </a:t>
            </a:r>
            <a:r>
              <a:rPr sz="1400" b="1" i="1" spc="-4">
                <a:solidFill>
                  <a:srgbClr val="3F3F3F"/>
                </a:solidFill>
                <a:latin typeface="Times New Roman" pitchFamily="18" charset="0"/>
                <a:cs typeface="Times New Roman" pitchFamily="18" charset="0"/>
              </a:rPr>
              <a:t>up</a:t>
            </a:r>
            <a:r>
              <a:rPr sz="1400" b="1" i="1" spc="49">
                <a:solidFill>
                  <a:srgbClr val="3F3F3F"/>
                </a:solidFill>
                <a:latin typeface="Times New Roman" pitchFamily="18" charset="0"/>
                <a:cs typeface="Times New Roman" pitchFamily="18" charset="0"/>
              </a:rPr>
              <a:t> </a:t>
            </a:r>
            <a:r>
              <a:rPr sz="1400" i="1" spc="4" smtClean="0">
                <a:solidFill>
                  <a:srgbClr val="3F3F3F"/>
                </a:solidFill>
                <a:latin typeface="Times New Roman" pitchFamily="18" charset="0"/>
                <a:cs typeface="Times New Roman" pitchFamily="18" charset="0"/>
              </a:rPr>
              <a:t>business</a:t>
            </a:r>
            <a:r>
              <a:rPr sz="1400" i="1" spc="4" dirty="0">
                <a:solidFill>
                  <a:srgbClr val="3F3F3F"/>
                </a:solidFill>
                <a:latin typeface="Times New Roman" pitchFamily="18" charset="0"/>
                <a:cs typeface="Times New Roman" pitchFamily="18" charset="0"/>
              </a:rPr>
              <a:t>.</a:t>
            </a:r>
            <a:endParaRPr sz="1400">
              <a:latin typeface="Times New Roman" pitchFamily="18" charset="0"/>
              <a:cs typeface="Times New Roman" pitchFamily="18" charset="0"/>
            </a:endParaRPr>
          </a:p>
          <a:p>
            <a:pPr marL="169815" indent="-158418">
              <a:spcBef>
                <a:spcPts val="377"/>
              </a:spcBef>
              <a:buFont typeface="Wingdings"/>
              <a:buChar char=""/>
              <a:tabLst>
                <a:tab pos="170385" algn="l"/>
              </a:tabLst>
            </a:pPr>
            <a:r>
              <a:rPr sz="1400" b="1" i="1">
                <a:solidFill>
                  <a:srgbClr val="3F3F3F"/>
                </a:solidFill>
                <a:latin typeface="Times New Roman" pitchFamily="18" charset="0"/>
                <a:cs typeface="Times New Roman" pitchFamily="18" charset="0"/>
              </a:rPr>
              <a:t>Low </a:t>
            </a:r>
            <a:r>
              <a:rPr sz="1400" b="1" i="1" smtClean="0">
                <a:solidFill>
                  <a:srgbClr val="3F3F3F"/>
                </a:solidFill>
                <a:latin typeface="Times New Roman" pitchFamily="18" charset="0"/>
                <a:cs typeface="Times New Roman" pitchFamily="18" charset="0"/>
              </a:rPr>
              <a:t>costs </a:t>
            </a:r>
            <a:r>
              <a:rPr sz="1400" i="1" dirty="0">
                <a:solidFill>
                  <a:srgbClr val="3F3F3F"/>
                </a:solidFill>
                <a:latin typeface="Times New Roman" pitchFamily="18" charset="0"/>
                <a:cs typeface="Times New Roman" pitchFamily="18" charset="0"/>
              </a:rPr>
              <a:t>of</a:t>
            </a:r>
            <a:r>
              <a:rPr sz="1400" i="1" spc="274" dirty="0">
                <a:solidFill>
                  <a:srgbClr val="3F3F3F"/>
                </a:solidFill>
                <a:latin typeface="Times New Roman" pitchFamily="18" charset="0"/>
                <a:cs typeface="Times New Roman" pitchFamily="18" charset="0"/>
              </a:rPr>
              <a:t> </a:t>
            </a:r>
            <a:r>
              <a:rPr sz="1400" i="1" dirty="0">
                <a:solidFill>
                  <a:srgbClr val="3F3F3F"/>
                </a:solidFill>
                <a:latin typeface="Times New Roman" pitchFamily="18" charset="0"/>
                <a:cs typeface="Times New Roman" pitchFamily="18" charset="0"/>
              </a:rPr>
              <a:t>formation</a:t>
            </a:r>
            <a:endParaRPr sz="1400">
              <a:latin typeface="Times New Roman" pitchFamily="18" charset="0"/>
              <a:cs typeface="Times New Roman" pitchFamily="18" charset="0"/>
            </a:endParaRPr>
          </a:p>
          <a:p>
            <a:pPr marL="209704" indent="-198307">
              <a:spcBef>
                <a:spcPts val="377"/>
              </a:spcBef>
              <a:buFont typeface="Wingdings"/>
              <a:buChar char=""/>
              <a:tabLst>
                <a:tab pos="209704" algn="l"/>
              </a:tabLst>
            </a:pPr>
            <a:r>
              <a:rPr sz="1400" b="1" i="1" spc="-4" dirty="0">
                <a:solidFill>
                  <a:srgbClr val="3F3F3F"/>
                </a:solidFill>
                <a:latin typeface="Times New Roman" pitchFamily="18" charset="0"/>
                <a:cs typeface="Times New Roman" pitchFamily="18" charset="0"/>
              </a:rPr>
              <a:t>No </a:t>
            </a:r>
            <a:r>
              <a:rPr sz="1400" b="1" i="1" spc="4" dirty="0">
                <a:solidFill>
                  <a:srgbClr val="3F3F3F"/>
                </a:solidFill>
                <a:latin typeface="Times New Roman" pitchFamily="18" charset="0"/>
                <a:cs typeface="Times New Roman" pitchFamily="18" charset="0"/>
              </a:rPr>
              <a:t>formal </a:t>
            </a:r>
            <a:r>
              <a:rPr sz="1400" b="1" i="1" dirty="0">
                <a:solidFill>
                  <a:srgbClr val="DA483C"/>
                </a:solidFill>
                <a:latin typeface="Times New Roman" pitchFamily="18" charset="0"/>
                <a:cs typeface="Times New Roman" pitchFamily="18" charset="0"/>
              </a:rPr>
              <a:t>Compliance </a:t>
            </a:r>
            <a:r>
              <a:rPr sz="1400" i="1" dirty="0">
                <a:solidFill>
                  <a:srgbClr val="3F3F3F"/>
                </a:solidFill>
                <a:latin typeface="Times New Roman" pitchFamily="18" charset="0"/>
                <a:cs typeface="Times New Roman" pitchFamily="18" charset="0"/>
              </a:rPr>
              <a:t>under Partnership </a:t>
            </a:r>
            <a:r>
              <a:rPr sz="1400" i="1" spc="-4" dirty="0">
                <a:solidFill>
                  <a:srgbClr val="3F3F3F"/>
                </a:solidFill>
                <a:latin typeface="Times New Roman" pitchFamily="18" charset="0"/>
                <a:cs typeface="Times New Roman" pitchFamily="18" charset="0"/>
              </a:rPr>
              <a:t>Act</a:t>
            </a:r>
            <a:r>
              <a:rPr sz="1400" i="1" spc="-166" dirty="0">
                <a:solidFill>
                  <a:srgbClr val="3F3F3F"/>
                </a:solidFill>
                <a:latin typeface="Times New Roman" pitchFamily="18" charset="0"/>
                <a:cs typeface="Times New Roman" pitchFamily="18" charset="0"/>
              </a:rPr>
              <a:t> </a:t>
            </a:r>
            <a:r>
              <a:rPr sz="1400" i="1" dirty="0">
                <a:solidFill>
                  <a:srgbClr val="3F3F3F"/>
                </a:solidFill>
                <a:latin typeface="Times New Roman" pitchFamily="18" charset="0"/>
                <a:cs typeface="Times New Roman" pitchFamily="18" charset="0"/>
              </a:rPr>
              <a:t>.</a:t>
            </a:r>
            <a:endParaRPr sz="1400">
              <a:latin typeface="Times New Roman" pitchFamily="18" charset="0"/>
              <a:cs typeface="Times New Roman" pitchFamily="18" charset="0"/>
            </a:endParaRPr>
          </a:p>
          <a:p>
            <a:pPr marL="209704" indent="-198307">
              <a:spcBef>
                <a:spcPts val="377"/>
              </a:spcBef>
              <a:buFont typeface="Wingdings"/>
              <a:buChar char=""/>
              <a:tabLst>
                <a:tab pos="209704" algn="l"/>
              </a:tabLst>
            </a:pPr>
            <a:r>
              <a:rPr sz="1400" b="1" i="1" dirty="0">
                <a:solidFill>
                  <a:srgbClr val="3F3F3F"/>
                </a:solidFill>
                <a:latin typeface="Times New Roman" pitchFamily="18" charset="0"/>
                <a:cs typeface="Times New Roman" pitchFamily="18" charset="0"/>
              </a:rPr>
              <a:t>Audit </a:t>
            </a:r>
            <a:r>
              <a:rPr sz="1400" i="1" spc="-9" dirty="0">
                <a:solidFill>
                  <a:srgbClr val="3F3F3F"/>
                </a:solidFill>
                <a:latin typeface="Times New Roman" pitchFamily="18" charset="0"/>
                <a:cs typeface="Times New Roman" pitchFamily="18" charset="0"/>
              </a:rPr>
              <a:t>required </a:t>
            </a:r>
            <a:r>
              <a:rPr sz="1400" i="1" dirty="0">
                <a:solidFill>
                  <a:srgbClr val="3F3F3F"/>
                </a:solidFill>
                <a:latin typeface="Times New Roman" pitchFamily="18" charset="0"/>
                <a:cs typeface="Times New Roman" pitchFamily="18" charset="0"/>
              </a:rPr>
              <a:t>only under Income </a:t>
            </a:r>
            <a:r>
              <a:rPr sz="1400" i="1" spc="-40" dirty="0">
                <a:solidFill>
                  <a:srgbClr val="3F3F3F"/>
                </a:solidFill>
                <a:latin typeface="Times New Roman" pitchFamily="18" charset="0"/>
                <a:cs typeface="Times New Roman" pitchFamily="18" charset="0"/>
              </a:rPr>
              <a:t>Tax </a:t>
            </a:r>
            <a:r>
              <a:rPr sz="1400" i="1" dirty="0">
                <a:solidFill>
                  <a:srgbClr val="3F3F3F"/>
                </a:solidFill>
                <a:latin typeface="Times New Roman" pitchFamily="18" charset="0"/>
                <a:cs typeface="Times New Roman" pitchFamily="18" charset="0"/>
              </a:rPr>
              <a:t>Act,</a:t>
            </a:r>
            <a:r>
              <a:rPr sz="1400" i="1" spc="-108" dirty="0">
                <a:solidFill>
                  <a:srgbClr val="3F3F3F"/>
                </a:solidFill>
                <a:latin typeface="Times New Roman" pitchFamily="18" charset="0"/>
                <a:cs typeface="Times New Roman" pitchFamily="18" charset="0"/>
              </a:rPr>
              <a:t> </a:t>
            </a:r>
            <a:r>
              <a:rPr sz="1400" i="1" spc="4" dirty="0">
                <a:solidFill>
                  <a:srgbClr val="3F3F3F"/>
                </a:solidFill>
                <a:latin typeface="Times New Roman" pitchFamily="18" charset="0"/>
                <a:cs typeface="Times New Roman" pitchFamily="18" charset="0"/>
              </a:rPr>
              <a:t>1961.</a:t>
            </a:r>
            <a:endParaRPr sz="1400">
              <a:latin typeface="Times New Roman" pitchFamily="18" charset="0"/>
              <a:cs typeface="Times New Roman" pitchFamily="18" charset="0"/>
            </a:endParaRPr>
          </a:p>
          <a:p>
            <a:pPr marL="209704" indent="-198307">
              <a:spcBef>
                <a:spcPts val="377"/>
              </a:spcBef>
              <a:buClr>
                <a:srgbClr val="3F3F3F"/>
              </a:buClr>
              <a:buFont typeface="Wingdings"/>
              <a:buChar char=""/>
              <a:tabLst>
                <a:tab pos="209704" algn="l"/>
              </a:tabLst>
            </a:pPr>
            <a:r>
              <a:rPr sz="1400" b="1" i="1" dirty="0">
                <a:solidFill>
                  <a:srgbClr val="DA483C"/>
                </a:solidFill>
                <a:latin typeface="Times New Roman" pitchFamily="18" charset="0"/>
                <a:cs typeface="Times New Roman" pitchFamily="18" charset="0"/>
              </a:rPr>
              <a:t>Dissolution </a:t>
            </a:r>
            <a:r>
              <a:rPr sz="1400" i="1" dirty="0">
                <a:solidFill>
                  <a:srgbClr val="3F3F3F"/>
                </a:solidFill>
                <a:latin typeface="Times New Roman" pitchFamily="18" charset="0"/>
                <a:cs typeface="Times New Roman" pitchFamily="18" charset="0"/>
              </a:rPr>
              <a:t>is</a:t>
            </a:r>
            <a:r>
              <a:rPr sz="1400" i="1" spc="-54" dirty="0">
                <a:solidFill>
                  <a:srgbClr val="3F3F3F"/>
                </a:solidFill>
                <a:latin typeface="Times New Roman" pitchFamily="18" charset="0"/>
                <a:cs typeface="Times New Roman" pitchFamily="18" charset="0"/>
              </a:rPr>
              <a:t> </a:t>
            </a:r>
            <a:r>
              <a:rPr sz="1400" i="1" spc="-13" dirty="0">
                <a:solidFill>
                  <a:srgbClr val="3F3F3F"/>
                </a:solidFill>
                <a:latin typeface="Times New Roman" pitchFamily="18" charset="0"/>
                <a:cs typeface="Times New Roman" pitchFamily="18" charset="0"/>
              </a:rPr>
              <a:t>easy.</a:t>
            </a:r>
            <a:endParaRPr sz="1400">
              <a:latin typeface="Times New Roman" pitchFamily="18" charset="0"/>
              <a:cs typeface="Times New Roman" pitchFamily="18" charset="0"/>
            </a:endParaRPr>
          </a:p>
        </p:txBody>
      </p:sp>
      <p:sp>
        <p:nvSpPr>
          <p:cNvPr id="8" name="object 8"/>
          <p:cNvSpPr/>
          <p:nvPr/>
        </p:nvSpPr>
        <p:spPr>
          <a:xfrm>
            <a:off x="5424055" y="2351891"/>
            <a:ext cx="2582718" cy="1279151"/>
          </a:xfrm>
          <a:custGeom>
            <a:avLst/>
            <a:gdLst/>
            <a:ahLst/>
            <a:cxnLst/>
            <a:rect l="l" t="t" r="r" b="b"/>
            <a:pathLst>
              <a:path w="2840990" h="1449704">
                <a:moveTo>
                  <a:pt x="0" y="0"/>
                </a:moveTo>
                <a:lnTo>
                  <a:pt x="0" y="1449324"/>
                </a:lnTo>
                <a:lnTo>
                  <a:pt x="2840736" y="1449324"/>
                </a:lnTo>
                <a:lnTo>
                  <a:pt x="2840736" y="0"/>
                </a:lnTo>
                <a:lnTo>
                  <a:pt x="0" y="0"/>
                </a:lnTo>
                <a:close/>
              </a:path>
            </a:pathLst>
          </a:custGeom>
          <a:solidFill>
            <a:srgbClr val="DA483D"/>
          </a:solidFill>
        </p:spPr>
        <p:txBody>
          <a:bodyPr wrap="square" lIns="0" tIns="0" rIns="0" bIns="0" rtlCol="0"/>
          <a:lstStyle/>
          <a:p>
            <a:endParaRPr/>
          </a:p>
        </p:txBody>
      </p:sp>
      <p:sp>
        <p:nvSpPr>
          <p:cNvPr id="9" name="object 9"/>
          <p:cNvSpPr/>
          <p:nvPr/>
        </p:nvSpPr>
        <p:spPr>
          <a:xfrm>
            <a:off x="5411586" y="2341133"/>
            <a:ext cx="2606386" cy="1302124"/>
          </a:xfrm>
          <a:custGeom>
            <a:avLst/>
            <a:gdLst/>
            <a:ahLst/>
            <a:cxnLst/>
            <a:rect l="l" t="t" r="r" b="b"/>
            <a:pathLst>
              <a:path w="2867025" h="1475739">
                <a:moveTo>
                  <a:pt x="2866644" y="1469136"/>
                </a:moveTo>
                <a:lnTo>
                  <a:pt x="2866644" y="6096"/>
                </a:lnTo>
                <a:lnTo>
                  <a:pt x="2860548" y="0"/>
                </a:lnTo>
                <a:lnTo>
                  <a:pt x="6096" y="0"/>
                </a:lnTo>
                <a:lnTo>
                  <a:pt x="0" y="6096"/>
                </a:lnTo>
                <a:lnTo>
                  <a:pt x="0" y="1469136"/>
                </a:lnTo>
                <a:lnTo>
                  <a:pt x="6096" y="1475232"/>
                </a:lnTo>
                <a:lnTo>
                  <a:pt x="13716" y="1475232"/>
                </a:lnTo>
                <a:lnTo>
                  <a:pt x="13716" y="25908"/>
                </a:lnTo>
                <a:lnTo>
                  <a:pt x="25908" y="12192"/>
                </a:lnTo>
                <a:lnTo>
                  <a:pt x="25908" y="25908"/>
                </a:lnTo>
                <a:lnTo>
                  <a:pt x="2840736" y="25908"/>
                </a:lnTo>
                <a:lnTo>
                  <a:pt x="2840736" y="12192"/>
                </a:lnTo>
                <a:lnTo>
                  <a:pt x="2854452" y="25908"/>
                </a:lnTo>
                <a:lnTo>
                  <a:pt x="2854452" y="1475232"/>
                </a:lnTo>
                <a:lnTo>
                  <a:pt x="2860548" y="1475232"/>
                </a:lnTo>
                <a:lnTo>
                  <a:pt x="2866644" y="1469136"/>
                </a:lnTo>
                <a:close/>
              </a:path>
              <a:path w="2867025" h="1475739">
                <a:moveTo>
                  <a:pt x="25908" y="25908"/>
                </a:moveTo>
                <a:lnTo>
                  <a:pt x="25908" y="12192"/>
                </a:lnTo>
                <a:lnTo>
                  <a:pt x="13716" y="25908"/>
                </a:lnTo>
                <a:lnTo>
                  <a:pt x="25908" y="25908"/>
                </a:lnTo>
                <a:close/>
              </a:path>
              <a:path w="2867025" h="1475739">
                <a:moveTo>
                  <a:pt x="25908" y="1449324"/>
                </a:moveTo>
                <a:lnTo>
                  <a:pt x="25908" y="25908"/>
                </a:lnTo>
                <a:lnTo>
                  <a:pt x="13716" y="25908"/>
                </a:lnTo>
                <a:lnTo>
                  <a:pt x="13716" y="1449324"/>
                </a:lnTo>
                <a:lnTo>
                  <a:pt x="25908" y="1449324"/>
                </a:lnTo>
                <a:close/>
              </a:path>
              <a:path w="2867025" h="1475739">
                <a:moveTo>
                  <a:pt x="2854452" y="1449324"/>
                </a:moveTo>
                <a:lnTo>
                  <a:pt x="13716" y="1449324"/>
                </a:lnTo>
                <a:lnTo>
                  <a:pt x="25908" y="1461516"/>
                </a:lnTo>
                <a:lnTo>
                  <a:pt x="25908" y="1475232"/>
                </a:lnTo>
                <a:lnTo>
                  <a:pt x="2840736" y="1475232"/>
                </a:lnTo>
                <a:lnTo>
                  <a:pt x="2840736" y="1461516"/>
                </a:lnTo>
                <a:lnTo>
                  <a:pt x="2854452" y="1449324"/>
                </a:lnTo>
                <a:close/>
              </a:path>
              <a:path w="2867025" h="1475739">
                <a:moveTo>
                  <a:pt x="25908" y="1475232"/>
                </a:moveTo>
                <a:lnTo>
                  <a:pt x="25908" y="1461516"/>
                </a:lnTo>
                <a:lnTo>
                  <a:pt x="13716" y="1449324"/>
                </a:lnTo>
                <a:lnTo>
                  <a:pt x="13716" y="1475232"/>
                </a:lnTo>
                <a:lnTo>
                  <a:pt x="25908" y="1475232"/>
                </a:lnTo>
                <a:close/>
              </a:path>
              <a:path w="2867025" h="1475739">
                <a:moveTo>
                  <a:pt x="2854452" y="25908"/>
                </a:moveTo>
                <a:lnTo>
                  <a:pt x="2840736" y="12192"/>
                </a:lnTo>
                <a:lnTo>
                  <a:pt x="2840736" y="25908"/>
                </a:lnTo>
                <a:lnTo>
                  <a:pt x="2854452" y="25908"/>
                </a:lnTo>
                <a:close/>
              </a:path>
              <a:path w="2867025" h="1475739">
                <a:moveTo>
                  <a:pt x="2854452" y="1449324"/>
                </a:moveTo>
                <a:lnTo>
                  <a:pt x="2854452" y="25908"/>
                </a:lnTo>
                <a:lnTo>
                  <a:pt x="2840736" y="25908"/>
                </a:lnTo>
                <a:lnTo>
                  <a:pt x="2840736" y="1449324"/>
                </a:lnTo>
                <a:lnTo>
                  <a:pt x="2854452" y="1449324"/>
                </a:lnTo>
                <a:close/>
              </a:path>
              <a:path w="2867025" h="1475739">
                <a:moveTo>
                  <a:pt x="2854452" y="1475232"/>
                </a:moveTo>
                <a:lnTo>
                  <a:pt x="2854452" y="1449324"/>
                </a:lnTo>
                <a:lnTo>
                  <a:pt x="2840736" y="1461516"/>
                </a:lnTo>
                <a:lnTo>
                  <a:pt x="2840736" y="1475232"/>
                </a:lnTo>
                <a:lnTo>
                  <a:pt x="2854452" y="1475232"/>
                </a:lnTo>
                <a:close/>
              </a:path>
            </a:pathLst>
          </a:custGeom>
          <a:solidFill>
            <a:srgbClr val="DA483D"/>
          </a:solidFill>
        </p:spPr>
        <p:txBody>
          <a:bodyPr wrap="square" lIns="0" tIns="0" rIns="0" bIns="0" rtlCol="0"/>
          <a:lstStyle/>
          <a:p>
            <a:endParaRPr/>
          </a:p>
        </p:txBody>
      </p:sp>
      <p:sp>
        <p:nvSpPr>
          <p:cNvPr id="10" name="object 10"/>
          <p:cNvSpPr txBox="1"/>
          <p:nvPr/>
        </p:nvSpPr>
        <p:spPr>
          <a:xfrm>
            <a:off x="5424055" y="2316479"/>
            <a:ext cx="2582718" cy="1442669"/>
          </a:xfrm>
          <a:prstGeom prst="rect">
            <a:avLst/>
          </a:prstGeom>
        </p:spPr>
        <p:txBody>
          <a:bodyPr vert="horz" wrap="square" lIns="0" tIns="11397" rIns="0" bIns="0" rtlCol="0">
            <a:spAutoFit/>
          </a:bodyPr>
          <a:lstStyle/>
          <a:p>
            <a:pPr algn="ctr">
              <a:spcBef>
                <a:spcPts val="90"/>
              </a:spcBef>
            </a:pPr>
            <a:r>
              <a:rPr sz="1300" b="1" spc="-4" dirty="0">
                <a:solidFill>
                  <a:srgbClr val="FFFFFF"/>
                </a:solidFill>
                <a:latin typeface="Times New Roman"/>
                <a:cs typeface="Times New Roman"/>
              </a:rPr>
              <a:t>COMPLIANCE</a:t>
            </a:r>
            <a:endParaRPr sz="1300">
              <a:latin typeface="Times New Roman"/>
              <a:cs typeface="Times New Roman"/>
            </a:endParaRPr>
          </a:p>
          <a:p>
            <a:pPr algn="ctr">
              <a:lnSpc>
                <a:spcPct val="100000"/>
              </a:lnSpc>
            </a:pPr>
            <a:r>
              <a:rPr sz="1300" i="1" spc="-63" dirty="0">
                <a:solidFill>
                  <a:srgbClr val="FFFFFF"/>
                </a:solidFill>
                <a:latin typeface="Times New Roman"/>
                <a:cs typeface="Times New Roman"/>
              </a:rPr>
              <a:t>To </a:t>
            </a:r>
            <a:r>
              <a:rPr sz="1300" i="1" spc="4" dirty="0">
                <a:solidFill>
                  <a:srgbClr val="FFFFFF"/>
                </a:solidFill>
                <a:latin typeface="Times New Roman"/>
                <a:cs typeface="Times New Roman"/>
              </a:rPr>
              <a:t>follow the </a:t>
            </a:r>
            <a:r>
              <a:rPr sz="1300" i="1" dirty="0">
                <a:solidFill>
                  <a:srgbClr val="FFFFFF"/>
                </a:solidFill>
                <a:latin typeface="Times New Roman"/>
                <a:cs typeface="Times New Roman"/>
              </a:rPr>
              <a:t>rules, laws,</a:t>
            </a:r>
            <a:r>
              <a:rPr sz="1300" i="1" spc="-49" dirty="0">
                <a:solidFill>
                  <a:srgbClr val="FFFFFF"/>
                </a:solidFill>
                <a:latin typeface="Times New Roman"/>
                <a:cs typeface="Times New Roman"/>
              </a:rPr>
              <a:t> </a:t>
            </a:r>
            <a:r>
              <a:rPr sz="1300" i="1" dirty="0">
                <a:solidFill>
                  <a:srgbClr val="FFFFFF"/>
                </a:solidFill>
                <a:latin typeface="Times New Roman"/>
                <a:cs typeface="Times New Roman"/>
              </a:rPr>
              <a:t>legal</a:t>
            </a:r>
            <a:endParaRPr sz="1300">
              <a:latin typeface="Times New Roman"/>
              <a:cs typeface="Times New Roman"/>
            </a:endParaRPr>
          </a:p>
          <a:p>
            <a:pPr marL="937971"/>
            <a:r>
              <a:rPr sz="1300" i="1" spc="-4" dirty="0">
                <a:solidFill>
                  <a:srgbClr val="FFFFFF"/>
                </a:solidFill>
                <a:latin typeface="Times New Roman"/>
                <a:cs typeface="Times New Roman"/>
              </a:rPr>
              <a:t>regulations</a:t>
            </a:r>
            <a:r>
              <a:rPr sz="1300" i="1" spc="-36" dirty="0">
                <a:solidFill>
                  <a:srgbClr val="FFFFFF"/>
                </a:solidFill>
                <a:latin typeface="Times New Roman"/>
                <a:cs typeface="Times New Roman"/>
              </a:rPr>
              <a:t> </a:t>
            </a:r>
            <a:r>
              <a:rPr sz="1300" i="1" dirty="0">
                <a:solidFill>
                  <a:srgbClr val="FFFFFF"/>
                </a:solidFill>
                <a:latin typeface="Times New Roman"/>
                <a:cs typeface="Times New Roman"/>
              </a:rPr>
              <a:t>etc.</a:t>
            </a:r>
            <a:endParaRPr sz="1300">
              <a:latin typeface="Times New Roman"/>
              <a:cs typeface="Times New Roman"/>
            </a:endParaRPr>
          </a:p>
          <a:p>
            <a:pPr>
              <a:spcBef>
                <a:spcPts val="13"/>
              </a:spcBef>
            </a:pPr>
            <a:endParaRPr sz="1300">
              <a:latin typeface="Times New Roman"/>
              <a:cs typeface="Times New Roman"/>
            </a:endParaRPr>
          </a:p>
          <a:p>
            <a:pPr algn="ctr">
              <a:lnSpc>
                <a:spcPct val="100000"/>
              </a:lnSpc>
            </a:pPr>
            <a:r>
              <a:rPr sz="1300" b="1" spc="-4" dirty="0">
                <a:solidFill>
                  <a:srgbClr val="FFFFFF"/>
                </a:solidFill>
                <a:latin typeface="Times New Roman"/>
                <a:cs typeface="Times New Roman"/>
              </a:rPr>
              <a:t>DISSOLUTION</a:t>
            </a:r>
            <a:endParaRPr sz="1300">
              <a:latin typeface="Times New Roman"/>
              <a:cs typeface="Times New Roman"/>
            </a:endParaRPr>
          </a:p>
          <a:p>
            <a:pPr marL="86047" marR="82628" algn="ctr"/>
            <a:r>
              <a:rPr sz="1300" i="1" dirty="0">
                <a:solidFill>
                  <a:srgbClr val="FFFFFF"/>
                </a:solidFill>
                <a:latin typeface="Times New Roman"/>
                <a:cs typeface="Times New Roman"/>
              </a:rPr>
              <a:t>Ceasing to carry on </a:t>
            </a:r>
            <a:r>
              <a:rPr sz="1300" i="1" spc="4" dirty="0">
                <a:solidFill>
                  <a:srgbClr val="FFFFFF"/>
                </a:solidFill>
                <a:latin typeface="Times New Roman"/>
                <a:cs typeface="Times New Roman"/>
              </a:rPr>
              <a:t>the business</a:t>
            </a:r>
            <a:r>
              <a:rPr sz="1300" i="1" spc="-139" dirty="0">
                <a:solidFill>
                  <a:srgbClr val="FFFFFF"/>
                </a:solidFill>
                <a:latin typeface="Times New Roman"/>
                <a:cs typeface="Times New Roman"/>
              </a:rPr>
              <a:t> </a:t>
            </a:r>
            <a:r>
              <a:rPr sz="1300" i="1" spc="4" dirty="0">
                <a:solidFill>
                  <a:srgbClr val="FFFFFF"/>
                </a:solidFill>
                <a:latin typeface="Times New Roman"/>
                <a:cs typeface="Times New Roman"/>
              </a:rPr>
              <a:t>and  closing </a:t>
            </a:r>
            <a:r>
              <a:rPr sz="1300" i="1" dirty="0">
                <a:solidFill>
                  <a:srgbClr val="FFFFFF"/>
                </a:solidFill>
                <a:latin typeface="Times New Roman"/>
                <a:cs typeface="Times New Roman"/>
              </a:rPr>
              <a:t>the</a:t>
            </a:r>
            <a:r>
              <a:rPr sz="1300" i="1" spc="-49" dirty="0">
                <a:solidFill>
                  <a:srgbClr val="FFFFFF"/>
                </a:solidFill>
                <a:latin typeface="Times New Roman"/>
                <a:cs typeface="Times New Roman"/>
              </a:rPr>
              <a:t> </a:t>
            </a:r>
            <a:r>
              <a:rPr sz="1300" i="1" spc="4" dirty="0">
                <a:solidFill>
                  <a:srgbClr val="FFFFFF"/>
                </a:solidFill>
                <a:latin typeface="Times New Roman"/>
                <a:cs typeface="Times New Roman"/>
              </a:rPr>
              <a:t>firm</a:t>
            </a:r>
            <a:endParaRPr sz="1300">
              <a:latin typeface="Times New Roman"/>
              <a:cs typeface="Times New Roman"/>
            </a:endParaRPr>
          </a:p>
        </p:txBody>
      </p:sp>
      <p:sp>
        <p:nvSpPr>
          <p:cNvPr id="11" name="object 11"/>
          <p:cNvSpPr/>
          <p:nvPr/>
        </p:nvSpPr>
        <p:spPr>
          <a:xfrm>
            <a:off x="5424055" y="1277471"/>
            <a:ext cx="1211118" cy="894229"/>
          </a:xfrm>
          <a:custGeom>
            <a:avLst/>
            <a:gdLst/>
            <a:ahLst/>
            <a:cxnLst/>
            <a:rect l="l" t="t" r="r" b="b"/>
            <a:pathLst>
              <a:path w="1332229" h="1013460">
                <a:moveTo>
                  <a:pt x="0" y="0"/>
                </a:moveTo>
                <a:lnTo>
                  <a:pt x="0" y="1013460"/>
                </a:lnTo>
                <a:lnTo>
                  <a:pt x="1331976" y="1013460"/>
                </a:lnTo>
                <a:lnTo>
                  <a:pt x="1331976" y="0"/>
                </a:lnTo>
                <a:lnTo>
                  <a:pt x="0" y="0"/>
                </a:lnTo>
                <a:close/>
              </a:path>
            </a:pathLst>
          </a:custGeom>
          <a:solidFill>
            <a:srgbClr val="FFAE00"/>
          </a:solidFill>
        </p:spPr>
        <p:txBody>
          <a:bodyPr wrap="square" lIns="0" tIns="0" rIns="0" bIns="0" rtlCol="0"/>
          <a:lstStyle/>
          <a:p>
            <a:endParaRPr/>
          </a:p>
        </p:txBody>
      </p:sp>
      <p:sp>
        <p:nvSpPr>
          <p:cNvPr id="12" name="object 12"/>
          <p:cNvSpPr/>
          <p:nvPr/>
        </p:nvSpPr>
        <p:spPr>
          <a:xfrm>
            <a:off x="5411586" y="1266713"/>
            <a:ext cx="1234786" cy="916081"/>
          </a:xfrm>
          <a:custGeom>
            <a:avLst/>
            <a:gdLst/>
            <a:ahLst/>
            <a:cxnLst/>
            <a:rect l="l" t="t" r="r" b="b"/>
            <a:pathLst>
              <a:path w="1358265" h="1038225">
                <a:moveTo>
                  <a:pt x="1357884" y="1033272"/>
                </a:moveTo>
                <a:lnTo>
                  <a:pt x="1357884" y="6096"/>
                </a:lnTo>
                <a:lnTo>
                  <a:pt x="1351788" y="0"/>
                </a:lnTo>
                <a:lnTo>
                  <a:pt x="6096" y="0"/>
                </a:lnTo>
                <a:lnTo>
                  <a:pt x="0" y="6096"/>
                </a:lnTo>
                <a:lnTo>
                  <a:pt x="0" y="1033272"/>
                </a:lnTo>
                <a:lnTo>
                  <a:pt x="6096" y="1037844"/>
                </a:lnTo>
                <a:lnTo>
                  <a:pt x="13716" y="1037844"/>
                </a:lnTo>
                <a:lnTo>
                  <a:pt x="13716" y="25908"/>
                </a:lnTo>
                <a:lnTo>
                  <a:pt x="25908" y="12192"/>
                </a:lnTo>
                <a:lnTo>
                  <a:pt x="25908" y="25908"/>
                </a:lnTo>
                <a:lnTo>
                  <a:pt x="1331976" y="25908"/>
                </a:lnTo>
                <a:lnTo>
                  <a:pt x="1331976" y="12192"/>
                </a:lnTo>
                <a:lnTo>
                  <a:pt x="1345692" y="25908"/>
                </a:lnTo>
                <a:lnTo>
                  <a:pt x="1345692" y="1037844"/>
                </a:lnTo>
                <a:lnTo>
                  <a:pt x="1351788" y="1037844"/>
                </a:lnTo>
                <a:lnTo>
                  <a:pt x="1357884" y="1033272"/>
                </a:lnTo>
                <a:close/>
              </a:path>
              <a:path w="1358265" h="1038225">
                <a:moveTo>
                  <a:pt x="25908" y="25908"/>
                </a:moveTo>
                <a:lnTo>
                  <a:pt x="25908" y="12192"/>
                </a:lnTo>
                <a:lnTo>
                  <a:pt x="13716" y="25908"/>
                </a:lnTo>
                <a:lnTo>
                  <a:pt x="25908" y="25908"/>
                </a:lnTo>
                <a:close/>
              </a:path>
              <a:path w="1358265" h="1038225">
                <a:moveTo>
                  <a:pt x="25908" y="1013460"/>
                </a:moveTo>
                <a:lnTo>
                  <a:pt x="25908" y="25908"/>
                </a:lnTo>
                <a:lnTo>
                  <a:pt x="13716" y="25908"/>
                </a:lnTo>
                <a:lnTo>
                  <a:pt x="13716" y="1013460"/>
                </a:lnTo>
                <a:lnTo>
                  <a:pt x="25908" y="1013460"/>
                </a:lnTo>
                <a:close/>
              </a:path>
              <a:path w="1358265" h="1038225">
                <a:moveTo>
                  <a:pt x="1345692" y="1013460"/>
                </a:moveTo>
                <a:lnTo>
                  <a:pt x="13716" y="1013460"/>
                </a:lnTo>
                <a:lnTo>
                  <a:pt x="25908" y="1025652"/>
                </a:lnTo>
                <a:lnTo>
                  <a:pt x="25908" y="1037844"/>
                </a:lnTo>
                <a:lnTo>
                  <a:pt x="1331976" y="1037844"/>
                </a:lnTo>
                <a:lnTo>
                  <a:pt x="1331976" y="1025652"/>
                </a:lnTo>
                <a:lnTo>
                  <a:pt x="1345692" y="1013460"/>
                </a:lnTo>
                <a:close/>
              </a:path>
              <a:path w="1358265" h="1038225">
                <a:moveTo>
                  <a:pt x="25908" y="1037844"/>
                </a:moveTo>
                <a:lnTo>
                  <a:pt x="25908" y="1025652"/>
                </a:lnTo>
                <a:lnTo>
                  <a:pt x="13716" y="1013460"/>
                </a:lnTo>
                <a:lnTo>
                  <a:pt x="13716" y="1037844"/>
                </a:lnTo>
                <a:lnTo>
                  <a:pt x="25908" y="1037844"/>
                </a:lnTo>
                <a:close/>
              </a:path>
              <a:path w="1358265" h="1038225">
                <a:moveTo>
                  <a:pt x="1345692" y="25908"/>
                </a:moveTo>
                <a:lnTo>
                  <a:pt x="1331976" y="12192"/>
                </a:lnTo>
                <a:lnTo>
                  <a:pt x="1331976" y="25908"/>
                </a:lnTo>
                <a:lnTo>
                  <a:pt x="1345692" y="25908"/>
                </a:lnTo>
                <a:close/>
              </a:path>
              <a:path w="1358265" h="1038225">
                <a:moveTo>
                  <a:pt x="1345692" y="1013460"/>
                </a:moveTo>
                <a:lnTo>
                  <a:pt x="1345692" y="25908"/>
                </a:lnTo>
                <a:lnTo>
                  <a:pt x="1331976" y="25908"/>
                </a:lnTo>
                <a:lnTo>
                  <a:pt x="1331976" y="1013460"/>
                </a:lnTo>
                <a:lnTo>
                  <a:pt x="1345692" y="1013460"/>
                </a:lnTo>
                <a:close/>
              </a:path>
              <a:path w="1358265" h="1038225">
                <a:moveTo>
                  <a:pt x="1345692" y="1037844"/>
                </a:moveTo>
                <a:lnTo>
                  <a:pt x="1345692" y="1013460"/>
                </a:lnTo>
                <a:lnTo>
                  <a:pt x="1331976" y="1025652"/>
                </a:lnTo>
                <a:lnTo>
                  <a:pt x="1331976" y="1037844"/>
                </a:lnTo>
                <a:lnTo>
                  <a:pt x="1345692" y="1037844"/>
                </a:lnTo>
                <a:close/>
              </a:path>
            </a:pathLst>
          </a:custGeom>
          <a:solidFill>
            <a:srgbClr val="FFAE00"/>
          </a:solidFill>
        </p:spPr>
        <p:txBody>
          <a:bodyPr wrap="square" lIns="0" tIns="0" rIns="0" bIns="0" rtlCol="0"/>
          <a:lstStyle/>
          <a:p>
            <a:endParaRPr/>
          </a:p>
        </p:txBody>
      </p:sp>
      <p:sp>
        <p:nvSpPr>
          <p:cNvPr id="13" name="object 13"/>
          <p:cNvSpPr txBox="1"/>
          <p:nvPr/>
        </p:nvSpPr>
        <p:spPr>
          <a:xfrm>
            <a:off x="5424055" y="1519069"/>
            <a:ext cx="1211118" cy="411618"/>
          </a:xfrm>
          <a:prstGeom prst="rect">
            <a:avLst/>
          </a:prstGeom>
        </p:spPr>
        <p:txBody>
          <a:bodyPr vert="horz" wrap="square" lIns="0" tIns="11397" rIns="0" bIns="0" rtlCol="0">
            <a:spAutoFit/>
          </a:bodyPr>
          <a:lstStyle/>
          <a:p>
            <a:pPr marL="337351" marR="132775" indent="-201156">
              <a:spcBef>
                <a:spcPts val="90"/>
              </a:spcBef>
            </a:pPr>
            <a:r>
              <a:rPr sz="1300" b="1" dirty="0">
                <a:solidFill>
                  <a:srgbClr val="FFFFFF"/>
                </a:solidFill>
                <a:latin typeface="Times New Roman"/>
                <a:cs typeface="Times New Roman"/>
              </a:rPr>
              <a:t>Min</a:t>
            </a:r>
            <a:r>
              <a:rPr sz="1300" b="1" spc="-90" dirty="0">
                <a:solidFill>
                  <a:srgbClr val="FFFFFF"/>
                </a:solidFill>
                <a:latin typeface="Times New Roman"/>
                <a:cs typeface="Times New Roman"/>
              </a:rPr>
              <a:t> </a:t>
            </a:r>
            <a:r>
              <a:rPr sz="1300" b="1" dirty="0">
                <a:solidFill>
                  <a:srgbClr val="FFFFFF"/>
                </a:solidFill>
                <a:latin typeface="Times New Roman"/>
                <a:cs typeface="Times New Roman"/>
              </a:rPr>
              <a:t>Partners  </a:t>
            </a:r>
            <a:r>
              <a:rPr sz="1300" b="1" spc="-27" dirty="0">
                <a:solidFill>
                  <a:srgbClr val="FFFFFF"/>
                </a:solidFill>
                <a:latin typeface="Times New Roman"/>
                <a:cs typeface="Times New Roman"/>
              </a:rPr>
              <a:t>Two</a:t>
            </a:r>
            <a:r>
              <a:rPr sz="1300" b="1" spc="-31" dirty="0">
                <a:solidFill>
                  <a:srgbClr val="FFFFFF"/>
                </a:solidFill>
                <a:latin typeface="Times New Roman"/>
                <a:cs typeface="Times New Roman"/>
              </a:rPr>
              <a:t> </a:t>
            </a:r>
            <a:r>
              <a:rPr sz="1300" b="1" dirty="0">
                <a:solidFill>
                  <a:srgbClr val="FFFFFF"/>
                </a:solidFill>
                <a:latin typeface="Times New Roman"/>
                <a:cs typeface="Times New Roman"/>
              </a:rPr>
              <a:t>(2</a:t>
            </a:r>
            <a:r>
              <a:rPr sz="1300" dirty="0">
                <a:solidFill>
                  <a:srgbClr val="FFFFFF"/>
                </a:solidFill>
                <a:latin typeface="Times New Roman"/>
                <a:cs typeface="Times New Roman"/>
              </a:rPr>
              <a:t>)</a:t>
            </a:r>
            <a:endParaRPr sz="1300">
              <a:latin typeface="Times New Roman"/>
              <a:cs typeface="Times New Roman"/>
            </a:endParaRPr>
          </a:p>
        </p:txBody>
      </p:sp>
      <p:sp>
        <p:nvSpPr>
          <p:cNvPr id="14" name="object 14"/>
          <p:cNvSpPr/>
          <p:nvPr/>
        </p:nvSpPr>
        <p:spPr>
          <a:xfrm>
            <a:off x="6788728" y="1277471"/>
            <a:ext cx="1218045" cy="894229"/>
          </a:xfrm>
          <a:custGeom>
            <a:avLst/>
            <a:gdLst/>
            <a:ahLst/>
            <a:cxnLst/>
            <a:rect l="l" t="t" r="r" b="b"/>
            <a:pathLst>
              <a:path w="1339850" h="1013460">
                <a:moveTo>
                  <a:pt x="0" y="0"/>
                </a:moveTo>
                <a:lnTo>
                  <a:pt x="0" y="1013460"/>
                </a:lnTo>
                <a:lnTo>
                  <a:pt x="1339596" y="1013460"/>
                </a:lnTo>
                <a:lnTo>
                  <a:pt x="1339596" y="0"/>
                </a:lnTo>
                <a:lnTo>
                  <a:pt x="0" y="0"/>
                </a:lnTo>
                <a:close/>
              </a:path>
            </a:pathLst>
          </a:custGeom>
          <a:solidFill>
            <a:srgbClr val="E46C09"/>
          </a:solidFill>
        </p:spPr>
        <p:txBody>
          <a:bodyPr wrap="square" lIns="0" tIns="0" rIns="0" bIns="0" rtlCol="0"/>
          <a:lstStyle/>
          <a:p>
            <a:endParaRPr/>
          </a:p>
        </p:txBody>
      </p:sp>
      <p:sp>
        <p:nvSpPr>
          <p:cNvPr id="15" name="object 15"/>
          <p:cNvSpPr/>
          <p:nvPr/>
        </p:nvSpPr>
        <p:spPr>
          <a:xfrm>
            <a:off x="6777644" y="1266713"/>
            <a:ext cx="1239982" cy="916081"/>
          </a:xfrm>
          <a:custGeom>
            <a:avLst/>
            <a:gdLst/>
            <a:ahLst/>
            <a:cxnLst/>
            <a:rect l="l" t="t" r="r" b="b"/>
            <a:pathLst>
              <a:path w="1363979" h="1038225">
                <a:moveTo>
                  <a:pt x="1363980" y="1033272"/>
                </a:moveTo>
                <a:lnTo>
                  <a:pt x="1363980" y="6096"/>
                </a:lnTo>
                <a:lnTo>
                  <a:pt x="1357884" y="0"/>
                </a:lnTo>
                <a:lnTo>
                  <a:pt x="6096" y="0"/>
                </a:lnTo>
                <a:lnTo>
                  <a:pt x="0" y="6096"/>
                </a:lnTo>
                <a:lnTo>
                  <a:pt x="0" y="1033272"/>
                </a:lnTo>
                <a:lnTo>
                  <a:pt x="6096" y="1037844"/>
                </a:lnTo>
                <a:lnTo>
                  <a:pt x="12192" y="1037844"/>
                </a:lnTo>
                <a:lnTo>
                  <a:pt x="12192" y="25908"/>
                </a:lnTo>
                <a:lnTo>
                  <a:pt x="25908" y="12192"/>
                </a:lnTo>
                <a:lnTo>
                  <a:pt x="25908" y="25908"/>
                </a:lnTo>
                <a:lnTo>
                  <a:pt x="1338072" y="25908"/>
                </a:lnTo>
                <a:lnTo>
                  <a:pt x="1338072" y="12192"/>
                </a:lnTo>
                <a:lnTo>
                  <a:pt x="1351788" y="25908"/>
                </a:lnTo>
                <a:lnTo>
                  <a:pt x="1351788" y="1037844"/>
                </a:lnTo>
                <a:lnTo>
                  <a:pt x="1357884" y="1037844"/>
                </a:lnTo>
                <a:lnTo>
                  <a:pt x="1363980" y="1033272"/>
                </a:lnTo>
                <a:close/>
              </a:path>
              <a:path w="1363979" h="1038225">
                <a:moveTo>
                  <a:pt x="25908" y="25908"/>
                </a:moveTo>
                <a:lnTo>
                  <a:pt x="25908" y="12192"/>
                </a:lnTo>
                <a:lnTo>
                  <a:pt x="12192" y="25908"/>
                </a:lnTo>
                <a:lnTo>
                  <a:pt x="25908" y="25908"/>
                </a:lnTo>
                <a:close/>
              </a:path>
              <a:path w="1363979" h="1038225">
                <a:moveTo>
                  <a:pt x="25908" y="1013460"/>
                </a:moveTo>
                <a:lnTo>
                  <a:pt x="25908" y="25908"/>
                </a:lnTo>
                <a:lnTo>
                  <a:pt x="12192" y="25908"/>
                </a:lnTo>
                <a:lnTo>
                  <a:pt x="12192" y="1013460"/>
                </a:lnTo>
                <a:lnTo>
                  <a:pt x="25908" y="1013460"/>
                </a:lnTo>
                <a:close/>
              </a:path>
              <a:path w="1363979" h="1038225">
                <a:moveTo>
                  <a:pt x="1351788" y="1013460"/>
                </a:moveTo>
                <a:lnTo>
                  <a:pt x="12192" y="1013460"/>
                </a:lnTo>
                <a:lnTo>
                  <a:pt x="25908" y="1025652"/>
                </a:lnTo>
                <a:lnTo>
                  <a:pt x="25908" y="1037844"/>
                </a:lnTo>
                <a:lnTo>
                  <a:pt x="1338072" y="1037844"/>
                </a:lnTo>
                <a:lnTo>
                  <a:pt x="1338072" y="1025652"/>
                </a:lnTo>
                <a:lnTo>
                  <a:pt x="1351788" y="1013460"/>
                </a:lnTo>
                <a:close/>
              </a:path>
              <a:path w="1363979" h="1038225">
                <a:moveTo>
                  <a:pt x="25908" y="1037844"/>
                </a:moveTo>
                <a:lnTo>
                  <a:pt x="25908" y="1025652"/>
                </a:lnTo>
                <a:lnTo>
                  <a:pt x="12192" y="1013460"/>
                </a:lnTo>
                <a:lnTo>
                  <a:pt x="12192" y="1037844"/>
                </a:lnTo>
                <a:lnTo>
                  <a:pt x="25908" y="1037844"/>
                </a:lnTo>
                <a:close/>
              </a:path>
              <a:path w="1363979" h="1038225">
                <a:moveTo>
                  <a:pt x="1351788" y="25908"/>
                </a:moveTo>
                <a:lnTo>
                  <a:pt x="1338072" y="12192"/>
                </a:lnTo>
                <a:lnTo>
                  <a:pt x="1338072" y="25908"/>
                </a:lnTo>
                <a:lnTo>
                  <a:pt x="1351788" y="25908"/>
                </a:lnTo>
                <a:close/>
              </a:path>
              <a:path w="1363979" h="1038225">
                <a:moveTo>
                  <a:pt x="1351788" y="1013460"/>
                </a:moveTo>
                <a:lnTo>
                  <a:pt x="1351788" y="25908"/>
                </a:lnTo>
                <a:lnTo>
                  <a:pt x="1338072" y="25908"/>
                </a:lnTo>
                <a:lnTo>
                  <a:pt x="1338072" y="1013460"/>
                </a:lnTo>
                <a:lnTo>
                  <a:pt x="1351788" y="1013460"/>
                </a:lnTo>
                <a:close/>
              </a:path>
              <a:path w="1363979" h="1038225">
                <a:moveTo>
                  <a:pt x="1351788" y="1037844"/>
                </a:moveTo>
                <a:lnTo>
                  <a:pt x="1351788" y="1013460"/>
                </a:lnTo>
                <a:lnTo>
                  <a:pt x="1338072" y="1025652"/>
                </a:lnTo>
                <a:lnTo>
                  <a:pt x="1338072" y="1037844"/>
                </a:lnTo>
                <a:lnTo>
                  <a:pt x="1351788" y="1037844"/>
                </a:lnTo>
                <a:close/>
              </a:path>
            </a:pathLst>
          </a:custGeom>
          <a:solidFill>
            <a:srgbClr val="E46C09"/>
          </a:solidFill>
        </p:spPr>
        <p:txBody>
          <a:bodyPr wrap="square" lIns="0" tIns="0" rIns="0" bIns="0" rtlCol="0"/>
          <a:lstStyle/>
          <a:p>
            <a:endParaRPr/>
          </a:p>
        </p:txBody>
      </p:sp>
      <p:sp>
        <p:nvSpPr>
          <p:cNvPr id="16" name="object 16"/>
          <p:cNvSpPr txBox="1"/>
          <p:nvPr/>
        </p:nvSpPr>
        <p:spPr>
          <a:xfrm>
            <a:off x="6788728" y="1324087"/>
            <a:ext cx="1218045" cy="816857"/>
          </a:xfrm>
          <a:prstGeom prst="rect">
            <a:avLst/>
          </a:prstGeom>
        </p:spPr>
        <p:txBody>
          <a:bodyPr vert="horz" wrap="square" lIns="0" tIns="11397" rIns="0" bIns="0" rtlCol="0">
            <a:spAutoFit/>
          </a:bodyPr>
          <a:lstStyle/>
          <a:p>
            <a:pPr marL="193749" marR="121948" indent="-67242">
              <a:spcBef>
                <a:spcPts val="90"/>
              </a:spcBef>
            </a:pPr>
            <a:r>
              <a:rPr sz="1300" b="1" dirty="0">
                <a:solidFill>
                  <a:srgbClr val="FFFFFF"/>
                </a:solidFill>
                <a:latin typeface="Times New Roman"/>
                <a:cs typeface="Times New Roman"/>
              </a:rPr>
              <a:t>Max</a:t>
            </a:r>
            <a:r>
              <a:rPr sz="1300" b="1" spc="-85" dirty="0">
                <a:solidFill>
                  <a:srgbClr val="FFFFFF"/>
                </a:solidFill>
                <a:latin typeface="Times New Roman"/>
                <a:cs typeface="Times New Roman"/>
              </a:rPr>
              <a:t> </a:t>
            </a:r>
            <a:r>
              <a:rPr sz="1300" b="1" dirty="0">
                <a:solidFill>
                  <a:srgbClr val="FFFFFF"/>
                </a:solidFill>
                <a:latin typeface="Times New Roman"/>
                <a:cs typeface="Times New Roman"/>
              </a:rPr>
              <a:t>Partners  </a:t>
            </a:r>
            <a:r>
              <a:rPr sz="1300" b="1" spc="-13" dirty="0">
                <a:solidFill>
                  <a:srgbClr val="FFFFFF"/>
                </a:solidFill>
                <a:latin typeface="Times New Roman"/>
                <a:cs typeface="Times New Roman"/>
              </a:rPr>
              <a:t>Twenty</a:t>
            </a:r>
            <a:r>
              <a:rPr sz="1300" b="1" spc="-45" dirty="0">
                <a:solidFill>
                  <a:srgbClr val="FFFFFF"/>
                </a:solidFill>
                <a:latin typeface="Times New Roman"/>
                <a:cs typeface="Times New Roman"/>
              </a:rPr>
              <a:t> </a:t>
            </a:r>
            <a:r>
              <a:rPr sz="1300" b="1" dirty="0">
                <a:solidFill>
                  <a:srgbClr val="FFFFFF"/>
                </a:solidFill>
                <a:latin typeface="Times New Roman"/>
                <a:cs typeface="Times New Roman"/>
              </a:rPr>
              <a:t>(20)</a:t>
            </a:r>
            <a:endParaRPr sz="1300">
              <a:latin typeface="Times New Roman"/>
              <a:cs typeface="Times New Roman"/>
            </a:endParaRPr>
          </a:p>
          <a:p>
            <a:pPr marL="172094" marR="133345" indent="-34191">
              <a:spcBef>
                <a:spcPts val="875"/>
              </a:spcBef>
            </a:pPr>
            <a:r>
              <a:rPr sz="900" b="1" i="1" dirty="0">
                <a:solidFill>
                  <a:srgbClr val="FFFFFF"/>
                </a:solidFill>
                <a:latin typeface="Times New Roman"/>
                <a:cs typeface="Times New Roman"/>
              </a:rPr>
              <a:t>Ten (10) </a:t>
            </a:r>
            <a:r>
              <a:rPr sz="900" b="1" i="1" spc="-4" dirty="0">
                <a:solidFill>
                  <a:srgbClr val="FFFFFF"/>
                </a:solidFill>
                <a:latin typeface="Times New Roman"/>
                <a:cs typeface="Times New Roman"/>
              </a:rPr>
              <a:t>in </a:t>
            </a:r>
            <a:r>
              <a:rPr sz="900" b="1" i="1" dirty="0">
                <a:solidFill>
                  <a:srgbClr val="FFFFFF"/>
                </a:solidFill>
                <a:latin typeface="Times New Roman"/>
                <a:cs typeface="Times New Roman"/>
              </a:rPr>
              <a:t>case</a:t>
            </a:r>
            <a:r>
              <a:rPr sz="900" b="1" i="1" spc="-108" dirty="0">
                <a:solidFill>
                  <a:srgbClr val="FFFFFF"/>
                </a:solidFill>
                <a:latin typeface="Times New Roman"/>
                <a:cs typeface="Times New Roman"/>
              </a:rPr>
              <a:t> </a:t>
            </a:r>
            <a:r>
              <a:rPr sz="900" b="1" i="1" dirty="0">
                <a:solidFill>
                  <a:srgbClr val="FFFFFF"/>
                </a:solidFill>
                <a:latin typeface="Times New Roman"/>
                <a:cs typeface="Times New Roman"/>
              </a:rPr>
              <a:t>of  banking</a:t>
            </a:r>
            <a:r>
              <a:rPr sz="900" b="1" i="1" spc="-36" dirty="0">
                <a:solidFill>
                  <a:srgbClr val="FFFFFF"/>
                </a:solidFill>
                <a:latin typeface="Times New Roman"/>
                <a:cs typeface="Times New Roman"/>
              </a:rPr>
              <a:t> </a:t>
            </a:r>
            <a:r>
              <a:rPr sz="900" b="1" i="1" spc="-4" dirty="0">
                <a:solidFill>
                  <a:srgbClr val="FFFFFF"/>
                </a:solidFill>
                <a:latin typeface="Times New Roman"/>
                <a:cs typeface="Times New Roman"/>
              </a:rPr>
              <a:t>business</a:t>
            </a:r>
            <a:endParaRPr sz="900">
              <a:latin typeface="Times New Roman"/>
              <a:cs typeface="Times New Roman"/>
            </a:endParaRPr>
          </a:p>
        </p:txBody>
      </p:sp>
      <p:sp>
        <p:nvSpPr>
          <p:cNvPr id="17" name="object 17"/>
          <p:cNvSpPr/>
          <p:nvPr/>
        </p:nvSpPr>
        <p:spPr>
          <a:xfrm>
            <a:off x="5424055" y="3718112"/>
            <a:ext cx="2582718" cy="2064124"/>
          </a:xfrm>
          <a:custGeom>
            <a:avLst/>
            <a:gdLst/>
            <a:ahLst/>
            <a:cxnLst/>
            <a:rect l="l" t="t" r="r" b="b"/>
            <a:pathLst>
              <a:path w="2840990" h="2339340">
                <a:moveTo>
                  <a:pt x="0" y="0"/>
                </a:moveTo>
                <a:lnTo>
                  <a:pt x="0" y="2339340"/>
                </a:lnTo>
                <a:lnTo>
                  <a:pt x="2840736" y="2339340"/>
                </a:lnTo>
                <a:lnTo>
                  <a:pt x="2840736" y="0"/>
                </a:lnTo>
                <a:lnTo>
                  <a:pt x="0" y="0"/>
                </a:lnTo>
                <a:close/>
              </a:path>
            </a:pathLst>
          </a:custGeom>
          <a:solidFill>
            <a:srgbClr val="FF6200"/>
          </a:solidFill>
        </p:spPr>
        <p:txBody>
          <a:bodyPr wrap="square" lIns="0" tIns="0" rIns="0" bIns="0" rtlCol="0"/>
          <a:lstStyle/>
          <a:p>
            <a:endParaRPr/>
          </a:p>
        </p:txBody>
      </p:sp>
      <p:sp>
        <p:nvSpPr>
          <p:cNvPr id="18" name="object 18"/>
          <p:cNvSpPr/>
          <p:nvPr/>
        </p:nvSpPr>
        <p:spPr>
          <a:xfrm>
            <a:off x="5411586" y="3707353"/>
            <a:ext cx="2606386" cy="2087096"/>
          </a:xfrm>
          <a:custGeom>
            <a:avLst/>
            <a:gdLst/>
            <a:ahLst/>
            <a:cxnLst/>
            <a:rect l="l" t="t" r="r" b="b"/>
            <a:pathLst>
              <a:path w="2867025" h="2365375">
                <a:moveTo>
                  <a:pt x="2866644" y="2359152"/>
                </a:moveTo>
                <a:lnTo>
                  <a:pt x="2866644" y="4572"/>
                </a:lnTo>
                <a:lnTo>
                  <a:pt x="2860548" y="0"/>
                </a:lnTo>
                <a:lnTo>
                  <a:pt x="6096" y="0"/>
                </a:lnTo>
                <a:lnTo>
                  <a:pt x="0" y="4572"/>
                </a:lnTo>
                <a:lnTo>
                  <a:pt x="0" y="2359152"/>
                </a:lnTo>
                <a:lnTo>
                  <a:pt x="6096" y="2365248"/>
                </a:lnTo>
                <a:lnTo>
                  <a:pt x="13716" y="2365248"/>
                </a:lnTo>
                <a:lnTo>
                  <a:pt x="13716" y="24384"/>
                </a:lnTo>
                <a:lnTo>
                  <a:pt x="25908" y="12192"/>
                </a:lnTo>
                <a:lnTo>
                  <a:pt x="25908" y="24384"/>
                </a:lnTo>
                <a:lnTo>
                  <a:pt x="2840736" y="24384"/>
                </a:lnTo>
                <a:lnTo>
                  <a:pt x="2840736" y="12192"/>
                </a:lnTo>
                <a:lnTo>
                  <a:pt x="2854452" y="24384"/>
                </a:lnTo>
                <a:lnTo>
                  <a:pt x="2854452" y="2365248"/>
                </a:lnTo>
                <a:lnTo>
                  <a:pt x="2860548" y="2365248"/>
                </a:lnTo>
                <a:lnTo>
                  <a:pt x="2866644" y="2359152"/>
                </a:lnTo>
                <a:close/>
              </a:path>
              <a:path w="2867025" h="2365375">
                <a:moveTo>
                  <a:pt x="25908" y="24384"/>
                </a:moveTo>
                <a:lnTo>
                  <a:pt x="25908" y="12192"/>
                </a:lnTo>
                <a:lnTo>
                  <a:pt x="13716" y="24384"/>
                </a:lnTo>
                <a:lnTo>
                  <a:pt x="25908" y="24384"/>
                </a:lnTo>
                <a:close/>
              </a:path>
              <a:path w="2867025" h="2365375">
                <a:moveTo>
                  <a:pt x="25908" y="2339340"/>
                </a:moveTo>
                <a:lnTo>
                  <a:pt x="25908" y="24384"/>
                </a:lnTo>
                <a:lnTo>
                  <a:pt x="13716" y="24384"/>
                </a:lnTo>
                <a:lnTo>
                  <a:pt x="13716" y="2339340"/>
                </a:lnTo>
                <a:lnTo>
                  <a:pt x="25908" y="2339340"/>
                </a:lnTo>
                <a:close/>
              </a:path>
              <a:path w="2867025" h="2365375">
                <a:moveTo>
                  <a:pt x="2854452" y="2339340"/>
                </a:moveTo>
                <a:lnTo>
                  <a:pt x="13716" y="2339340"/>
                </a:lnTo>
                <a:lnTo>
                  <a:pt x="25908" y="2351532"/>
                </a:lnTo>
                <a:lnTo>
                  <a:pt x="25908" y="2365248"/>
                </a:lnTo>
                <a:lnTo>
                  <a:pt x="2840736" y="2365248"/>
                </a:lnTo>
                <a:lnTo>
                  <a:pt x="2840736" y="2351532"/>
                </a:lnTo>
                <a:lnTo>
                  <a:pt x="2854452" y="2339340"/>
                </a:lnTo>
                <a:close/>
              </a:path>
              <a:path w="2867025" h="2365375">
                <a:moveTo>
                  <a:pt x="25908" y="2365248"/>
                </a:moveTo>
                <a:lnTo>
                  <a:pt x="25908" y="2351532"/>
                </a:lnTo>
                <a:lnTo>
                  <a:pt x="13716" y="2339340"/>
                </a:lnTo>
                <a:lnTo>
                  <a:pt x="13716" y="2365248"/>
                </a:lnTo>
                <a:lnTo>
                  <a:pt x="25908" y="2365248"/>
                </a:lnTo>
                <a:close/>
              </a:path>
              <a:path w="2867025" h="2365375">
                <a:moveTo>
                  <a:pt x="2854452" y="24384"/>
                </a:moveTo>
                <a:lnTo>
                  <a:pt x="2840736" y="12192"/>
                </a:lnTo>
                <a:lnTo>
                  <a:pt x="2840736" y="24384"/>
                </a:lnTo>
                <a:lnTo>
                  <a:pt x="2854452" y="24384"/>
                </a:lnTo>
                <a:close/>
              </a:path>
              <a:path w="2867025" h="2365375">
                <a:moveTo>
                  <a:pt x="2854452" y="2339340"/>
                </a:moveTo>
                <a:lnTo>
                  <a:pt x="2854452" y="24384"/>
                </a:lnTo>
                <a:lnTo>
                  <a:pt x="2840736" y="24384"/>
                </a:lnTo>
                <a:lnTo>
                  <a:pt x="2840736" y="2339340"/>
                </a:lnTo>
                <a:lnTo>
                  <a:pt x="2854452" y="2339340"/>
                </a:lnTo>
                <a:close/>
              </a:path>
              <a:path w="2867025" h="2365375">
                <a:moveTo>
                  <a:pt x="2854452" y="2365248"/>
                </a:moveTo>
                <a:lnTo>
                  <a:pt x="2854452" y="2339340"/>
                </a:lnTo>
                <a:lnTo>
                  <a:pt x="2840736" y="2351532"/>
                </a:lnTo>
                <a:lnTo>
                  <a:pt x="2840736" y="2365248"/>
                </a:lnTo>
                <a:lnTo>
                  <a:pt x="2854452" y="2365248"/>
                </a:lnTo>
                <a:close/>
              </a:path>
            </a:pathLst>
          </a:custGeom>
          <a:solidFill>
            <a:srgbClr val="FF6200"/>
          </a:solidFill>
        </p:spPr>
        <p:txBody>
          <a:bodyPr wrap="square" lIns="0" tIns="0" rIns="0" bIns="0" rtlCol="0"/>
          <a:lstStyle/>
          <a:p>
            <a:endParaRPr/>
          </a:p>
        </p:txBody>
      </p:sp>
      <p:sp>
        <p:nvSpPr>
          <p:cNvPr id="19" name="object 19"/>
          <p:cNvSpPr txBox="1"/>
          <p:nvPr/>
        </p:nvSpPr>
        <p:spPr>
          <a:xfrm>
            <a:off x="5424055" y="3641551"/>
            <a:ext cx="2582718" cy="2344294"/>
          </a:xfrm>
          <a:prstGeom prst="rect">
            <a:avLst/>
          </a:prstGeom>
        </p:spPr>
        <p:txBody>
          <a:bodyPr vert="horz" wrap="square" lIns="0" tIns="66102" rIns="0" bIns="0" rtlCol="0">
            <a:spAutoFit/>
          </a:bodyPr>
          <a:lstStyle/>
          <a:p>
            <a:pPr marL="472975">
              <a:spcBef>
                <a:spcPts val="520"/>
              </a:spcBef>
            </a:pPr>
            <a:r>
              <a:rPr sz="1300" b="1" spc="-18" dirty="0">
                <a:solidFill>
                  <a:srgbClr val="FFFFFF"/>
                </a:solidFill>
                <a:latin typeface="Times New Roman"/>
                <a:cs typeface="Times New Roman"/>
              </a:rPr>
              <a:t>PARTNERSHIP</a:t>
            </a:r>
            <a:r>
              <a:rPr sz="1300" b="1" spc="-76" dirty="0">
                <a:solidFill>
                  <a:srgbClr val="FFFFFF"/>
                </a:solidFill>
                <a:latin typeface="Times New Roman"/>
                <a:cs typeface="Times New Roman"/>
              </a:rPr>
              <a:t> </a:t>
            </a:r>
            <a:r>
              <a:rPr sz="1300" b="1" spc="-4" dirty="0">
                <a:solidFill>
                  <a:srgbClr val="FFFFFF"/>
                </a:solidFill>
                <a:latin typeface="Times New Roman"/>
                <a:cs typeface="Times New Roman"/>
              </a:rPr>
              <a:t>DEED</a:t>
            </a:r>
            <a:endParaRPr sz="1300">
              <a:latin typeface="Times New Roman"/>
              <a:cs typeface="Times New Roman"/>
            </a:endParaRPr>
          </a:p>
          <a:p>
            <a:pPr marL="155569" marR="152150" algn="ctr">
              <a:spcBef>
                <a:spcPts val="431"/>
              </a:spcBef>
            </a:pPr>
            <a:r>
              <a:rPr sz="1300" i="1" dirty="0">
                <a:solidFill>
                  <a:srgbClr val="FFFFFF"/>
                </a:solidFill>
                <a:latin typeface="Times New Roman"/>
                <a:cs typeface="Times New Roman"/>
              </a:rPr>
              <a:t>It is a documents in which terms</a:t>
            </a:r>
            <a:r>
              <a:rPr sz="1300" i="1" spc="-90" dirty="0">
                <a:solidFill>
                  <a:srgbClr val="FFFFFF"/>
                </a:solidFill>
                <a:latin typeface="Times New Roman"/>
                <a:cs typeface="Times New Roman"/>
              </a:rPr>
              <a:t> </a:t>
            </a:r>
            <a:r>
              <a:rPr sz="1300" i="1" dirty="0">
                <a:solidFill>
                  <a:srgbClr val="FFFFFF"/>
                </a:solidFill>
                <a:latin typeface="Times New Roman"/>
                <a:cs typeface="Times New Roman"/>
              </a:rPr>
              <a:t>of  partnership (rights, obligation,  </a:t>
            </a:r>
            <a:r>
              <a:rPr sz="1300" i="1" spc="4" dirty="0">
                <a:solidFill>
                  <a:srgbClr val="FFFFFF"/>
                </a:solidFill>
                <a:latin typeface="Times New Roman"/>
                <a:cs typeface="Times New Roman"/>
              </a:rPr>
              <a:t>duties, </a:t>
            </a:r>
            <a:r>
              <a:rPr sz="1300" i="1" spc="-4" dirty="0">
                <a:solidFill>
                  <a:srgbClr val="FFFFFF"/>
                </a:solidFill>
                <a:latin typeface="Times New Roman"/>
                <a:cs typeface="Times New Roman"/>
              </a:rPr>
              <a:t>profit </a:t>
            </a:r>
            <a:r>
              <a:rPr sz="1300" i="1" dirty="0">
                <a:solidFill>
                  <a:srgbClr val="FFFFFF"/>
                </a:solidFill>
                <a:latin typeface="Times New Roman"/>
                <a:cs typeface="Times New Roman"/>
              </a:rPr>
              <a:t>&amp; </a:t>
            </a:r>
            <a:r>
              <a:rPr sz="1300" i="1" spc="4" dirty="0">
                <a:solidFill>
                  <a:srgbClr val="FFFFFF"/>
                </a:solidFill>
                <a:latin typeface="Times New Roman"/>
                <a:cs typeface="Times New Roman"/>
              </a:rPr>
              <a:t>loss sharing </a:t>
            </a:r>
            <a:r>
              <a:rPr sz="1300" i="1" dirty="0">
                <a:solidFill>
                  <a:srgbClr val="FFFFFF"/>
                </a:solidFill>
                <a:latin typeface="Times New Roman"/>
                <a:cs typeface="Times New Roman"/>
              </a:rPr>
              <a:t>etc.),  </a:t>
            </a:r>
            <a:r>
              <a:rPr sz="1300" i="1" spc="-13" dirty="0">
                <a:solidFill>
                  <a:srgbClr val="FFFFFF"/>
                </a:solidFill>
                <a:latin typeface="Times New Roman"/>
                <a:cs typeface="Times New Roman"/>
              </a:rPr>
              <a:t>are </a:t>
            </a:r>
            <a:r>
              <a:rPr sz="1300" i="1" dirty="0">
                <a:solidFill>
                  <a:srgbClr val="FFFFFF"/>
                </a:solidFill>
                <a:latin typeface="Times New Roman"/>
                <a:cs typeface="Times New Roman"/>
              </a:rPr>
              <a:t>written </a:t>
            </a:r>
            <a:r>
              <a:rPr sz="1300" i="1" spc="4" dirty="0">
                <a:solidFill>
                  <a:srgbClr val="FFFFFF"/>
                </a:solidFill>
                <a:latin typeface="Times New Roman"/>
                <a:cs typeface="Times New Roman"/>
              </a:rPr>
              <a:t>and </a:t>
            </a:r>
            <a:r>
              <a:rPr sz="1300" i="1" spc="-4" dirty="0">
                <a:solidFill>
                  <a:srgbClr val="FFFFFF"/>
                </a:solidFill>
                <a:latin typeface="Times New Roman"/>
                <a:cs typeface="Times New Roman"/>
              </a:rPr>
              <a:t>agreed </a:t>
            </a:r>
            <a:r>
              <a:rPr sz="1300" i="1" dirty="0">
                <a:solidFill>
                  <a:srgbClr val="FFFFFF"/>
                </a:solidFill>
                <a:latin typeface="Times New Roman"/>
                <a:cs typeface="Times New Roman"/>
              </a:rPr>
              <a:t>by </a:t>
            </a:r>
            <a:r>
              <a:rPr sz="1300" i="1" spc="4" dirty="0">
                <a:solidFill>
                  <a:srgbClr val="FFFFFF"/>
                </a:solidFill>
                <a:latin typeface="Times New Roman"/>
                <a:cs typeface="Times New Roman"/>
              </a:rPr>
              <a:t>the  partners.</a:t>
            </a:r>
            <a:endParaRPr sz="1300">
              <a:latin typeface="Times New Roman"/>
              <a:cs typeface="Times New Roman"/>
            </a:endParaRPr>
          </a:p>
          <a:p>
            <a:pPr marL="144742" marR="142462" indent="1710" algn="ctr">
              <a:spcBef>
                <a:spcPts val="1131"/>
              </a:spcBef>
            </a:pPr>
            <a:r>
              <a:rPr sz="1300" i="1" dirty="0">
                <a:solidFill>
                  <a:srgbClr val="FFFFFF"/>
                </a:solidFill>
                <a:latin typeface="Times New Roman"/>
                <a:cs typeface="Times New Roman"/>
              </a:rPr>
              <a:t>It is </a:t>
            </a:r>
            <a:r>
              <a:rPr sz="1300" i="1" spc="4" dirty="0">
                <a:solidFill>
                  <a:srgbClr val="FFFFFF"/>
                </a:solidFill>
                <a:latin typeface="Times New Roman"/>
                <a:cs typeface="Times New Roman"/>
              </a:rPr>
              <a:t>the </a:t>
            </a:r>
            <a:r>
              <a:rPr sz="1300" i="1" dirty="0">
                <a:solidFill>
                  <a:srgbClr val="FFFFFF"/>
                </a:solidFill>
                <a:latin typeface="Times New Roman"/>
                <a:cs typeface="Times New Roman"/>
              </a:rPr>
              <a:t>principal document of </a:t>
            </a:r>
            <a:r>
              <a:rPr sz="1300" i="1" spc="4" dirty="0">
                <a:solidFill>
                  <a:srgbClr val="FFFFFF"/>
                </a:solidFill>
                <a:latin typeface="Times New Roman"/>
                <a:cs typeface="Times New Roman"/>
              </a:rPr>
              <a:t>any  </a:t>
            </a:r>
            <a:r>
              <a:rPr sz="1300" i="1" dirty="0">
                <a:solidFill>
                  <a:srgbClr val="FFFFFF"/>
                </a:solidFill>
                <a:latin typeface="Times New Roman"/>
                <a:cs typeface="Times New Roman"/>
              </a:rPr>
              <a:t>partnership firm. </a:t>
            </a:r>
            <a:r>
              <a:rPr sz="1300" i="1" spc="-18" dirty="0">
                <a:solidFill>
                  <a:srgbClr val="FFFFFF"/>
                </a:solidFill>
                <a:latin typeface="Times New Roman"/>
                <a:cs typeface="Times New Roman"/>
              </a:rPr>
              <a:t>However, </a:t>
            </a:r>
            <a:r>
              <a:rPr sz="1300" i="1" dirty="0">
                <a:solidFill>
                  <a:srgbClr val="FFFFFF"/>
                </a:solidFill>
                <a:latin typeface="Times New Roman"/>
                <a:cs typeface="Times New Roman"/>
              </a:rPr>
              <a:t>it is</a:t>
            </a:r>
            <a:r>
              <a:rPr sz="1300" i="1" spc="-72" dirty="0">
                <a:solidFill>
                  <a:srgbClr val="FFFFFF"/>
                </a:solidFill>
                <a:latin typeface="Times New Roman"/>
                <a:cs typeface="Times New Roman"/>
              </a:rPr>
              <a:t> </a:t>
            </a:r>
            <a:r>
              <a:rPr sz="1300" i="1" spc="4" dirty="0">
                <a:solidFill>
                  <a:srgbClr val="FFFFFF"/>
                </a:solidFill>
                <a:latin typeface="Times New Roman"/>
                <a:cs typeface="Times New Roman"/>
              </a:rPr>
              <a:t>not  </a:t>
            </a:r>
            <a:r>
              <a:rPr sz="1300" i="1" dirty="0">
                <a:solidFill>
                  <a:srgbClr val="FFFFFF"/>
                </a:solidFill>
                <a:latin typeface="Times New Roman"/>
                <a:cs typeface="Times New Roman"/>
              </a:rPr>
              <a:t>compulsory to get </a:t>
            </a:r>
            <a:r>
              <a:rPr sz="1300" i="1" spc="4" dirty="0">
                <a:solidFill>
                  <a:srgbClr val="FFFFFF"/>
                </a:solidFill>
                <a:latin typeface="Times New Roman"/>
                <a:cs typeface="Times New Roman"/>
              </a:rPr>
              <a:t>the </a:t>
            </a:r>
            <a:r>
              <a:rPr sz="1300" i="1" dirty="0">
                <a:solidFill>
                  <a:srgbClr val="FFFFFF"/>
                </a:solidFill>
                <a:latin typeface="Times New Roman"/>
                <a:cs typeface="Times New Roman"/>
              </a:rPr>
              <a:t>deed  </a:t>
            </a:r>
            <a:r>
              <a:rPr sz="1300" i="1" spc="-9" dirty="0">
                <a:solidFill>
                  <a:srgbClr val="FFFFFF"/>
                </a:solidFill>
                <a:latin typeface="Times New Roman"/>
                <a:cs typeface="Times New Roman"/>
              </a:rPr>
              <a:t>registered.</a:t>
            </a:r>
            <a:endParaRPr sz="1300">
              <a:latin typeface="Times New Roman"/>
              <a:cs typeface="Times New Roman"/>
            </a:endParaRPr>
          </a:p>
        </p:txBody>
      </p:sp>
      <p:sp>
        <p:nvSpPr>
          <p:cNvPr id="20" name="object 20"/>
          <p:cNvSpPr txBox="1">
            <a:spLocks noGrp="1"/>
          </p:cNvSpPr>
          <p:nvPr>
            <p:ph type="sldNum" sz="quarter" idx="4294967295"/>
          </p:nvPr>
        </p:nvSpPr>
        <p:spPr>
          <a:xfrm>
            <a:off x="7824120" y="6109976"/>
            <a:ext cx="184727" cy="141064"/>
          </a:xfrm>
          <a:prstGeom prst="rect">
            <a:avLst/>
          </a:prstGeom>
        </p:spPr>
        <p:txBody>
          <a:bodyPr vert="horz" wrap="square" lIns="0" tIns="0" rIns="0" bIns="0" rtlCol="0">
            <a:spAutoFit/>
          </a:bodyPr>
          <a:lstStyle/>
          <a:p>
            <a:pPr marL="91176">
              <a:lnSpc>
                <a:spcPts val="1122"/>
              </a:lnSpc>
            </a:pPr>
            <a:fld id="{81D60167-4931-47E6-BA6A-407CBD079E47}" type="slidenum">
              <a:rPr dirty="0"/>
              <a:pPr marL="91176">
                <a:lnSpc>
                  <a:spcPts val="1122"/>
                </a:lnSpc>
              </a:pPr>
              <a:t>23</a:t>
            </a:fld>
            <a:endParaRP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85800" y="457200"/>
            <a:ext cx="3142673" cy="503951"/>
          </a:xfrm>
          <a:prstGeom prst="rect">
            <a:avLst/>
          </a:prstGeom>
        </p:spPr>
        <p:txBody>
          <a:bodyPr vert="horz" wrap="square" lIns="0" tIns="11397" rIns="0" bIns="0" rtlCol="0">
            <a:spAutoFit/>
          </a:bodyPr>
          <a:lstStyle/>
          <a:p>
            <a:pPr marL="11397">
              <a:spcBef>
                <a:spcPts val="90"/>
              </a:spcBef>
            </a:pPr>
            <a:r>
              <a:rPr sz="1600" b="1" spc="-4" dirty="0">
                <a:solidFill>
                  <a:srgbClr val="DA483C"/>
                </a:solidFill>
                <a:latin typeface="Times New Roman" pitchFamily="18" charset="0"/>
                <a:cs typeface="Times New Roman" pitchFamily="18" charset="0"/>
              </a:rPr>
              <a:t>Que: </a:t>
            </a:r>
            <a:r>
              <a:rPr sz="1600" b="1" dirty="0">
                <a:solidFill>
                  <a:srgbClr val="DA483C"/>
                </a:solidFill>
                <a:latin typeface="Times New Roman" pitchFamily="18" charset="0"/>
                <a:cs typeface="Times New Roman" pitchFamily="18" charset="0"/>
              </a:rPr>
              <a:t>What is </a:t>
            </a:r>
            <a:r>
              <a:rPr sz="1600" b="1" spc="-4" dirty="0">
                <a:solidFill>
                  <a:srgbClr val="DA483C"/>
                </a:solidFill>
                <a:latin typeface="Times New Roman" pitchFamily="18" charset="0"/>
                <a:cs typeface="Times New Roman" pitchFamily="18" charset="0"/>
              </a:rPr>
              <a:t>Limited </a:t>
            </a:r>
            <a:r>
              <a:rPr sz="1600" b="1" dirty="0">
                <a:solidFill>
                  <a:srgbClr val="DA483C"/>
                </a:solidFill>
                <a:latin typeface="Times New Roman" pitchFamily="18" charset="0"/>
                <a:cs typeface="Times New Roman" pitchFamily="18" charset="0"/>
              </a:rPr>
              <a:t>Liability Partnership</a:t>
            </a:r>
            <a:r>
              <a:rPr sz="1600" b="1" spc="-144" dirty="0">
                <a:solidFill>
                  <a:srgbClr val="DA483C"/>
                </a:solidFill>
                <a:latin typeface="Times New Roman" pitchFamily="18" charset="0"/>
                <a:cs typeface="Times New Roman" pitchFamily="18" charset="0"/>
              </a:rPr>
              <a:t> </a:t>
            </a:r>
            <a:r>
              <a:rPr sz="1600" b="1" dirty="0">
                <a:solidFill>
                  <a:srgbClr val="DA483C"/>
                </a:solidFill>
                <a:latin typeface="Times New Roman" pitchFamily="18" charset="0"/>
                <a:cs typeface="Times New Roman" pitchFamily="18" charset="0"/>
              </a:rPr>
              <a:t>?</a:t>
            </a:r>
            <a:endParaRPr sz="1600">
              <a:latin typeface="Times New Roman" pitchFamily="18" charset="0"/>
              <a:cs typeface="Times New Roman" pitchFamily="18" charset="0"/>
            </a:endParaRPr>
          </a:p>
        </p:txBody>
      </p:sp>
      <p:sp>
        <p:nvSpPr>
          <p:cNvPr id="4" name="object 4"/>
          <p:cNvSpPr txBox="1"/>
          <p:nvPr/>
        </p:nvSpPr>
        <p:spPr>
          <a:xfrm>
            <a:off x="533400" y="838200"/>
            <a:ext cx="3828473" cy="1242615"/>
          </a:xfrm>
          <a:prstGeom prst="rect">
            <a:avLst/>
          </a:prstGeom>
        </p:spPr>
        <p:txBody>
          <a:bodyPr vert="horz" wrap="square" lIns="0" tIns="11397" rIns="0" bIns="0" rtlCol="0">
            <a:spAutoFit/>
          </a:bodyPr>
          <a:lstStyle/>
          <a:p>
            <a:pPr marL="243895" marR="4559" indent="-232497">
              <a:lnSpc>
                <a:spcPct val="125000"/>
              </a:lnSpc>
              <a:spcBef>
                <a:spcPts val="90"/>
              </a:spcBef>
              <a:buFont typeface="Wingdings"/>
              <a:buChar char=""/>
              <a:tabLst>
                <a:tab pos="283215" algn="l"/>
                <a:tab pos="283785" algn="l"/>
              </a:tabLst>
            </a:pPr>
            <a:r>
              <a:rPr sz="1600" i="1" dirty="0">
                <a:solidFill>
                  <a:srgbClr val="3F3F3F"/>
                </a:solidFill>
                <a:latin typeface="Times New Roman" pitchFamily="18" charset="0"/>
                <a:cs typeface="Times New Roman" pitchFamily="18" charset="0"/>
              </a:rPr>
              <a:t>Hybrid version of </a:t>
            </a:r>
            <a:r>
              <a:rPr sz="1600" b="1" i="1" dirty="0">
                <a:solidFill>
                  <a:srgbClr val="3F3F3F"/>
                </a:solidFill>
                <a:latin typeface="Times New Roman" pitchFamily="18" charset="0"/>
                <a:cs typeface="Times New Roman" pitchFamily="18" charset="0"/>
              </a:rPr>
              <a:t>private </a:t>
            </a:r>
            <a:r>
              <a:rPr sz="1600" b="1" i="1" spc="-4" dirty="0">
                <a:solidFill>
                  <a:srgbClr val="3F3F3F"/>
                </a:solidFill>
                <a:latin typeface="Times New Roman" pitchFamily="18" charset="0"/>
                <a:cs typeface="Times New Roman" pitchFamily="18" charset="0"/>
              </a:rPr>
              <a:t>limited company </a:t>
            </a:r>
            <a:r>
              <a:rPr sz="1600" i="1" dirty="0">
                <a:solidFill>
                  <a:srgbClr val="3F3F3F"/>
                </a:solidFill>
                <a:latin typeface="Times New Roman" pitchFamily="18" charset="0"/>
                <a:cs typeface="Times New Roman" pitchFamily="18" charset="0"/>
              </a:rPr>
              <a:t>and </a:t>
            </a:r>
            <a:r>
              <a:rPr sz="1600" b="1" i="1" dirty="0">
                <a:solidFill>
                  <a:srgbClr val="3F3F3F"/>
                </a:solidFill>
                <a:latin typeface="Times New Roman" pitchFamily="18" charset="0"/>
                <a:cs typeface="Times New Roman" pitchFamily="18" charset="0"/>
              </a:rPr>
              <a:t>a  partnership</a:t>
            </a:r>
            <a:r>
              <a:rPr sz="1600" b="1" i="1" spc="-45" dirty="0">
                <a:solidFill>
                  <a:srgbClr val="3F3F3F"/>
                </a:solidFill>
                <a:latin typeface="Times New Roman" pitchFamily="18" charset="0"/>
                <a:cs typeface="Times New Roman" pitchFamily="18" charset="0"/>
              </a:rPr>
              <a:t> </a:t>
            </a:r>
            <a:r>
              <a:rPr sz="1600" b="1" i="1" dirty="0">
                <a:solidFill>
                  <a:srgbClr val="3F3F3F"/>
                </a:solidFill>
                <a:latin typeface="Times New Roman" pitchFamily="18" charset="0"/>
                <a:cs typeface="Times New Roman" pitchFamily="18" charset="0"/>
              </a:rPr>
              <a:t>firm</a:t>
            </a:r>
            <a:endParaRPr sz="1600">
              <a:latin typeface="Times New Roman" pitchFamily="18" charset="0"/>
              <a:cs typeface="Times New Roman" pitchFamily="18" charset="0"/>
            </a:endParaRPr>
          </a:p>
          <a:p>
            <a:pPr marL="243895" marR="4559" indent="-232497">
              <a:lnSpc>
                <a:spcPct val="125000"/>
              </a:lnSpc>
              <a:buFont typeface="Wingdings"/>
              <a:buChar char=""/>
              <a:tabLst>
                <a:tab pos="283215" algn="l"/>
                <a:tab pos="283785" algn="l"/>
              </a:tabLst>
            </a:pPr>
            <a:r>
              <a:rPr sz="1600" b="1" i="1" dirty="0">
                <a:solidFill>
                  <a:srgbClr val="3F3F3F"/>
                </a:solidFill>
                <a:latin typeface="Times New Roman" pitchFamily="18" charset="0"/>
                <a:cs typeface="Times New Roman" pitchFamily="18" charset="0"/>
              </a:rPr>
              <a:t>Organized </a:t>
            </a:r>
            <a:r>
              <a:rPr sz="1600" b="1" i="1" spc="-4" dirty="0">
                <a:solidFill>
                  <a:srgbClr val="3F3F3F"/>
                </a:solidFill>
                <a:latin typeface="Times New Roman" pitchFamily="18" charset="0"/>
                <a:cs typeface="Times New Roman" pitchFamily="18" charset="0"/>
              </a:rPr>
              <a:t>form </a:t>
            </a:r>
            <a:r>
              <a:rPr sz="1600" i="1" spc="-4" dirty="0">
                <a:solidFill>
                  <a:srgbClr val="3F3F3F"/>
                </a:solidFill>
                <a:latin typeface="Times New Roman" pitchFamily="18" charset="0"/>
                <a:cs typeface="Times New Roman" pitchFamily="18" charset="0"/>
              </a:rPr>
              <a:t>of Partnership </a:t>
            </a:r>
            <a:r>
              <a:rPr sz="1600" i="1" dirty="0">
                <a:solidFill>
                  <a:srgbClr val="3F3F3F"/>
                </a:solidFill>
                <a:latin typeface="Times New Roman" pitchFamily="18" charset="0"/>
                <a:cs typeface="Times New Roman" pitchFamily="18" charset="0"/>
              </a:rPr>
              <a:t>firm </a:t>
            </a:r>
            <a:r>
              <a:rPr sz="1600" i="1" spc="-4" dirty="0">
                <a:solidFill>
                  <a:srgbClr val="3F3F3F"/>
                </a:solidFill>
                <a:latin typeface="Times New Roman" pitchFamily="18" charset="0"/>
                <a:cs typeface="Times New Roman" pitchFamily="18" charset="0"/>
              </a:rPr>
              <a:t>with Limited  </a:t>
            </a:r>
            <a:r>
              <a:rPr sz="1600" i="1" spc="-9" dirty="0">
                <a:solidFill>
                  <a:srgbClr val="3F3F3F"/>
                </a:solidFill>
                <a:latin typeface="Times New Roman" pitchFamily="18" charset="0"/>
                <a:cs typeface="Times New Roman" pitchFamily="18" charset="0"/>
              </a:rPr>
              <a:t>Liability.</a:t>
            </a:r>
            <a:endParaRPr sz="1600">
              <a:latin typeface="Times New Roman" pitchFamily="18" charset="0"/>
              <a:cs typeface="Times New Roman" pitchFamily="18" charset="0"/>
            </a:endParaRPr>
          </a:p>
        </p:txBody>
      </p:sp>
      <p:sp>
        <p:nvSpPr>
          <p:cNvPr id="5" name="object 5"/>
          <p:cNvSpPr/>
          <p:nvPr/>
        </p:nvSpPr>
        <p:spPr>
          <a:xfrm>
            <a:off x="5403273" y="1680882"/>
            <a:ext cx="1080655" cy="1048871"/>
          </a:xfrm>
          <a:custGeom>
            <a:avLst/>
            <a:gdLst/>
            <a:ahLst/>
            <a:cxnLst/>
            <a:rect l="l" t="t" r="r" b="b"/>
            <a:pathLst>
              <a:path w="1188720" h="1188720">
                <a:moveTo>
                  <a:pt x="1188720" y="594360"/>
                </a:moveTo>
                <a:lnTo>
                  <a:pt x="1186745" y="545693"/>
                </a:lnTo>
                <a:lnTo>
                  <a:pt x="1180924" y="498096"/>
                </a:lnTo>
                <a:lnTo>
                  <a:pt x="1171412" y="451722"/>
                </a:lnTo>
                <a:lnTo>
                  <a:pt x="1158361" y="406725"/>
                </a:lnTo>
                <a:lnTo>
                  <a:pt x="1141928" y="363259"/>
                </a:lnTo>
                <a:lnTo>
                  <a:pt x="1122266" y="321480"/>
                </a:lnTo>
                <a:lnTo>
                  <a:pt x="1099528" y="281540"/>
                </a:lnTo>
                <a:lnTo>
                  <a:pt x="1073871" y="243596"/>
                </a:lnTo>
                <a:lnTo>
                  <a:pt x="1045447" y="207800"/>
                </a:lnTo>
                <a:lnTo>
                  <a:pt x="1014412" y="174307"/>
                </a:lnTo>
                <a:lnTo>
                  <a:pt x="980919" y="143272"/>
                </a:lnTo>
                <a:lnTo>
                  <a:pt x="945123" y="114848"/>
                </a:lnTo>
                <a:lnTo>
                  <a:pt x="907179" y="89191"/>
                </a:lnTo>
                <a:lnTo>
                  <a:pt x="867239" y="66454"/>
                </a:lnTo>
                <a:lnTo>
                  <a:pt x="825460" y="46791"/>
                </a:lnTo>
                <a:lnTo>
                  <a:pt x="781994" y="30358"/>
                </a:lnTo>
                <a:lnTo>
                  <a:pt x="736997" y="17307"/>
                </a:lnTo>
                <a:lnTo>
                  <a:pt x="690623" y="7795"/>
                </a:lnTo>
                <a:lnTo>
                  <a:pt x="643026" y="1974"/>
                </a:lnTo>
                <a:lnTo>
                  <a:pt x="594360" y="0"/>
                </a:lnTo>
                <a:lnTo>
                  <a:pt x="545693" y="1974"/>
                </a:lnTo>
                <a:lnTo>
                  <a:pt x="498096" y="7795"/>
                </a:lnTo>
                <a:lnTo>
                  <a:pt x="451722" y="17307"/>
                </a:lnTo>
                <a:lnTo>
                  <a:pt x="406725" y="30358"/>
                </a:lnTo>
                <a:lnTo>
                  <a:pt x="363259" y="46791"/>
                </a:lnTo>
                <a:lnTo>
                  <a:pt x="321480" y="66454"/>
                </a:lnTo>
                <a:lnTo>
                  <a:pt x="281540" y="89191"/>
                </a:lnTo>
                <a:lnTo>
                  <a:pt x="243596" y="114848"/>
                </a:lnTo>
                <a:lnTo>
                  <a:pt x="207800" y="143272"/>
                </a:lnTo>
                <a:lnTo>
                  <a:pt x="174307" y="174307"/>
                </a:lnTo>
                <a:lnTo>
                  <a:pt x="143272" y="207800"/>
                </a:lnTo>
                <a:lnTo>
                  <a:pt x="114848" y="243596"/>
                </a:lnTo>
                <a:lnTo>
                  <a:pt x="89191" y="281540"/>
                </a:lnTo>
                <a:lnTo>
                  <a:pt x="66454" y="321480"/>
                </a:lnTo>
                <a:lnTo>
                  <a:pt x="46791" y="363259"/>
                </a:lnTo>
                <a:lnTo>
                  <a:pt x="30358" y="406725"/>
                </a:lnTo>
                <a:lnTo>
                  <a:pt x="17307" y="451722"/>
                </a:lnTo>
                <a:lnTo>
                  <a:pt x="7795" y="498096"/>
                </a:lnTo>
                <a:lnTo>
                  <a:pt x="1974" y="545693"/>
                </a:lnTo>
                <a:lnTo>
                  <a:pt x="0" y="594360"/>
                </a:lnTo>
                <a:lnTo>
                  <a:pt x="1974" y="643026"/>
                </a:lnTo>
                <a:lnTo>
                  <a:pt x="7795" y="690623"/>
                </a:lnTo>
                <a:lnTo>
                  <a:pt x="17307" y="736997"/>
                </a:lnTo>
                <a:lnTo>
                  <a:pt x="30358" y="781994"/>
                </a:lnTo>
                <a:lnTo>
                  <a:pt x="46791" y="825460"/>
                </a:lnTo>
                <a:lnTo>
                  <a:pt x="66454" y="867239"/>
                </a:lnTo>
                <a:lnTo>
                  <a:pt x="89191" y="907179"/>
                </a:lnTo>
                <a:lnTo>
                  <a:pt x="114848" y="945123"/>
                </a:lnTo>
                <a:lnTo>
                  <a:pt x="143272" y="980919"/>
                </a:lnTo>
                <a:lnTo>
                  <a:pt x="174307" y="1014412"/>
                </a:lnTo>
                <a:lnTo>
                  <a:pt x="207800" y="1045447"/>
                </a:lnTo>
                <a:lnTo>
                  <a:pt x="243596" y="1073871"/>
                </a:lnTo>
                <a:lnTo>
                  <a:pt x="281540" y="1099528"/>
                </a:lnTo>
                <a:lnTo>
                  <a:pt x="321480" y="1122266"/>
                </a:lnTo>
                <a:lnTo>
                  <a:pt x="363259" y="1141928"/>
                </a:lnTo>
                <a:lnTo>
                  <a:pt x="406725" y="1158361"/>
                </a:lnTo>
                <a:lnTo>
                  <a:pt x="451722" y="1171412"/>
                </a:lnTo>
                <a:lnTo>
                  <a:pt x="498096" y="1180924"/>
                </a:lnTo>
                <a:lnTo>
                  <a:pt x="545693" y="1186745"/>
                </a:lnTo>
                <a:lnTo>
                  <a:pt x="594360" y="1188720"/>
                </a:lnTo>
                <a:lnTo>
                  <a:pt x="643026" y="1186745"/>
                </a:lnTo>
                <a:lnTo>
                  <a:pt x="690623" y="1180924"/>
                </a:lnTo>
                <a:lnTo>
                  <a:pt x="736997" y="1171412"/>
                </a:lnTo>
                <a:lnTo>
                  <a:pt x="781994" y="1158361"/>
                </a:lnTo>
                <a:lnTo>
                  <a:pt x="825460" y="1141928"/>
                </a:lnTo>
                <a:lnTo>
                  <a:pt x="867239" y="1122266"/>
                </a:lnTo>
                <a:lnTo>
                  <a:pt x="907179" y="1099528"/>
                </a:lnTo>
                <a:lnTo>
                  <a:pt x="945123" y="1073871"/>
                </a:lnTo>
                <a:lnTo>
                  <a:pt x="980919" y="1045447"/>
                </a:lnTo>
                <a:lnTo>
                  <a:pt x="1014412" y="1014412"/>
                </a:lnTo>
                <a:lnTo>
                  <a:pt x="1045447" y="980919"/>
                </a:lnTo>
                <a:lnTo>
                  <a:pt x="1073871" y="945123"/>
                </a:lnTo>
                <a:lnTo>
                  <a:pt x="1099528" y="907179"/>
                </a:lnTo>
                <a:lnTo>
                  <a:pt x="1122266" y="867239"/>
                </a:lnTo>
                <a:lnTo>
                  <a:pt x="1141928" y="825460"/>
                </a:lnTo>
                <a:lnTo>
                  <a:pt x="1158361" y="781994"/>
                </a:lnTo>
                <a:lnTo>
                  <a:pt x="1171412" y="736997"/>
                </a:lnTo>
                <a:lnTo>
                  <a:pt x="1180924" y="690623"/>
                </a:lnTo>
                <a:lnTo>
                  <a:pt x="1186745" y="643026"/>
                </a:lnTo>
                <a:lnTo>
                  <a:pt x="1188720" y="594360"/>
                </a:lnTo>
                <a:close/>
              </a:path>
            </a:pathLst>
          </a:custGeom>
          <a:solidFill>
            <a:srgbClr val="DA483D"/>
          </a:solidFill>
        </p:spPr>
        <p:txBody>
          <a:bodyPr wrap="square" lIns="0" tIns="0" rIns="0" bIns="0" rtlCol="0"/>
          <a:lstStyle/>
          <a:p>
            <a:endParaRPr/>
          </a:p>
        </p:txBody>
      </p:sp>
      <p:sp>
        <p:nvSpPr>
          <p:cNvPr id="6" name="object 6"/>
          <p:cNvSpPr/>
          <p:nvPr/>
        </p:nvSpPr>
        <p:spPr>
          <a:xfrm>
            <a:off x="5392190" y="1670125"/>
            <a:ext cx="1103168" cy="1070722"/>
          </a:xfrm>
          <a:custGeom>
            <a:avLst/>
            <a:gdLst/>
            <a:ahLst/>
            <a:cxnLst/>
            <a:rect l="l" t="t" r="r" b="b"/>
            <a:pathLst>
              <a:path w="1213484" h="1213485">
                <a:moveTo>
                  <a:pt x="1213104" y="638556"/>
                </a:moveTo>
                <a:lnTo>
                  <a:pt x="1213104" y="576072"/>
                </a:lnTo>
                <a:lnTo>
                  <a:pt x="1207008" y="513588"/>
                </a:lnTo>
                <a:lnTo>
                  <a:pt x="1194816" y="455676"/>
                </a:lnTo>
                <a:lnTo>
                  <a:pt x="1176528" y="397764"/>
                </a:lnTo>
                <a:lnTo>
                  <a:pt x="1153668" y="342900"/>
                </a:lnTo>
                <a:lnTo>
                  <a:pt x="1126236" y="292608"/>
                </a:lnTo>
                <a:lnTo>
                  <a:pt x="1092708" y="243840"/>
                </a:lnTo>
                <a:lnTo>
                  <a:pt x="1056132" y="198120"/>
                </a:lnTo>
                <a:lnTo>
                  <a:pt x="1014984" y="156972"/>
                </a:lnTo>
                <a:lnTo>
                  <a:pt x="969264" y="120396"/>
                </a:lnTo>
                <a:lnTo>
                  <a:pt x="922020" y="88392"/>
                </a:lnTo>
                <a:lnTo>
                  <a:pt x="870204" y="59436"/>
                </a:lnTo>
                <a:lnTo>
                  <a:pt x="815340" y="36576"/>
                </a:lnTo>
                <a:lnTo>
                  <a:pt x="758952" y="19812"/>
                </a:lnTo>
                <a:lnTo>
                  <a:pt x="699516" y="7620"/>
                </a:lnTo>
                <a:lnTo>
                  <a:pt x="637032" y="1451"/>
                </a:lnTo>
                <a:lnTo>
                  <a:pt x="606552" y="0"/>
                </a:lnTo>
                <a:lnTo>
                  <a:pt x="576072" y="1524"/>
                </a:lnTo>
                <a:lnTo>
                  <a:pt x="544068" y="3048"/>
                </a:lnTo>
                <a:lnTo>
                  <a:pt x="484632" y="12192"/>
                </a:lnTo>
                <a:lnTo>
                  <a:pt x="426720" y="27432"/>
                </a:lnTo>
                <a:lnTo>
                  <a:pt x="370332" y="47244"/>
                </a:lnTo>
                <a:lnTo>
                  <a:pt x="316992" y="73152"/>
                </a:lnTo>
                <a:lnTo>
                  <a:pt x="268224" y="103632"/>
                </a:lnTo>
                <a:lnTo>
                  <a:pt x="220980" y="138684"/>
                </a:lnTo>
                <a:lnTo>
                  <a:pt x="156972" y="199644"/>
                </a:lnTo>
                <a:lnTo>
                  <a:pt x="120396" y="243840"/>
                </a:lnTo>
                <a:lnTo>
                  <a:pt x="88392" y="292608"/>
                </a:lnTo>
                <a:lnTo>
                  <a:pt x="59436" y="344424"/>
                </a:lnTo>
                <a:lnTo>
                  <a:pt x="36576" y="399288"/>
                </a:lnTo>
                <a:lnTo>
                  <a:pt x="12192" y="484632"/>
                </a:lnTo>
                <a:lnTo>
                  <a:pt x="3048" y="545592"/>
                </a:lnTo>
                <a:lnTo>
                  <a:pt x="0" y="606552"/>
                </a:lnTo>
                <a:lnTo>
                  <a:pt x="3048" y="669036"/>
                </a:lnTo>
                <a:lnTo>
                  <a:pt x="12192" y="729996"/>
                </a:lnTo>
                <a:lnTo>
                  <a:pt x="25908" y="782116"/>
                </a:lnTo>
                <a:lnTo>
                  <a:pt x="25908" y="576072"/>
                </a:lnTo>
                <a:lnTo>
                  <a:pt x="32004" y="518160"/>
                </a:lnTo>
                <a:lnTo>
                  <a:pt x="44196" y="461772"/>
                </a:lnTo>
                <a:lnTo>
                  <a:pt x="60960" y="406908"/>
                </a:lnTo>
                <a:lnTo>
                  <a:pt x="96012" y="329184"/>
                </a:lnTo>
                <a:lnTo>
                  <a:pt x="124968" y="281940"/>
                </a:lnTo>
                <a:lnTo>
                  <a:pt x="158496" y="236220"/>
                </a:lnTo>
                <a:lnTo>
                  <a:pt x="196596" y="195072"/>
                </a:lnTo>
                <a:lnTo>
                  <a:pt x="259080" y="140208"/>
                </a:lnTo>
                <a:lnTo>
                  <a:pt x="306324" y="109728"/>
                </a:lnTo>
                <a:lnTo>
                  <a:pt x="355092" y="82296"/>
                </a:lnTo>
                <a:lnTo>
                  <a:pt x="406908" y="60960"/>
                </a:lnTo>
                <a:lnTo>
                  <a:pt x="461772" y="44196"/>
                </a:lnTo>
                <a:lnTo>
                  <a:pt x="490728" y="38100"/>
                </a:lnTo>
                <a:lnTo>
                  <a:pt x="518160" y="32004"/>
                </a:lnTo>
                <a:lnTo>
                  <a:pt x="547116" y="28956"/>
                </a:lnTo>
                <a:lnTo>
                  <a:pt x="577596" y="25908"/>
                </a:lnTo>
                <a:lnTo>
                  <a:pt x="637032" y="25908"/>
                </a:lnTo>
                <a:lnTo>
                  <a:pt x="667512" y="28956"/>
                </a:lnTo>
                <a:lnTo>
                  <a:pt x="696468" y="32004"/>
                </a:lnTo>
                <a:lnTo>
                  <a:pt x="723900" y="38100"/>
                </a:lnTo>
                <a:lnTo>
                  <a:pt x="752856" y="44196"/>
                </a:lnTo>
                <a:lnTo>
                  <a:pt x="807720" y="60960"/>
                </a:lnTo>
                <a:lnTo>
                  <a:pt x="859536" y="83820"/>
                </a:lnTo>
                <a:lnTo>
                  <a:pt x="908304" y="109728"/>
                </a:lnTo>
                <a:lnTo>
                  <a:pt x="955548" y="141732"/>
                </a:lnTo>
                <a:lnTo>
                  <a:pt x="998220" y="176784"/>
                </a:lnTo>
                <a:lnTo>
                  <a:pt x="1037844" y="216408"/>
                </a:lnTo>
                <a:lnTo>
                  <a:pt x="1072896" y="259080"/>
                </a:lnTo>
                <a:lnTo>
                  <a:pt x="1104900" y="306324"/>
                </a:lnTo>
                <a:lnTo>
                  <a:pt x="1130808" y="355092"/>
                </a:lnTo>
                <a:lnTo>
                  <a:pt x="1153668" y="406908"/>
                </a:lnTo>
                <a:lnTo>
                  <a:pt x="1170432" y="461772"/>
                </a:lnTo>
                <a:lnTo>
                  <a:pt x="1185672" y="547116"/>
                </a:lnTo>
                <a:lnTo>
                  <a:pt x="1188720" y="606552"/>
                </a:lnTo>
                <a:lnTo>
                  <a:pt x="1188720" y="780897"/>
                </a:lnTo>
                <a:lnTo>
                  <a:pt x="1194816" y="758952"/>
                </a:lnTo>
                <a:lnTo>
                  <a:pt x="1200912" y="728472"/>
                </a:lnTo>
                <a:lnTo>
                  <a:pt x="1207008" y="699516"/>
                </a:lnTo>
                <a:lnTo>
                  <a:pt x="1213104" y="638556"/>
                </a:lnTo>
                <a:close/>
              </a:path>
              <a:path w="1213484" h="1213485">
                <a:moveTo>
                  <a:pt x="1188720" y="780897"/>
                </a:moveTo>
                <a:lnTo>
                  <a:pt x="1188720" y="606552"/>
                </a:lnTo>
                <a:lnTo>
                  <a:pt x="1185672" y="667512"/>
                </a:lnTo>
                <a:lnTo>
                  <a:pt x="1176528" y="723900"/>
                </a:lnTo>
                <a:lnTo>
                  <a:pt x="1162812" y="780288"/>
                </a:lnTo>
                <a:lnTo>
                  <a:pt x="1143000" y="833628"/>
                </a:lnTo>
                <a:lnTo>
                  <a:pt x="1118616" y="883920"/>
                </a:lnTo>
                <a:lnTo>
                  <a:pt x="1088136" y="932688"/>
                </a:lnTo>
                <a:lnTo>
                  <a:pt x="1036320" y="998220"/>
                </a:lnTo>
                <a:lnTo>
                  <a:pt x="998220" y="1037844"/>
                </a:lnTo>
                <a:lnTo>
                  <a:pt x="931164" y="1089660"/>
                </a:lnTo>
                <a:lnTo>
                  <a:pt x="883920" y="1118616"/>
                </a:lnTo>
                <a:lnTo>
                  <a:pt x="858012" y="1130808"/>
                </a:lnTo>
                <a:lnTo>
                  <a:pt x="833628" y="1143000"/>
                </a:lnTo>
                <a:lnTo>
                  <a:pt x="778764" y="1162812"/>
                </a:lnTo>
                <a:lnTo>
                  <a:pt x="723900" y="1176528"/>
                </a:lnTo>
                <a:lnTo>
                  <a:pt x="665988" y="1185672"/>
                </a:lnTo>
                <a:lnTo>
                  <a:pt x="606552" y="1188720"/>
                </a:lnTo>
                <a:lnTo>
                  <a:pt x="576072" y="1187196"/>
                </a:lnTo>
                <a:lnTo>
                  <a:pt x="489204" y="1176528"/>
                </a:lnTo>
                <a:lnTo>
                  <a:pt x="434340" y="1162812"/>
                </a:lnTo>
                <a:lnTo>
                  <a:pt x="381000" y="1143000"/>
                </a:lnTo>
                <a:lnTo>
                  <a:pt x="329184" y="1118616"/>
                </a:lnTo>
                <a:lnTo>
                  <a:pt x="259080" y="1072896"/>
                </a:lnTo>
                <a:lnTo>
                  <a:pt x="216408" y="1036320"/>
                </a:lnTo>
                <a:lnTo>
                  <a:pt x="195072" y="1018032"/>
                </a:lnTo>
                <a:lnTo>
                  <a:pt x="158496" y="976884"/>
                </a:lnTo>
                <a:lnTo>
                  <a:pt x="109728" y="908304"/>
                </a:lnTo>
                <a:lnTo>
                  <a:pt x="82296" y="858012"/>
                </a:lnTo>
                <a:lnTo>
                  <a:pt x="60960" y="806196"/>
                </a:lnTo>
                <a:lnTo>
                  <a:pt x="44196" y="751332"/>
                </a:lnTo>
                <a:lnTo>
                  <a:pt x="32004" y="694944"/>
                </a:lnTo>
                <a:lnTo>
                  <a:pt x="25908" y="637032"/>
                </a:lnTo>
                <a:lnTo>
                  <a:pt x="25908" y="782116"/>
                </a:lnTo>
                <a:lnTo>
                  <a:pt x="47244" y="842772"/>
                </a:lnTo>
                <a:lnTo>
                  <a:pt x="73152" y="896112"/>
                </a:lnTo>
                <a:lnTo>
                  <a:pt x="103632" y="946404"/>
                </a:lnTo>
                <a:lnTo>
                  <a:pt x="138684" y="993648"/>
                </a:lnTo>
                <a:lnTo>
                  <a:pt x="178308" y="1036320"/>
                </a:lnTo>
                <a:lnTo>
                  <a:pt x="220980" y="1075944"/>
                </a:lnTo>
                <a:lnTo>
                  <a:pt x="292608" y="1126236"/>
                </a:lnTo>
                <a:lnTo>
                  <a:pt x="344424" y="1153668"/>
                </a:lnTo>
                <a:lnTo>
                  <a:pt x="426720" y="1187196"/>
                </a:lnTo>
                <a:lnTo>
                  <a:pt x="484632" y="1200912"/>
                </a:lnTo>
                <a:lnTo>
                  <a:pt x="576072" y="1213104"/>
                </a:lnTo>
                <a:lnTo>
                  <a:pt x="638556" y="1213104"/>
                </a:lnTo>
                <a:lnTo>
                  <a:pt x="699516" y="1207008"/>
                </a:lnTo>
                <a:lnTo>
                  <a:pt x="758952" y="1194816"/>
                </a:lnTo>
                <a:lnTo>
                  <a:pt x="815340" y="1176528"/>
                </a:lnTo>
                <a:lnTo>
                  <a:pt x="870204" y="1153668"/>
                </a:lnTo>
                <a:lnTo>
                  <a:pt x="922020" y="1126236"/>
                </a:lnTo>
                <a:lnTo>
                  <a:pt x="970788" y="1092708"/>
                </a:lnTo>
                <a:lnTo>
                  <a:pt x="1014984" y="1056132"/>
                </a:lnTo>
                <a:lnTo>
                  <a:pt x="1056132" y="1014984"/>
                </a:lnTo>
                <a:lnTo>
                  <a:pt x="1109472" y="946404"/>
                </a:lnTo>
                <a:lnTo>
                  <a:pt x="1153668" y="870204"/>
                </a:lnTo>
                <a:lnTo>
                  <a:pt x="1176528" y="815340"/>
                </a:lnTo>
                <a:lnTo>
                  <a:pt x="1187196" y="786384"/>
                </a:lnTo>
                <a:lnTo>
                  <a:pt x="1188720" y="780897"/>
                </a:lnTo>
                <a:close/>
              </a:path>
            </a:pathLst>
          </a:custGeom>
          <a:solidFill>
            <a:srgbClr val="DA483D"/>
          </a:solidFill>
        </p:spPr>
        <p:txBody>
          <a:bodyPr wrap="square" lIns="0" tIns="0" rIns="0" bIns="0" rtlCol="0"/>
          <a:lstStyle/>
          <a:p>
            <a:endParaRPr/>
          </a:p>
        </p:txBody>
      </p:sp>
      <p:sp>
        <p:nvSpPr>
          <p:cNvPr id="7" name="object 7"/>
          <p:cNvSpPr txBox="1"/>
          <p:nvPr/>
        </p:nvSpPr>
        <p:spPr>
          <a:xfrm>
            <a:off x="5634179" y="2118808"/>
            <a:ext cx="617682" cy="150583"/>
          </a:xfrm>
          <a:prstGeom prst="rect">
            <a:avLst/>
          </a:prstGeom>
        </p:spPr>
        <p:txBody>
          <a:bodyPr vert="horz" wrap="square" lIns="0" tIns="11967" rIns="0" bIns="0" rtlCol="0">
            <a:spAutoFit/>
          </a:bodyPr>
          <a:lstStyle/>
          <a:p>
            <a:pPr marL="11397">
              <a:spcBef>
                <a:spcPts val="94"/>
              </a:spcBef>
            </a:pPr>
            <a:r>
              <a:rPr sz="900" b="1" i="1" spc="-4" dirty="0">
                <a:solidFill>
                  <a:srgbClr val="FFFFFF"/>
                </a:solidFill>
                <a:latin typeface="Times New Roman"/>
                <a:cs typeface="Times New Roman"/>
              </a:rPr>
              <a:t>Partnership</a:t>
            </a:r>
            <a:endParaRPr sz="900">
              <a:latin typeface="Times New Roman"/>
              <a:cs typeface="Times New Roman"/>
            </a:endParaRPr>
          </a:p>
        </p:txBody>
      </p:sp>
      <p:sp>
        <p:nvSpPr>
          <p:cNvPr id="8" name="object 8"/>
          <p:cNvSpPr/>
          <p:nvPr/>
        </p:nvSpPr>
        <p:spPr>
          <a:xfrm>
            <a:off x="6909262" y="1680882"/>
            <a:ext cx="1080655" cy="1048871"/>
          </a:xfrm>
          <a:custGeom>
            <a:avLst/>
            <a:gdLst/>
            <a:ahLst/>
            <a:cxnLst/>
            <a:rect l="l" t="t" r="r" b="b"/>
            <a:pathLst>
              <a:path w="1188720" h="1188720">
                <a:moveTo>
                  <a:pt x="1188720" y="594360"/>
                </a:moveTo>
                <a:lnTo>
                  <a:pt x="1186745" y="545693"/>
                </a:lnTo>
                <a:lnTo>
                  <a:pt x="1180924" y="498096"/>
                </a:lnTo>
                <a:lnTo>
                  <a:pt x="1171412" y="451722"/>
                </a:lnTo>
                <a:lnTo>
                  <a:pt x="1158361" y="406725"/>
                </a:lnTo>
                <a:lnTo>
                  <a:pt x="1141928" y="363259"/>
                </a:lnTo>
                <a:lnTo>
                  <a:pt x="1122266" y="321480"/>
                </a:lnTo>
                <a:lnTo>
                  <a:pt x="1099528" y="281540"/>
                </a:lnTo>
                <a:lnTo>
                  <a:pt x="1073871" y="243596"/>
                </a:lnTo>
                <a:lnTo>
                  <a:pt x="1045447" y="207800"/>
                </a:lnTo>
                <a:lnTo>
                  <a:pt x="1014412" y="174307"/>
                </a:lnTo>
                <a:lnTo>
                  <a:pt x="980919" y="143272"/>
                </a:lnTo>
                <a:lnTo>
                  <a:pt x="945123" y="114848"/>
                </a:lnTo>
                <a:lnTo>
                  <a:pt x="907179" y="89191"/>
                </a:lnTo>
                <a:lnTo>
                  <a:pt x="867239" y="66454"/>
                </a:lnTo>
                <a:lnTo>
                  <a:pt x="825460" y="46791"/>
                </a:lnTo>
                <a:lnTo>
                  <a:pt x="781994" y="30358"/>
                </a:lnTo>
                <a:lnTo>
                  <a:pt x="736997" y="17307"/>
                </a:lnTo>
                <a:lnTo>
                  <a:pt x="690623" y="7795"/>
                </a:lnTo>
                <a:lnTo>
                  <a:pt x="643026" y="1974"/>
                </a:lnTo>
                <a:lnTo>
                  <a:pt x="594360" y="0"/>
                </a:lnTo>
                <a:lnTo>
                  <a:pt x="545693" y="1974"/>
                </a:lnTo>
                <a:lnTo>
                  <a:pt x="498096" y="7795"/>
                </a:lnTo>
                <a:lnTo>
                  <a:pt x="451722" y="17307"/>
                </a:lnTo>
                <a:lnTo>
                  <a:pt x="406725" y="30358"/>
                </a:lnTo>
                <a:lnTo>
                  <a:pt x="363259" y="46791"/>
                </a:lnTo>
                <a:lnTo>
                  <a:pt x="321480" y="66454"/>
                </a:lnTo>
                <a:lnTo>
                  <a:pt x="281540" y="89191"/>
                </a:lnTo>
                <a:lnTo>
                  <a:pt x="243596" y="114848"/>
                </a:lnTo>
                <a:lnTo>
                  <a:pt x="207800" y="143272"/>
                </a:lnTo>
                <a:lnTo>
                  <a:pt x="174307" y="174307"/>
                </a:lnTo>
                <a:lnTo>
                  <a:pt x="143272" y="207800"/>
                </a:lnTo>
                <a:lnTo>
                  <a:pt x="114848" y="243596"/>
                </a:lnTo>
                <a:lnTo>
                  <a:pt x="89191" y="281540"/>
                </a:lnTo>
                <a:lnTo>
                  <a:pt x="66454" y="321480"/>
                </a:lnTo>
                <a:lnTo>
                  <a:pt x="46791" y="363259"/>
                </a:lnTo>
                <a:lnTo>
                  <a:pt x="30358" y="406725"/>
                </a:lnTo>
                <a:lnTo>
                  <a:pt x="17307" y="451722"/>
                </a:lnTo>
                <a:lnTo>
                  <a:pt x="7795" y="498096"/>
                </a:lnTo>
                <a:lnTo>
                  <a:pt x="1974" y="545693"/>
                </a:lnTo>
                <a:lnTo>
                  <a:pt x="0" y="594360"/>
                </a:lnTo>
                <a:lnTo>
                  <a:pt x="1974" y="643026"/>
                </a:lnTo>
                <a:lnTo>
                  <a:pt x="7795" y="690623"/>
                </a:lnTo>
                <a:lnTo>
                  <a:pt x="17307" y="736997"/>
                </a:lnTo>
                <a:lnTo>
                  <a:pt x="30358" y="781994"/>
                </a:lnTo>
                <a:lnTo>
                  <a:pt x="46791" y="825460"/>
                </a:lnTo>
                <a:lnTo>
                  <a:pt x="66454" y="867239"/>
                </a:lnTo>
                <a:lnTo>
                  <a:pt x="89191" y="907179"/>
                </a:lnTo>
                <a:lnTo>
                  <a:pt x="114848" y="945123"/>
                </a:lnTo>
                <a:lnTo>
                  <a:pt x="143272" y="980919"/>
                </a:lnTo>
                <a:lnTo>
                  <a:pt x="174307" y="1014412"/>
                </a:lnTo>
                <a:lnTo>
                  <a:pt x="207800" y="1045447"/>
                </a:lnTo>
                <a:lnTo>
                  <a:pt x="243596" y="1073871"/>
                </a:lnTo>
                <a:lnTo>
                  <a:pt x="281540" y="1099528"/>
                </a:lnTo>
                <a:lnTo>
                  <a:pt x="321480" y="1122266"/>
                </a:lnTo>
                <a:lnTo>
                  <a:pt x="363259" y="1141928"/>
                </a:lnTo>
                <a:lnTo>
                  <a:pt x="406725" y="1158361"/>
                </a:lnTo>
                <a:lnTo>
                  <a:pt x="451722" y="1171412"/>
                </a:lnTo>
                <a:lnTo>
                  <a:pt x="498096" y="1180924"/>
                </a:lnTo>
                <a:lnTo>
                  <a:pt x="545693" y="1186745"/>
                </a:lnTo>
                <a:lnTo>
                  <a:pt x="594360" y="1188720"/>
                </a:lnTo>
                <a:lnTo>
                  <a:pt x="643026" y="1186745"/>
                </a:lnTo>
                <a:lnTo>
                  <a:pt x="690623" y="1180924"/>
                </a:lnTo>
                <a:lnTo>
                  <a:pt x="736997" y="1171412"/>
                </a:lnTo>
                <a:lnTo>
                  <a:pt x="781994" y="1158361"/>
                </a:lnTo>
                <a:lnTo>
                  <a:pt x="825460" y="1141928"/>
                </a:lnTo>
                <a:lnTo>
                  <a:pt x="867239" y="1122266"/>
                </a:lnTo>
                <a:lnTo>
                  <a:pt x="907179" y="1099528"/>
                </a:lnTo>
                <a:lnTo>
                  <a:pt x="945123" y="1073871"/>
                </a:lnTo>
                <a:lnTo>
                  <a:pt x="980919" y="1045447"/>
                </a:lnTo>
                <a:lnTo>
                  <a:pt x="1014412" y="1014412"/>
                </a:lnTo>
                <a:lnTo>
                  <a:pt x="1045447" y="980919"/>
                </a:lnTo>
                <a:lnTo>
                  <a:pt x="1073871" y="945123"/>
                </a:lnTo>
                <a:lnTo>
                  <a:pt x="1099528" y="907179"/>
                </a:lnTo>
                <a:lnTo>
                  <a:pt x="1122266" y="867239"/>
                </a:lnTo>
                <a:lnTo>
                  <a:pt x="1141928" y="825460"/>
                </a:lnTo>
                <a:lnTo>
                  <a:pt x="1158361" y="781994"/>
                </a:lnTo>
                <a:lnTo>
                  <a:pt x="1171412" y="736997"/>
                </a:lnTo>
                <a:lnTo>
                  <a:pt x="1180924" y="690623"/>
                </a:lnTo>
                <a:lnTo>
                  <a:pt x="1186745" y="643026"/>
                </a:lnTo>
                <a:lnTo>
                  <a:pt x="1188720" y="594360"/>
                </a:lnTo>
                <a:close/>
              </a:path>
            </a:pathLst>
          </a:custGeom>
          <a:solidFill>
            <a:srgbClr val="FFAE00"/>
          </a:solidFill>
        </p:spPr>
        <p:txBody>
          <a:bodyPr wrap="square" lIns="0" tIns="0" rIns="0" bIns="0" rtlCol="0"/>
          <a:lstStyle/>
          <a:p>
            <a:endParaRPr/>
          </a:p>
        </p:txBody>
      </p:sp>
      <p:sp>
        <p:nvSpPr>
          <p:cNvPr id="9" name="object 9"/>
          <p:cNvSpPr/>
          <p:nvPr/>
        </p:nvSpPr>
        <p:spPr>
          <a:xfrm>
            <a:off x="6898179" y="1670125"/>
            <a:ext cx="1103168" cy="1070722"/>
          </a:xfrm>
          <a:custGeom>
            <a:avLst/>
            <a:gdLst/>
            <a:ahLst/>
            <a:cxnLst/>
            <a:rect l="l" t="t" r="r" b="b"/>
            <a:pathLst>
              <a:path w="1213484" h="1213485">
                <a:moveTo>
                  <a:pt x="1213104" y="638556"/>
                </a:moveTo>
                <a:lnTo>
                  <a:pt x="1213104" y="576072"/>
                </a:lnTo>
                <a:lnTo>
                  <a:pt x="1210056" y="544068"/>
                </a:lnTo>
                <a:lnTo>
                  <a:pt x="1200912" y="484632"/>
                </a:lnTo>
                <a:lnTo>
                  <a:pt x="1185672" y="426720"/>
                </a:lnTo>
                <a:lnTo>
                  <a:pt x="1165860" y="370332"/>
                </a:lnTo>
                <a:lnTo>
                  <a:pt x="1139952" y="316992"/>
                </a:lnTo>
                <a:lnTo>
                  <a:pt x="1109472" y="268224"/>
                </a:lnTo>
                <a:lnTo>
                  <a:pt x="1056132" y="198120"/>
                </a:lnTo>
                <a:lnTo>
                  <a:pt x="1034796" y="178308"/>
                </a:lnTo>
                <a:lnTo>
                  <a:pt x="1014984" y="156972"/>
                </a:lnTo>
                <a:lnTo>
                  <a:pt x="969264" y="120396"/>
                </a:lnTo>
                <a:lnTo>
                  <a:pt x="896112" y="73152"/>
                </a:lnTo>
                <a:lnTo>
                  <a:pt x="842772" y="47244"/>
                </a:lnTo>
                <a:lnTo>
                  <a:pt x="786384" y="27432"/>
                </a:lnTo>
                <a:lnTo>
                  <a:pt x="728472" y="12192"/>
                </a:lnTo>
                <a:lnTo>
                  <a:pt x="667512" y="3048"/>
                </a:lnTo>
                <a:lnTo>
                  <a:pt x="606552" y="0"/>
                </a:lnTo>
                <a:lnTo>
                  <a:pt x="574548" y="1524"/>
                </a:lnTo>
                <a:lnTo>
                  <a:pt x="513588" y="7620"/>
                </a:lnTo>
                <a:lnTo>
                  <a:pt x="454152" y="19812"/>
                </a:lnTo>
                <a:lnTo>
                  <a:pt x="397764" y="36576"/>
                </a:lnTo>
                <a:lnTo>
                  <a:pt x="342900" y="59436"/>
                </a:lnTo>
                <a:lnTo>
                  <a:pt x="291084" y="88392"/>
                </a:lnTo>
                <a:lnTo>
                  <a:pt x="243840" y="120396"/>
                </a:lnTo>
                <a:lnTo>
                  <a:pt x="198120" y="158496"/>
                </a:lnTo>
                <a:lnTo>
                  <a:pt x="156972" y="199644"/>
                </a:lnTo>
                <a:lnTo>
                  <a:pt x="120396" y="243840"/>
                </a:lnTo>
                <a:lnTo>
                  <a:pt x="86868" y="292608"/>
                </a:lnTo>
                <a:lnTo>
                  <a:pt x="59436" y="344424"/>
                </a:lnTo>
                <a:lnTo>
                  <a:pt x="36576" y="399288"/>
                </a:lnTo>
                <a:lnTo>
                  <a:pt x="18288" y="455676"/>
                </a:lnTo>
                <a:lnTo>
                  <a:pt x="6096" y="515112"/>
                </a:lnTo>
                <a:lnTo>
                  <a:pt x="0" y="576072"/>
                </a:lnTo>
                <a:lnTo>
                  <a:pt x="0" y="638556"/>
                </a:lnTo>
                <a:lnTo>
                  <a:pt x="3048" y="669036"/>
                </a:lnTo>
                <a:lnTo>
                  <a:pt x="12192" y="729996"/>
                </a:lnTo>
                <a:lnTo>
                  <a:pt x="18288" y="758952"/>
                </a:lnTo>
                <a:lnTo>
                  <a:pt x="25908" y="783082"/>
                </a:lnTo>
                <a:lnTo>
                  <a:pt x="25908" y="576072"/>
                </a:lnTo>
                <a:lnTo>
                  <a:pt x="32004" y="518160"/>
                </a:lnTo>
                <a:lnTo>
                  <a:pt x="51816" y="434340"/>
                </a:lnTo>
                <a:lnTo>
                  <a:pt x="82296" y="355092"/>
                </a:lnTo>
                <a:lnTo>
                  <a:pt x="109728" y="304800"/>
                </a:lnTo>
                <a:lnTo>
                  <a:pt x="140208" y="259080"/>
                </a:lnTo>
                <a:lnTo>
                  <a:pt x="176784" y="216408"/>
                </a:lnTo>
                <a:lnTo>
                  <a:pt x="195072" y="195072"/>
                </a:lnTo>
                <a:lnTo>
                  <a:pt x="216408" y="176784"/>
                </a:lnTo>
                <a:lnTo>
                  <a:pt x="236220" y="158496"/>
                </a:lnTo>
                <a:lnTo>
                  <a:pt x="259080" y="140208"/>
                </a:lnTo>
                <a:lnTo>
                  <a:pt x="304800" y="109728"/>
                </a:lnTo>
                <a:lnTo>
                  <a:pt x="355092" y="82296"/>
                </a:lnTo>
                <a:lnTo>
                  <a:pt x="406908" y="60960"/>
                </a:lnTo>
                <a:lnTo>
                  <a:pt x="461772" y="44196"/>
                </a:lnTo>
                <a:lnTo>
                  <a:pt x="518160" y="32004"/>
                </a:lnTo>
                <a:lnTo>
                  <a:pt x="577596" y="25908"/>
                </a:lnTo>
                <a:lnTo>
                  <a:pt x="637032" y="25908"/>
                </a:lnTo>
                <a:lnTo>
                  <a:pt x="694944" y="32004"/>
                </a:lnTo>
                <a:lnTo>
                  <a:pt x="752856" y="44196"/>
                </a:lnTo>
                <a:lnTo>
                  <a:pt x="806196" y="60960"/>
                </a:lnTo>
                <a:lnTo>
                  <a:pt x="859536" y="82296"/>
                </a:lnTo>
                <a:lnTo>
                  <a:pt x="908304" y="109728"/>
                </a:lnTo>
                <a:lnTo>
                  <a:pt x="976884" y="158496"/>
                </a:lnTo>
                <a:lnTo>
                  <a:pt x="1037844" y="216408"/>
                </a:lnTo>
                <a:lnTo>
                  <a:pt x="1054608" y="237744"/>
                </a:lnTo>
                <a:lnTo>
                  <a:pt x="1072896" y="259080"/>
                </a:lnTo>
                <a:lnTo>
                  <a:pt x="1103376" y="306324"/>
                </a:lnTo>
                <a:lnTo>
                  <a:pt x="1130808" y="355092"/>
                </a:lnTo>
                <a:lnTo>
                  <a:pt x="1152144" y="406908"/>
                </a:lnTo>
                <a:lnTo>
                  <a:pt x="1168908" y="461772"/>
                </a:lnTo>
                <a:lnTo>
                  <a:pt x="1185672" y="547116"/>
                </a:lnTo>
                <a:lnTo>
                  <a:pt x="1187196" y="577596"/>
                </a:lnTo>
                <a:lnTo>
                  <a:pt x="1187196" y="781812"/>
                </a:lnTo>
                <a:lnTo>
                  <a:pt x="1194816" y="758952"/>
                </a:lnTo>
                <a:lnTo>
                  <a:pt x="1200912" y="728472"/>
                </a:lnTo>
                <a:lnTo>
                  <a:pt x="1207008" y="699516"/>
                </a:lnTo>
                <a:lnTo>
                  <a:pt x="1213104" y="638556"/>
                </a:lnTo>
                <a:close/>
              </a:path>
              <a:path w="1213484" h="1213485">
                <a:moveTo>
                  <a:pt x="1187196" y="781812"/>
                </a:moveTo>
                <a:lnTo>
                  <a:pt x="1187196" y="637032"/>
                </a:lnTo>
                <a:lnTo>
                  <a:pt x="1181100" y="696468"/>
                </a:lnTo>
                <a:lnTo>
                  <a:pt x="1176528" y="723900"/>
                </a:lnTo>
                <a:lnTo>
                  <a:pt x="1161288" y="780288"/>
                </a:lnTo>
                <a:lnTo>
                  <a:pt x="1130808" y="859536"/>
                </a:lnTo>
                <a:lnTo>
                  <a:pt x="1103376" y="908304"/>
                </a:lnTo>
                <a:lnTo>
                  <a:pt x="1072896" y="955548"/>
                </a:lnTo>
                <a:lnTo>
                  <a:pt x="1036320" y="998220"/>
                </a:lnTo>
                <a:lnTo>
                  <a:pt x="996696" y="1037844"/>
                </a:lnTo>
                <a:lnTo>
                  <a:pt x="954024" y="1072896"/>
                </a:lnTo>
                <a:lnTo>
                  <a:pt x="908304" y="1104900"/>
                </a:lnTo>
                <a:lnTo>
                  <a:pt x="832104" y="1143000"/>
                </a:lnTo>
                <a:lnTo>
                  <a:pt x="778764" y="1162812"/>
                </a:lnTo>
                <a:lnTo>
                  <a:pt x="723900" y="1176528"/>
                </a:lnTo>
                <a:lnTo>
                  <a:pt x="665988" y="1185672"/>
                </a:lnTo>
                <a:lnTo>
                  <a:pt x="635508" y="1187196"/>
                </a:lnTo>
                <a:lnTo>
                  <a:pt x="606552" y="1188720"/>
                </a:lnTo>
                <a:lnTo>
                  <a:pt x="547116" y="1185672"/>
                </a:lnTo>
                <a:lnTo>
                  <a:pt x="489204" y="1176528"/>
                </a:lnTo>
                <a:lnTo>
                  <a:pt x="432816" y="1162812"/>
                </a:lnTo>
                <a:lnTo>
                  <a:pt x="379476" y="1143000"/>
                </a:lnTo>
                <a:lnTo>
                  <a:pt x="329184" y="1118616"/>
                </a:lnTo>
                <a:lnTo>
                  <a:pt x="259080" y="1072896"/>
                </a:lnTo>
                <a:lnTo>
                  <a:pt x="214884" y="1036320"/>
                </a:lnTo>
                <a:lnTo>
                  <a:pt x="175260" y="998220"/>
                </a:lnTo>
                <a:lnTo>
                  <a:pt x="158496" y="976884"/>
                </a:lnTo>
                <a:lnTo>
                  <a:pt x="140208" y="954024"/>
                </a:lnTo>
                <a:lnTo>
                  <a:pt x="109728" y="908304"/>
                </a:lnTo>
                <a:lnTo>
                  <a:pt x="82296" y="858012"/>
                </a:lnTo>
                <a:lnTo>
                  <a:pt x="42672" y="751332"/>
                </a:lnTo>
                <a:lnTo>
                  <a:pt x="27432" y="665988"/>
                </a:lnTo>
                <a:lnTo>
                  <a:pt x="25908" y="637032"/>
                </a:lnTo>
                <a:lnTo>
                  <a:pt x="25908" y="783082"/>
                </a:lnTo>
                <a:lnTo>
                  <a:pt x="47244" y="842772"/>
                </a:lnTo>
                <a:lnTo>
                  <a:pt x="73152" y="896112"/>
                </a:lnTo>
                <a:lnTo>
                  <a:pt x="103632" y="946404"/>
                </a:lnTo>
                <a:lnTo>
                  <a:pt x="138684" y="993648"/>
                </a:lnTo>
                <a:lnTo>
                  <a:pt x="198120" y="1056132"/>
                </a:lnTo>
                <a:lnTo>
                  <a:pt x="243840" y="1092708"/>
                </a:lnTo>
                <a:lnTo>
                  <a:pt x="292608" y="1126236"/>
                </a:lnTo>
                <a:lnTo>
                  <a:pt x="344424" y="1153668"/>
                </a:lnTo>
                <a:lnTo>
                  <a:pt x="397764" y="1176528"/>
                </a:lnTo>
                <a:lnTo>
                  <a:pt x="455676" y="1194816"/>
                </a:lnTo>
                <a:lnTo>
                  <a:pt x="515112" y="1207008"/>
                </a:lnTo>
                <a:lnTo>
                  <a:pt x="576072" y="1213104"/>
                </a:lnTo>
                <a:lnTo>
                  <a:pt x="638556" y="1213104"/>
                </a:lnTo>
                <a:lnTo>
                  <a:pt x="699516" y="1207008"/>
                </a:lnTo>
                <a:lnTo>
                  <a:pt x="728472" y="1200912"/>
                </a:lnTo>
                <a:lnTo>
                  <a:pt x="758952" y="1194816"/>
                </a:lnTo>
                <a:lnTo>
                  <a:pt x="815340" y="1176528"/>
                </a:lnTo>
                <a:lnTo>
                  <a:pt x="870204" y="1153668"/>
                </a:lnTo>
                <a:lnTo>
                  <a:pt x="922020" y="1126236"/>
                </a:lnTo>
                <a:lnTo>
                  <a:pt x="969264" y="1092708"/>
                </a:lnTo>
                <a:lnTo>
                  <a:pt x="1014984" y="1056132"/>
                </a:lnTo>
                <a:lnTo>
                  <a:pt x="1056132" y="1014984"/>
                </a:lnTo>
                <a:lnTo>
                  <a:pt x="1092708" y="969264"/>
                </a:lnTo>
                <a:lnTo>
                  <a:pt x="1126236" y="922020"/>
                </a:lnTo>
                <a:lnTo>
                  <a:pt x="1153668" y="870204"/>
                </a:lnTo>
                <a:lnTo>
                  <a:pt x="1176528" y="815340"/>
                </a:lnTo>
                <a:lnTo>
                  <a:pt x="1185672" y="786384"/>
                </a:lnTo>
                <a:lnTo>
                  <a:pt x="1187196" y="781812"/>
                </a:lnTo>
                <a:close/>
              </a:path>
            </a:pathLst>
          </a:custGeom>
          <a:solidFill>
            <a:srgbClr val="FFAE00"/>
          </a:solidFill>
        </p:spPr>
        <p:txBody>
          <a:bodyPr wrap="square" lIns="0" tIns="0" rIns="0" bIns="0" rtlCol="0"/>
          <a:lstStyle/>
          <a:p>
            <a:endParaRPr/>
          </a:p>
        </p:txBody>
      </p:sp>
      <p:sp>
        <p:nvSpPr>
          <p:cNvPr id="10" name="object 10"/>
          <p:cNvSpPr txBox="1"/>
          <p:nvPr/>
        </p:nvSpPr>
        <p:spPr>
          <a:xfrm>
            <a:off x="7184502" y="1968201"/>
            <a:ext cx="527627" cy="488562"/>
          </a:xfrm>
          <a:prstGeom prst="rect">
            <a:avLst/>
          </a:prstGeom>
        </p:spPr>
        <p:txBody>
          <a:bodyPr vert="horz" wrap="square" lIns="0" tIns="11397" rIns="0" bIns="0" rtlCol="0">
            <a:spAutoFit/>
          </a:bodyPr>
          <a:lstStyle/>
          <a:p>
            <a:pPr marL="11397" marR="4559" indent="62683" algn="just">
              <a:spcBef>
                <a:spcPts val="90"/>
              </a:spcBef>
            </a:pPr>
            <a:r>
              <a:rPr sz="1000" b="1" i="1" dirty="0">
                <a:solidFill>
                  <a:srgbClr val="FFFFFF"/>
                </a:solidFill>
                <a:latin typeface="Times New Roman"/>
                <a:cs typeface="Times New Roman"/>
              </a:rPr>
              <a:t>Private  Limited  </a:t>
            </a:r>
            <a:r>
              <a:rPr sz="1000" b="1" i="1" spc="-4" dirty="0">
                <a:solidFill>
                  <a:srgbClr val="FFFFFF"/>
                </a:solidFill>
                <a:latin typeface="Times New Roman"/>
                <a:cs typeface="Times New Roman"/>
              </a:rPr>
              <a:t>C</a:t>
            </a:r>
            <a:r>
              <a:rPr sz="1000" b="1" i="1" dirty="0">
                <a:solidFill>
                  <a:srgbClr val="FFFFFF"/>
                </a:solidFill>
                <a:latin typeface="Times New Roman"/>
                <a:cs typeface="Times New Roman"/>
              </a:rPr>
              <a:t>o</a:t>
            </a:r>
            <a:r>
              <a:rPr sz="1000" b="1" i="1" spc="13" dirty="0">
                <a:solidFill>
                  <a:srgbClr val="FFFFFF"/>
                </a:solidFill>
                <a:latin typeface="Times New Roman"/>
                <a:cs typeface="Times New Roman"/>
              </a:rPr>
              <a:t>m</a:t>
            </a:r>
            <a:r>
              <a:rPr sz="1000" b="1" i="1" dirty="0">
                <a:solidFill>
                  <a:srgbClr val="FFFFFF"/>
                </a:solidFill>
                <a:latin typeface="Times New Roman"/>
                <a:cs typeface="Times New Roman"/>
              </a:rPr>
              <a:t>pa</a:t>
            </a:r>
            <a:r>
              <a:rPr sz="1000" b="1" i="1" spc="-4" dirty="0">
                <a:solidFill>
                  <a:srgbClr val="FFFFFF"/>
                </a:solidFill>
                <a:latin typeface="Times New Roman"/>
                <a:cs typeface="Times New Roman"/>
              </a:rPr>
              <a:t>n</a:t>
            </a:r>
            <a:r>
              <a:rPr sz="1000" b="1" i="1" dirty="0">
                <a:solidFill>
                  <a:srgbClr val="FFFFFF"/>
                </a:solidFill>
                <a:latin typeface="Times New Roman"/>
                <a:cs typeface="Times New Roman"/>
              </a:rPr>
              <a:t>y</a:t>
            </a:r>
            <a:endParaRPr sz="1000">
              <a:latin typeface="Times New Roman"/>
              <a:cs typeface="Times New Roman"/>
            </a:endParaRPr>
          </a:p>
        </p:txBody>
      </p:sp>
      <p:sp>
        <p:nvSpPr>
          <p:cNvPr id="11" name="object 11"/>
          <p:cNvSpPr/>
          <p:nvPr/>
        </p:nvSpPr>
        <p:spPr>
          <a:xfrm>
            <a:off x="6560127" y="2189854"/>
            <a:ext cx="81973" cy="0"/>
          </a:xfrm>
          <a:custGeom>
            <a:avLst/>
            <a:gdLst/>
            <a:ahLst/>
            <a:cxnLst/>
            <a:rect l="l" t="t" r="r" b="b"/>
            <a:pathLst>
              <a:path w="90170">
                <a:moveTo>
                  <a:pt x="0" y="0"/>
                </a:moveTo>
                <a:lnTo>
                  <a:pt x="89916" y="0"/>
                </a:lnTo>
              </a:path>
            </a:pathLst>
          </a:custGeom>
          <a:ln w="83820">
            <a:solidFill>
              <a:srgbClr val="A5A5A5"/>
            </a:solidFill>
          </a:ln>
        </p:spPr>
        <p:txBody>
          <a:bodyPr wrap="square" lIns="0" tIns="0" rIns="0" bIns="0" rtlCol="0"/>
          <a:lstStyle/>
          <a:p>
            <a:endParaRPr/>
          </a:p>
        </p:txBody>
      </p:sp>
      <p:sp>
        <p:nvSpPr>
          <p:cNvPr id="12" name="object 12"/>
          <p:cNvSpPr/>
          <p:nvPr/>
        </p:nvSpPr>
        <p:spPr>
          <a:xfrm>
            <a:off x="6680662" y="2049332"/>
            <a:ext cx="0" cy="281268"/>
          </a:xfrm>
          <a:custGeom>
            <a:avLst/>
            <a:gdLst/>
            <a:ahLst/>
            <a:cxnLst/>
            <a:rect l="l" t="t" r="r" b="b"/>
            <a:pathLst>
              <a:path h="318769">
                <a:moveTo>
                  <a:pt x="0" y="0"/>
                </a:moveTo>
                <a:lnTo>
                  <a:pt x="0" y="318516"/>
                </a:lnTo>
              </a:path>
            </a:pathLst>
          </a:custGeom>
          <a:ln w="85344">
            <a:solidFill>
              <a:srgbClr val="A5A5A5"/>
            </a:solidFill>
          </a:ln>
        </p:spPr>
        <p:txBody>
          <a:bodyPr wrap="square" lIns="0" tIns="0" rIns="0" bIns="0" rtlCol="0"/>
          <a:lstStyle/>
          <a:p>
            <a:endParaRPr/>
          </a:p>
        </p:txBody>
      </p:sp>
      <p:sp>
        <p:nvSpPr>
          <p:cNvPr id="13" name="object 13"/>
          <p:cNvSpPr/>
          <p:nvPr/>
        </p:nvSpPr>
        <p:spPr>
          <a:xfrm>
            <a:off x="6719454" y="2189854"/>
            <a:ext cx="81973" cy="0"/>
          </a:xfrm>
          <a:custGeom>
            <a:avLst/>
            <a:gdLst/>
            <a:ahLst/>
            <a:cxnLst/>
            <a:rect l="l" t="t" r="r" b="b"/>
            <a:pathLst>
              <a:path w="90170">
                <a:moveTo>
                  <a:pt x="0" y="0"/>
                </a:moveTo>
                <a:lnTo>
                  <a:pt x="89916" y="0"/>
                </a:lnTo>
              </a:path>
            </a:pathLst>
          </a:custGeom>
          <a:ln w="83820">
            <a:solidFill>
              <a:srgbClr val="A5A5A5"/>
            </a:solidFill>
          </a:ln>
        </p:spPr>
        <p:txBody>
          <a:bodyPr wrap="square" lIns="0" tIns="0" rIns="0" bIns="0" rtlCol="0"/>
          <a:lstStyle/>
          <a:p>
            <a:endParaRPr/>
          </a:p>
        </p:txBody>
      </p:sp>
      <p:sp>
        <p:nvSpPr>
          <p:cNvPr id="14" name="object 14"/>
          <p:cNvSpPr/>
          <p:nvPr/>
        </p:nvSpPr>
        <p:spPr>
          <a:xfrm>
            <a:off x="6549043" y="2038573"/>
            <a:ext cx="263236" cy="302559"/>
          </a:xfrm>
          <a:custGeom>
            <a:avLst/>
            <a:gdLst/>
            <a:ahLst/>
            <a:cxnLst/>
            <a:rect l="l" t="t" r="r" b="b"/>
            <a:pathLst>
              <a:path w="289559" h="342900">
                <a:moveTo>
                  <a:pt x="102108" y="115824"/>
                </a:moveTo>
                <a:lnTo>
                  <a:pt x="0" y="115824"/>
                </a:lnTo>
                <a:lnTo>
                  <a:pt x="0" y="227076"/>
                </a:lnTo>
                <a:lnTo>
                  <a:pt x="12192" y="227076"/>
                </a:lnTo>
                <a:lnTo>
                  <a:pt x="12192" y="141732"/>
                </a:lnTo>
                <a:lnTo>
                  <a:pt x="24384" y="129540"/>
                </a:lnTo>
                <a:lnTo>
                  <a:pt x="24384" y="141732"/>
                </a:lnTo>
                <a:lnTo>
                  <a:pt x="89916" y="141732"/>
                </a:lnTo>
                <a:lnTo>
                  <a:pt x="89916" y="129540"/>
                </a:lnTo>
                <a:lnTo>
                  <a:pt x="102108" y="115824"/>
                </a:lnTo>
                <a:close/>
              </a:path>
              <a:path w="289559" h="342900">
                <a:moveTo>
                  <a:pt x="24384" y="141732"/>
                </a:moveTo>
                <a:lnTo>
                  <a:pt x="24384" y="129540"/>
                </a:lnTo>
                <a:lnTo>
                  <a:pt x="12192" y="141732"/>
                </a:lnTo>
                <a:lnTo>
                  <a:pt x="24384" y="141732"/>
                </a:lnTo>
                <a:close/>
              </a:path>
              <a:path w="289559" h="342900">
                <a:moveTo>
                  <a:pt x="24384" y="201168"/>
                </a:moveTo>
                <a:lnTo>
                  <a:pt x="24384" y="141732"/>
                </a:lnTo>
                <a:lnTo>
                  <a:pt x="12192" y="141732"/>
                </a:lnTo>
                <a:lnTo>
                  <a:pt x="12192" y="201168"/>
                </a:lnTo>
                <a:lnTo>
                  <a:pt x="24384" y="201168"/>
                </a:lnTo>
                <a:close/>
              </a:path>
              <a:path w="289559" h="342900">
                <a:moveTo>
                  <a:pt x="114300" y="316992"/>
                </a:moveTo>
                <a:lnTo>
                  <a:pt x="114300" y="201168"/>
                </a:lnTo>
                <a:lnTo>
                  <a:pt x="12192" y="201168"/>
                </a:lnTo>
                <a:lnTo>
                  <a:pt x="24384" y="213360"/>
                </a:lnTo>
                <a:lnTo>
                  <a:pt x="24384" y="227076"/>
                </a:lnTo>
                <a:lnTo>
                  <a:pt x="89916" y="227076"/>
                </a:lnTo>
                <a:lnTo>
                  <a:pt x="89916" y="213360"/>
                </a:lnTo>
                <a:lnTo>
                  <a:pt x="102108" y="227076"/>
                </a:lnTo>
                <a:lnTo>
                  <a:pt x="102108" y="316992"/>
                </a:lnTo>
                <a:lnTo>
                  <a:pt x="114300" y="316992"/>
                </a:lnTo>
                <a:close/>
              </a:path>
              <a:path w="289559" h="342900">
                <a:moveTo>
                  <a:pt x="24384" y="227076"/>
                </a:moveTo>
                <a:lnTo>
                  <a:pt x="24384" y="213360"/>
                </a:lnTo>
                <a:lnTo>
                  <a:pt x="12192" y="201168"/>
                </a:lnTo>
                <a:lnTo>
                  <a:pt x="12192" y="227076"/>
                </a:lnTo>
                <a:lnTo>
                  <a:pt x="24384" y="227076"/>
                </a:lnTo>
                <a:close/>
              </a:path>
              <a:path w="289559" h="342900">
                <a:moveTo>
                  <a:pt x="199644" y="115824"/>
                </a:moveTo>
                <a:lnTo>
                  <a:pt x="199644" y="0"/>
                </a:lnTo>
                <a:lnTo>
                  <a:pt x="89916" y="0"/>
                </a:lnTo>
                <a:lnTo>
                  <a:pt x="89916" y="115824"/>
                </a:lnTo>
                <a:lnTo>
                  <a:pt x="102108" y="115824"/>
                </a:lnTo>
                <a:lnTo>
                  <a:pt x="102108" y="25908"/>
                </a:lnTo>
                <a:lnTo>
                  <a:pt x="114300" y="12192"/>
                </a:lnTo>
                <a:lnTo>
                  <a:pt x="114300" y="25908"/>
                </a:lnTo>
                <a:lnTo>
                  <a:pt x="173736" y="25908"/>
                </a:lnTo>
                <a:lnTo>
                  <a:pt x="173736" y="12192"/>
                </a:lnTo>
                <a:lnTo>
                  <a:pt x="187452" y="25908"/>
                </a:lnTo>
                <a:lnTo>
                  <a:pt x="187452" y="115824"/>
                </a:lnTo>
                <a:lnTo>
                  <a:pt x="199644" y="115824"/>
                </a:lnTo>
                <a:close/>
              </a:path>
              <a:path w="289559" h="342900">
                <a:moveTo>
                  <a:pt x="114300" y="141732"/>
                </a:moveTo>
                <a:lnTo>
                  <a:pt x="114300" y="25908"/>
                </a:lnTo>
                <a:lnTo>
                  <a:pt x="102108" y="25908"/>
                </a:lnTo>
                <a:lnTo>
                  <a:pt x="102108" y="115824"/>
                </a:lnTo>
                <a:lnTo>
                  <a:pt x="89916" y="129540"/>
                </a:lnTo>
                <a:lnTo>
                  <a:pt x="89916" y="141732"/>
                </a:lnTo>
                <a:lnTo>
                  <a:pt x="114300" y="141732"/>
                </a:lnTo>
                <a:close/>
              </a:path>
              <a:path w="289559" h="342900">
                <a:moveTo>
                  <a:pt x="102108" y="227076"/>
                </a:moveTo>
                <a:lnTo>
                  <a:pt x="89916" y="213360"/>
                </a:lnTo>
                <a:lnTo>
                  <a:pt x="89916" y="227076"/>
                </a:lnTo>
                <a:lnTo>
                  <a:pt x="102108" y="227076"/>
                </a:lnTo>
                <a:close/>
              </a:path>
              <a:path w="289559" h="342900">
                <a:moveTo>
                  <a:pt x="114300" y="342900"/>
                </a:moveTo>
                <a:lnTo>
                  <a:pt x="114300" y="330708"/>
                </a:lnTo>
                <a:lnTo>
                  <a:pt x="102108" y="316992"/>
                </a:lnTo>
                <a:lnTo>
                  <a:pt x="102108" y="227076"/>
                </a:lnTo>
                <a:lnTo>
                  <a:pt x="89916" y="227076"/>
                </a:lnTo>
                <a:lnTo>
                  <a:pt x="89916" y="342900"/>
                </a:lnTo>
                <a:lnTo>
                  <a:pt x="114300" y="342900"/>
                </a:lnTo>
                <a:close/>
              </a:path>
              <a:path w="289559" h="342900">
                <a:moveTo>
                  <a:pt x="114300" y="25908"/>
                </a:moveTo>
                <a:lnTo>
                  <a:pt x="114300" y="12192"/>
                </a:lnTo>
                <a:lnTo>
                  <a:pt x="102108" y="25908"/>
                </a:lnTo>
                <a:lnTo>
                  <a:pt x="114300" y="25908"/>
                </a:lnTo>
                <a:close/>
              </a:path>
              <a:path w="289559" h="342900">
                <a:moveTo>
                  <a:pt x="187452" y="316992"/>
                </a:moveTo>
                <a:lnTo>
                  <a:pt x="102108" y="316992"/>
                </a:lnTo>
                <a:lnTo>
                  <a:pt x="114300" y="330708"/>
                </a:lnTo>
                <a:lnTo>
                  <a:pt x="114300" y="342900"/>
                </a:lnTo>
                <a:lnTo>
                  <a:pt x="173736" y="342900"/>
                </a:lnTo>
                <a:lnTo>
                  <a:pt x="173736" y="330708"/>
                </a:lnTo>
                <a:lnTo>
                  <a:pt x="187452" y="316992"/>
                </a:lnTo>
                <a:close/>
              </a:path>
              <a:path w="289559" h="342900">
                <a:moveTo>
                  <a:pt x="187452" y="25908"/>
                </a:moveTo>
                <a:lnTo>
                  <a:pt x="173736" y="12192"/>
                </a:lnTo>
                <a:lnTo>
                  <a:pt x="173736" y="25908"/>
                </a:lnTo>
                <a:lnTo>
                  <a:pt x="187452" y="25908"/>
                </a:lnTo>
                <a:close/>
              </a:path>
              <a:path w="289559" h="342900">
                <a:moveTo>
                  <a:pt x="199644" y="141732"/>
                </a:moveTo>
                <a:lnTo>
                  <a:pt x="199644" y="129540"/>
                </a:lnTo>
                <a:lnTo>
                  <a:pt x="187452" y="115824"/>
                </a:lnTo>
                <a:lnTo>
                  <a:pt x="187452" y="25908"/>
                </a:lnTo>
                <a:lnTo>
                  <a:pt x="173736" y="25908"/>
                </a:lnTo>
                <a:lnTo>
                  <a:pt x="173736" y="141732"/>
                </a:lnTo>
                <a:lnTo>
                  <a:pt x="199644" y="141732"/>
                </a:lnTo>
                <a:close/>
              </a:path>
              <a:path w="289559" h="342900">
                <a:moveTo>
                  <a:pt x="277368" y="201168"/>
                </a:moveTo>
                <a:lnTo>
                  <a:pt x="173736" y="201168"/>
                </a:lnTo>
                <a:lnTo>
                  <a:pt x="173736" y="316992"/>
                </a:lnTo>
                <a:lnTo>
                  <a:pt x="187452" y="316992"/>
                </a:lnTo>
                <a:lnTo>
                  <a:pt x="187452" y="227076"/>
                </a:lnTo>
                <a:lnTo>
                  <a:pt x="199644" y="213360"/>
                </a:lnTo>
                <a:lnTo>
                  <a:pt x="199644" y="227076"/>
                </a:lnTo>
                <a:lnTo>
                  <a:pt x="263652" y="227076"/>
                </a:lnTo>
                <a:lnTo>
                  <a:pt x="263652" y="213360"/>
                </a:lnTo>
                <a:lnTo>
                  <a:pt x="277368" y="201168"/>
                </a:lnTo>
                <a:close/>
              </a:path>
              <a:path w="289559" h="342900">
                <a:moveTo>
                  <a:pt x="199644" y="342900"/>
                </a:moveTo>
                <a:lnTo>
                  <a:pt x="199644" y="227076"/>
                </a:lnTo>
                <a:lnTo>
                  <a:pt x="187452" y="227076"/>
                </a:lnTo>
                <a:lnTo>
                  <a:pt x="187452" y="316992"/>
                </a:lnTo>
                <a:lnTo>
                  <a:pt x="173736" y="330708"/>
                </a:lnTo>
                <a:lnTo>
                  <a:pt x="173736" y="342900"/>
                </a:lnTo>
                <a:lnTo>
                  <a:pt x="199644" y="342900"/>
                </a:lnTo>
                <a:close/>
              </a:path>
              <a:path w="289559" h="342900">
                <a:moveTo>
                  <a:pt x="289560" y="227076"/>
                </a:moveTo>
                <a:lnTo>
                  <a:pt x="289560" y="115824"/>
                </a:lnTo>
                <a:lnTo>
                  <a:pt x="187452" y="115824"/>
                </a:lnTo>
                <a:lnTo>
                  <a:pt x="199644" y="129540"/>
                </a:lnTo>
                <a:lnTo>
                  <a:pt x="199644" y="141732"/>
                </a:lnTo>
                <a:lnTo>
                  <a:pt x="263652" y="141732"/>
                </a:lnTo>
                <a:lnTo>
                  <a:pt x="263652" y="129540"/>
                </a:lnTo>
                <a:lnTo>
                  <a:pt x="277368" y="141732"/>
                </a:lnTo>
                <a:lnTo>
                  <a:pt x="277368" y="227076"/>
                </a:lnTo>
                <a:lnTo>
                  <a:pt x="289560" y="227076"/>
                </a:lnTo>
                <a:close/>
              </a:path>
              <a:path w="289559" h="342900">
                <a:moveTo>
                  <a:pt x="199644" y="227076"/>
                </a:moveTo>
                <a:lnTo>
                  <a:pt x="199644" y="213360"/>
                </a:lnTo>
                <a:lnTo>
                  <a:pt x="187452" y="227076"/>
                </a:lnTo>
                <a:lnTo>
                  <a:pt x="199644" y="227076"/>
                </a:lnTo>
                <a:close/>
              </a:path>
              <a:path w="289559" h="342900">
                <a:moveTo>
                  <a:pt x="277368" y="141732"/>
                </a:moveTo>
                <a:lnTo>
                  <a:pt x="263652" y="129540"/>
                </a:lnTo>
                <a:lnTo>
                  <a:pt x="263652" y="141732"/>
                </a:lnTo>
                <a:lnTo>
                  <a:pt x="277368" y="141732"/>
                </a:lnTo>
                <a:close/>
              </a:path>
              <a:path w="289559" h="342900">
                <a:moveTo>
                  <a:pt x="277368" y="201168"/>
                </a:moveTo>
                <a:lnTo>
                  <a:pt x="277368" y="141732"/>
                </a:lnTo>
                <a:lnTo>
                  <a:pt x="263652" y="141732"/>
                </a:lnTo>
                <a:lnTo>
                  <a:pt x="263652" y="201168"/>
                </a:lnTo>
                <a:lnTo>
                  <a:pt x="277368" y="201168"/>
                </a:lnTo>
                <a:close/>
              </a:path>
              <a:path w="289559" h="342900">
                <a:moveTo>
                  <a:pt x="277368" y="227076"/>
                </a:moveTo>
                <a:lnTo>
                  <a:pt x="277368" y="201168"/>
                </a:lnTo>
                <a:lnTo>
                  <a:pt x="263652" y="213360"/>
                </a:lnTo>
                <a:lnTo>
                  <a:pt x="263652" y="227076"/>
                </a:lnTo>
                <a:lnTo>
                  <a:pt x="277368" y="227076"/>
                </a:lnTo>
                <a:close/>
              </a:path>
            </a:pathLst>
          </a:custGeom>
          <a:solidFill>
            <a:srgbClr val="A5A5A5"/>
          </a:solidFill>
        </p:spPr>
        <p:txBody>
          <a:bodyPr wrap="square" lIns="0" tIns="0" rIns="0" bIns="0" rtlCol="0"/>
          <a:lstStyle/>
          <a:p>
            <a:endParaRPr/>
          </a:p>
        </p:txBody>
      </p:sp>
      <p:sp>
        <p:nvSpPr>
          <p:cNvPr id="15" name="object 15"/>
          <p:cNvSpPr/>
          <p:nvPr/>
        </p:nvSpPr>
        <p:spPr>
          <a:xfrm>
            <a:off x="6234546" y="1277471"/>
            <a:ext cx="917286" cy="191060"/>
          </a:xfrm>
          <a:custGeom>
            <a:avLst/>
            <a:gdLst/>
            <a:ahLst/>
            <a:cxnLst/>
            <a:rect l="l" t="t" r="r" b="b"/>
            <a:pathLst>
              <a:path w="1009015" h="216535">
                <a:moveTo>
                  <a:pt x="0" y="0"/>
                </a:moveTo>
                <a:lnTo>
                  <a:pt x="0" y="216408"/>
                </a:lnTo>
                <a:lnTo>
                  <a:pt x="1008888" y="216408"/>
                </a:lnTo>
                <a:lnTo>
                  <a:pt x="1008888" y="0"/>
                </a:lnTo>
                <a:lnTo>
                  <a:pt x="0" y="0"/>
                </a:lnTo>
                <a:close/>
              </a:path>
            </a:pathLst>
          </a:custGeom>
          <a:solidFill>
            <a:srgbClr val="FF6200"/>
          </a:solidFill>
        </p:spPr>
        <p:txBody>
          <a:bodyPr wrap="square" lIns="0" tIns="0" rIns="0" bIns="0" rtlCol="0"/>
          <a:lstStyle/>
          <a:p>
            <a:endParaRPr/>
          </a:p>
        </p:txBody>
      </p:sp>
      <p:sp>
        <p:nvSpPr>
          <p:cNvPr id="16" name="object 16"/>
          <p:cNvSpPr/>
          <p:nvPr/>
        </p:nvSpPr>
        <p:spPr>
          <a:xfrm>
            <a:off x="6223462" y="1266713"/>
            <a:ext cx="939800" cy="214032"/>
          </a:xfrm>
          <a:custGeom>
            <a:avLst/>
            <a:gdLst/>
            <a:ahLst/>
            <a:cxnLst/>
            <a:rect l="l" t="t" r="r" b="b"/>
            <a:pathLst>
              <a:path w="1033779" h="242569">
                <a:moveTo>
                  <a:pt x="1033272" y="236220"/>
                </a:moveTo>
                <a:lnTo>
                  <a:pt x="1033272" y="6096"/>
                </a:lnTo>
                <a:lnTo>
                  <a:pt x="1028700" y="0"/>
                </a:lnTo>
                <a:lnTo>
                  <a:pt x="6096" y="0"/>
                </a:lnTo>
                <a:lnTo>
                  <a:pt x="0" y="6096"/>
                </a:lnTo>
                <a:lnTo>
                  <a:pt x="0" y="236220"/>
                </a:lnTo>
                <a:lnTo>
                  <a:pt x="6096" y="242316"/>
                </a:lnTo>
                <a:lnTo>
                  <a:pt x="12192" y="242316"/>
                </a:lnTo>
                <a:lnTo>
                  <a:pt x="12192" y="25908"/>
                </a:lnTo>
                <a:lnTo>
                  <a:pt x="25908" y="12192"/>
                </a:lnTo>
                <a:lnTo>
                  <a:pt x="25908" y="25908"/>
                </a:lnTo>
                <a:lnTo>
                  <a:pt x="1008888" y="25908"/>
                </a:lnTo>
                <a:lnTo>
                  <a:pt x="1008888" y="12192"/>
                </a:lnTo>
                <a:lnTo>
                  <a:pt x="1021080" y="25908"/>
                </a:lnTo>
                <a:lnTo>
                  <a:pt x="1021080" y="242316"/>
                </a:lnTo>
                <a:lnTo>
                  <a:pt x="1028700" y="242316"/>
                </a:lnTo>
                <a:lnTo>
                  <a:pt x="1033272" y="236220"/>
                </a:lnTo>
                <a:close/>
              </a:path>
              <a:path w="1033779" h="242569">
                <a:moveTo>
                  <a:pt x="25908" y="25908"/>
                </a:moveTo>
                <a:lnTo>
                  <a:pt x="25908" y="12192"/>
                </a:lnTo>
                <a:lnTo>
                  <a:pt x="12192" y="25908"/>
                </a:lnTo>
                <a:lnTo>
                  <a:pt x="25908" y="25908"/>
                </a:lnTo>
                <a:close/>
              </a:path>
              <a:path w="1033779" h="242569">
                <a:moveTo>
                  <a:pt x="25908" y="216408"/>
                </a:moveTo>
                <a:lnTo>
                  <a:pt x="25908" y="25908"/>
                </a:lnTo>
                <a:lnTo>
                  <a:pt x="12192" y="25908"/>
                </a:lnTo>
                <a:lnTo>
                  <a:pt x="12192" y="216408"/>
                </a:lnTo>
                <a:lnTo>
                  <a:pt x="25908" y="216408"/>
                </a:lnTo>
                <a:close/>
              </a:path>
              <a:path w="1033779" h="242569">
                <a:moveTo>
                  <a:pt x="1021080" y="216408"/>
                </a:moveTo>
                <a:lnTo>
                  <a:pt x="12192" y="216408"/>
                </a:lnTo>
                <a:lnTo>
                  <a:pt x="25908" y="228600"/>
                </a:lnTo>
                <a:lnTo>
                  <a:pt x="25908" y="242316"/>
                </a:lnTo>
                <a:lnTo>
                  <a:pt x="1008888" y="242316"/>
                </a:lnTo>
                <a:lnTo>
                  <a:pt x="1008888" y="228600"/>
                </a:lnTo>
                <a:lnTo>
                  <a:pt x="1021080" y="216408"/>
                </a:lnTo>
                <a:close/>
              </a:path>
              <a:path w="1033779" h="242569">
                <a:moveTo>
                  <a:pt x="25908" y="242316"/>
                </a:moveTo>
                <a:lnTo>
                  <a:pt x="25908" y="228600"/>
                </a:lnTo>
                <a:lnTo>
                  <a:pt x="12192" y="216408"/>
                </a:lnTo>
                <a:lnTo>
                  <a:pt x="12192" y="242316"/>
                </a:lnTo>
                <a:lnTo>
                  <a:pt x="25908" y="242316"/>
                </a:lnTo>
                <a:close/>
              </a:path>
              <a:path w="1033779" h="242569">
                <a:moveTo>
                  <a:pt x="1021080" y="25908"/>
                </a:moveTo>
                <a:lnTo>
                  <a:pt x="1008888" y="12192"/>
                </a:lnTo>
                <a:lnTo>
                  <a:pt x="1008888" y="25908"/>
                </a:lnTo>
                <a:lnTo>
                  <a:pt x="1021080" y="25908"/>
                </a:lnTo>
                <a:close/>
              </a:path>
              <a:path w="1033779" h="242569">
                <a:moveTo>
                  <a:pt x="1021080" y="216408"/>
                </a:moveTo>
                <a:lnTo>
                  <a:pt x="1021080" y="25908"/>
                </a:lnTo>
                <a:lnTo>
                  <a:pt x="1008888" y="25908"/>
                </a:lnTo>
                <a:lnTo>
                  <a:pt x="1008888" y="216408"/>
                </a:lnTo>
                <a:lnTo>
                  <a:pt x="1021080" y="216408"/>
                </a:lnTo>
                <a:close/>
              </a:path>
              <a:path w="1033779" h="242569">
                <a:moveTo>
                  <a:pt x="1021080" y="242316"/>
                </a:moveTo>
                <a:lnTo>
                  <a:pt x="1021080" y="216408"/>
                </a:lnTo>
                <a:lnTo>
                  <a:pt x="1008888" y="228600"/>
                </a:lnTo>
                <a:lnTo>
                  <a:pt x="1008888" y="242316"/>
                </a:lnTo>
                <a:lnTo>
                  <a:pt x="1021080" y="242316"/>
                </a:lnTo>
                <a:close/>
              </a:path>
            </a:pathLst>
          </a:custGeom>
          <a:solidFill>
            <a:srgbClr val="FF6200"/>
          </a:solidFill>
        </p:spPr>
        <p:txBody>
          <a:bodyPr wrap="square" lIns="0" tIns="0" rIns="0" bIns="0" rtlCol="0"/>
          <a:lstStyle/>
          <a:p>
            <a:endParaRPr/>
          </a:p>
        </p:txBody>
      </p:sp>
      <p:sp>
        <p:nvSpPr>
          <p:cNvPr id="17" name="object 17"/>
          <p:cNvSpPr txBox="1"/>
          <p:nvPr/>
        </p:nvSpPr>
        <p:spPr>
          <a:xfrm>
            <a:off x="6234546" y="1248783"/>
            <a:ext cx="917286" cy="226376"/>
          </a:xfrm>
          <a:prstGeom prst="rect">
            <a:avLst/>
          </a:prstGeom>
        </p:spPr>
        <p:txBody>
          <a:bodyPr vert="horz" wrap="square" lIns="0" tIns="10827" rIns="0" bIns="0" rtlCol="0">
            <a:spAutoFit/>
          </a:bodyPr>
          <a:lstStyle/>
          <a:p>
            <a:pPr marL="274667">
              <a:spcBef>
                <a:spcPts val="85"/>
              </a:spcBef>
            </a:pPr>
            <a:r>
              <a:rPr sz="1400" b="1" spc="-4" dirty="0">
                <a:solidFill>
                  <a:srgbClr val="FFFFFF"/>
                </a:solidFill>
                <a:latin typeface="Times New Roman"/>
                <a:cs typeface="Times New Roman"/>
              </a:rPr>
              <a:t>LLP</a:t>
            </a:r>
            <a:endParaRPr sz="1400">
              <a:latin typeface="Times New Roman"/>
              <a:cs typeface="Times New Roman"/>
            </a:endParaRPr>
          </a:p>
        </p:txBody>
      </p:sp>
      <p:sp>
        <p:nvSpPr>
          <p:cNvPr id="18" name="object 18"/>
          <p:cNvSpPr txBox="1"/>
          <p:nvPr/>
        </p:nvSpPr>
        <p:spPr>
          <a:xfrm>
            <a:off x="685800" y="2133600"/>
            <a:ext cx="2526145" cy="503951"/>
          </a:xfrm>
          <a:prstGeom prst="rect">
            <a:avLst/>
          </a:prstGeom>
        </p:spPr>
        <p:txBody>
          <a:bodyPr vert="horz" wrap="square" lIns="0" tIns="11397" rIns="0" bIns="0" rtlCol="0">
            <a:spAutoFit/>
          </a:bodyPr>
          <a:lstStyle/>
          <a:p>
            <a:pPr marL="11397">
              <a:spcBef>
                <a:spcPts val="90"/>
              </a:spcBef>
            </a:pPr>
            <a:r>
              <a:rPr sz="1600" b="1" spc="-4" dirty="0">
                <a:solidFill>
                  <a:srgbClr val="DA483C"/>
                </a:solidFill>
                <a:latin typeface="Times New Roman" pitchFamily="18" charset="0"/>
                <a:cs typeface="Times New Roman" pitchFamily="18" charset="0"/>
              </a:rPr>
              <a:t>Que: </a:t>
            </a:r>
            <a:r>
              <a:rPr sz="1600" b="1" dirty="0">
                <a:solidFill>
                  <a:srgbClr val="DA483C"/>
                </a:solidFill>
                <a:latin typeface="Times New Roman" pitchFamily="18" charset="0"/>
                <a:cs typeface="Times New Roman" pitchFamily="18" charset="0"/>
              </a:rPr>
              <a:t>What </a:t>
            </a:r>
            <a:r>
              <a:rPr sz="1600" b="1" spc="-4" dirty="0">
                <a:solidFill>
                  <a:srgbClr val="DA483C"/>
                </a:solidFill>
                <a:latin typeface="Times New Roman" pitchFamily="18" charset="0"/>
                <a:cs typeface="Times New Roman" pitchFamily="18" charset="0"/>
              </a:rPr>
              <a:t>are </a:t>
            </a:r>
            <a:r>
              <a:rPr sz="1600" b="1" dirty="0">
                <a:solidFill>
                  <a:srgbClr val="DA483C"/>
                </a:solidFill>
                <a:latin typeface="Times New Roman" pitchFamily="18" charset="0"/>
                <a:cs typeface="Times New Roman" pitchFamily="18" charset="0"/>
              </a:rPr>
              <a:t>the benefits of </a:t>
            </a:r>
            <a:r>
              <a:rPr sz="1600" b="1" spc="-4" dirty="0">
                <a:solidFill>
                  <a:srgbClr val="DA483C"/>
                </a:solidFill>
                <a:latin typeface="Times New Roman" pitchFamily="18" charset="0"/>
                <a:cs typeface="Times New Roman" pitchFamily="18" charset="0"/>
              </a:rPr>
              <a:t>LLP</a:t>
            </a:r>
            <a:r>
              <a:rPr sz="1600" b="1" spc="-215" dirty="0">
                <a:solidFill>
                  <a:srgbClr val="DA483C"/>
                </a:solidFill>
                <a:latin typeface="Times New Roman" pitchFamily="18" charset="0"/>
                <a:cs typeface="Times New Roman" pitchFamily="18" charset="0"/>
              </a:rPr>
              <a:t> </a:t>
            </a:r>
            <a:r>
              <a:rPr sz="1600" b="1" dirty="0">
                <a:solidFill>
                  <a:srgbClr val="DA483C"/>
                </a:solidFill>
                <a:latin typeface="Times New Roman" pitchFamily="18" charset="0"/>
                <a:cs typeface="Times New Roman" pitchFamily="18" charset="0"/>
              </a:rPr>
              <a:t>?</a:t>
            </a:r>
            <a:endParaRPr sz="1600">
              <a:latin typeface="Times New Roman" pitchFamily="18" charset="0"/>
              <a:cs typeface="Times New Roman" pitchFamily="18" charset="0"/>
            </a:endParaRPr>
          </a:p>
        </p:txBody>
      </p:sp>
      <p:sp>
        <p:nvSpPr>
          <p:cNvPr id="19" name="object 19"/>
          <p:cNvSpPr txBox="1"/>
          <p:nvPr/>
        </p:nvSpPr>
        <p:spPr>
          <a:xfrm>
            <a:off x="609600" y="2590800"/>
            <a:ext cx="3828473" cy="1742355"/>
          </a:xfrm>
          <a:prstGeom prst="rect">
            <a:avLst/>
          </a:prstGeom>
        </p:spPr>
        <p:txBody>
          <a:bodyPr vert="horz" wrap="square" lIns="0" tIns="59264" rIns="0" bIns="0" rtlCol="0">
            <a:spAutoFit/>
          </a:bodyPr>
          <a:lstStyle/>
          <a:p>
            <a:pPr marL="243895" indent="-232497">
              <a:spcBef>
                <a:spcPts val="467"/>
              </a:spcBef>
              <a:buFont typeface="Wingdings"/>
              <a:buChar char=""/>
              <a:tabLst>
                <a:tab pos="243895" algn="l"/>
              </a:tabLst>
            </a:pPr>
            <a:r>
              <a:rPr sz="1600" b="1" i="1" dirty="0">
                <a:solidFill>
                  <a:srgbClr val="3F3F3F"/>
                </a:solidFill>
                <a:latin typeface="Times New Roman" pitchFamily="18" charset="0"/>
                <a:cs typeface="Times New Roman" pitchFamily="18" charset="0"/>
              </a:rPr>
              <a:t>Low cost </a:t>
            </a:r>
            <a:r>
              <a:rPr sz="1600" i="1" dirty="0">
                <a:solidFill>
                  <a:srgbClr val="3F3F3F"/>
                </a:solidFill>
                <a:latin typeface="Times New Roman" pitchFamily="18" charset="0"/>
                <a:cs typeface="Times New Roman" pitchFamily="18" charset="0"/>
              </a:rPr>
              <a:t>of</a:t>
            </a:r>
            <a:r>
              <a:rPr sz="1600" i="1" spc="-36" dirty="0">
                <a:solidFill>
                  <a:srgbClr val="3F3F3F"/>
                </a:solidFill>
                <a:latin typeface="Times New Roman" pitchFamily="18" charset="0"/>
                <a:cs typeface="Times New Roman" pitchFamily="18" charset="0"/>
              </a:rPr>
              <a:t> </a:t>
            </a:r>
            <a:r>
              <a:rPr sz="1600" i="1" dirty="0">
                <a:solidFill>
                  <a:srgbClr val="3F3F3F"/>
                </a:solidFill>
                <a:latin typeface="Times New Roman" pitchFamily="18" charset="0"/>
                <a:cs typeface="Times New Roman" pitchFamily="18" charset="0"/>
              </a:rPr>
              <a:t>formation.</a:t>
            </a:r>
            <a:endParaRPr sz="1600">
              <a:latin typeface="Times New Roman" pitchFamily="18" charset="0"/>
              <a:cs typeface="Times New Roman" pitchFamily="18" charset="0"/>
            </a:endParaRPr>
          </a:p>
          <a:p>
            <a:pPr marL="243895" indent="-232497">
              <a:spcBef>
                <a:spcPts val="377"/>
              </a:spcBef>
              <a:buFont typeface="Wingdings"/>
              <a:buChar char=""/>
              <a:tabLst>
                <a:tab pos="243895" algn="l"/>
              </a:tabLst>
            </a:pPr>
            <a:r>
              <a:rPr sz="1600" b="1" i="1" dirty="0">
                <a:solidFill>
                  <a:srgbClr val="3F3F3F"/>
                </a:solidFill>
                <a:latin typeface="Times New Roman" pitchFamily="18" charset="0"/>
                <a:cs typeface="Times New Roman" pitchFamily="18" charset="0"/>
              </a:rPr>
              <a:t>Easy to establish, manage &amp;</a:t>
            </a:r>
            <a:r>
              <a:rPr sz="1600" b="1" i="1" spc="-94" dirty="0">
                <a:solidFill>
                  <a:srgbClr val="3F3F3F"/>
                </a:solidFill>
                <a:latin typeface="Times New Roman" pitchFamily="18" charset="0"/>
                <a:cs typeface="Times New Roman" pitchFamily="18" charset="0"/>
              </a:rPr>
              <a:t> </a:t>
            </a:r>
            <a:r>
              <a:rPr sz="1600" b="1" i="1" dirty="0">
                <a:solidFill>
                  <a:srgbClr val="3F3F3F"/>
                </a:solidFill>
                <a:latin typeface="Times New Roman" pitchFamily="18" charset="0"/>
                <a:cs typeface="Times New Roman" pitchFamily="18" charset="0"/>
              </a:rPr>
              <a:t>run</a:t>
            </a:r>
            <a:endParaRPr sz="1600">
              <a:latin typeface="Times New Roman" pitchFamily="18" charset="0"/>
              <a:cs typeface="Times New Roman" pitchFamily="18" charset="0"/>
            </a:endParaRPr>
          </a:p>
          <a:p>
            <a:pPr marL="283215" indent="-271818">
              <a:spcBef>
                <a:spcPts val="377"/>
              </a:spcBef>
              <a:buFont typeface="Wingdings"/>
              <a:buChar char=""/>
              <a:tabLst>
                <a:tab pos="283215" algn="l"/>
                <a:tab pos="283785" algn="l"/>
              </a:tabLst>
            </a:pPr>
            <a:r>
              <a:rPr sz="1600" b="1" i="1" dirty="0">
                <a:solidFill>
                  <a:srgbClr val="3F3F3F"/>
                </a:solidFill>
                <a:latin typeface="Times New Roman" pitchFamily="18" charset="0"/>
                <a:cs typeface="Times New Roman" pitchFamily="18" charset="0"/>
              </a:rPr>
              <a:t>Less</a:t>
            </a:r>
            <a:r>
              <a:rPr sz="1600" b="1" i="1" spc="-4" dirty="0">
                <a:solidFill>
                  <a:srgbClr val="3F3F3F"/>
                </a:solidFill>
                <a:latin typeface="Times New Roman" pitchFamily="18" charset="0"/>
                <a:cs typeface="Times New Roman" pitchFamily="18" charset="0"/>
              </a:rPr>
              <a:t> </a:t>
            </a:r>
            <a:r>
              <a:rPr sz="1600" b="1" i="1" dirty="0">
                <a:solidFill>
                  <a:srgbClr val="3F3F3F"/>
                </a:solidFill>
                <a:latin typeface="Times New Roman" pitchFamily="18" charset="0"/>
                <a:cs typeface="Times New Roman" pitchFamily="18" charset="0"/>
              </a:rPr>
              <a:t>Compliance</a:t>
            </a:r>
            <a:endParaRPr sz="1600">
              <a:latin typeface="Times New Roman" pitchFamily="18" charset="0"/>
              <a:cs typeface="Times New Roman" pitchFamily="18" charset="0"/>
            </a:endParaRPr>
          </a:p>
          <a:p>
            <a:pPr marL="283215" indent="-271818">
              <a:spcBef>
                <a:spcPts val="377"/>
              </a:spcBef>
              <a:buFont typeface="Wingdings"/>
              <a:buChar char=""/>
              <a:tabLst>
                <a:tab pos="283215" algn="l"/>
                <a:tab pos="283785" algn="l"/>
              </a:tabLst>
            </a:pPr>
            <a:r>
              <a:rPr sz="1600" b="1" i="1" spc="-4" dirty="0">
                <a:solidFill>
                  <a:srgbClr val="3F3F3F"/>
                </a:solidFill>
                <a:latin typeface="Times New Roman" pitchFamily="18" charset="0"/>
                <a:cs typeface="Times New Roman" pitchFamily="18" charset="0"/>
              </a:rPr>
              <a:t>No Audit requirement</a:t>
            </a:r>
            <a:r>
              <a:rPr sz="1600" i="1" spc="-4" dirty="0">
                <a:solidFill>
                  <a:srgbClr val="3F3F3F"/>
                </a:solidFill>
                <a:latin typeface="Times New Roman" pitchFamily="18" charset="0"/>
                <a:cs typeface="Times New Roman" pitchFamily="18" charset="0"/>
              </a:rPr>
              <a:t>: upto </a:t>
            </a:r>
            <a:r>
              <a:rPr sz="1600" b="1" i="1" spc="-4" dirty="0">
                <a:solidFill>
                  <a:srgbClr val="001F5F"/>
                </a:solidFill>
                <a:latin typeface="Times New Roman" pitchFamily="18" charset="0"/>
                <a:cs typeface="Times New Roman" pitchFamily="18" charset="0"/>
              </a:rPr>
              <a:t>Capital </a:t>
            </a:r>
            <a:r>
              <a:rPr sz="1600" i="1" spc="-4">
                <a:solidFill>
                  <a:srgbClr val="3F3F3F"/>
                </a:solidFill>
                <a:latin typeface="Times New Roman" pitchFamily="18" charset="0"/>
                <a:cs typeface="Times New Roman" pitchFamily="18" charset="0"/>
              </a:rPr>
              <a:t>contribution</a:t>
            </a:r>
            <a:r>
              <a:rPr sz="1600" i="1" spc="-36">
                <a:solidFill>
                  <a:srgbClr val="3F3F3F"/>
                </a:solidFill>
                <a:latin typeface="Times New Roman" pitchFamily="18" charset="0"/>
                <a:cs typeface="Times New Roman" pitchFamily="18" charset="0"/>
              </a:rPr>
              <a:t> </a:t>
            </a:r>
            <a:r>
              <a:rPr sz="1600" i="1" smtClean="0">
                <a:solidFill>
                  <a:srgbClr val="3F3F3F"/>
                </a:solidFill>
                <a:latin typeface="Times New Roman" pitchFamily="18" charset="0"/>
                <a:cs typeface="Times New Roman" pitchFamily="18" charset="0"/>
              </a:rPr>
              <a:t>of</a:t>
            </a:r>
            <a:r>
              <a:rPr lang="en-US" sz="1600" i="1" dirty="0" smtClean="0">
                <a:solidFill>
                  <a:srgbClr val="3F3F3F"/>
                </a:solidFill>
                <a:latin typeface="Times New Roman" pitchFamily="18" charset="0"/>
                <a:cs typeface="Times New Roman" pitchFamily="18" charset="0"/>
              </a:rPr>
              <a:t> </a:t>
            </a:r>
            <a:endParaRPr sz="1600">
              <a:latin typeface="Times New Roman" pitchFamily="18" charset="0"/>
              <a:cs typeface="Times New Roman" pitchFamily="18" charset="0"/>
            </a:endParaRPr>
          </a:p>
          <a:p>
            <a:pPr marL="243326">
              <a:spcBef>
                <a:spcPts val="377"/>
              </a:spcBef>
            </a:pPr>
            <a:r>
              <a:rPr sz="1600" b="1" i="1" dirty="0">
                <a:solidFill>
                  <a:srgbClr val="3F3F3F"/>
                </a:solidFill>
                <a:latin typeface="Times New Roman" pitchFamily="18" charset="0"/>
                <a:cs typeface="Times New Roman" pitchFamily="18" charset="0"/>
              </a:rPr>
              <a:t>Rs. 25 </a:t>
            </a:r>
            <a:r>
              <a:rPr sz="1600" b="1" i="1" spc="4" dirty="0">
                <a:solidFill>
                  <a:srgbClr val="3F3F3F"/>
                </a:solidFill>
                <a:latin typeface="Times New Roman" pitchFamily="18" charset="0"/>
                <a:cs typeface="Times New Roman" pitchFamily="18" charset="0"/>
              </a:rPr>
              <a:t>lakh </a:t>
            </a:r>
            <a:r>
              <a:rPr sz="1600" b="1" i="1" dirty="0">
                <a:solidFill>
                  <a:srgbClr val="3F3F3F"/>
                </a:solidFill>
                <a:latin typeface="Times New Roman" pitchFamily="18" charset="0"/>
                <a:cs typeface="Times New Roman" pitchFamily="18" charset="0"/>
              </a:rPr>
              <a:t>or turnover of Rs. 40</a:t>
            </a:r>
            <a:r>
              <a:rPr sz="1600" b="1" i="1" spc="-108" dirty="0">
                <a:solidFill>
                  <a:srgbClr val="3F3F3F"/>
                </a:solidFill>
                <a:latin typeface="Times New Roman" pitchFamily="18" charset="0"/>
                <a:cs typeface="Times New Roman" pitchFamily="18" charset="0"/>
              </a:rPr>
              <a:t> </a:t>
            </a:r>
            <a:r>
              <a:rPr sz="1600" b="1" i="1" dirty="0">
                <a:solidFill>
                  <a:srgbClr val="3F3F3F"/>
                </a:solidFill>
                <a:latin typeface="Times New Roman" pitchFamily="18" charset="0"/>
                <a:cs typeface="Times New Roman" pitchFamily="18" charset="0"/>
              </a:rPr>
              <a:t>lakh.</a:t>
            </a:r>
            <a:endParaRPr sz="1600">
              <a:latin typeface="Times New Roman" pitchFamily="18" charset="0"/>
              <a:cs typeface="Times New Roman" pitchFamily="18" charset="0"/>
            </a:endParaRPr>
          </a:p>
        </p:txBody>
      </p:sp>
      <p:sp>
        <p:nvSpPr>
          <p:cNvPr id="20" name="object 20"/>
          <p:cNvSpPr/>
          <p:nvPr/>
        </p:nvSpPr>
        <p:spPr>
          <a:xfrm>
            <a:off x="5554288" y="2857500"/>
            <a:ext cx="2357005" cy="1176618"/>
          </a:xfrm>
          <a:custGeom>
            <a:avLst/>
            <a:gdLst/>
            <a:ahLst/>
            <a:cxnLst/>
            <a:rect l="l" t="t" r="r" b="b"/>
            <a:pathLst>
              <a:path w="2592704" h="1333500">
                <a:moveTo>
                  <a:pt x="0" y="0"/>
                </a:moveTo>
                <a:lnTo>
                  <a:pt x="0" y="1333500"/>
                </a:lnTo>
                <a:lnTo>
                  <a:pt x="2592324" y="1333500"/>
                </a:lnTo>
                <a:lnTo>
                  <a:pt x="2592324" y="0"/>
                </a:lnTo>
                <a:lnTo>
                  <a:pt x="0" y="0"/>
                </a:lnTo>
                <a:close/>
              </a:path>
            </a:pathLst>
          </a:custGeom>
          <a:solidFill>
            <a:srgbClr val="DA483D"/>
          </a:solidFill>
        </p:spPr>
        <p:txBody>
          <a:bodyPr wrap="square" lIns="0" tIns="0" rIns="0" bIns="0" rtlCol="0"/>
          <a:lstStyle/>
          <a:p>
            <a:endParaRPr/>
          </a:p>
        </p:txBody>
      </p:sp>
      <p:sp>
        <p:nvSpPr>
          <p:cNvPr id="21" name="object 21"/>
          <p:cNvSpPr/>
          <p:nvPr/>
        </p:nvSpPr>
        <p:spPr>
          <a:xfrm>
            <a:off x="5543204" y="2846743"/>
            <a:ext cx="2380673" cy="1199590"/>
          </a:xfrm>
          <a:custGeom>
            <a:avLst/>
            <a:gdLst/>
            <a:ahLst/>
            <a:cxnLst/>
            <a:rect l="l" t="t" r="r" b="b"/>
            <a:pathLst>
              <a:path w="2618740" h="1359535">
                <a:moveTo>
                  <a:pt x="2618232" y="1353312"/>
                </a:moveTo>
                <a:lnTo>
                  <a:pt x="2618232" y="6096"/>
                </a:lnTo>
                <a:lnTo>
                  <a:pt x="2612136" y="0"/>
                </a:lnTo>
                <a:lnTo>
                  <a:pt x="6096" y="0"/>
                </a:lnTo>
                <a:lnTo>
                  <a:pt x="0" y="6096"/>
                </a:lnTo>
                <a:lnTo>
                  <a:pt x="0" y="1353312"/>
                </a:lnTo>
                <a:lnTo>
                  <a:pt x="6096" y="1359408"/>
                </a:lnTo>
                <a:lnTo>
                  <a:pt x="12192" y="1359408"/>
                </a:lnTo>
                <a:lnTo>
                  <a:pt x="12192" y="25908"/>
                </a:lnTo>
                <a:lnTo>
                  <a:pt x="25908" y="12192"/>
                </a:lnTo>
                <a:lnTo>
                  <a:pt x="25908" y="25908"/>
                </a:lnTo>
                <a:lnTo>
                  <a:pt x="2592324" y="25908"/>
                </a:lnTo>
                <a:lnTo>
                  <a:pt x="2592324" y="12192"/>
                </a:lnTo>
                <a:lnTo>
                  <a:pt x="2604516" y="25908"/>
                </a:lnTo>
                <a:lnTo>
                  <a:pt x="2604516" y="1359408"/>
                </a:lnTo>
                <a:lnTo>
                  <a:pt x="2612136" y="1359408"/>
                </a:lnTo>
                <a:lnTo>
                  <a:pt x="2618232" y="1353312"/>
                </a:lnTo>
                <a:close/>
              </a:path>
              <a:path w="2618740" h="1359535">
                <a:moveTo>
                  <a:pt x="25908" y="25908"/>
                </a:moveTo>
                <a:lnTo>
                  <a:pt x="25908" y="12192"/>
                </a:lnTo>
                <a:lnTo>
                  <a:pt x="12192" y="25908"/>
                </a:lnTo>
                <a:lnTo>
                  <a:pt x="25908" y="25908"/>
                </a:lnTo>
                <a:close/>
              </a:path>
              <a:path w="2618740" h="1359535">
                <a:moveTo>
                  <a:pt x="25908" y="1333500"/>
                </a:moveTo>
                <a:lnTo>
                  <a:pt x="25908" y="25908"/>
                </a:lnTo>
                <a:lnTo>
                  <a:pt x="12192" y="25908"/>
                </a:lnTo>
                <a:lnTo>
                  <a:pt x="12192" y="1333500"/>
                </a:lnTo>
                <a:lnTo>
                  <a:pt x="25908" y="1333500"/>
                </a:lnTo>
                <a:close/>
              </a:path>
              <a:path w="2618740" h="1359535">
                <a:moveTo>
                  <a:pt x="2604516" y="1333500"/>
                </a:moveTo>
                <a:lnTo>
                  <a:pt x="12192" y="1333500"/>
                </a:lnTo>
                <a:lnTo>
                  <a:pt x="25908" y="1345692"/>
                </a:lnTo>
                <a:lnTo>
                  <a:pt x="25908" y="1359408"/>
                </a:lnTo>
                <a:lnTo>
                  <a:pt x="2592324" y="1359408"/>
                </a:lnTo>
                <a:lnTo>
                  <a:pt x="2592324" y="1345692"/>
                </a:lnTo>
                <a:lnTo>
                  <a:pt x="2604516" y="1333500"/>
                </a:lnTo>
                <a:close/>
              </a:path>
              <a:path w="2618740" h="1359535">
                <a:moveTo>
                  <a:pt x="25908" y="1359408"/>
                </a:moveTo>
                <a:lnTo>
                  <a:pt x="25908" y="1345692"/>
                </a:lnTo>
                <a:lnTo>
                  <a:pt x="12192" y="1333500"/>
                </a:lnTo>
                <a:lnTo>
                  <a:pt x="12192" y="1359408"/>
                </a:lnTo>
                <a:lnTo>
                  <a:pt x="25908" y="1359408"/>
                </a:lnTo>
                <a:close/>
              </a:path>
              <a:path w="2618740" h="1359535">
                <a:moveTo>
                  <a:pt x="2604516" y="25908"/>
                </a:moveTo>
                <a:lnTo>
                  <a:pt x="2592324" y="12192"/>
                </a:lnTo>
                <a:lnTo>
                  <a:pt x="2592324" y="25908"/>
                </a:lnTo>
                <a:lnTo>
                  <a:pt x="2604516" y="25908"/>
                </a:lnTo>
                <a:close/>
              </a:path>
              <a:path w="2618740" h="1359535">
                <a:moveTo>
                  <a:pt x="2604516" y="1333500"/>
                </a:moveTo>
                <a:lnTo>
                  <a:pt x="2604516" y="25908"/>
                </a:lnTo>
                <a:lnTo>
                  <a:pt x="2592324" y="25908"/>
                </a:lnTo>
                <a:lnTo>
                  <a:pt x="2592324" y="1333500"/>
                </a:lnTo>
                <a:lnTo>
                  <a:pt x="2604516" y="1333500"/>
                </a:lnTo>
                <a:close/>
              </a:path>
              <a:path w="2618740" h="1359535">
                <a:moveTo>
                  <a:pt x="2604516" y="1359408"/>
                </a:moveTo>
                <a:lnTo>
                  <a:pt x="2604516" y="1333500"/>
                </a:lnTo>
                <a:lnTo>
                  <a:pt x="2592324" y="1345692"/>
                </a:lnTo>
                <a:lnTo>
                  <a:pt x="2592324" y="1359408"/>
                </a:lnTo>
                <a:lnTo>
                  <a:pt x="2604516" y="1359408"/>
                </a:lnTo>
                <a:close/>
              </a:path>
            </a:pathLst>
          </a:custGeom>
          <a:solidFill>
            <a:srgbClr val="DA483D"/>
          </a:solidFill>
        </p:spPr>
        <p:txBody>
          <a:bodyPr wrap="square" lIns="0" tIns="0" rIns="0" bIns="0" rtlCol="0"/>
          <a:lstStyle/>
          <a:p>
            <a:endParaRPr/>
          </a:p>
        </p:txBody>
      </p:sp>
      <p:sp>
        <p:nvSpPr>
          <p:cNvPr id="22" name="object 22"/>
          <p:cNvSpPr txBox="1"/>
          <p:nvPr/>
        </p:nvSpPr>
        <p:spPr>
          <a:xfrm>
            <a:off x="5554288" y="2890668"/>
            <a:ext cx="2357005" cy="1396503"/>
          </a:xfrm>
          <a:prstGeom prst="rect">
            <a:avLst/>
          </a:prstGeom>
        </p:spPr>
        <p:txBody>
          <a:bodyPr vert="horz" wrap="square" lIns="0" tIns="11397" rIns="0" bIns="0" rtlCol="0">
            <a:spAutoFit/>
          </a:bodyPr>
          <a:lstStyle/>
          <a:p>
            <a:pPr algn="ctr">
              <a:spcBef>
                <a:spcPts val="90"/>
              </a:spcBef>
            </a:pPr>
            <a:r>
              <a:rPr sz="1300" b="1" spc="-18" dirty="0">
                <a:solidFill>
                  <a:srgbClr val="FFFFFF"/>
                </a:solidFill>
                <a:latin typeface="Times New Roman"/>
                <a:cs typeface="Times New Roman"/>
              </a:rPr>
              <a:t>CAPITA</a:t>
            </a:r>
            <a:r>
              <a:rPr sz="1300" spc="-18" dirty="0">
                <a:solidFill>
                  <a:srgbClr val="FFFFFF"/>
                </a:solidFill>
                <a:latin typeface="Times New Roman"/>
                <a:cs typeface="Times New Roman"/>
              </a:rPr>
              <a:t>L</a:t>
            </a:r>
            <a:endParaRPr sz="1300">
              <a:latin typeface="Times New Roman"/>
              <a:cs typeface="Times New Roman"/>
            </a:endParaRPr>
          </a:p>
          <a:p>
            <a:pPr marL="188620" marR="183491" algn="ctr">
              <a:spcBef>
                <a:spcPts val="1077"/>
              </a:spcBef>
            </a:pPr>
            <a:r>
              <a:rPr sz="1300" i="1" dirty="0">
                <a:solidFill>
                  <a:srgbClr val="FFFFFF"/>
                </a:solidFill>
                <a:latin typeface="Times New Roman"/>
                <a:cs typeface="Times New Roman"/>
              </a:rPr>
              <a:t>Amount invested for starting</a:t>
            </a:r>
            <a:r>
              <a:rPr sz="1300" i="1" spc="-81" dirty="0">
                <a:solidFill>
                  <a:srgbClr val="FFFFFF"/>
                </a:solidFill>
                <a:latin typeface="Times New Roman"/>
                <a:cs typeface="Times New Roman"/>
              </a:rPr>
              <a:t> </a:t>
            </a:r>
            <a:r>
              <a:rPr sz="1300" i="1" dirty="0">
                <a:solidFill>
                  <a:srgbClr val="FFFFFF"/>
                </a:solidFill>
                <a:latin typeface="Times New Roman"/>
                <a:cs typeface="Times New Roman"/>
              </a:rPr>
              <a:t>a  </a:t>
            </a:r>
            <a:r>
              <a:rPr sz="1300" i="1" spc="4" dirty="0">
                <a:solidFill>
                  <a:srgbClr val="FFFFFF"/>
                </a:solidFill>
                <a:latin typeface="Times New Roman"/>
                <a:cs typeface="Times New Roman"/>
              </a:rPr>
              <a:t>business.</a:t>
            </a:r>
            <a:endParaRPr sz="1300">
              <a:latin typeface="Times New Roman"/>
              <a:cs typeface="Times New Roman"/>
            </a:endParaRPr>
          </a:p>
          <a:p>
            <a:pPr marL="185771" marR="180072" algn="ctr"/>
            <a:r>
              <a:rPr sz="1300" i="1" dirty="0">
                <a:solidFill>
                  <a:srgbClr val="FFFFFF"/>
                </a:solidFill>
                <a:latin typeface="Times New Roman"/>
                <a:cs typeface="Times New Roman"/>
              </a:rPr>
              <a:t>It can be in </a:t>
            </a:r>
            <a:r>
              <a:rPr sz="1300" i="1" spc="4" dirty="0">
                <a:solidFill>
                  <a:srgbClr val="FFFFFF"/>
                </a:solidFill>
                <a:latin typeface="Times New Roman"/>
                <a:cs typeface="Times New Roman"/>
              </a:rPr>
              <a:t>the form </a:t>
            </a:r>
            <a:r>
              <a:rPr sz="1300" i="1" dirty="0">
                <a:solidFill>
                  <a:srgbClr val="FFFFFF"/>
                </a:solidFill>
                <a:latin typeface="Times New Roman"/>
                <a:cs typeface="Times New Roman"/>
              </a:rPr>
              <a:t>of</a:t>
            </a:r>
            <a:r>
              <a:rPr sz="1300" i="1" spc="-121" dirty="0">
                <a:solidFill>
                  <a:srgbClr val="FFFFFF"/>
                </a:solidFill>
                <a:latin typeface="Times New Roman"/>
                <a:cs typeface="Times New Roman"/>
              </a:rPr>
              <a:t> </a:t>
            </a:r>
            <a:r>
              <a:rPr sz="1300" i="1" spc="-13" dirty="0">
                <a:solidFill>
                  <a:srgbClr val="FFFFFF"/>
                </a:solidFill>
                <a:latin typeface="Times New Roman"/>
                <a:cs typeface="Times New Roman"/>
              </a:rPr>
              <a:t>money,  </a:t>
            </a:r>
            <a:r>
              <a:rPr sz="1300" i="1" dirty="0">
                <a:solidFill>
                  <a:srgbClr val="FFFFFF"/>
                </a:solidFill>
                <a:latin typeface="Times New Roman"/>
                <a:cs typeface="Times New Roman"/>
              </a:rPr>
              <a:t>assets or </a:t>
            </a:r>
            <a:r>
              <a:rPr sz="1300" i="1" spc="4" dirty="0">
                <a:solidFill>
                  <a:srgbClr val="FFFFFF"/>
                </a:solidFill>
                <a:latin typeface="Times New Roman"/>
                <a:cs typeface="Times New Roman"/>
              </a:rPr>
              <a:t>any </a:t>
            </a:r>
            <a:r>
              <a:rPr sz="1300" i="1" dirty="0">
                <a:solidFill>
                  <a:srgbClr val="FFFFFF"/>
                </a:solidFill>
                <a:latin typeface="Times New Roman"/>
                <a:cs typeface="Times New Roman"/>
              </a:rPr>
              <a:t>other</a:t>
            </a:r>
            <a:r>
              <a:rPr sz="1300" i="1" spc="-76" dirty="0">
                <a:solidFill>
                  <a:srgbClr val="FFFFFF"/>
                </a:solidFill>
                <a:latin typeface="Times New Roman"/>
                <a:cs typeface="Times New Roman"/>
              </a:rPr>
              <a:t> </a:t>
            </a:r>
            <a:r>
              <a:rPr sz="1300" i="1" dirty="0">
                <a:solidFill>
                  <a:srgbClr val="FFFFFF"/>
                </a:solidFill>
                <a:latin typeface="Times New Roman"/>
                <a:cs typeface="Times New Roman"/>
              </a:rPr>
              <a:t>form.</a:t>
            </a:r>
            <a:endParaRPr sz="1300">
              <a:latin typeface="Times New Roman"/>
              <a:cs typeface="Times New Roman"/>
            </a:endParaRPr>
          </a:p>
        </p:txBody>
      </p:sp>
      <p:sp>
        <p:nvSpPr>
          <p:cNvPr id="23" name="object 23"/>
          <p:cNvSpPr txBox="1"/>
          <p:nvPr/>
        </p:nvSpPr>
        <p:spPr>
          <a:xfrm>
            <a:off x="990600" y="4343400"/>
            <a:ext cx="2721264" cy="503951"/>
          </a:xfrm>
          <a:prstGeom prst="rect">
            <a:avLst/>
          </a:prstGeom>
        </p:spPr>
        <p:txBody>
          <a:bodyPr vert="horz" wrap="square" lIns="0" tIns="11397" rIns="0" bIns="0" rtlCol="0">
            <a:spAutoFit/>
          </a:bodyPr>
          <a:lstStyle/>
          <a:p>
            <a:pPr marL="11397">
              <a:spcBef>
                <a:spcPts val="90"/>
              </a:spcBef>
            </a:pPr>
            <a:r>
              <a:rPr sz="1600" b="1" spc="-4" dirty="0">
                <a:solidFill>
                  <a:srgbClr val="DA483C"/>
                </a:solidFill>
                <a:latin typeface="Times New Roman" pitchFamily="18" charset="0"/>
                <a:cs typeface="Times New Roman" pitchFamily="18" charset="0"/>
              </a:rPr>
              <a:t>Que: </a:t>
            </a:r>
            <a:r>
              <a:rPr sz="1600" b="1" dirty="0">
                <a:solidFill>
                  <a:srgbClr val="DA483C"/>
                </a:solidFill>
                <a:latin typeface="Times New Roman" pitchFamily="18" charset="0"/>
                <a:cs typeface="Times New Roman" pitchFamily="18" charset="0"/>
              </a:rPr>
              <a:t>What </a:t>
            </a:r>
            <a:r>
              <a:rPr sz="1600" b="1" spc="-4" dirty="0">
                <a:solidFill>
                  <a:srgbClr val="DA483C"/>
                </a:solidFill>
                <a:latin typeface="Times New Roman" pitchFamily="18" charset="0"/>
                <a:cs typeface="Times New Roman" pitchFamily="18" charset="0"/>
              </a:rPr>
              <a:t>are </a:t>
            </a:r>
            <a:r>
              <a:rPr sz="1600" b="1" dirty="0">
                <a:solidFill>
                  <a:srgbClr val="DA483C"/>
                </a:solidFill>
                <a:latin typeface="Times New Roman" pitchFamily="18" charset="0"/>
                <a:cs typeface="Times New Roman" pitchFamily="18" charset="0"/>
              </a:rPr>
              <a:t>the </a:t>
            </a:r>
            <a:r>
              <a:rPr sz="1600" b="1" spc="-4" dirty="0">
                <a:solidFill>
                  <a:srgbClr val="DA483C"/>
                </a:solidFill>
                <a:latin typeface="Times New Roman" pitchFamily="18" charset="0"/>
                <a:cs typeface="Times New Roman" pitchFamily="18" charset="0"/>
              </a:rPr>
              <a:t>limitations </a:t>
            </a:r>
            <a:r>
              <a:rPr sz="1600" b="1" dirty="0">
                <a:solidFill>
                  <a:srgbClr val="DA483C"/>
                </a:solidFill>
                <a:latin typeface="Times New Roman" pitchFamily="18" charset="0"/>
                <a:cs typeface="Times New Roman" pitchFamily="18" charset="0"/>
              </a:rPr>
              <a:t>of </a:t>
            </a:r>
            <a:r>
              <a:rPr sz="1600" b="1" spc="-4" dirty="0">
                <a:solidFill>
                  <a:srgbClr val="DA483C"/>
                </a:solidFill>
                <a:latin typeface="Times New Roman" pitchFamily="18" charset="0"/>
                <a:cs typeface="Times New Roman" pitchFamily="18" charset="0"/>
              </a:rPr>
              <a:t>LLP</a:t>
            </a:r>
            <a:r>
              <a:rPr sz="1600" b="1" spc="-183" dirty="0">
                <a:solidFill>
                  <a:srgbClr val="DA483C"/>
                </a:solidFill>
                <a:latin typeface="Times New Roman" pitchFamily="18" charset="0"/>
                <a:cs typeface="Times New Roman" pitchFamily="18" charset="0"/>
              </a:rPr>
              <a:t> </a:t>
            </a:r>
            <a:r>
              <a:rPr sz="1600" b="1" dirty="0">
                <a:solidFill>
                  <a:srgbClr val="DA483C"/>
                </a:solidFill>
                <a:latin typeface="Times New Roman" pitchFamily="18" charset="0"/>
                <a:cs typeface="Times New Roman" pitchFamily="18" charset="0"/>
              </a:rPr>
              <a:t>?</a:t>
            </a:r>
            <a:endParaRPr sz="1600">
              <a:latin typeface="Times New Roman" pitchFamily="18" charset="0"/>
              <a:cs typeface="Times New Roman" pitchFamily="18" charset="0"/>
            </a:endParaRPr>
          </a:p>
        </p:txBody>
      </p:sp>
      <p:sp>
        <p:nvSpPr>
          <p:cNvPr id="24" name="object 24"/>
          <p:cNvSpPr txBox="1"/>
          <p:nvPr/>
        </p:nvSpPr>
        <p:spPr>
          <a:xfrm>
            <a:off x="838201" y="4800600"/>
            <a:ext cx="3810000" cy="2083870"/>
          </a:xfrm>
          <a:prstGeom prst="rect">
            <a:avLst/>
          </a:prstGeom>
        </p:spPr>
        <p:txBody>
          <a:bodyPr vert="horz" wrap="square" lIns="0" tIns="11397" rIns="0" bIns="0" rtlCol="0">
            <a:spAutoFit/>
          </a:bodyPr>
          <a:lstStyle/>
          <a:p>
            <a:pPr marL="232497" marR="4559" indent="-221101">
              <a:lnSpc>
                <a:spcPct val="125000"/>
              </a:lnSpc>
              <a:spcBef>
                <a:spcPts val="90"/>
              </a:spcBef>
              <a:buFont typeface="Wingdings"/>
              <a:buChar char=""/>
              <a:tabLst>
                <a:tab pos="233068" algn="l"/>
              </a:tabLst>
            </a:pPr>
            <a:r>
              <a:rPr sz="1600" i="1" dirty="0">
                <a:solidFill>
                  <a:srgbClr val="3F3F3F"/>
                </a:solidFill>
                <a:latin typeface="Times New Roman" pitchFamily="18" charset="0"/>
                <a:cs typeface="Times New Roman" pitchFamily="18" charset="0"/>
              </a:rPr>
              <a:t>Any act of the </a:t>
            </a:r>
            <a:r>
              <a:rPr sz="1600" i="1" spc="-4" dirty="0">
                <a:solidFill>
                  <a:srgbClr val="3F3F3F"/>
                </a:solidFill>
                <a:latin typeface="Times New Roman" pitchFamily="18" charset="0"/>
                <a:cs typeface="Times New Roman" pitchFamily="18" charset="0"/>
              </a:rPr>
              <a:t>partner without </a:t>
            </a:r>
            <a:r>
              <a:rPr sz="1600" i="1" spc="4" dirty="0">
                <a:solidFill>
                  <a:srgbClr val="3F3F3F"/>
                </a:solidFill>
                <a:latin typeface="Times New Roman" pitchFamily="18" charset="0"/>
                <a:cs typeface="Times New Roman" pitchFamily="18" charset="0"/>
              </a:rPr>
              <a:t>the </a:t>
            </a:r>
            <a:r>
              <a:rPr sz="1600" i="1" dirty="0">
                <a:solidFill>
                  <a:srgbClr val="3F3F3F"/>
                </a:solidFill>
                <a:latin typeface="Times New Roman" pitchFamily="18" charset="0"/>
                <a:cs typeface="Times New Roman" pitchFamily="18" charset="0"/>
              </a:rPr>
              <a:t>consent of the other  </a:t>
            </a:r>
            <a:r>
              <a:rPr sz="1600" i="1" spc="4" dirty="0">
                <a:solidFill>
                  <a:srgbClr val="3F3F3F"/>
                </a:solidFill>
                <a:latin typeface="Times New Roman" pitchFamily="18" charset="0"/>
                <a:cs typeface="Times New Roman" pitchFamily="18" charset="0"/>
              </a:rPr>
              <a:t>partner binds the</a:t>
            </a:r>
            <a:r>
              <a:rPr sz="1600" i="1" spc="-90" dirty="0">
                <a:solidFill>
                  <a:srgbClr val="3F3F3F"/>
                </a:solidFill>
                <a:latin typeface="Times New Roman" pitchFamily="18" charset="0"/>
                <a:cs typeface="Times New Roman" pitchFamily="18" charset="0"/>
              </a:rPr>
              <a:t> </a:t>
            </a:r>
            <a:r>
              <a:rPr sz="1600" i="1" spc="-45" dirty="0">
                <a:solidFill>
                  <a:srgbClr val="3F3F3F"/>
                </a:solidFill>
                <a:latin typeface="Times New Roman" pitchFamily="18" charset="0"/>
                <a:cs typeface="Times New Roman" pitchFamily="18" charset="0"/>
              </a:rPr>
              <a:t>LLP.</a:t>
            </a:r>
            <a:endParaRPr sz="1600">
              <a:latin typeface="Times New Roman" pitchFamily="18" charset="0"/>
              <a:cs typeface="Times New Roman" pitchFamily="18" charset="0"/>
            </a:endParaRPr>
          </a:p>
          <a:p>
            <a:pPr marL="232497" indent="-221101">
              <a:spcBef>
                <a:spcPts val="377"/>
              </a:spcBef>
              <a:buFont typeface="Wingdings"/>
              <a:buChar char=""/>
              <a:tabLst>
                <a:tab pos="233068" algn="l"/>
              </a:tabLst>
            </a:pPr>
            <a:r>
              <a:rPr sz="1600" i="1" spc="-4" dirty="0">
                <a:solidFill>
                  <a:srgbClr val="3F3F3F"/>
                </a:solidFill>
                <a:latin typeface="Times New Roman" pitchFamily="18" charset="0"/>
                <a:cs typeface="Times New Roman" pitchFamily="18" charset="0"/>
              </a:rPr>
              <a:t>Liability</a:t>
            </a:r>
            <a:r>
              <a:rPr sz="1600" i="1" spc="206" dirty="0">
                <a:solidFill>
                  <a:srgbClr val="3F3F3F"/>
                </a:solidFill>
                <a:latin typeface="Times New Roman" pitchFamily="18" charset="0"/>
                <a:cs typeface="Times New Roman" pitchFamily="18" charset="0"/>
              </a:rPr>
              <a:t> </a:t>
            </a:r>
            <a:r>
              <a:rPr sz="1600" i="1" spc="-4" dirty="0">
                <a:solidFill>
                  <a:srgbClr val="3F3F3F"/>
                </a:solidFill>
                <a:latin typeface="Times New Roman" pitchFamily="18" charset="0"/>
                <a:cs typeface="Times New Roman" pitchFamily="18" charset="0"/>
              </a:rPr>
              <a:t>extend</a:t>
            </a:r>
            <a:r>
              <a:rPr sz="1600" i="1" spc="206" dirty="0">
                <a:solidFill>
                  <a:srgbClr val="3F3F3F"/>
                </a:solidFill>
                <a:latin typeface="Times New Roman" pitchFamily="18" charset="0"/>
                <a:cs typeface="Times New Roman" pitchFamily="18" charset="0"/>
              </a:rPr>
              <a:t> </a:t>
            </a:r>
            <a:r>
              <a:rPr sz="1600" i="1" dirty="0">
                <a:solidFill>
                  <a:srgbClr val="3F3F3F"/>
                </a:solidFill>
                <a:latin typeface="Times New Roman" pitchFamily="18" charset="0"/>
                <a:cs typeface="Times New Roman" pitchFamily="18" charset="0"/>
              </a:rPr>
              <a:t>to</a:t>
            </a:r>
            <a:r>
              <a:rPr sz="1600" i="1" spc="202" dirty="0">
                <a:solidFill>
                  <a:srgbClr val="3F3F3F"/>
                </a:solidFill>
                <a:latin typeface="Times New Roman" pitchFamily="18" charset="0"/>
                <a:cs typeface="Times New Roman" pitchFamily="18" charset="0"/>
              </a:rPr>
              <a:t> </a:t>
            </a:r>
            <a:r>
              <a:rPr sz="1600" i="1" spc="-4" dirty="0">
                <a:solidFill>
                  <a:srgbClr val="3F3F3F"/>
                </a:solidFill>
                <a:latin typeface="Times New Roman" pitchFamily="18" charset="0"/>
                <a:cs typeface="Times New Roman" pitchFamily="18" charset="0"/>
              </a:rPr>
              <a:t>personal</a:t>
            </a:r>
            <a:r>
              <a:rPr sz="1600" i="1" spc="202" dirty="0">
                <a:solidFill>
                  <a:srgbClr val="3F3F3F"/>
                </a:solidFill>
                <a:latin typeface="Times New Roman" pitchFamily="18" charset="0"/>
                <a:cs typeface="Times New Roman" pitchFamily="18" charset="0"/>
              </a:rPr>
              <a:t> </a:t>
            </a:r>
            <a:r>
              <a:rPr sz="1600" i="1" dirty="0">
                <a:solidFill>
                  <a:srgbClr val="3F3F3F"/>
                </a:solidFill>
                <a:latin typeface="Times New Roman" pitchFamily="18" charset="0"/>
                <a:cs typeface="Times New Roman" pitchFamily="18" charset="0"/>
              </a:rPr>
              <a:t>assets</a:t>
            </a:r>
            <a:r>
              <a:rPr sz="1600" i="1" spc="211" dirty="0">
                <a:solidFill>
                  <a:srgbClr val="3F3F3F"/>
                </a:solidFill>
                <a:latin typeface="Times New Roman" pitchFamily="18" charset="0"/>
                <a:cs typeface="Times New Roman" pitchFamily="18" charset="0"/>
              </a:rPr>
              <a:t> </a:t>
            </a:r>
            <a:r>
              <a:rPr sz="1600" i="1" spc="-4" dirty="0">
                <a:solidFill>
                  <a:srgbClr val="3F3F3F"/>
                </a:solidFill>
                <a:latin typeface="Times New Roman" pitchFamily="18" charset="0"/>
                <a:cs typeface="Times New Roman" pitchFamily="18" charset="0"/>
              </a:rPr>
              <a:t>under</a:t>
            </a:r>
            <a:r>
              <a:rPr sz="1600" i="1" spc="202" dirty="0">
                <a:solidFill>
                  <a:srgbClr val="3F3F3F"/>
                </a:solidFill>
                <a:latin typeface="Times New Roman" pitchFamily="18" charset="0"/>
                <a:cs typeface="Times New Roman" pitchFamily="18" charset="0"/>
              </a:rPr>
              <a:t> </a:t>
            </a:r>
            <a:r>
              <a:rPr sz="1600" i="1" dirty="0">
                <a:solidFill>
                  <a:srgbClr val="3F3F3F"/>
                </a:solidFill>
                <a:latin typeface="Times New Roman" pitchFamily="18" charset="0"/>
                <a:cs typeface="Times New Roman" pitchFamily="18" charset="0"/>
              </a:rPr>
              <a:t>some</a:t>
            </a:r>
            <a:r>
              <a:rPr sz="1600" i="1" spc="211" dirty="0">
                <a:solidFill>
                  <a:srgbClr val="3F3F3F"/>
                </a:solidFill>
                <a:latin typeface="Times New Roman" pitchFamily="18" charset="0"/>
                <a:cs typeface="Times New Roman" pitchFamily="18" charset="0"/>
              </a:rPr>
              <a:t> </a:t>
            </a:r>
            <a:r>
              <a:rPr sz="1600" i="1" dirty="0">
                <a:solidFill>
                  <a:srgbClr val="3F3F3F"/>
                </a:solidFill>
                <a:latin typeface="Times New Roman" pitchFamily="18" charset="0"/>
                <a:cs typeface="Times New Roman" pitchFamily="18" charset="0"/>
              </a:rPr>
              <a:t>cases</a:t>
            </a:r>
            <a:endParaRPr sz="1600">
              <a:latin typeface="Times New Roman" pitchFamily="18" charset="0"/>
              <a:cs typeface="Times New Roman" pitchFamily="18" charset="0"/>
            </a:endParaRPr>
          </a:p>
          <a:p>
            <a:pPr marL="232497">
              <a:spcBef>
                <a:spcPts val="377"/>
              </a:spcBef>
            </a:pPr>
            <a:r>
              <a:rPr sz="1600" b="1" i="1" dirty="0">
                <a:solidFill>
                  <a:srgbClr val="3F3F3F"/>
                </a:solidFill>
                <a:latin typeface="Times New Roman" pitchFamily="18" charset="0"/>
                <a:cs typeface="Times New Roman" pitchFamily="18" charset="0"/>
              </a:rPr>
              <a:t>e.g. fraud</a:t>
            </a:r>
            <a:r>
              <a:rPr sz="1600" b="1" i="1" spc="-27" dirty="0">
                <a:solidFill>
                  <a:srgbClr val="3F3F3F"/>
                </a:solidFill>
                <a:latin typeface="Times New Roman" pitchFamily="18" charset="0"/>
                <a:cs typeface="Times New Roman" pitchFamily="18" charset="0"/>
              </a:rPr>
              <a:t> </a:t>
            </a:r>
            <a:r>
              <a:rPr sz="1600" b="1" i="1" dirty="0">
                <a:solidFill>
                  <a:srgbClr val="3F3F3F"/>
                </a:solidFill>
                <a:latin typeface="Times New Roman" pitchFamily="18" charset="0"/>
                <a:cs typeface="Times New Roman" pitchFamily="18" charset="0"/>
              </a:rPr>
              <a:t>case.</a:t>
            </a:r>
            <a:endParaRPr sz="1600">
              <a:latin typeface="Times New Roman" pitchFamily="18" charset="0"/>
              <a:cs typeface="Times New Roman" pitchFamily="18" charset="0"/>
            </a:endParaRPr>
          </a:p>
          <a:p>
            <a:pPr marL="232497" marR="4559" indent="-221101">
              <a:lnSpc>
                <a:spcPct val="125000"/>
              </a:lnSpc>
              <a:buFont typeface="Wingdings"/>
              <a:buChar char=""/>
              <a:tabLst>
                <a:tab pos="233068" algn="l"/>
              </a:tabLst>
            </a:pPr>
            <a:r>
              <a:rPr sz="1600" i="1" spc="-4" dirty="0">
                <a:solidFill>
                  <a:srgbClr val="3F3F3F"/>
                </a:solidFill>
                <a:latin typeface="Times New Roman" pitchFamily="18" charset="0"/>
                <a:cs typeface="Times New Roman" pitchFamily="18" charset="0"/>
              </a:rPr>
              <a:t>Cannot raise money </a:t>
            </a:r>
            <a:r>
              <a:rPr sz="1600" i="1" spc="-9" dirty="0">
                <a:solidFill>
                  <a:srgbClr val="3F3F3F"/>
                </a:solidFill>
                <a:latin typeface="Times New Roman" pitchFamily="18" charset="0"/>
                <a:cs typeface="Times New Roman" pitchFamily="18" charset="0"/>
              </a:rPr>
              <a:t>from </a:t>
            </a:r>
            <a:r>
              <a:rPr sz="1600" i="1" dirty="0">
                <a:solidFill>
                  <a:srgbClr val="3F3F3F"/>
                </a:solidFill>
                <a:latin typeface="Times New Roman" pitchFamily="18" charset="0"/>
                <a:cs typeface="Times New Roman" pitchFamily="18" charset="0"/>
              </a:rPr>
              <a:t>outsiders </a:t>
            </a:r>
            <a:r>
              <a:rPr sz="1600" i="1" spc="-4" dirty="0">
                <a:solidFill>
                  <a:srgbClr val="3F3F3F"/>
                </a:solidFill>
                <a:latin typeface="Times New Roman" pitchFamily="18" charset="0"/>
                <a:cs typeface="Times New Roman" pitchFamily="18" charset="0"/>
              </a:rPr>
              <a:t>without diluting  control.</a:t>
            </a:r>
            <a:endParaRPr sz="1600">
              <a:latin typeface="Times New Roman" pitchFamily="18" charset="0"/>
              <a:cs typeface="Times New Roman" pitchFamily="18" charset="0"/>
            </a:endParaRPr>
          </a:p>
        </p:txBody>
      </p:sp>
      <p:sp>
        <p:nvSpPr>
          <p:cNvPr id="25" name="object 25"/>
          <p:cNvSpPr/>
          <p:nvPr/>
        </p:nvSpPr>
        <p:spPr>
          <a:xfrm>
            <a:off x="5543204" y="5260489"/>
            <a:ext cx="1201305" cy="578224"/>
          </a:xfrm>
          <a:custGeom>
            <a:avLst/>
            <a:gdLst/>
            <a:ahLst/>
            <a:cxnLst/>
            <a:rect l="l" t="t" r="r" b="b"/>
            <a:pathLst>
              <a:path w="1321434" h="655320">
                <a:moveTo>
                  <a:pt x="1321308" y="650748"/>
                </a:moveTo>
                <a:lnTo>
                  <a:pt x="1321308" y="6096"/>
                </a:lnTo>
                <a:lnTo>
                  <a:pt x="1315212" y="0"/>
                </a:lnTo>
                <a:lnTo>
                  <a:pt x="6096" y="0"/>
                </a:lnTo>
                <a:lnTo>
                  <a:pt x="0" y="6096"/>
                </a:lnTo>
                <a:lnTo>
                  <a:pt x="0" y="650748"/>
                </a:lnTo>
                <a:lnTo>
                  <a:pt x="6096" y="655320"/>
                </a:lnTo>
                <a:lnTo>
                  <a:pt x="12192" y="655320"/>
                </a:lnTo>
                <a:lnTo>
                  <a:pt x="12192" y="25908"/>
                </a:lnTo>
                <a:lnTo>
                  <a:pt x="25908" y="13716"/>
                </a:lnTo>
                <a:lnTo>
                  <a:pt x="25908" y="25908"/>
                </a:lnTo>
                <a:lnTo>
                  <a:pt x="1295400" y="25908"/>
                </a:lnTo>
                <a:lnTo>
                  <a:pt x="1295400" y="13716"/>
                </a:lnTo>
                <a:lnTo>
                  <a:pt x="1309116" y="25908"/>
                </a:lnTo>
                <a:lnTo>
                  <a:pt x="1309116" y="655320"/>
                </a:lnTo>
                <a:lnTo>
                  <a:pt x="1315212" y="655320"/>
                </a:lnTo>
                <a:lnTo>
                  <a:pt x="1321308" y="650748"/>
                </a:lnTo>
                <a:close/>
              </a:path>
              <a:path w="1321434" h="655320">
                <a:moveTo>
                  <a:pt x="25908" y="25908"/>
                </a:moveTo>
                <a:lnTo>
                  <a:pt x="25908" y="13716"/>
                </a:lnTo>
                <a:lnTo>
                  <a:pt x="12192" y="25908"/>
                </a:lnTo>
                <a:lnTo>
                  <a:pt x="25908" y="25908"/>
                </a:lnTo>
                <a:close/>
              </a:path>
              <a:path w="1321434" h="655320">
                <a:moveTo>
                  <a:pt x="25908" y="630936"/>
                </a:moveTo>
                <a:lnTo>
                  <a:pt x="25908" y="25908"/>
                </a:lnTo>
                <a:lnTo>
                  <a:pt x="12192" y="25908"/>
                </a:lnTo>
                <a:lnTo>
                  <a:pt x="12192" y="630936"/>
                </a:lnTo>
                <a:lnTo>
                  <a:pt x="25908" y="630936"/>
                </a:lnTo>
                <a:close/>
              </a:path>
              <a:path w="1321434" h="655320">
                <a:moveTo>
                  <a:pt x="1309116" y="630936"/>
                </a:moveTo>
                <a:lnTo>
                  <a:pt x="12192" y="630936"/>
                </a:lnTo>
                <a:lnTo>
                  <a:pt x="25908" y="643128"/>
                </a:lnTo>
                <a:lnTo>
                  <a:pt x="25908" y="655320"/>
                </a:lnTo>
                <a:lnTo>
                  <a:pt x="1295400" y="655320"/>
                </a:lnTo>
                <a:lnTo>
                  <a:pt x="1295400" y="643128"/>
                </a:lnTo>
                <a:lnTo>
                  <a:pt x="1309116" y="630936"/>
                </a:lnTo>
                <a:close/>
              </a:path>
              <a:path w="1321434" h="655320">
                <a:moveTo>
                  <a:pt x="25908" y="655320"/>
                </a:moveTo>
                <a:lnTo>
                  <a:pt x="25908" y="643128"/>
                </a:lnTo>
                <a:lnTo>
                  <a:pt x="12192" y="630936"/>
                </a:lnTo>
                <a:lnTo>
                  <a:pt x="12192" y="655320"/>
                </a:lnTo>
                <a:lnTo>
                  <a:pt x="25908" y="655320"/>
                </a:lnTo>
                <a:close/>
              </a:path>
              <a:path w="1321434" h="655320">
                <a:moveTo>
                  <a:pt x="1309116" y="25908"/>
                </a:moveTo>
                <a:lnTo>
                  <a:pt x="1295400" y="13716"/>
                </a:lnTo>
                <a:lnTo>
                  <a:pt x="1295400" y="25908"/>
                </a:lnTo>
                <a:lnTo>
                  <a:pt x="1309116" y="25908"/>
                </a:lnTo>
                <a:close/>
              </a:path>
              <a:path w="1321434" h="655320">
                <a:moveTo>
                  <a:pt x="1309116" y="630936"/>
                </a:moveTo>
                <a:lnTo>
                  <a:pt x="1309116" y="25908"/>
                </a:lnTo>
                <a:lnTo>
                  <a:pt x="1295400" y="25908"/>
                </a:lnTo>
                <a:lnTo>
                  <a:pt x="1295400" y="630936"/>
                </a:lnTo>
                <a:lnTo>
                  <a:pt x="1309116" y="630936"/>
                </a:lnTo>
                <a:close/>
              </a:path>
              <a:path w="1321434" h="655320">
                <a:moveTo>
                  <a:pt x="1309116" y="655320"/>
                </a:moveTo>
                <a:lnTo>
                  <a:pt x="1309116" y="630936"/>
                </a:lnTo>
                <a:lnTo>
                  <a:pt x="1295400" y="643128"/>
                </a:lnTo>
                <a:lnTo>
                  <a:pt x="1295400" y="655320"/>
                </a:lnTo>
                <a:lnTo>
                  <a:pt x="1309116" y="655320"/>
                </a:lnTo>
                <a:close/>
              </a:path>
            </a:pathLst>
          </a:custGeom>
          <a:solidFill>
            <a:srgbClr val="FFAE00"/>
          </a:solidFill>
        </p:spPr>
        <p:txBody>
          <a:bodyPr wrap="square" lIns="0" tIns="0" rIns="0" bIns="0" rtlCol="0"/>
          <a:lstStyle/>
          <a:p>
            <a:endParaRPr/>
          </a:p>
        </p:txBody>
      </p:sp>
      <p:sp>
        <p:nvSpPr>
          <p:cNvPr id="26" name="object 26"/>
          <p:cNvSpPr txBox="1"/>
          <p:nvPr/>
        </p:nvSpPr>
        <p:spPr>
          <a:xfrm>
            <a:off x="5554288" y="5344755"/>
            <a:ext cx="1165514" cy="411618"/>
          </a:xfrm>
          <a:prstGeom prst="rect">
            <a:avLst/>
          </a:prstGeom>
        </p:spPr>
        <p:txBody>
          <a:bodyPr vert="horz" wrap="square" lIns="0" tIns="11397" rIns="0" bIns="0" rtlCol="0">
            <a:spAutoFit/>
          </a:bodyPr>
          <a:lstStyle/>
          <a:p>
            <a:pPr marL="322535" marR="103143" indent="-201156">
              <a:spcBef>
                <a:spcPts val="90"/>
              </a:spcBef>
            </a:pPr>
            <a:r>
              <a:rPr sz="1300" b="1" dirty="0">
                <a:solidFill>
                  <a:srgbClr val="FFFFFF"/>
                </a:solidFill>
                <a:latin typeface="Times New Roman"/>
                <a:cs typeface="Times New Roman"/>
              </a:rPr>
              <a:t>Min</a:t>
            </a:r>
            <a:r>
              <a:rPr sz="1300" b="1" spc="-90" dirty="0">
                <a:solidFill>
                  <a:srgbClr val="FFFFFF"/>
                </a:solidFill>
                <a:latin typeface="Times New Roman"/>
                <a:cs typeface="Times New Roman"/>
              </a:rPr>
              <a:t> </a:t>
            </a:r>
            <a:r>
              <a:rPr sz="1300" b="1" dirty="0">
                <a:solidFill>
                  <a:srgbClr val="FFFFFF"/>
                </a:solidFill>
                <a:latin typeface="Times New Roman"/>
                <a:cs typeface="Times New Roman"/>
              </a:rPr>
              <a:t>Partners  </a:t>
            </a:r>
            <a:r>
              <a:rPr sz="1300" b="1" spc="-27" dirty="0">
                <a:solidFill>
                  <a:srgbClr val="FFFFFF"/>
                </a:solidFill>
                <a:latin typeface="Times New Roman"/>
                <a:cs typeface="Times New Roman"/>
              </a:rPr>
              <a:t>Two</a:t>
            </a:r>
            <a:r>
              <a:rPr sz="1300" b="1" spc="-31" dirty="0">
                <a:solidFill>
                  <a:srgbClr val="FFFFFF"/>
                </a:solidFill>
                <a:latin typeface="Times New Roman"/>
                <a:cs typeface="Times New Roman"/>
              </a:rPr>
              <a:t> </a:t>
            </a:r>
            <a:r>
              <a:rPr sz="1300" b="1" dirty="0">
                <a:solidFill>
                  <a:srgbClr val="FFFFFF"/>
                </a:solidFill>
                <a:latin typeface="Times New Roman"/>
                <a:cs typeface="Times New Roman"/>
              </a:rPr>
              <a:t>(2)</a:t>
            </a:r>
            <a:endParaRPr sz="1300">
              <a:latin typeface="Times New Roman"/>
              <a:cs typeface="Times New Roman"/>
            </a:endParaRPr>
          </a:p>
        </p:txBody>
      </p:sp>
      <p:sp>
        <p:nvSpPr>
          <p:cNvPr id="27" name="object 27"/>
          <p:cNvSpPr/>
          <p:nvPr/>
        </p:nvSpPr>
        <p:spPr>
          <a:xfrm>
            <a:off x="6719455" y="5272592"/>
            <a:ext cx="1179368" cy="555812"/>
          </a:xfrm>
          <a:custGeom>
            <a:avLst/>
            <a:gdLst/>
            <a:ahLst/>
            <a:cxnLst/>
            <a:rect l="l" t="t" r="r" b="b"/>
            <a:pathLst>
              <a:path w="1297304" h="629920">
                <a:moveTo>
                  <a:pt x="0" y="0"/>
                </a:moveTo>
                <a:lnTo>
                  <a:pt x="0" y="629412"/>
                </a:lnTo>
                <a:lnTo>
                  <a:pt x="1296924" y="629412"/>
                </a:lnTo>
                <a:lnTo>
                  <a:pt x="1296924" y="0"/>
                </a:lnTo>
                <a:lnTo>
                  <a:pt x="0" y="0"/>
                </a:lnTo>
                <a:close/>
              </a:path>
            </a:pathLst>
          </a:custGeom>
          <a:solidFill>
            <a:srgbClr val="E46C09"/>
          </a:solidFill>
        </p:spPr>
        <p:txBody>
          <a:bodyPr wrap="square" lIns="0" tIns="0" rIns="0" bIns="0" rtlCol="0"/>
          <a:lstStyle/>
          <a:p>
            <a:endParaRPr/>
          </a:p>
        </p:txBody>
      </p:sp>
      <p:sp>
        <p:nvSpPr>
          <p:cNvPr id="28" name="object 28"/>
          <p:cNvSpPr/>
          <p:nvPr/>
        </p:nvSpPr>
        <p:spPr>
          <a:xfrm>
            <a:off x="6708371" y="5260489"/>
            <a:ext cx="1201305" cy="578224"/>
          </a:xfrm>
          <a:custGeom>
            <a:avLst/>
            <a:gdLst/>
            <a:ahLst/>
            <a:cxnLst/>
            <a:rect l="l" t="t" r="r" b="b"/>
            <a:pathLst>
              <a:path w="1321434" h="655320">
                <a:moveTo>
                  <a:pt x="1321308" y="650748"/>
                </a:moveTo>
                <a:lnTo>
                  <a:pt x="1321308" y="6096"/>
                </a:lnTo>
                <a:lnTo>
                  <a:pt x="1315212" y="0"/>
                </a:lnTo>
                <a:lnTo>
                  <a:pt x="6096" y="0"/>
                </a:lnTo>
                <a:lnTo>
                  <a:pt x="0" y="6096"/>
                </a:lnTo>
                <a:lnTo>
                  <a:pt x="0" y="650748"/>
                </a:lnTo>
                <a:lnTo>
                  <a:pt x="6096" y="655320"/>
                </a:lnTo>
                <a:lnTo>
                  <a:pt x="12192" y="655320"/>
                </a:lnTo>
                <a:lnTo>
                  <a:pt x="12192" y="25908"/>
                </a:lnTo>
                <a:lnTo>
                  <a:pt x="25908" y="13716"/>
                </a:lnTo>
                <a:lnTo>
                  <a:pt x="25908" y="25908"/>
                </a:lnTo>
                <a:lnTo>
                  <a:pt x="1296924" y="25908"/>
                </a:lnTo>
                <a:lnTo>
                  <a:pt x="1296924" y="13716"/>
                </a:lnTo>
                <a:lnTo>
                  <a:pt x="1309116" y="25908"/>
                </a:lnTo>
                <a:lnTo>
                  <a:pt x="1309116" y="655320"/>
                </a:lnTo>
                <a:lnTo>
                  <a:pt x="1315212" y="655320"/>
                </a:lnTo>
                <a:lnTo>
                  <a:pt x="1321308" y="650748"/>
                </a:lnTo>
                <a:close/>
              </a:path>
              <a:path w="1321434" h="655320">
                <a:moveTo>
                  <a:pt x="25908" y="25908"/>
                </a:moveTo>
                <a:lnTo>
                  <a:pt x="25908" y="13716"/>
                </a:lnTo>
                <a:lnTo>
                  <a:pt x="12192" y="25908"/>
                </a:lnTo>
                <a:lnTo>
                  <a:pt x="25908" y="25908"/>
                </a:lnTo>
                <a:close/>
              </a:path>
              <a:path w="1321434" h="655320">
                <a:moveTo>
                  <a:pt x="25908" y="630936"/>
                </a:moveTo>
                <a:lnTo>
                  <a:pt x="25908" y="25908"/>
                </a:lnTo>
                <a:lnTo>
                  <a:pt x="12192" y="25908"/>
                </a:lnTo>
                <a:lnTo>
                  <a:pt x="12192" y="630936"/>
                </a:lnTo>
                <a:lnTo>
                  <a:pt x="25908" y="630936"/>
                </a:lnTo>
                <a:close/>
              </a:path>
              <a:path w="1321434" h="655320">
                <a:moveTo>
                  <a:pt x="1309116" y="630936"/>
                </a:moveTo>
                <a:lnTo>
                  <a:pt x="12192" y="630936"/>
                </a:lnTo>
                <a:lnTo>
                  <a:pt x="25908" y="643128"/>
                </a:lnTo>
                <a:lnTo>
                  <a:pt x="25908" y="655320"/>
                </a:lnTo>
                <a:lnTo>
                  <a:pt x="1296924" y="655320"/>
                </a:lnTo>
                <a:lnTo>
                  <a:pt x="1296924" y="643128"/>
                </a:lnTo>
                <a:lnTo>
                  <a:pt x="1309116" y="630936"/>
                </a:lnTo>
                <a:close/>
              </a:path>
              <a:path w="1321434" h="655320">
                <a:moveTo>
                  <a:pt x="25908" y="655320"/>
                </a:moveTo>
                <a:lnTo>
                  <a:pt x="25908" y="643128"/>
                </a:lnTo>
                <a:lnTo>
                  <a:pt x="12192" y="630936"/>
                </a:lnTo>
                <a:lnTo>
                  <a:pt x="12192" y="655320"/>
                </a:lnTo>
                <a:lnTo>
                  <a:pt x="25908" y="655320"/>
                </a:lnTo>
                <a:close/>
              </a:path>
              <a:path w="1321434" h="655320">
                <a:moveTo>
                  <a:pt x="1309116" y="25908"/>
                </a:moveTo>
                <a:lnTo>
                  <a:pt x="1296924" y="13716"/>
                </a:lnTo>
                <a:lnTo>
                  <a:pt x="1296924" y="25908"/>
                </a:lnTo>
                <a:lnTo>
                  <a:pt x="1309116" y="25908"/>
                </a:lnTo>
                <a:close/>
              </a:path>
              <a:path w="1321434" h="655320">
                <a:moveTo>
                  <a:pt x="1309116" y="630936"/>
                </a:moveTo>
                <a:lnTo>
                  <a:pt x="1309116" y="25908"/>
                </a:lnTo>
                <a:lnTo>
                  <a:pt x="1296924" y="25908"/>
                </a:lnTo>
                <a:lnTo>
                  <a:pt x="1296924" y="630936"/>
                </a:lnTo>
                <a:lnTo>
                  <a:pt x="1309116" y="630936"/>
                </a:lnTo>
                <a:close/>
              </a:path>
              <a:path w="1321434" h="655320">
                <a:moveTo>
                  <a:pt x="1309116" y="655320"/>
                </a:moveTo>
                <a:lnTo>
                  <a:pt x="1309116" y="630936"/>
                </a:lnTo>
                <a:lnTo>
                  <a:pt x="1296924" y="643128"/>
                </a:lnTo>
                <a:lnTo>
                  <a:pt x="1296924" y="655320"/>
                </a:lnTo>
                <a:lnTo>
                  <a:pt x="1309116" y="655320"/>
                </a:lnTo>
                <a:close/>
              </a:path>
            </a:pathLst>
          </a:custGeom>
          <a:solidFill>
            <a:srgbClr val="E46C09"/>
          </a:solidFill>
        </p:spPr>
        <p:txBody>
          <a:bodyPr wrap="square" lIns="0" tIns="0" rIns="0" bIns="0" rtlCol="0"/>
          <a:lstStyle/>
          <a:p>
            <a:endParaRPr/>
          </a:p>
        </p:txBody>
      </p:sp>
      <p:sp>
        <p:nvSpPr>
          <p:cNvPr id="29" name="object 29"/>
          <p:cNvSpPr txBox="1"/>
          <p:nvPr/>
        </p:nvSpPr>
        <p:spPr>
          <a:xfrm>
            <a:off x="6719455" y="5344755"/>
            <a:ext cx="1179368" cy="411618"/>
          </a:xfrm>
          <a:prstGeom prst="rect">
            <a:avLst/>
          </a:prstGeom>
        </p:spPr>
        <p:txBody>
          <a:bodyPr vert="horz" wrap="square" lIns="0" tIns="11397" rIns="0" bIns="0" rtlCol="0">
            <a:spAutoFit/>
          </a:bodyPr>
          <a:lstStyle/>
          <a:p>
            <a:pPr marL="303160" marR="103143" indent="-196028">
              <a:spcBef>
                <a:spcPts val="90"/>
              </a:spcBef>
            </a:pPr>
            <a:r>
              <a:rPr sz="1300" b="1" dirty="0">
                <a:solidFill>
                  <a:srgbClr val="FFFFFF"/>
                </a:solidFill>
                <a:latin typeface="Times New Roman"/>
                <a:cs typeface="Times New Roman"/>
              </a:rPr>
              <a:t>Max</a:t>
            </a:r>
            <a:r>
              <a:rPr sz="1300" b="1" spc="-85" dirty="0">
                <a:solidFill>
                  <a:srgbClr val="FFFFFF"/>
                </a:solidFill>
                <a:latin typeface="Times New Roman"/>
                <a:cs typeface="Times New Roman"/>
              </a:rPr>
              <a:t> </a:t>
            </a:r>
            <a:r>
              <a:rPr sz="1300" b="1" dirty="0">
                <a:solidFill>
                  <a:srgbClr val="FFFFFF"/>
                </a:solidFill>
                <a:latin typeface="Times New Roman"/>
                <a:cs typeface="Times New Roman"/>
              </a:rPr>
              <a:t>Partners  </a:t>
            </a:r>
            <a:r>
              <a:rPr sz="1300" b="1" spc="-4" dirty="0">
                <a:solidFill>
                  <a:srgbClr val="FFFFFF"/>
                </a:solidFill>
                <a:latin typeface="Times New Roman"/>
                <a:cs typeface="Times New Roman"/>
              </a:rPr>
              <a:t>No</a:t>
            </a:r>
            <a:r>
              <a:rPr sz="1300" b="1" spc="-18" dirty="0">
                <a:solidFill>
                  <a:srgbClr val="FFFFFF"/>
                </a:solidFill>
                <a:latin typeface="Times New Roman"/>
                <a:cs typeface="Times New Roman"/>
              </a:rPr>
              <a:t> </a:t>
            </a:r>
            <a:r>
              <a:rPr sz="1300" b="1" dirty="0">
                <a:solidFill>
                  <a:srgbClr val="FFFFFF"/>
                </a:solidFill>
                <a:latin typeface="Times New Roman"/>
                <a:cs typeface="Times New Roman"/>
              </a:rPr>
              <a:t>limit</a:t>
            </a:r>
            <a:endParaRPr sz="1300">
              <a:latin typeface="Times New Roman"/>
              <a:cs typeface="Times New Roman"/>
            </a:endParaRPr>
          </a:p>
        </p:txBody>
      </p:sp>
      <p:sp>
        <p:nvSpPr>
          <p:cNvPr id="30" name="object 30"/>
          <p:cNvSpPr/>
          <p:nvPr/>
        </p:nvSpPr>
        <p:spPr>
          <a:xfrm>
            <a:off x="5554288" y="4101353"/>
            <a:ext cx="2357005" cy="964266"/>
          </a:xfrm>
          <a:custGeom>
            <a:avLst/>
            <a:gdLst/>
            <a:ahLst/>
            <a:cxnLst/>
            <a:rect l="l" t="t" r="r" b="b"/>
            <a:pathLst>
              <a:path w="2592704" h="1092835">
                <a:moveTo>
                  <a:pt x="0" y="0"/>
                </a:moveTo>
                <a:lnTo>
                  <a:pt x="0" y="1092708"/>
                </a:lnTo>
                <a:lnTo>
                  <a:pt x="2592324" y="1092708"/>
                </a:lnTo>
                <a:lnTo>
                  <a:pt x="2592324" y="0"/>
                </a:lnTo>
                <a:lnTo>
                  <a:pt x="0" y="0"/>
                </a:lnTo>
                <a:close/>
              </a:path>
            </a:pathLst>
          </a:custGeom>
          <a:solidFill>
            <a:srgbClr val="FFAE00"/>
          </a:solidFill>
        </p:spPr>
        <p:txBody>
          <a:bodyPr wrap="square" lIns="0" tIns="0" rIns="0" bIns="0" rtlCol="0"/>
          <a:lstStyle/>
          <a:p>
            <a:endParaRPr/>
          </a:p>
        </p:txBody>
      </p:sp>
      <p:sp>
        <p:nvSpPr>
          <p:cNvPr id="31" name="object 31"/>
          <p:cNvSpPr/>
          <p:nvPr/>
        </p:nvSpPr>
        <p:spPr>
          <a:xfrm>
            <a:off x="5543204" y="4090595"/>
            <a:ext cx="2380673" cy="987238"/>
          </a:xfrm>
          <a:custGeom>
            <a:avLst/>
            <a:gdLst/>
            <a:ahLst/>
            <a:cxnLst/>
            <a:rect l="l" t="t" r="r" b="b"/>
            <a:pathLst>
              <a:path w="2618740" h="1118870">
                <a:moveTo>
                  <a:pt x="2618232" y="1112520"/>
                </a:moveTo>
                <a:lnTo>
                  <a:pt x="2618232" y="6096"/>
                </a:lnTo>
                <a:lnTo>
                  <a:pt x="2612136" y="0"/>
                </a:lnTo>
                <a:lnTo>
                  <a:pt x="6096" y="0"/>
                </a:lnTo>
                <a:lnTo>
                  <a:pt x="0" y="6096"/>
                </a:lnTo>
                <a:lnTo>
                  <a:pt x="0" y="1112520"/>
                </a:lnTo>
                <a:lnTo>
                  <a:pt x="6096" y="1118616"/>
                </a:lnTo>
                <a:lnTo>
                  <a:pt x="12192" y="1118616"/>
                </a:lnTo>
                <a:lnTo>
                  <a:pt x="12192" y="25908"/>
                </a:lnTo>
                <a:lnTo>
                  <a:pt x="25908" y="12192"/>
                </a:lnTo>
                <a:lnTo>
                  <a:pt x="25908" y="25908"/>
                </a:lnTo>
                <a:lnTo>
                  <a:pt x="2592324" y="25908"/>
                </a:lnTo>
                <a:lnTo>
                  <a:pt x="2592324" y="12192"/>
                </a:lnTo>
                <a:lnTo>
                  <a:pt x="2604516" y="25908"/>
                </a:lnTo>
                <a:lnTo>
                  <a:pt x="2604516" y="1118616"/>
                </a:lnTo>
                <a:lnTo>
                  <a:pt x="2612136" y="1118616"/>
                </a:lnTo>
                <a:lnTo>
                  <a:pt x="2618232" y="1112520"/>
                </a:lnTo>
                <a:close/>
              </a:path>
              <a:path w="2618740" h="1118870">
                <a:moveTo>
                  <a:pt x="25908" y="25908"/>
                </a:moveTo>
                <a:lnTo>
                  <a:pt x="25908" y="12192"/>
                </a:lnTo>
                <a:lnTo>
                  <a:pt x="12192" y="25908"/>
                </a:lnTo>
                <a:lnTo>
                  <a:pt x="25908" y="25908"/>
                </a:lnTo>
                <a:close/>
              </a:path>
              <a:path w="2618740" h="1118870">
                <a:moveTo>
                  <a:pt x="25908" y="1092708"/>
                </a:moveTo>
                <a:lnTo>
                  <a:pt x="25908" y="25908"/>
                </a:lnTo>
                <a:lnTo>
                  <a:pt x="12192" y="25908"/>
                </a:lnTo>
                <a:lnTo>
                  <a:pt x="12192" y="1092708"/>
                </a:lnTo>
                <a:lnTo>
                  <a:pt x="25908" y="1092708"/>
                </a:lnTo>
                <a:close/>
              </a:path>
              <a:path w="2618740" h="1118870">
                <a:moveTo>
                  <a:pt x="2604516" y="1092708"/>
                </a:moveTo>
                <a:lnTo>
                  <a:pt x="12192" y="1092708"/>
                </a:lnTo>
                <a:lnTo>
                  <a:pt x="25908" y="1104900"/>
                </a:lnTo>
                <a:lnTo>
                  <a:pt x="25908" y="1118616"/>
                </a:lnTo>
                <a:lnTo>
                  <a:pt x="2592324" y="1118616"/>
                </a:lnTo>
                <a:lnTo>
                  <a:pt x="2592324" y="1104900"/>
                </a:lnTo>
                <a:lnTo>
                  <a:pt x="2604516" y="1092708"/>
                </a:lnTo>
                <a:close/>
              </a:path>
              <a:path w="2618740" h="1118870">
                <a:moveTo>
                  <a:pt x="25908" y="1118616"/>
                </a:moveTo>
                <a:lnTo>
                  <a:pt x="25908" y="1104900"/>
                </a:lnTo>
                <a:lnTo>
                  <a:pt x="12192" y="1092708"/>
                </a:lnTo>
                <a:lnTo>
                  <a:pt x="12192" y="1118616"/>
                </a:lnTo>
                <a:lnTo>
                  <a:pt x="25908" y="1118616"/>
                </a:lnTo>
                <a:close/>
              </a:path>
              <a:path w="2618740" h="1118870">
                <a:moveTo>
                  <a:pt x="2604516" y="25908"/>
                </a:moveTo>
                <a:lnTo>
                  <a:pt x="2592324" y="12192"/>
                </a:lnTo>
                <a:lnTo>
                  <a:pt x="2592324" y="25908"/>
                </a:lnTo>
                <a:lnTo>
                  <a:pt x="2604516" y="25908"/>
                </a:lnTo>
                <a:close/>
              </a:path>
              <a:path w="2618740" h="1118870">
                <a:moveTo>
                  <a:pt x="2604516" y="1092708"/>
                </a:moveTo>
                <a:lnTo>
                  <a:pt x="2604516" y="25908"/>
                </a:lnTo>
                <a:lnTo>
                  <a:pt x="2592324" y="25908"/>
                </a:lnTo>
                <a:lnTo>
                  <a:pt x="2592324" y="1092708"/>
                </a:lnTo>
                <a:lnTo>
                  <a:pt x="2604516" y="1092708"/>
                </a:lnTo>
                <a:close/>
              </a:path>
              <a:path w="2618740" h="1118870">
                <a:moveTo>
                  <a:pt x="2604516" y="1118616"/>
                </a:moveTo>
                <a:lnTo>
                  <a:pt x="2604516" y="1092708"/>
                </a:lnTo>
                <a:lnTo>
                  <a:pt x="2592324" y="1104900"/>
                </a:lnTo>
                <a:lnTo>
                  <a:pt x="2592324" y="1118616"/>
                </a:lnTo>
                <a:lnTo>
                  <a:pt x="2604516" y="1118616"/>
                </a:lnTo>
                <a:close/>
              </a:path>
            </a:pathLst>
          </a:custGeom>
          <a:solidFill>
            <a:srgbClr val="FFAE00"/>
          </a:solidFill>
        </p:spPr>
        <p:txBody>
          <a:bodyPr wrap="square" lIns="0" tIns="0" rIns="0" bIns="0" rtlCol="0"/>
          <a:lstStyle/>
          <a:p>
            <a:endParaRPr/>
          </a:p>
        </p:txBody>
      </p:sp>
      <p:sp>
        <p:nvSpPr>
          <p:cNvPr id="32" name="object 32"/>
          <p:cNvSpPr txBox="1"/>
          <p:nvPr/>
        </p:nvSpPr>
        <p:spPr>
          <a:xfrm>
            <a:off x="5554288" y="4216548"/>
            <a:ext cx="2357005" cy="750172"/>
          </a:xfrm>
          <a:prstGeom prst="rect">
            <a:avLst/>
          </a:prstGeom>
        </p:spPr>
        <p:txBody>
          <a:bodyPr vert="horz" wrap="square" lIns="0" tIns="11397" rIns="0" bIns="0" rtlCol="0">
            <a:spAutoFit/>
          </a:bodyPr>
          <a:lstStyle/>
          <a:p>
            <a:pPr algn="ctr">
              <a:spcBef>
                <a:spcPts val="90"/>
              </a:spcBef>
            </a:pPr>
            <a:r>
              <a:rPr sz="1300" b="1" spc="-4" dirty="0">
                <a:solidFill>
                  <a:srgbClr val="FFFFFF"/>
                </a:solidFill>
                <a:latin typeface="Times New Roman"/>
                <a:cs typeface="Times New Roman"/>
              </a:rPr>
              <a:t>LLP</a:t>
            </a:r>
            <a:r>
              <a:rPr sz="1300" b="1" spc="-153" dirty="0">
                <a:solidFill>
                  <a:srgbClr val="FFFFFF"/>
                </a:solidFill>
                <a:latin typeface="Times New Roman"/>
                <a:cs typeface="Times New Roman"/>
              </a:rPr>
              <a:t> </a:t>
            </a:r>
            <a:r>
              <a:rPr sz="1300" b="1" spc="-4" dirty="0">
                <a:solidFill>
                  <a:srgbClr val="FFFFFF"/>
                </a:solidFill>
                <a:latin typeface="Times New Roman"/>
                <a:cs typeface="Times New Roman"/>
              </a:rPr>
              <a:t>AGREEMENT</a:t>
            </a:r>
            <a:endParaRPr sz="1300">
              <a:latin typeface="Times New Roman"/>
              <a:cs typeface="Times New Roman"/>
            </a:endParaRPr>
          </a:p>
          <a:p>
            <a:pPr>
              <a:spcBef>
                <a:spcPts val="4"/>
              </a:spcBef>
            </a:pPr>
            <a:endParaRPr sz="1100">
              <a:latin typeface="Times New Roman"/>
              <a:cs typeface="Times New Roman"/>
            </a:endParaRPr>
          </a:p>
          <a:p>
            <a:pPr algn="ctr">
              <a:lnSpc>
                <a:spcPct val="100000"/>
              </a:lnSpc>
            </a:pPr>
            <a:r>
              <a:rPr sz="1300" dirty="0">
                <a:solidFill>
                  <a:srgbClr val="FFFFFF"/>
                </a:solidFill>
                <a:latin typeface="Times New Roman"/>
                <a:cs typeface="Times New Roman"/>
              </a:rPr>
              <a:t>It is </a:t>
            </a:r>
            <a:r>
              <a:rPr sz="1300" spc="-4" dirty="0">
                <a:solidFill>
                  <a:srgbClr val="FFFFFF"/>
                </a:solidFill>
                <a:latin typeface="Times New Roman"/>
                <a:cs typeface="Times New Roman"/>
              </a:rPr>
              <a:t>same </a:t>
            </a:r>
            <a:r>
              <a:rPr sz="1300" dirty="0">
                <a:solidFill>
                  <a:srgbClr val="FFFFFF"/>
                </a:solidFill>
                <a:latin typeface="Times New Roman"/>
                <a:cs typeface="Times New Roman"/>
              </a:rPr>
              <a:t>as Partnership</a:t>
            </a:r>
            <a:r>
              <a:rPr sz="1300" spc="-49" dirty="0">
                <a:solidFill>
                  <a:srgbClr val="FFFFFF"/>
                </a:solidFill>
                <a:latin typeface="Times New Roman"/>
                <a:cs typeface="Times New Roman"/>
              </a:rPr>
              <a:t> </a:t>
            </a:r>
            <a:r>
              <a:rPr sz="1300" dirty="0">
                <a:solidFill>
                  <a:srgbClr val="FFFFFF"/>
                </a:solidFill>
                <a:latin typeface="Times New Roman"/>
                <a:cs typeface="Times New Roman"/>
              </a:rPr>
              <a:t>Deed.</a:t>
            </a:r>
            <a:endParaRPr sz="1300">
              <a:latin typeface="Times New Roman"/>
              <a:cs typeface="Times New Roman"/>
            </a:endParaRPr>
          </a:p>
          <a:p>
            <a:pPr algn="ctr">
              <a:spcBef>
                <a:spcPts val="9"/>
              </a:spcBef>
            </a:pPr>
            <a:r>
              <a:rPr sz="1100" i="1" spc="-9" dirty="0">
                <a:solidFill>
                  <a:srgbClr val="FFFFFF"/>
                </a:solidFill>
                <a:latin typeface="Times New Roman"/>
                <a:cs typeface="Times New Roman"/>
              </a:rPr>
              <a:t>(already </a:t>
            </a:r>
            <a:r>
              <a:rPr sz="1100" i="1" spc="-4" dirty="0">
                <a:solidFill>
                  <a:srgbClr val="FFFFFF"/>
                </a:solidFill>
                <a:latin typeface="Times New Roman"/>
                <a:cs typeface="Times New Roman"/>
              </a:rPr>
              <a:t>explained </a:t>
            </a:r>
            <a:r>
              <a:rPr sz="1100" i="1" dirty="0">
                <a:solidFill>
                  <a:srgbClr val="FFFFFF"/>
                </a:solidFill>
                <a:latin typeface="Times New Roman"/>
                <a:cs typeface="Times New Roman"/>
              </a:rPr>
              <a:t>in </a:t>
            </a:r>
            <a:r>
              <a:rPr sz="1100" i="1" spc="-9" dirty="0">
                <a:solidFill>
                  <a:srgbClr val="FFFFFF"/>
                </a:solidFill>
                <a:latin typeface="Times New Roman"/>
                <a:cs typeface="Times New Roman"/>
              </a:rPr>
              <a:t>previous</a:t>
            </a:r>
            <a:r>
              <a:rPr sz="1100" i="1" spc="58" dirty="0">
                <a:solidFill>
                  <a:srgbClr val="FFFFFF"/>
                </a:solidFill>
                <a:latin typeface="Times New Roman"/>
                <a:cs typeface="Times New Roman"/>
              </a:rPr>
              <a:t> </a:t>
            </a:r>
            <a:r>
              <a:rPr sz="1100" i="1" spc="-4" dirty="0">
                <a:solidFill>
                  <a:srgbClr val="FFFFFF"/>
                </a:solidFill>
                <a:latin typeface="Times New Roman"/>
                <a:cs typeface="Times New Roman"/>
              </a:rPr>
              <a:t>slide)</a:t>
            </a:r>
            <a:endParaRPr sz="1100">
              <a:latin typeface="Times New Roman"/>
              <a:cs typeface="Times New Roman"/>
            </a:endParaRPr>
          </a:p>
        </p:txBody>
      </p:sp>
      <p:sp>
        <p:nvSpPr>
          <p:cNvPr id="33" name="object 33"/>
          <p:cNvSpPr/>
          <p:nvPr/>
        </p:nvSpPr>
        <p:spPr>
          <a:xfrm>
            <a:off x="5814753" y="1475142"/>
            <a:ext cx="1678132" cy="194981"/>
          </a:xfrm>
          <a:custGeom>
            <a:avLst/>
            <a:gdLst/>
            <a:ahLst/>
            <a:cxnLst/>
            <a:rect l="l" t="t" r="r" b="b"/>
            <a:pathLst>
              <a:path w="1845945" h="220980">
                <a:moveTo>
                  <a:pt x="905256" y="108204"/>
                </a:moveTo>
                <a:lnTo>
                  <a:pt x="21336" y="108204"/>
                </a:lnTo>
                <a:lnTo>
                  <a:pt x="19812" y="109728"/>
                </a:lnTo>
                <a:lnTo>
                  <a:pt x="18288" y="109728"/>
                </a:lnTo>
                <a:lnTo>
                  <a:pt x="16764" y="111252"/>
                </a:lnTo>
                <a:lnTo>
                  <a:pt x="16764" y="112776"/>
                </a:lnTo>
                <a:lnTo>
                  <a:pt x="15240" y="112776"/>
                </a:lnTo>
                <a:lnTo>
                  <a:pt x="13716" y="115824"/>
                </a:lnTo>
                <a:lnTo>
                  <a:pt x="10668" y="124968"/>
                </a:lnTo>
                <a:lnTo>
                  <a:pt x="7620" y="137160"/>
                </a:lnTo>
                <a:lnTo>
                  <a:pt x="3048" y="160020"/>
                </a:lnTo>
                <a:lnTo>
                  <a:pt x="3048" y="169164"/>
                </a:lnTo>
                <a:lnTo>
                  <a:pt x="1524" y="178308"/>
                </a:lnTo>
                <a:lnTo>
                  <a:pt x="1524" y="199644"/>
                </a:lnTo>
                <a:lnTo>
                  <a:pt x="0" y="220980"/>
                </a:lnTo>
                <a:lnTo>
                  <a:pt x="10668" y="220980"/>
                </a:lnTo>
                <a:lnTo>
                  <a:pt x="10668" y="199644"/>
                </a:lnTo>
                <a:lnTo>
                  <a:pt x="12192" y="179832"/>
                </a:lnTo>
                <a:lnTo>
                  <a:pt x="12192" y="170688"/>
                </a:lnTo>
                <a:lnTo>
                  <a:pt x="13716" y="161544"/>
                </a:lnTo>
                <a:lnTo>
                  <a:pt x="13716" y="153924"/>
                </a:lnTo>
                <a:lnTo>
                  <a:pt x="16764" y="138684"/>
                </a:lnTo>
                <a:lnTo>
                  <a:pt x="18288" y="132588"/>
                </a:lnTo>
                <a:lnTo>
                  <a:pt x="21336" y="123444"/>
                </a:lnTo>
                <a:lnTo>
                  <a:pt x="21336" y="120396"/>
                </a:lnTo>
                <a:lnTo>
                  <a:pt x="22860" y="118872"/>
                </a:lnTo>
                <a:lnTo>
                  <a:pt x="22860" y="117348"/>
                </a:lnTo>
                <a:lnTo>
                  <a:pt x="903732" y="117348"/>
                </a:lnTo>
                <a:lnTo>
                  <a:pt x="903732" y="109728"/>
                </a:lnTo>
                <a:lnTo>
                  <a:pt x="905256" y="108204"/>
                </a:lnTo>
                <a:close/>
              </a:path>
              <a:path w="1845945" h="220980">
                <a:moveTo>
                  <a:pt x="22860" y="120396"/>
                </a:moveTo>
                <a:lnTo>
                  <a:pt x="21336" y="120396"/>
                </a:lnTo>
                <a:lnTo>
                  <a:pt x="21336" y="123444"/>
                </a:lnTo>
                <a:lnTo>
                  <a:pt x="22860" y="120396"/>
                </a:lnTo>
                <a:close/>
              </a:path>
              <a:path w="1845945" h="220980">
                <a:moveTo>
                  <a:pt x="24384" y="117348"/>
                </a:moveTo>
                <a:lnTo>
                  <a:pt x="22860" y="117348"/>
                </a:lnTo>
                <a:lnTo>
                  <a:pt x="22860" y="118872"/>
                </a:lnTo>
                <a:lnTo>
                  <a:pt x="24384" y="117348"/>
                </a:lnTo>
                <a:close/>
              </a:path>
              <a:path w="1845945" h="220980">
                <a:moveTo>
                  <a:pt x="922020" y="89916"/>
                </a:moveTo>
                <a:lnTo>
                  <a:pt x="922020" y="65532"/>
                </a:lnTo>
                <a:lnTo>
                  <a:pt x="920496" y="57912"/>
                </a:lnTo>
                <a:lnTo>
                  <a:pt x="920496" y="47244"/>
                </a:lnTo>
                <a:lnTo>
                  <a:pt x="918972" y="27432"/>
                </a:lnTo>
                <a:lnTo>
                  <a:pt x="918972" y="4572"/>
                </a:lnTo>
                <a:lnTo>
                  <a:pt x="917448" y="27432"/>
                </a:lnTo>
                <a:lnTo>
                  <a:pt x="917448" y="47244"/>
                </a:lnTo>
                <a:lnTo>
                  <a:pt x="915924" y="56388"/>
                </a:lnTo>
                <a:lnTo>
                  <a:pt x="915924" y="65532"/>
                </a:lnTo>
                <a:lnTo>
                  <a:pt x="911352" y="88392"/>
                </a:lnTo>
                <a:lnTo>
                  <a:pt x="911352" y="92964"/>
                </a:lnTo>
                <a:lnTo>
                  <a:pt x="909828" y="99060"/>
                </a:lnTo>
                <a:lnTo>
                  <a:pt x="905256" y="108204"/>
                </a:lnTo>
                <a:lnTo>
                  <a:pt x="903732" y="109728"/>
                </a:lnTo>
                <a:lnTo>
                  <a:pt x="903732" y="117348"/>
                </a:lnTo>
                <a:lnTo>
                  <a:pt x="909828" y="117348"/>
                </a:lnTo>
                <a:lnTo>
                  <a:pt x="909828" y="115824"/>
                </a:lnTo>
                <a:lnTo>
                  <a:pt x="911352" y="114300"/>
                </a:lnTo>
                <a:lnTo>
                  <a:pt x="912876" y="114300"/>
                </a:lnTo>
                <a:lnTo>
                  <a:pt x="914400" y="111252"/>
                </a:lnTo>
                <a:lnTo>
                  <a:pt x="915924" y="106680"/>
                </a:lnTo>
                <a:lnTo>
                  <a:pt x="918972" y="102108"/>
                </a:lnTo>
                <a:lnTo>
                  <a:pt x="922020" y="89916"/>
                </a:lnTo>
                <a:close/>
              </a:path>
              <a:path w="1845945" h="220980">
                <a:moveTo>
                  <a:pt x="928116" y="6096"/>
                </a:moveTo>
                <a:lnTo>
                  <a:pt x="928116" y="3048"/>
                </a:lnTo>
                <a:lnTo>
                  <a:pt x="926592" y="0"/>
                </a:lnTo>
                <a:lnTo>
                  <a:pt x="920496" y="0"/>
                </a:lnTo>
                <a:lnTo>
                  <a:pt x="918972" y="3048"/>
                </a:lnTo>
                <a:lnTo>
                  <a:pt x="918972" y="6096"/>
                </a:lnTo>
                <a:lnTo>
                  <a:pt x="928116" y="6096"/>
                </a:lnTo>
                <a:close/>
              </a:path>
              <a:path w="1845945" h="220980">
                <a:moveTo>
                  <a:pt x="928116" y="27432"/>
                </a:moveTo>
                <a:lnTo>
                  <a:pt x="928116" y="6096"/>
                </a:lnTo>
                <a:lnTo>
                  <a:pt x="918972" y="6096"/>
                </a:lnTo>
                <a:lnTo>
                  <a:pt x="918972" y="27432"/>
                </a:lnTo>
                <a:lnTo>
                  <a:pt x="920496" y="47244"/>
                </a:lnTo>
                <a:lnTo>
                  <a:pt x="920496" y="57912"/>
                </a:lnTo>
                <a:lnTo>
                  <a:pt x="922020" y="65532"/>
                </a:lnTo>
                <a:lnTo>
                  <a:pt x="922020" y="74676"/>
                </a:lnTo>
                <a:lnTo>
                  <a:pt x="922782" y="78486"/>
                </a:lnTo>
                <a:lnTo>
                  <a:pt x="923544" y="74676"/>
                </a:lnTo>
                <a:lnTo>
                  <a:pt x="925068" y="65532"/>
                </a:lnTo>
                <a:lnTo>
                  <a:pt x="926592" y="57912"/>
                </a:lnTo>
                <a:lnTo>
                  <a:pt x="926592" y="47244"/>
                </a:lnTo>
                <a:lnTo>
                  <a:pt x="928116" y="27432"/>
                </a:lnTo>
                <a:close/>
              </a:path>
              <a:path w="1845945" h="220980">
                <a:moveTo>
                  <a:pt x="922782" y="78486"/>
                </a:moveTo>
                <a:lnTo>
                  <a:pt x="922020" y="74676"/>
                </a:lnTo>
                <a:lnTo>
                  <a:pt x="922020" y="82296"/>
                </a:lnTo>
                <a:lnTo>
                  <a:pt x="922782" y="78486"/>
                </a:lnTo>
                <a:close/>
              </a:path>
              <a:path w="1845945" h="220980">
                <a:moveTo>
                  <a:pt x="943356" y="117348"/>
                </a:moveTo>
                <a:lnTo>
                  <a:pt x="943356" y="109728"/>
                </a:lnTo>
                <a:lnTo>
                  <a:pt x="940308" y="108204"/>
                </a:lnTo>
                <a:lnTo>
                  <a:pt x="940308" y="106680"/>
                </a:lnTo>
                <a:lnTo>
                  <a:pt x="938784" y="103632"/>
                </a:lnTo>
                <a:lnTo>
                  <a:pt x="935736" y="94488"/>
                </a:lnTo>
                <a:lnTo>
                  <a:pt x="934212" y="88392"/>
                </a:lnTo>
                <a:lnTo>
                  <a:pt x="932688" y="80772"/>
                </a:lnTo>
                <a:lnTo>
                  <a:pt x="932688" y="73152"/>
                </a:lnTo>
                <a:lnTo>
                  <a:pt x="931164" y="65532"/>
                </a:lnTo>
                <a:lnTo>
                  <a:pt x="929640" y="56388"/>
                </a:lnTo>
                <a:lnTo>
                  <a:pt x="929640" y="47244"/>
                </a:lnTo>
                <a:lnTo>
                  <a:pt x="928116" y="27432"/>
                </a:lnTo>
                <a:lnTo>
                  <a:pt x="926592" y="47244"/>
                </a:lnTo>
                <a:lnTo>
                  <a:pt x="926592" y="57912"/>
                </a:lnTo>
                <a:lnTo>
                  <a:pt x="925068" y="65532"/>
                </a:lnTo>
                <a:lnTo>
                  <a:pt x="923544" y="74676"/>
                </a:lnTo>
                <a:lnTo>
                  <a:pt x="922782" y="78486"/>
                </a:lnTo>
                <a:lnTo>
                  <a:pt x="925068" y="89916"/>
                </a:lnTo>
                <a:lnTo>
                  <a:pt x="928116" y="102108"/>
                </a:lnTo>
                <a:lnTo>
                  <a:pt x="929640" y="106680"/>
                </a:lnTo>
                <a:lnTo>
                  <a:pt x="931164" y="109728"/>
                </a:lnTo>
                <a:lnTo>
                  <a:pt x="931164" y="111252"/>
                </a:lnTo>
                <a:lnTo>
                  <a:pt x="932688" y="111252"/>
                </a:lnTo>
                <a:lnTo>
                  <a:pt x="934212" y="114300"/>
                </a:lnTo>
                <a:lnTo>
                  <a:pt x="937260" y="117348"/>
                </a:lnTo>
                <a:lnTo>
                  <a:pt x="943356" y="117348"/>
                </a:lnTo>
                <a:close/>
              </a:path>
              <a:path w="1845945" h="220980">
                <a:moveTo>
                  <a:pt x="941832" y="108204"/>
                </a:moveTo>
                <a:lnTo>
                  <a:pt x="940308" y="105156"/>
                </a:lnTo>
                <a:lnTo>
                  <a:pt x="940308" y="108204"/>
                </a:lnTo>
                <a:lnTo>
                  <a:pt x="941832" y="108204"/>
                </a:lnTo>
                <a:close/>
              </a:path>
              <a:path w="1845945" h="220980">
                <a:moveTo>
                  <a:pt x="1845564" y="220980"/>
                </a:moveTo>
                <a:lnTo>
                  <a:pt x="1845564" y="199644"/>
                </a:lnTo>
                <a:lnTo>
                  <a:pt x="1844040" y="178308"/>
                </a:lnTo>
                <a:lnTo>
                  <a:pt x="1844040" y="169164"/>
                </a:lnTo>
                <a:lnTo>
                  <a:pt x="1842516" y="160020"/>
                </a:lnTo>
                <a:lnTo>
                  <a:pt x="1842516" y="152400"/>
                </a:lnTo>
                <a:lnTo>
                  <a:pt x="1839468" y="137160"/>
                </a:lnTo>
                <a:lnTo>
                  <a:pt x="1836420" y="124968"/>
                </a:lnTo>
                <a:lnTo>
                  <a:pt x="1833372" y="115824"/>
                </a:lnTo>
                <a:lnTo>
                  <a:pt x="1830324" y="112776"/>
                </a:lnTo>
                <a:lnTo>
                  <a:pt x="1830324" y="111252"/>
                </a:lnTo>
                <a:lnTo>
                  <a:pt x="1828800" y="109728"/>
                </a:lnTo>
                <a:lnTo>
                  <a:pt x="1827276" y="109728"/>
                </a:lnTo>
                <a:lnTo>
                  <a:pt x="1824228" y="108204"/>
                </a:lnTo>
                <a:lnTo>
                  <a:pt x="940308" y="108204"/>
                </a:lnTo>
                <a:lnTo>
                  <a:pt x="943356" y="109728"/>
                </a:lnTo>
                <a:lnTo>
                  <a:pt x="943356" y="117348"/>
                </a:lnTo>
                <a:lnTo>
                  <a:pt x="1822704" y="117348"/>
                </a:lnTo>
                <a:lnTo>
                  <a:pt x="1824228" y="118872"/>
                </a:lnTo>
                <a:lnTo>
                  <a:pt x="1824228" y="120396"/>
                </a:lnTo>
                <a:lnTo>
                  <a:pt x="1825752" y="123444"/>
                </a:lnTo>
                <a:lnTo>
                  <a:pt x="1828800" y="132588"/>
                </a:lnTo>
                <a:lnTo>
                  <a:pt x="1830324" y="138684"/>
                </a:lnTo>
                <a:lnTo>
                  <a:pt x="1831848" y="146304"/>
                </a:lnTo>
                <a:lnTo>
                  <a:pt x="1831848" y="153924"/>
                </a:lnTo>
                <a:lnTo>
                  <a:pt x="1833372" y="161544"/>
                </a:lnTo>
                <a:lnTo>
                  <a:pt x="1834896" y="170688"/>
                </a:lnTo>
                <a:lnTo>
                  <a:pt x="1834896" y="179832"/>
                </a:lnTo>
                <a:lnTo>
                  <a:pt x="1836420" y="199644"/>
                </a:lnTo>
                <a:lnTo>
                  <a:pt x="1836420" y="220980"/>
                </a:lnTo>
                <a:lnTo>
                  <a:pt x="1845564" y="220980"/>
                </a:lnTo>
                <a:close/>
              </a:path>
              <a:path w="1845945" h="220980">
                <a:moveTo>
                  <a:pt x="1823212" y="118364"/>
                </a:moveTo>
                <a:lnTo>
                  <a:pt x="1822704" y="117348"/>
                </a:lnTo>
                <a:lnTo>
                  <a:pt x="1821180" y="117348"/>
                </a:lnTo>
                <a:lnTo>
                  <a:pt x="1823212" y="118364"/>
                </a:lnTo>
                <a:close/>
              </a:path>
              <a:path w="1845945" h="220980">
                <a:moveTo>
                  <a:pt x="1824228" y="118872"/>
                </a:moveTo>
                <a:lnTo>
                  <a:pt x="1822704" y="117348"/>
                </a:lnTo>
                <a:lnTo>
                  <a:pt x="1823212" y="118364"/>
                </a:lnTo>
                <a:lnTo>
                  <a:pt x="1824228" y="118872"/>
                </a:lnTo>
                <a:close/>
              </a:path>
              <a:path w="1845945" h="220980">
                <a:moveTo>
                  <a:pt x="1824228" y="120396"/>
                </a:moveTo>
                <a:lnTo>
                  <a:pt x="1824228" y="118872"/>
                </a:lnTo>
                <a:lnTo>
                  <a:pt x="1823212" y="118364"/>
                </a:lnTo>
                <a:lnTo>
                  <a:pt x="1824228" y="120396"/>
                </a:lnTo>
                <a:close/>
              </a:path>
            </a:pathLst>
          </a:custGeom>
          <a:solidFill>
            <a:srgbClr val="FF6200"/>
          </a:solidFill>
        </p:spPr>
        <p:txBody>
          <a:bodyPr wrap="square" lIns="0" tIns="0" rIns="0" bIns="0" rtlCol="0"/>
          <a:lstStyle/>
          <a:p>
            <a:endParaRPr/>
          </a:p>
        </p:txBody>
      </p:sp>
      <p:sp>
        <p:nvSpPr>
          <p:cNvPr id="34" name="object 34"/>
          <p:cNvSpPr txBox="1">
            <a:spLocks noGrp="1"/>
          </p:cNvSpPr>
          <p:nvPr>
            <p:ph type="sldNum" sz="quarter" idx="4294967295"/>
          </p:nvPr>
        </p:nvSpPr>
        <p:spPr>
          <a:xfrm>
            <a:off x="7824120" y="6109976"/>
            <a:ext cx="184727" cy="141064"/>
          </a:xfrm>
          <a:prstGeom prst="rect">
            <a:avLst/>
          </a:prstGeom>
        </p:spPr>
        <p:txBody>
          <a:bodyPr vert="horz" wrap="square" lIns="0" tIns="0" rIns="0" bIns="0" rtlCol="0">
            <a:spAutoFit/>
          </a:bodyPr>
          <a:lstStyle/>
          <a:p>
            <a:pPr marL="91176">
              <a:lnSpc>
                <a:spcPts val="1122"/>
              </a:lnSpc>
            </a:pPr>
            <a:fld id="{81D60167-4931-47E6-BA6A-407CBD079E47}" type="slidenum">
              <a:rPr dirty="0"/>
              <a:pPr marL="91176">
                <a:lnSpc>
                  <a:spcPts val="1122"/>
                </a:lnSpc>
              </a:pPr>
              <a:t>24</a:t>
            </a:fld>
            <a:endParaRP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85800" y="381000"/>
            <a:ext cx="3874077" cy="3371006"/>
          </a:xfrm>
          <a:prstGeom prst="rect">
            <a:avLst/>
          </a:prstGeom>
        </p:spPr>
        <p:txBody>
          <a:bodyPr vert="horz" wrap="square" lIns="0" tIns="59264" rIns="0" bIns="0" rtlCol="0">
            <a:spAutoFit/>
          </a:bodyPr>
          <a:lstStyle/>
          <a:p>
            <a:pPr marL="11397">
              <a:spcBef>
                <a:spcPts val="467"/>
              </a:spcBef>
            </a:pPr>
            <a:r>
              <a:rPr sz="1400" b="1" spc="-4" dirty="0">
                <a:solidFill>
                  <a:srgbClr val="DA483C"/>
                </a:solidFill>
                <a:latin typeface="Times New Roman"/>
                <a:cs typeface="Times New Roman"/>
              </a:rPr>
              <a:t>Que: </a:t>
            </a:r>
            <a:r>
              <a:rPr sz="1400" b="1" dirty="0">
                <a:solidFill>
                  <a:srgbClr val="DA483C"/>
                </a:solidFill>
                <a:latin typeface="Times New Roman"/>
                <a:cs typeface="Times New Roman"/>
              </a:rPr>
              <a:t>What is Private (Pvt) </a:t>
            </a:r>
            <a:r>
              <a:rPr sz="1400" b="1" spc="-4" dirty="0">
                <a:solidFill>
                  <a:srgbClr val="DA483C"/>
                </a:solidFill>
                <a:latin typeface="Times New Roman"/>
                <a:cs typeface="Times New Roman"/>
              </a:rPr>
              <a:t>Limited Company</a:t>
            </a:r>
            <a:r>
              <a:rPr sz="1400" b="1" spc="-139" dirty="0">
                <a:solidFill>
                  <a:srgbClr val="DA483C"/>
                </a:solidFill>
                <a:latin typeface="Times New Roman"/>
                <a:cs typeface="Times New Roman"/>
              </a:rPr>
              <a:t> </a:t>
            </a:r>
            <a:r>
              <a:rPr sz="1400" b="1" dirty="0">
                <a:solidFill>
                  <a:srgbClr val="DA483C"/>
                </a:solidFill>
                <a:latin typeface="Times New Roman"/>
                <a:cs typeface="Times New Roman"/>
              </a:rPr>
              <a:t>?</a:t>
            </a:r>
            <a:endParaRPr sz="1400">
              <a:latin typeface="Times New Roman"/>
              <a:cs typeface="Times New Roman"/>
            </a:endParaRPr>
          </a:p>
          <a:p>
            <a:pPr marL="170955" marR="4559" indent="-159558">
              <a:lnSpc>
                <a:spcPct val="125000"/>
              </a:lnSpc>
              <a:buFont typeface="Wingdings"/>
              <a:buChar char=""/>
              <a:tabLst>
                <a:tab pos="171525" algn="l"/>
              </a:tabLst>
            </a:pPr>
            <a:r>
              <a:rPr sz="1400" i="1" spc="-4" dirty="0">
                <a:solidFill>
                  <a:srgbClr val="3F3F3F"/>
                </a:solidFill>
                <a:latin typeface="Times New Roman"/>
                <a:cs typeface="Times New Roman"/>
              </a:rPr>
              <a:t>Registered </a:t>
            </a:r>
            <a:r>
              <a:rPr sz="1400" i="1" dirty="0">
                <a:solidFill>
                  <a:srgbClr val="3F3F3F"/>
                </a:solidFill>
                <a:latin typeface="Times New Roman"/>
                <a:cs typeface="Times New Roman"/>
              </a:rPr>
              <a:t>business form in </a:t>
            </a:r>
            <a:r>
              <a:rPr sz="1400" i="1" spc="-4" dirty="0">
                <a:solidFill>
                  <a:srgbClr val="3F3F3F"/>
                </a:solidFill>
                <a:latin typeface="Times New Roman"/>
                <a:cs typeface="Times New Roman"/>
              </a:rPr>
              <a:t>which </a:t>
            </a:r>
            <a:r>
              <a:rPr sz="1400" i="1" dirty="0">
                <a:solidFill>
                  <a:srgbClr val="3F3F3F"/>
                </a:solidFill>
                <a:latin typeface="Times New Roman"/>
                <a:cs typeface="Times New Roman"/>
              </a:rPr>
              <a:t>owners </a:t>
            </a:r>
            <a:r>
              <a:rPr sz="1400" i="1" spc="-4" dirty="0">
                <a:solidFill>
                  <a:srgbClr val="3F3F3F"/>
                </a:solidFill>
                <a:latin typeface="Times New Roman"/>
                <a:cs typeface="Times New Roman"/>
              </a:rPr>
              <a:t>liability is  </a:t>
            </a:r>
            <a:r>
              <a:rPr sz="1400" i="1" dirty="0">
                <a:solidFill>
                  <a:srgbClr val="3F3F3F"/>
                </a:solidFill>
                <a:latin typeface="Times New Roman"/>
                <a:cs typeface="Times New Roman"/>
              </a:rPr>
              <a:t>limited</a:t>
            </a:r>
            <a:endParaRPr sz="1400">
              <a:latin typeface="Times New Roman"/>
              <a:cs typeface="Times New Roman"/>
            </a:endParaRPr>
          </a:p>
          <a:p>
            <a:pPr marL="170955" indent="-159558">
              <a:spcBef>
                <a:spcPts val="377"/>
              </a:spcBef>
              <a:buFont typeface="Wingdings"/>
              <a:buChar char=""/>
              <a:tabLst>
                <a:tab pos="171525" algn="l"/>
              </a:tabLst>
            </a:pPr>
            <a:r>
              <a:rPr sz="1400" i="1" spc="-4" dirty="0">
                <a:solidFill>
                  <a:srgbClr val="3F3F3F"/>
                </a:solidFill>
                <a:latin typeface="Times New Roman"/>
                <a:cs typeface="Times New Roman"/>
              </a:rPr>
              <a:t>At </a:t>
            </a:r>
            <a:r>
              <a:rPr sz="1400" i="1" dirty="0">
                <a:solidFill>
                  <a:srgbClr val="3F3F3F"/>
                </a:solidFill>
                <a:latin typeface="Times New Roman"/>
                <a:cs typeface="Times New Roman"/>
              </a:rPr>
              <a:t>least  </a:t>
            </a:r>
            <a:r>
              <a:rPr sz="1400" b="1" i="1" dirty="0">
                <a:solidFill>
                  <a:srgbClr val="3F3F3F"/>
                </a:solidFill>
                <a:latin typeface="Times New Roman"/>
                <a:cs typeface="Times New Roman"/>
              </a:rPr>
              <a:t>2 persons </a:t>
            </a:r>
            <a:r>
              <a:rPr sz="1400" i="1" spc="-13" dirty="0">
                <a:solidFill>
                  <a:srgbClr val="3F3F3F"/>
                </a:solidFill>
                <a:latin typeface="Times New Roman"/>
                <a:cs typeface="Times New Roman"/>
              </a:rPr>
              <a:t>are </a:t>
            </a:r>
            <a:r>
              <a:rPr sz="1400" i="1" spc="-9" dirty="0">
                <a:solidFill>
                  <a:srgbClr val="3F3F3F"/>
                </a:solidFill>
                <a:latin typeface="Times New Roman"/>
                <a:cs typeface="Times New Roman"/>
              </a:rPr>
              <a:t>required </a:t>
            </a:r>
            <a:r>
              <a:rPr sz="1400" i="1" dirty="0">
                <a:solidFill>
                  <a:srgbClr val="3F3F3F"/>
                </a:solidFill>
                <a:latin typeface="Times New Roman"/>
                <a:cs typeface="Times New Roman"/>
              </a:rPr>
              <a:t>to </a:t>
            </a:r>
            <a:r>
              <a:rPr sz="1400" i="1" spc="4" dirty="0">
                <a:solidFill>
                  <a:srgbClr val="3F3F3F"/>
                </a:solidFill>
                <a:latin typeface="Times New Roman"/>
                <a:cs typeface="Times New Roman"/>
              </a:rPr>
              <a:t>form </a:t>
            </a:r>
            <a:r>
              <a:rPr sz="1400" i="1" dirty="0">
                <a:solidFill>
                  <a:srgbClr val="3F3F3F"/>
                </a:solidFill>
                <a:latin typeface="Times New Roman"/>
                <a:cs typeface="Times New Roman"/>
              </a:rPr>
              <a:t>a</a:t>
            </a:r>
            <a:r>
              <a:rPr sz="1400" i="1" spc="-99" dirty="0">
                <a:solidFill>
                  <a:srgbClr val="3F3F3F"/>
                </a:solidFill>
                <a:latin typeface="Times New Roman"/>
                <a:cs typeface="Times New Roman"/>
              </a:rPr>
              <a:t> </a:t>
            </a:r>
            <a:r>
              <a:rPr sz="1400" i="1" dirty="0">
                <a:solidFill>
                  <a:srgbClr val="3F3F3F"/>
                </a:solidFill>
                <a:latin typeface="Times New Roman"/>
                <a:cs typeface="Times New Roman"/>
              </a:rPr>
              <a:t>Company</a:t>
            </a:r>
            <a:endParaRPr sz="1400">
              <a:latin typeface="Times New Roman"/>
              <a:cs typeface="Times New Roman"/>
            </a:endParaRPr>
          </a:p>
          <a:p>
            <a:pPr marL="170955" indent="-159558">
              <a:spcBef>
                <a:spcPts val="377"/>
              </a:spcBef>
              <a:buFont typeface="Wingdings"/>
              <a:buChar char=""/>
              <a:tabLst>
                <a:tab pos="171525" algn="l"/>
              </a:tabLst>
            </a:pPr>
            <a:r>
              <a:rPr sz="1400" i="1" dirty="0">
                <a:solidFill>
                  <a:srgbClr val="3F3F3F"/>
                </a:solidFill>
                <a:latin typeface="Times New Roman"/>
                <a:cs typeface="Times New Roman"/>
              </a:rPr>
              <a:t>It is </a:t>
            </a:r>
            <a:r>
              <a:rPr sz="1400" i="1" spc="-9" dirty="0">
                <a:solidFill>
                  <a:srgbClr val="3F3F3F"/>
                </a:solidFill>
                <a:latin typeface="Times New Roman"/>
                <a:cs typeface="Times New Roman"/>
              </a:rPr>
              <a:t>registered </a:t>
            </a:r>
            <a:r>
              <a:rPr sz="1400" i="1" dirty="0">
                <a:solidFill>
                  <a:srgbClr val="3F3F3F"/>
                </a:solidFill>
                <a:latin typeface="Times New Roman"/>
                <a:cs typeface="Times New Roman"/>
              </a:rPr>
              <a:t>with  Registrar of Companies</a:t>
            </a:r>
            <a:r>
              <a:rPr sz="1400" i="1" spc="-90" dirty="0">
                <a:solidFill>
                  <a:srgbClr val="3F3F3F"/>
                </a:solidFill>
                <a:latin typeface="Times New Roman"/>
                <a:cs typeface="Times New Roman"/>
              </a:rPr>
              <a:t> </a:t>
            </a:r>
            <a:r>
              <a:rPr sz="1400" i="1" spc="-4" dirty="0">
                <a:solidFill>
                  <a:srgbClr val="3F3F3F"/>
                </a:solidFill>
                <a:latin typeface="Times New Roman"/>
                <a:cs typeface="Times New Roman"/>
              </a:rPr>
              <a:t>(ROC)</a:t>
            </a:r>
            <a:endParaRPr sz="1400">
              <a:latin typeface="Times New Roman"/>
              <a:cs typeface="Times New Roman"/>
            </a:endParaRPr>
          </a:p>
          <a:p>
            <a:pPr>
              <a:lnSpc>
                <a:spcPct val="100000"/>
              </a:lnSpc>
              <a:buClr>
                <a:srgbClr val="3F3F3F"/>
              </a:buClr>
              <a:buFont typeface="Wingdings"/>
              <a:buChar char=""/>
            </a:pPr>
            <a:endParaRPr sz="1400">
              <a:latin typeface="Times New Roman"/>
              <a:cs typeface="Times New Roman"/>
            </a:endParaRPr>
          </a:p>
          <a:p>
            <a:pPr>
              <a:spcBef>
                <a:spcPts val="18"/>
              </a:spcBef>
              <a:buClr>
                <a:srgbClr val="3F3F3F"/>
              </a:buClr>
              <a:buFont typeface="Wingdings"/>
              <a:buChar char=""/>
            </a:pPr>
            <a:endParaRPr sz="1400">
              <a:latin typeface="Times New Roman"/>
              <a:cs typeface="Times New Roman"/>
            </a:endParaRPr>
          </a:p>
          <a:p>
            <a:pPr marL="345898" marR="345328" indent="-307718">
              <a:lnSpc>
                <a:spcPct val="125000"/>
              </a:lnSpc>
            </a:pPr>
            <a:r>
              <a:rPr sz="1400" b="1" spc="-4" dirty="0">
                <a:solidFill>
                  <a:srgbClr val="DA483C"/>
                </a:solidFill>
                <a:latin typeface="Times New Roman"/>
                <a:cs typeface="Times New Roman"/>
              </a:rPr>
              <a:t>Que: What are the benefits of </a:t>
            </a:r>
            <a:r>
              <a:rPr sz="1400" b="1" dirty="0">
                <a:solidFill>
                  <a:srgbClr val="DA483C"/>
                </a:solidFill>
                <a:latin typeface="Times New Roman"/>
                <a:cs typeface="Times New Roman"/>
              </a:rPr>
              <a:t>a </a:t>
            </a:r>
            <a:r>
              <a:rPr sz="1400" b="1" spc="-9" dirty="0">
                <a:solidFill>
                  <a:srgbClr val="DA483C"/>
                </a:solidFill>
                <a:latin typeface="Times New Roman"/>
                <a:cs typeface="Times New Roman"/>
              </a:rPr>
              <a:t>Pvt. </a:t>
            </a:r>
            <a:r>
              <a:rPr sz="1400" b="1" spc="-4" dirty="0">
                <a:solidFill>
                  <a:srgbClr val="DA483C"/>
                </a:solidFill>
                <a:latin typeface="Times New Roman"/>
                <a:cs typeface="Times New Roman"/>
              </a:rPr>
              <a:t>Limited  Company</a:t>
            </a:r>
            <a:r>
              <a:rPr sz="1400" b="1" spc="-13" dirty="0">
                <a:solidFill>
                  <a:srgbClr val="DA483C"/>
                </a:solidFill>
                <a:latin typeface="Times New Roman"/>
                <a:cs typeface="Times New Roman"/>
              </a:rPr>
              <a:t> </a:t>
            </a:r>
            <a:r>
              <a:rPr sz="1400" b="1" dirty="0">
                <a:solidFill>
                  <a:srgbClr val="DA483C"/>
                </a:solidFill>
                <a:latin typeface="Times New Roman"/>
                <a:cs typeface="Times New Roman"/>
              </a:rPr>
              <a:t>?</a:t>
            </a:r>
            <a:endParaRPr sz="1400">
              <a:latin typeface="Times New Roman"/>
              <a:cs typeface="Times New Roman"/>
            </a:endParaRPr>
          </a:p>
          <a:p>
            <a:pPr marL="357295" indent="-318546">
              <a:spcBef>
                <a:spcPts val="377"/>
              </a:spcBef>
              <a:buFont typeface="Wingdings"/>
              <a:buChar char=""/>
              <a:tabLst>
                <a:tab pos="357295" algn="l"/>
                <a:tab pos="357865" algn="l"/>
              </a:tabLst>
            </a:pPr>
            <a:r>
              <a:rPr sz="1400" b="1" i="1" dirty="0">
                <a:solidFill>
                  <a:srgbClr val="3F3F3F"/>
                </a:solidFill>
                <a:latin typeface="Times New Roman"/>
                <a:cs typeface="Times New Roman"/>
              </a:rPr>
              <a:t>Separate legal existence </a:t>
            </a:r>
            <a:r>
              <a:rPr sz="1400" i="1" dirty="0">
                <a:solidFill>
                  <a:srgbClr val="3F3F3F"/>
                </a:solidFill>
                <a:latin typeface="Times New Roman"/>
                <a:cs typeface="Times New Roman"/>
              </a:rPr>
              <a:t>of </a:t>
            </a:r>
            <a:r>
              <a:rPr sz="1400" i="1" spc="4" dirty="0">
                <a:solidFill>
                  <a:srgbClr val="3F3F3F"/>
                </a:solidFill>
                <a:latin typeface="Times New Roman"/>
                <a:cs typeface="Times New Roman"/>
              </a:rPr>
              <a:t>the</a:t>
            </a:r>
            <a:r>
              <a:rPr sz="1400" i="1" spc="-117" dirty="0">
                <a:solidFill>
                  <a:srgbClr val="3F3F3F"/>
                </a:solidFill>
                <a:latin typeface="Times New Roman"/>
                <a:cs typeface="Times New Roman"/>
              </a:rPr>
              <a:t> </a:t>
            </a:r>
            <a:r>
              <a:rPr sz="1400" i="1" dirty="0">
                <a:solidFill>
                  <a:srgbClr val="3F3F3F"/>
                </a:solidFill>
                <a:latin typeface="Times New Roman"/>
                <a:cs typeface="Times New Roman"/>
              </a:rPr>
              <a:t>Company</a:t>
            </a:r>
            <a:endParaRPr sz="1400">
              <a:latin typeface="Times New Roman"/>
              <a:cs typeface="Times New Roman"/>
            </a:endParaRPr>
          </a:p>
          <a:p>
            <a:pPr marL="346468" indent="-307718">
              <a:spcBef>
                <a:spcPts val="377"/>
              </a:spcBef>
              <a:buFont typeface="Wingdings"/>
              <a:buChar char=""/>
              <a:tabLst>
                <a:tab pos="345898" algn="l"/>
                <a:tab pos="346468" algn="l"/>
              </a:tabLst>
            </a:pPr>
            <a:r>
              <a:rPr sz="1400" b="1" i="1" dirty="0">
                <a:solidFill>
                  <a:srgbClr val="3F3F3F"/>
                </a:solidFill>
                <a:latin typeface="Times New Roman"/>
                <a:cs typeface="Times New Roman"/>
              </a:rPr>
              <a:t>Limited liability </a:t>
            </a:r>
            <a:r>
              <a:rPr sz="1400" i="1" dirty="0">
                <a:solidFill>
                  <a:srgbClr val="3F3F3F"/>
                </a:solidFill>
                <a:latin typeface="Times New Roman"/>
                <a:cs typeface="Times New Roman"/>
              </a:rPr>
              <a:t>(explained in the previous</a:t>
            </a:r>
            <a:r>
              <a:rPr sz="1400" i="1" spc="-166" dirty="0">
                <a:solidFill>
                  <a:srgbClr val="3F3F3F"/>
                </a:solidFill>
                <a:latin typeface="Times New Roman"/>
                <a:cs typeface="Times New Roman"/>
              </a:rPr>
              <a:t> </a:t>
            </a:r>
            <a:r>
              <a:rPr sz="1400" i="1" dirty="0">
                <a:solidFill>
                  <a:srgbClr val="3F3F3F"/>
                </a:solidFill>
                <a:latin typeface="Times New Roman"/>
                <a:cs typeface="Times New Roman"/>
              </a:rPr>
              <a:t>slides)</a:t>
            </a:r>
            <a:endParaRPr sz="1400">
              <a:latin typeface="Times New Roman"/>
              <a:cs typeface="Times New Roman"/>
            </a:endParaRPr>
          </a:p>
          <a:p>
            <a:pPr marL="346468" indent="-307718">
              <a:spcBef>
                <a:spcPts val="678"/>
              </a:spcBef>
              <a:buFont typeface="Wingdings"/>
              <a:buChar char=""/>
              <a:tabLst>
                <a:tab pos="345898" algn="l"/>
                <a:tab pos="346468" algn="l"/>
              </a:tabLst>
            </a:pPr>
            <a:r>
              <a:rPr sz="1400" i="1" dirty="0">
                <a:solidFill>
                  <a:srgbClr val="3F3F3F"/>
                </a:solidFill>
                <a:latin typeface="Times New Roman"/>
                <a:cs typeface="Times New Roman"/>
              </a:rPr>
              <a:t>Suitable for comparatively </a:t>
            </a:r>
            <a:r>
              <a:rPr sz="1400" i="1" spc="-4" dirty="0">
                <a:solidFill>
                  <a:srgbClr val="3F3F3F"/>
                </a:solidFill>
                <a:latin typeface="Times New Roman"/>
                <a:cs typeface="Times New Roman"/>
              </a:rPr>
              <a:t>larger</a:t>
            </a:r>
            <a:r>
              <a:rPr sz="1400" i="1" spc="-108" dirty="0">
                <a:solidFill>
                  <a:srgbClr val="3F3F3F"/>
                </a:solidFill>
                <a:latin typeface="Times New Roman"/>
                <a:cs typeface="Times New Roman"/>
              </a:rPr>
              <a:t> </a:t>
            </a:r>
            <a:r>
              <a:rPr sz="1400" i="1" spc="4" dirty="0">
                <a:solidFill>
                  <a:srgbClr val="3F3F3F"/>
                </a:solidFill>
                <a:latin typeface="Times New Roman"/>
                <a:cs typeface="Times New Roman"/>
              </a:rPr>
              <a:t>business</a:t>
            </a:r>
            <a:endParaRPr sz="1400">
              <a:latin typeface="Times New Roman"/>
              <a:cs typeface="Times New Roman"/>
            </a:endParaRPr>
          </a:p>
        </p:txBody>
      </p:sp>
      <p:sp>
        <p:nvSpPr>
          <p:cNvPr id="4" name="object 4"/>
          <p:cNvSpPr txBox="1"/>
          <p:nvPr/>
        </p:nvSpPr>
        <p:spPr>
          <a:xfrm>
            <a:off x="762000" y="3962400"/>
            <a:ext cx="4405168" cy="1786353"/>
          </a:xfrm>
          <a:prstGeom prst="rect">
            <a:avLst/>
          </a:prstGeom>
        </p:spPr>
        <p:txBody>
          <a:bodyPr vert="horz" wrap="square" lIns="0" tIns="11397" rIns="0" bIns="0" rtlCol="0">
            <a:spAutoFit/>
          </a:bodyPr>
          <a:lstStyle/>
          <a:p>
            <a:pPr marL="318546" marR="5698" indent="-307718">
              <a:lnSpc>
                <a:spcPct val="125000"/>
              </a:lnSpc>
              <a:spcBef>
                <a:spcPts val="90"/>
              </a:spcBef>
            </a:pPr>
            <a:r>
              <a:rPr sz="1600" b="1" spc="-4" dirty="0">
                <a:solidFill>
                  <a:srgbClr val="DA483C"/>
                </a:solidFill>
                <a:latin typeface="Times New Roman"/>
                <a:cs typeface="Times New Roman"/>
              </a:rPr>
              <a:t>Que: What are the limitations </a:t>
            </a:r>
            <a:r>
              <a:rPr sz="1600" b="1" dirty="0">
                <a:solidFill>
                  <a:srgbClr val="DA483C"/>
                </a:solidFill>
                <a:latin typeface="Times New Roman"/>
                <a:cs typeface="Times New Roman"/>
              </a:rPr>
              <a:t>of a Pvt. </a:t>
            </a:r>
            <a:r>
              <a:rPr sz="1600" b="1" spc="-4" dirty="0">
                <a:solidFill>
                  <a:srgbClr val="DA483C"/>
                </a:solidFill>
                <a:latin typeface="Times New Roman"/>
                <a:cs typeface="Times New Roman"/>
              </a:rPr>
              <a:t>Limited  Company</a:t>
            </a:r>
            <a:r>
              <a:rPr sz="1600" b="1" spc="-13" dirty="0">
                <a:solidFill>
                  <a:srgbClr val="DA483C"/>
                </a:solidFill>
                <a:latin typeface="Times New Roman"/>
                <a:cs typeface="Times New Roman"/>
              </a:rPr>
              <a:t> </a:t>
            </a:r>
            <a:r>
              <a:rPr sz="1600" b="1" dirty="0">
                <a:solidFill>
                  <a:srgbClr val="DA483C"/>
                </a:solidFill>
                <a:latin typeface="Times New Roman"/>
                <a:cs typeface="Times New Roman"/>
              </a:rPr>
              <a:t>?</a:t>
            </a:r>
            <a:endParaRPr sz="1600">
              <a:latin typeface="Times New Roman"/>
              <a:cs typeface="Times New Roman"/>
            </a:endParaRPr>
          </a:p>
          <a:p>
            <a:pPr marL="319115" marR="4559" indent="-307718">
              <a:lnSpc>
                <a:spcPct val="125000"/>
              </a:lnSpc>
              <a:buFont typeface="Wingdings"/>
              <a:buChar char=""/>
              <a:tabLst>
                <a:tab pos="358435" algn="l"/>
                <a:tab pos="359005" algn="l"/>
              </a:tabLst>
            </a:pPr>
            <a:r>
              <a:rPr sz="1600" i="1" spc="-9" dirty="0">
                <a:solidFill>
                  <a:srgbClr val="3F3F3F"/>
                </a:solidFill>
                <a:latin typeface="Times New Roman"/>
                <a:cs typeface="Times New Roman"/>
              </a:rPr>
              <a:t>Shares </a:t>
            </a:r>
            <a:r>
              <a:rPr sz="1600" i="1" spc="-4" dirty="0">
                <a:solidFill>
                  <a:srgbClr val="3F3F3F"/>
                </a:solidFill>
                <a:latin typeface="Times New Roman"/>
                <a:cs typeface="Times New Roman"/>
              </a:rPr>
              <a:t>cannot </a:t>
            </a:r>
            <a:r>
              <a:rPr sz="1600" i="1" dirty="0">
                <a:solidFill>
                  <a:srgbClr val="3F3F3F"/>
                </a:solidFill>
                <a:latin typeface="Times New Roman"/>
                <a:cs typeface="Times New Roman"/>
              </a:rPr>
              <a:t>be sold </a:t>
            </a:r>
            <a:r>
              <a:rPr sz="1600" i="1" spc="-4" dirty="0">
                <a:solidFill>
                  <a:srgbClr val="3F3F3F"/>
                </a:solidFill>
                <a:latin typeface="Times New Roman"/>
                <a:cs typeface="Times New Roman"/>
              </a:rPr>
              <a:t>or transferred </a:t>
            </a:r>
            <a:r>
              <a:rPr sz="1600" i="1" dirty="0">
                <a:solidFill>
                  <a:srgbClr val="3F3F3F"/>
                </a:solidFill>
                <a:latin typeface="Times New Roman"/>
                <a:cs typeface="Times New Roman"/>
              </a:rPr>
              <a:t>to anyone  without </a:t>
            </a:r>
            <a:r>
              <a:rPr sz="1600" i="1" spc="4" dirty="0">
                <a:solidFill>
                  <a:srgbClr val="3F3F3F"/>
                </a:solidFill>
                <a:latin typeface="Times New Roman"/>
                <a:cs typeface="Times New Roman"/>
              </a:rPr>
              <a:t>the </a:t>
            </a:r>
            <a:r>
              <a:rPr sz="1600" i="1" spc="-4" dirty="0">
                <a:solidFill>
                  <a:srgbClr val="3F3F3F"/>
                </a:solidFill>
                <a:latin typeface="Times New Roman"/>
                <a:cs typeface="Times New Roman"/>
              </a:rPr>
              <a:t>agreement </a:t>
            </a:r>
            <a:r>
              <a:rPr sz="1600" i="1" dirty="0">
                <a:solidFill>
                  <a:srgbClr val="3F3F3F"/>
                </a:solidFill>
                <a:latin typeface="Times New Roman"/>
                <a:cs typeface="Times New Roman"/>
              </a:rPr>
              <a:t>of other</a:t>
            </a:r>
            <a:r>
              <a:rPr sz="1600" i="1" spc="-126" dirty="0">
                <a:solidFill>
                  <a:srgbClr val="3F3F3F"/>
                </a:solidFill>
                <a:latin typeface="Times New Roman"/>
                <a:cs typeface="Times New Roman"/>
              </a:rPr>
              <a:t> </a:t>
            </a:r>
            <a:r>
              <a:rPr sz="1600" i="1" dirty="0">
                <a:solidFill>
                  <a:srgbClr val="3F3F3F"/>
                </a:solidFill>
                <a:latin typeface="Times New Roman"/>
                <a:cs typeface="Times New Roman"/>
              </a:rPr>
              <a:t>shareholders</a:t>
            </a:r>
            <a:endParaRPr sz="1600">
              <a:latin typeface="Times New Roman"/>
              <a:cs typeface="Times New Roman"/>
            </a:endParaRPr>
          </a:p>
          <a:p>
            <a:pPr marL="319115" indent="-307718">
              <a:spcBef>
                <a:spcPts val="377"/>
              </a:spcBef>
              <a:buFont typeface="Wingdings"/>
              <a:buChar char=""/>
              <a:tabLst>
                <a:tab pos="318546" algn="l"/>
                <a:tab pos="319115" algn="l"/>
              </a:tabLst>
            </a:pPr>
            <a:r>
              <a:rPr sz="1600" i="1" dirty="0">
                <a:solidFill>
                  <a:srgbClr val="3F3F3F"/>
                </a:solidFill>
                <a:latin typeface="Times New Roman"/>
                <a:cs typeface="Times New Roman"/>
              </a:rPr>
              <a:t>Not allowed to </a:t>
            </a:r>
            <a:r>
              <a:rPr sz="1600" i="1" spc="4" dirty="0">
                <a:solidFill>
                  <a:srgbClr val="3F3F3F"/>
                </a:solidFill>
                <a:latin typeface="Times New Roman"/>
                <a:cs typeface="Times New Roman"/>
              </a:rPr>
              <a:t>invite public </a:t>
            </a:r>
            <a:r>
              <a:rPr sz="1600" i="1" dirty="0">
                <a:solidFill>
                  <a:srgbClr val="3F3F3F"/>
                </a:solidFill>
                <a:latin typeface="Times New Roman"/>
                <a:cs typeface="Times New Roman"/>
              </a:rPr>
              <a:t>to </a:t>
            </a:r>
            <a:r>
              <a:rPr sz="1600" i="1" spc="4" dirty="0">
                <a:solidFill>
                  <a:srgbClr val="3F3F3F"/>
                </a:solidFill>
                <a:latin typeface="Times New Roman"/>
                <a:cs typeface="Times New Roman"/>
              </a:rPr>
              <a:t>subscribe </a:t>
            </a:r>
            <a:r>
              <a:rPr sz="1600" i="1" dirty="0">
                <a:solidFill>
                  <a:srgbClr val="3F3F3F"/>
                </a:solidFill>
                <a:latin typeface="Times New Roman"/>
                <a:cs typeface="Times New Roman"/>
              </a:rPr>
              <a:t>its</a:t>
            </a:r>
            <a:r>
              <a:rPr sz="1600" i="1" spc="-193" dirty="0">
                <a:solidFill>
                  <a:srgbClr val="3F3F3F"/>
                </a:solidFill>
                <a:latin typeface="Times New Roman"/>
                <a:cs typeface="Times New Roman"/>
              </a:rPr>
              <a:t> </a:t>
            </a:r>
            <a:r>
              <a:rPr sz="1600" i="1" spc="-4" dirty="0">
                <a:solidFill>
                  <a:srgbClr val="3F3F3F"/>
                </a:solidFill>
                <a:latin typeface="Times New Roman"/>
                <a:cs typeface="Times New Roman"/>
              </a:rPr>
              <a:t>shares.</a:t>
            </a:r>
            <a:endParaRPr sz="1600">
              <a:latin typeface="Times New Roman"/>
              <a:cs typeface="Times New Roman"/>
            </a:endParaRPr>
          </a:p>
        </p:txBody>
      </p:sp>
      <p:sp>
        <p:nvSpPr>
          <p:cNvPr id="5" name="object 5"/>
          <p:cNvSpPr/>
          <p:nvPr/>
        </p:nvSpPr>
        <p:spPr>
          <a:xfrm>
            <a:off x="5392189" y="1266713"/>
            <a:ext cx="2656032" cy="1838325"/>
          </a:xfrm>
          <a:custGeom>
            <a:avLst/>
            <a:gdLst/>
            <a:ahLst/>
            <a:cxnLst/>
            <a:rect l="l" t="t" r="r" b="b"/>
            <a:pathLst>
              <a:path w="2921634" h="2083435">
                <a:moveTo>
                  <a:pt x="2921508" y="2077212"/>
                </a:moveTo>
                <a:lnTo>
                  <a:pt x="2921508" y="6096"/>
                </a:lnTo>
                <a:lnTo>
                  <a:pt x="2915412" y="0"/>
                </a:lnTo>
                <a:lnTo>
                  <a:pt x="6096" y="0"/>
                </a:lnTo>
                <a:lnTo>
                  <a:pt x="0" y="6096"/>
                </a:lnTo>
                <a:lnTo>
                  <a:pt x="0" y="2077212"/>
                </a:lnTo>
                <a:lnTo>
                  <a:pt x="6096" y="2083308"/>
                </a:lnTo>
                <a:lnTo>
                  <a:pt x="12192" y="2083308"/>
                </a:lnTo>
                <a:lnTo>
                  <a:pt x="12192" y="25908"/>
                </a:lnTo>
                <a:lnTo>
                  <a:pt x="25908" y="12192"/>
                </a:lnTo>
                <a:lnTo>
                  <a:pt x="25908" y="25908"/>
                </a:lnTo>
                <a:lnTo>
                  <a:pt x="2895600" y="25908"/>
                </a:lnTo>
                <a:lnTo>
                  <a:pt x="2895600" y="12192"/>
                </a:lnTo>
                <a:lnTo>
                  <a:pt x="2907792" y="25908"/>
                </a:lnTo>
                <a:lnTo>
                  <a:pt x="2907792" y="2083308"/>
                </a:lnTo>
                <a:lnTo>
                  <a:pt x="2915412" y="2083308"/>
                </a:lnTo>
                <a:lnTo>
                  <a:pt x="2921508" y="2077212"/>
                </a:lnTo>
                <a:close/>
              </a:path>
              <a:path w="2921634" h="2083435">
                <a:moveTo>
                  <a:pt x="25908" y="25908"/>
                </a:moveTo>
                <a:lnTo>
                  <a:pt x="25908" y="12192"/>
                </a:lnTo>
                <a:lnTo>
                  <a:pt x="12192" y="25908"/>
                </a:lnTo>
                <a:lnTo>
                  <a:pt x="25908" y="25908"/>
                </a:lnTo>
                <a:close/>
              </a:path>
              <a:path w="2921634" h="2083435">
                <a:moveTo>
                  <a:pt x="25908" y="2057400"/>
                </a:moveTo>
                <a:lnTo>
                  <a:pt x="25908" y="25908"/>
                </a:lnTo>
                <a:lnTo>
                  <a:pt x="12192" y="25908"/>
                </a:lnTo>
                <a:lnTo>
                  <a:pt x="12192" y="2057400"/>
                </a:lnTo>
                <a:lnTo>
                  <a:pt x="25908" y="2057400"/>
                </a:lnTo>
                <a:close/>
              </a:path>
              <a:path w="2921634" h="2083435">
                <a:moveTo>
                  <a:pt x="2907792" y="2057400"/>
                </a:moveTo>
                <a:lnTo>
                  <a:pt x="12192" y="2057400"/>
                </a:lnTo>
                <a:lnTo>
                  <a:pt x="25908" y="2069592"/>
                </a:lnTo>
                <a:lnTo>
                  <a:pt x="25908" y="2083308"/>
                </a:lnTo>
                <a:lnTo>
                  <a:pt x="2895600" y="2083308"/>
                </a:lnTo>
                <a:lnTo>
                  <a:pt x="2895600" y="2069592"/>
                </a:lnTo>
                <a:lnTo>
                  <a:pt x="2907792" y="2057400"/>
                </a:lnTo>
                <a:close/>
              </a:path>
              <a:path w="2921634" h="2083435">
                <a:moveTo>
                  <a:pt x="25908" y="2083308"/>
                </a:moveTo>
                <a:lnTo>
                  <a:pt x="25908" y="2069592"/>
                </a:lnTo>
                <a:lnTo>
                  <a:pt x="12192" y="2057400"/>
                </a:lnTo>
                <a:lnTo>
                  <a:pt x="12192" y="2083308"/>
                </a:lnTo>
                <a:lnTo>
                  <a:pt x="25908" y="2083308"/>
                </a:lnTo>
                <a:close/>
              </a:path>
              <a:path w="2921634" h="2083435">
                <a:moveTo>
                  <a:pt x="2907792" y="25908"/>
                </a:moveTo>
                <a:lnTo>
                  <a:pt x="2895600" y="12192"/>
                </a:lnTo>
                <a:lnTo>
                  <a:pt x="2895600" y="25908"/>
                </a:lnTo>
                <a:lnTo>
                  <a:pt x="2907792" y="25908"/>
                </a:lnTo>
                <a:close/>
              </a:path>
              <a:path w="2921634" h="2083435">
                <a:moveTo>
                  <a:pt x="2907792" y="2057400"/>
                </a:moveTo>
                <a:lnTo>
                  <a:pt x="2907792" y="25908"/>
                </a:lnTo>
                <a:lnTo>
                  <a:pt x="2895600" y="25908"/>
                </a:lnTo>
                <a:lnTo>
                  <a:pt x="2895600" y="2057400"/>
                </a:lnTo>
                <a:lnTo>
                  <a:pt x="2907792" y="2057400"/>
                </a:lnTo>
                <a:close/>
              </a:path>
              <a:path w="2921634" h="2083435">
                <a:moveTo>
                  <a:pt x="2907792" y="2083308"/>
                </a:moveTo>
                <a:lnTo>
                  <a:pt x="2907792" y="2057400"/>
                </a:lnTo>
                <a:lnTo>
                  <a:pt x="2895600" y="2069592"/>
                </a:lnTo>
                <a:lnTo>
                  <a:pt x="2895600" y="2083308"/>
                </a:lnTo>
                <a:lnTo>
                  <a:pt x="2907792" y="2083308"/>
                </a:lnTo>
                <a:close/>
              </a:path>
            </a:pathLst>
          </a:custGeom>
          <a:solidFill>
            <a:srgbClr val="DA483D"/>
          </a:solidFill>
        </p:spPr>
        <p:txBody>
          <a:bodyPr wrap="square" lIns="0" tIns="0" rIns="0" bIns="0" rtlCol="0"/>
          <a:lstStyle/>
          <a:p>
            <a:endParaRPr/>
          </a:p>
        </p:txBody>
      </p:sp>
      <p:sp>
        <p:nvSpPr>
          <p:cNvPr id="6" name="object 6"/>
          <p:cNvSpPr/>
          <p:nvPr/>
        </p:nvSpPr>
        <p:spPr>
          <a:xfrm>
            <a:off x="5392189" y="4225066"/>
            <a:ext cx="2656032" cy="934571"/>
          </a:xfrm>
          <a:custGeom>
            <a:avLst/>
            <a:gdLst/>
            <a:ahLst/>
            <a:cxnLst/>
            <a:rect l="l" t="t" r="r" b="b"/>
            <a:pathLst>
              <a:path w="2921634" h="1059179">
                <a:moveTo>
                  <a:pt x="2921508" y="1053084"/>
                </a:moveTo>
                <a:lnTo>
                  <a:pt x="2921508" y="6096"/>
                </a:lnTo>
                <a:lnTo>
                  <a:pt x="2915412" y="0"/>
                </a:lnTo>
                <a:lnTo>
                  <a:pt x="6096" y="0"/>
                </a:lnTo>
                <a:lnTo>
                  <a:pt x="0" y="6096"/>
                </a:lnTo>
                <a:lnTo>
                  <a:pt x="0" y="1053084"/>
                </a:lnTo>
                <a:lnTo>
                  <a:pt x="6096" y="1059180"/>
                </a:lnTo>
                <a:lnTo>
                  <a:pt x="12192" y="1059180"/>
                </a:lnTo>
                <a:lnTo>
                  <a:pt x="12192" y="25908"/>
                </a:lnTo>
                <a:lnTo>
                  <a:pt x="25908" y="12192"/>
                </a:lnTo>
                <a:lnTo>
                  <a:pt x="25908" y="25908"/>
                </a:lnTo>
                <a:lnTo>
                  <a:pt x="2895600" y="25908"/>
                </a:lnTo>
                <a:lnTo>
                  <a:pt x="2895600" y="12192"/>
                </a:lnTo>
                <a:lnTo>
                  <a:pt x="2907792" y="25908"/>
                </a:lnTo>
                <a:lnTo>
                  <a:pt x="2907792" y="1059180"/>
                </a:lnTo>
                <a:lnTo>
                  <a:pt x="2915412" y="1059180"/>
                </a:lnTo>
                <a:lnTo>
                  <a:pt x="2921508" y="1053084"/>
                </a:lnTo>
                <a:close/>
              </a:path>
              <a:path w="2921634" h="1059179">
                <a:moveTo>
                  <a:pt x="25908" y="25908"/>
                </a:moveTo>
                <a:lnTo>
                  <a:pt x="25908" y="12192"/>
                </a:lnTo>
                <a:lnTo>
                  <a:pt x="12192" y="25908"/>
                </a:lnTo>
                <a:lnTo>
                  <a:pt x="25908" y="25908"/>
                </a:lnTo>
                <a:close/>
              </a:path>
              <a:path w="2921634" h="1059179">
                <a:moveTo>
                  <a:pt x="25908" y="1033272"/>
                </a:moveTo>
                <a:lnTo>
                  <a:pt x="25908" y="25908"/>
                </a:lnTo>
                <a:lnTo>
                  <a:pt x="12192" y="25908"/>
                </a:lnTo>
                <a:lnTo>
                  <a:pt x="12192" y="1033272"/>
                </a:lnTo>
                <a:lnTo>
                  <a:pt x="25908" y="1033272"/>
                </a:lnTo>
                <a:close/>
              </a:path>
              <a:path w="2921634" h="1059179">
                <a:moveTo>
                  <a:pt x="2907792" y="1033272"/>
                </a:moveTo>
                <a:lnTo>
                  <a:pt x="12192" y="1033272"/>
                </a:lnTo>
                <a:lnTo>
                  <a:pt x="25908" y="1046988"/>
                </a:lnTo>
                <a:lnTo>
                  <a:pt x="25908" y="1059180"/>
                </a:lnTo>
                <a:lnTo>
                  <a:pt x="2895600" y="1059180"/>
                </a:lnTo>
                <a:lnTo>
                  <a:pt x="2895600" y="1046988"/>
                </a:lnTo>
                <a:lnTo>
                  <a:pt x="2907792" y="1033272"/>
                </a:lnTo>
                <a:close/>
              </a:path>
              <a:path w="2921634" h="1059179">
                <a:moveTo>
                  <a:pt x="25908" y="1059180"/>
                </a:moveTo>
                <a:lnTo>
                  <a:pt x="25908" y="1046988"/>
                </a:lnTo>
                <a:lnTo>
                  <a:pt x="12192" y="1033272"/>
                </a:lnTo>
                <a:lnTo>
                  <a:pt x="12192" y="1059180"/>
                </a:lnTo>
                <a:lnTo>
                  <a:pt x="25908" y="1059180"/>
                </a:lnTo>
                <a:close/>
              </a:path>
              <a:path w="2921634" h="1059179">
                <a:moveTo>
                  <a:pt x="2907792" y="25908"/>
                </a:moveTo>
                <a:lnTo>
                  <a:pt x="2895600" y="12192"/>
                </a:lnTo>
                <a:lnTo>
                  <a:pt x="2895600" y="25908"/>
                </a:lnTo>
                <a:lnTo>
                  <a:pt x="2907792" y="25908"/>
                </a:lnTo>
                <a:close/>
              </a:path>
              <a:path w="2921634" h="1059179">
                <a:moveTo>
                  <a:pt x="2907792" y="1033272"/>
                </a:moveTo>
                <a:lnTo>
                  <a:pt x="2907792" y="25908"/>
                </a:lnTo>
                <a:lnTo>
                  <a:pt x="2895600" y="25908"/>
                </a:lnTo>
                <a:lnTo>
                  <a:pt x="2895600" y="1033272"/>
                </a:lnTo>
                <a:lnTo>
                  <a:pt x="2907792" y="1033272"/>
                </a:lnTo>
                <a:close/>
              </a:path>
              <a:path w="2921634" h="1059179">
                <a:moveTo>
                  <a:pt x="2907792" y="1059180"/>
                </a:moveTo>
                <a:lnTo>
                  <a:pt x="2907792" y="1033272"/>
                </a:lnTo>
                <a:lnTo>
                  <a:pt x="2895600" y="1046988"/>
                </a:lnTo>
                <a:lnTo>
                  <a:pt x="2895600" y="1059180"/>
                </a:lnTo>
                <a:lnTo>
                  <a:pt x="2907792" y="1059180"/>
                </a:lnTo>
                <a:close/>
              </a:path>
            </a:pathLst>
          </a:custGeom>
          <a:solidFill>
            <a:srgbClr val="FF6200"/>
          </a:solidFill>
        </p:spPr>
        <p:txBody>
          <a:bodyPr wrap="square" lIns="0" tIns="0" rIns="0" bIns="0" rtlCol="0"/>
          <a:lstStyle/>
          <a:p>
            <a:endParaRPr/>
          </a:p>
        </p:txBody>
      </p:sp>
      <p:sp>
        <p:nvSpPr>
          <p:cNvPr id="7" name="object 7"/>
          <p:cNvSpPr/>
          <p:nvPr/>
        </p:nvSpPr>
        <p:spPr>
          <a:xfrm>
            <a:off x="5396346" y="3185608"/>
            <a:ext cx="1283277" cy="995082"/>
          </a:xfrm>
          <a:custGeom>
            <a:avLst/>
            <a:gdLst/>
            <a:ahLst/>
            <a:cxnLst/>
            <a:rect l="l" t="t" r="r" b="b"/>
            <a:pathLst>
              <a:path w="1411604" h="1127760">
                <a:moveTo>
                  <a:pt x="1411224" y="1121664"/>
                </a:moveTo>
                <a:lnTo>
                  <a:pt x="1411224" y="6096"/>
                </a:lnTo>
                <a:lnTo>
                  <a:pt x="1405128" y="0"/>
                </a:lnTo>
                <a:lnTo>
                  <a:pt x="6096" y="0"/>
                </a:lnTo>
                <a:lnTo>
                  <a:pt x="0" y="6096"/>
                </a:lnTo>
                <a:lnTo>
                  <a:pt x="0" y="1121664"/>
                </a:lnTo>
                <a:lnTo>
                  <a:pt x="6096" y="1127760"/>
                </a:lnTo>
                <a:lnTo>
                  <a:pt x="13716" y="1127760"/>
                </a:lnTo>
                <a:lnTo>
                  <a:pt x="13716" y="25908"/>
                </a:lnTo>
                <a:lnTo>
                  <a:pt x="25908" y="13716"/>
                </a:lnTo>
                <a:lnTo>
                  <a:pt x="25908" y="25908"/>
                </a:lnTo>
                <a:lnTo>
                  <a:pt x="1385316" y="25908"/>
                </a:lnTo>
                <a:lnTo>
                  <a:pt x="1385316" y="13716"/>
                </a:lnTo>
                <a:lnTo>
                  <a:pt x="1397508" y="25908"/>
                </a:lnTo>
                <a:lnTo>
                  <a:pt x="1397508" y="1127760"/>
                </a:lnTo>
                <a:lnTo>
                  <a:pt x="1405128" y="1127760"/>
                </a:lnTo>
                <a:lnTo>
                  <a:pt x="1411224" y="1121664"/>
                </a:lnTo>
                <a:close/>
              </a:path>
              <a:path w="1411604" h="1127760">
                <a:moveTo>
                  <a:pt x="25908" y="25908"/>
                </a:moveTo>
                <a:lnTo>
                  <a:pt x="25908" y="13716"/>
                </a:lnTo>
                <a:lnTo>
                  <a:pt x="13716" y="25908"/>
                </a:lnTo>
                <a:lnTo>
                  <a:pt x="25908" y="25908"/>
                </a:lnTo>
                <a:close/>
              </a:path>
              <a:path w="1411604" h="1127760">
                <a:moveTo>
                  <a:pt x="25908" y="1101852"/>
                </a:moveTo>
                <a:lnTo>
                  <a:pt x="25908" y="25908"/>
                </a:lnTo>
                <a:lnTo>
                  <a:pt x="13716" y="25908"/>
                </a:lnTo>
                <a:lnTo>
                  <a:pt x="13716" y="1101852"/>
                </a:lnTo>
                <a:lnTo>
                  <a:pt x="25908" y="1101852"/>
                </a:lnTo>
                <a:close/>
              </a:path>
              <a:path w="1411604" h="1127760">
                <a:moveTo>
                  <a:pt x="1397508" y="1101852"/>
                </a:moveTo>
                <a:lnTo>
                  <a:pt x="13716" y="1101852"/>
                </a:lnTo>
                <a:lnTo>
                  <a:pt x="25908" y="1114044"/>
                </a:lnTo>
                <a:lnTo>
                  <a:pt x="25908" y="1127760"/>
                </a:lnTo>
                <a:lnTo>
                  <a:pt x="1385316" y="1127760"/>
                </a:lnTo>
                <a:lnTo>
                  <a:pt x="1385316" y="1114044"/>
                </a:lnTo>
                <a:lnTo>
                  <a:pt x="1397508" y="1101852"/>
                </a:lnTo>
                <a:close/>
              </a:path>
              <a:path w="1411604" h="1127760">
                <a:moveTo>
                  <a:pt x="25908" y="1127760"/>
                </a:moveTo>
                <a:lnTo>
                  <a:pt x="25908" y="1114044"/>
                </a:lnTo>
                <a:lnTo>
                  <a:pt x="13716" y="1101852"/>
                </a:lnTo>
                <a:lnTo>
                  <a:pt x="13716" y="1127760"/>
                </a:lnTo>
                <a:lnTo>
                  <a:pt x="25908" y="1127760"/>
                </a:lnTo>
                <a:close/>
              </a:path>
              <a:path w="1411604" h="1127760">
                <a:moveTo>
                  <a:pt x="1397508" y="25908"/>
                </a:moveTo>
                <a:lnTo>
                  <a:pt x="1385316" y="13716"/>
                </a:lnTo>
                <a:lnTo>
                  <a:pt x="1385316" y="25908"/>
                </a:lnTo>
                <a:lnTo>
                  <a:pt x="1397508" y="25908"/>
                </a:lnTo>
                <a:close/>
              </a:path>
              <a:path w="1411604" h="1127760">
                <a:moveTo>
                  <a:pt x="1397508" y="1101852"/>
                </a:moveTo>
                <a:lnTo>
                  <a:pt x="1397508" y="25908"/>
                </a:lnTo>
                <a:lnTo>
                  <a:pt x="1385316" y="25908"/>
                </a:lnTo>
                <a:lnTo>
                  <a:pt x="1385316" y="1101852"/>
                </a:lnTo>
                <a:lnTo>
                  <a:pt x="1397508" y="1101852"/>
                </a:lnTo>
                <a:close/>
              </a:path>
              <a:path w="1411604" h="1127760">
                <a:moveTo>
                  <a:pt x="1397508" y="1127760"/>
                </a:moveTo>
                <a:lnTo>
                  <a:pt x="1397508" y="1101852"/>
                </a:lnTo>
                <a:lnTo>
                  <a:pt x="1385316" y="1114044"/>
                </a:lnTo>
                <a:lnTo>
                  <a:pt x="1385316" y="1127760"/>
                </a:lnTo>
                <a:lnTo>
                  <a:pt x="1397508" y="1127760"/>
                </a:lnTo>
                <a:close/>
              </a:path>
            </a:pathLst>
          </a:custGeom>
          <a:solidFill>
            <a:srgbClr val="FFAE00"/>
          </a:solidFill>
        </p:spPr>
        <p:txBody>
          <a:bodyPr wrap="square" lIns="0" tIns="0" rIns="0" bIns="0" rtlCol="0"/>
          <a:lstStyle/>
          <a:p>
            <a:endParaRPr/>
          </a:p>
        </p:txBody>
      </p:sp>
      <p:sp>
        <p:nvSpPr>
          <p:cNvPr id="8" name="object 8"/>
          <p:cNvSpPr/>
          <p:nvPr/>
        </p:nvSpPr>
        <p:spPr>
          <a:xfrm>
            <a:off x="6766560" y="3149302"/>
            <a:ext cx="1281545" cy="1031501"/>
          </a:xfrm>
          <a:custGeom>
            <a:avLst/>
            <a:gdLst/>
            <a:ahLst/>
            <a:cxnLst/>
            <a:rect l="l" t="t" r="r" b="b"/>
            <a:pathLst>
              <a:path w="1409700" h="1169035">
                <a:moveTo>
                  <a:pt x="1409700" y="1162812"/>
                </a:moveTo>
                <a:lnTo>
                  <a:pt x="1409700" y="6096"/>
                </a:lnTo>
                <a:lnTo>
                  <a:pt x="1403604" y="0"/>
                </a:lnTo>
                <a:lnTo>
                  <a:pt x="4572" y="0"/>
                </a:lnTo>
                <a:lnTo>
                  <a:pt x="0" y="6096"/>
                </a:lnTo>
                <a:lnTo>
                  <a:pt x="0" y="1162812"/>
                </a:lnTo>
                <a:lnTo>
                  <a:pt x="4572" y="1168908"/>
                </a:lnTo>
                <a:lnTo>
                  <a:pt x="12192" y="1168908"/>
                </a:lnTo>
                <a:lnTo>
                  <a:pt x="12192" y="25908"/>
                </a:lnTo>
                <a:lnTo>
                  <a:pt x="24384" y="12192"/>
                </a:lnTo>
                <a:lnTo>
                  <a:pt x="24384" y="25908"/>
                </a:lnTo>
                <a:lnTo>
                  <a:pt x="1383792" y="25908"/>
                </a:lnTo>
                <a:lnTo>
                  <a:pt x="1383792" y="12192"/>
                </a:lnTo>
                <a:lnTo>
                  <a:pt x="1395984" y="25908"/>
                </a:lnTo>
                <a:lnTo>
                  <a:pt x="1395984" y="1168908"/>
                </a:lnTo>
                <a:lnTo>
                  <a:pt x="1403604" y="1168908"/>
                </a:lnTo>
                <a:lnTo>
                  <a:pt x="1409700" y="1162812"/>
                </a:lnTo>
                <a:close/>
              </a:path>
              <a:path w="1409700" h="1169035">
                <a:moveTo>
                  <a:pt x="24384" y="25908"/>
                </a:moveTo>
                <a:lnTo>
                  <a:pt x="24384" y="12192"/>
                </a:lnTo>
                <a:lnTo>
                  <a:pt x="12192" y="25908"/>
                </a:lnTo>
                <a:lnTo>
                  <a:pt x="24384" y="25908"/>
                </a:lnTo>
                <a:close/>
              </a:path>
              <a:path w="1409700" h="1169035">
                <a:moveTo>
                  <a:pt x="24384" y="1143000"/>
                </a:moveTo>
                <a:lnTo>
                  <a:pt x="24384" y="25908"/>
                </a:lnTo>
                <a:lnTo>
                  <a:pt x="12192" y="25908"/>
                </a:lnTo>
                <a:lnTo>
                  <a:pt x="12192" y="1143000"/>
                </a:lnTo>
                <a:lnTo>
                  <a:pt x="24384" y="1143000"/>
                </a:lnTo>
                <a:close/>
              </a:path>
              <a:path w="1409700" h="1169035">
                <a:moveTo>
                  <a:pt x="1395984" y="1143000"/>
                </a:moveTo>
                <a:lnTo>
                  <a:pt x="12192" y="1143000"/>
                </a:lnTo>
                <a:lnTo>
                  <a:pt x="24384" y="1155192"/>
                </a:lnTo>
                <a:lnTo>
                  <a:pt x="24384" y="1168908"/>
                </a:lnTo>
                <a:lnTo>
                  <a:pt x="1383792" y="1168908"/>
                </a:lnTo>
                <a:lnTo>
                  <a:pt x="1383792" y="1155192"/>
                </a:lnTo>
                <a:lnTo>
                  <a:pt x="1395984" y="1143000"/>
                </a:lnTo>
                <a:close/>
              </a:path>
              <a:path w="1409700" h="1169035">
                <a:moveTo>
                  <a:pt x="24384" y="1168908"/>
                </a:moveTo>
                <a:lnTo>
                  <a:pt x="24384" y="1155192"/>
                </a:lnTo>
                <a:lnTo>
                  <a:pt x="12192" y="1143000"/>
                </a:lnTo>
                <a:lnTo>
                  <a:pt x="12192" y="1168908"/>
                </a:lnTo>
                <a:lnTo>
                  <a:pt x="24384" y="1168908"/>
                </a:lnTo>
                <a:close/>
              </a:path>
              <a:path w="1409700" h="1169035">
                <a:moveTo>
                  <a:pt x="1395984" y="25908"/>
                </a:moveTo>
                <a:lnTo>
                  <a:pt x="1383792" y="12192"/>
                </a:lnTo>
                <a:lnTo>
                  <a:pt x="1383792" y="25908"/>
                </a:lnTo>
                <a:lnTo>
                  <a:pt x="1395984" y="25908"/>
                </a:lnTo>
                <a:close/>
              </a:path>
              <a:path w="1409700" h="1169035">
                <a:moveTo>
                  <a:pt x="1395984" y="1143000"/>
                </a:moveTo>
                <a:lnTo>
                  <a:pt x="1395984" y="25908"/>
                </a:lnTo>
                <a:lnTo>
                  <a:pt x="1383792" y="25908"/>
                </a:lnTo>
                <a:lnTo>
                  <a:pt x="1383792" y="1143000"/>
                </a:lnTo>
                <a:lnTo>
                  <a:pt x="1395984" y="1143000"/>
                </a:lnTo>
                <a:close/>
              </a:path>
              <a:path w="1409700" h="1169035">
                <a:moveTo>
                  <a:pt x="1395984" y="1168908"/>
                </a:moveTo>
                <a:lnTo>
                  <a:pt x="1395984" y="1143000"/>
                </a:lnTo>
                <a:lnTo>
                  <a:pt x="1383792" y="1155192"/>
                </a:lnTo>
                <a:lnTo>
                  <a:pt x="1383792" y="1168908"/>
                </a:lnTo>
                <a:lnTo>
                  <a:pt x="1395984" y="1168908"/>
                </a:lnTo>
                <a:close/>
              </a:path>
            </a:pathLst>
          </a:custGeom>
          <a:solidFill>
            <a:srgbClr val="E46C09"/>
          </a:solidFill>
        </p:spPr>
        <p:txBody>
          <a:bodyPr wrap="square" lIns="0" tIns="0" rIns="0" bIns="0" rtlCol="0"/>
          <a:lstStyle/>
          <a:p>
            <a:endParaRPr/>
          </a:p>
        </p:txBody>
      </p:sp>
      <p:sp>
        <p:nvSpPr>
          <p:cNvPr id="9" name="object 9"/>
          <p:cNvSpPr/>
          <p:nvPr/>
        </p:nvSpPr>
        <p:spPr>
          <a:xfrm>
            <a:off x="5392190" y="5195943"/>
            <a:ext cx="2654877" cy="732865"/>
          </a:xfrm>
          <a:custGeom>
            <a:avLst/>
            <a:gdLst/>
            <a:ahLst/>
            <a:cxnLst/>
            <a:rect l="l" t="t" r="r" b="b"/>
            <a:pathLst>
              <a:path w="2920365" h="830579">
                <a:moveTo>
                  <a:pt x="2919984" y="824484"/>
                </a:moveTo>
                <a:lnTo>
                  <a:pt x="2919984" y="6096"/>
                </a:lnTo>
                <a:lnTo>
                  <a:pt x="2913888" y="0"/>
                </a:lnTo>
                <a:lnTo>
                  <a:pt x="6096" y="0"/>
                </a:lnTo>
                <a:lnTo>
                  <a:pt x="0" y="6096"/>
                </a:lnTo>
                <a:lnTo>
                  <a:pt x="0" y="824484"/>
                </a:lnTo>
                <a:lnTo>
                  <a:pt x="6096" y="830580"/>
                </a:lnTo>
                <a:lnTo>
                  <a:pt x="12192" y="830580"/>
                </a:lnTo>
                <a:lnTo>
                  <a:pt x="12192" y="25908"/>
                </a:lnTo>
                <a:lnTo>
                  <a:pt x="25908" y="13716"/>
                </a:lnTo>
                <a:lnTo>
                  <a:pt x="25908" y="25908"/>
                </a:lnTo>
                <a:lnTo>
                  <a:pt x="2894076" y="25908"/>
                </a:lnTo>
                <a:lnTo>
                  <a:pt x="2894076" y="13716"/>
                </a:lnTo>
                <a:lnTo>
                  <a:pt x="2907792" y="25908"/>
                </a:lnTo>
                <a:lnTo>
                  <a:pt x="2907792" y="830580"/>
                </a:lnTo>
                <a:lnTo>
                  <a:pt x="2913888" y="830580"/>
                </a:lnTo>
                <a:lnTo>
                  <a:pt x="2919984" y="824484"/>
                </a:lnTo>
                <a:close/>
              </a:path>
              <a:path w="2920365" h="830579">
                <a:moveTo>
                  <a:pt x="25908" y="25908"/>
                </a:moveTo>
                <a:lnTo>
                  <a:pt x="25908" y="13716"/>
                </a:lnTo>
                <a:lnTo>
                  <a:pt x="12192" y="25908"/>
                </a:lnTo>
                <a:lnTo>
                  <a:pt x="25908" y="25908"/>
                </a:lnTo>
                <a:close/>
              </a:path>
              <a:path w="2920365" h="830579">
                <a:moveTo>
                  <a:pt x="25908" y="804672"/>
                </a:moveTo>
                <a:lnTo>
                  <a:pt x="25908" y="25908"/>
                </a:lnTo>
                <a:lnTo>
                  <a:pt x="12192" y="25908"/>
                </a:lnTo>
                <a:lnTo>
                  <a:pt x="12192" y="804672"/>
                </a:lnTo>
                <a:lnTo>
                  <a:pt x="25908" y="804672"/>
                </a:lnTo>
                <a:close/>
              </a:path>
              <a:path w="2920365" h="830579">
                <a:moveTo>
                  <a:pt x="2907792" y="804672"/>
                </a:moveTo>
                <a:lnTo>
                  <a:pt x="12192" y="804672"/>
                </a:lnTo>
                <a:lnTo>
                  <a:pt x="25908" y="816864"/>
                </a:lnTo>
                <a:lnTo>
                  <a:pt x="25908" y="830580"/>
                </a:lnTo>
                <a:lnTo>
                  <a:pt x="2894076" y="830580"/>
                </a:lnTo>
                <a:lnTo>
                  <a:pt x="2894076" y="816864"/>
                </a:lnTo>
                <a:lnTo>
                  <a:pt x="2907792" y="804672"/>
                </a:lnTo>
                <a:close/>
              </a:path>
              <a:path w="2920365" h="830579">
                <a:moveTo>
                  <a:pt x="25908" y="830580"/>
                </a:moveTo>
                <a:lnTo>
                  <a:pt x="25908" y="816864"/>
                </a:lnTo>
                <a:lnTo>
                  <a:pt x="12192" y="804672"/>
                </a:lnTo>
                <a:lnTo>
                  <a:pt x="12192" y="830580"/>
                </a:lnTo>
                <a:lnTo>
                  <a:pt x="25908" y="830580"/>
                </a:lnTo>
                <a:close/>
              </a:path>
              <a:path w="2920365" h="830579">
                <a:moveTo>
                  <a:pt x="2907792" y="25908"/>
                </a:moveTo>
                <a:lnTo>
                  <a:pt x="2894076" y="13716"/>
                </a:lnTo>
                <a:lnTo>
                  <a:pt x="2894076" y="25908"/>
                </a:lnTo>
                <a:lnTo>
                  <a:pt x="2907792" y="25908"/>
                </a:lnTo>
                <a:close/>
              </a:path>
              <a:path w="2920365" h="830579">
                <a:moveTo>
                  <a:pt x="2907792" y="804672"/>
                </a:moveTo>
                <a:lnTo>
                  <a:pt x="2907792" y="25908"/>
                </a:lnTo>
                <a:lnTo>
                  <a:pt x="2894076" y="25908"/>
                </a:lnTo>
                <a:lnTo>
                  <a:pt x="2894076" y="804672"/>
                </a:lnTo>
                <a:lnTo>
                  <a:pt x="2907792" y="804672"/>
                </a:lnTo>
                <a:close/>
              </a:path>
              <a:path w="2920365" h="830579">
                <a:moveTo>
                  <a:pt x="2907792" y="830580"/>
                </a:moveTo>
                <a:lnTo>
                  <a:pt x="2907792" y="804672"/>
                </a:lnTo>
                <a:lnTo>
                  <a:pt x="2894076" y="816864"/>
                </a:lnTo>
                <a:lnTo>
                  <a:pt x="2894076" y="830580"/>
                </a:lnTo>
                <a:lnTo>
                  <a:pt x="2907792" y="830580"/>
                </a:lnTo>
                <a:close/>
              </a:path>
            </a:pathLst>
          </a:custGeom>
          <a:solidFill>
            <a:srgbClr val="BF0000"/>
          </a:solidFill>
        </p:spPr>
        <p:txBody>
          <a:bodyPr wrap="square" lIns="0" tIns="0" rIns="0" bIns="0" rtlCol="0"/>
          <a:lstStyle/>
          <a:p>
            <a:endParaRPr/>
          </a:p>
        </p:txBody>
      </p:sp>
      <p:graphicFrame>
        <p:nvGraphicFramePr>
          <p:cNvPr id="10" name="object 10"/>
          <p:cNvGraphicFramePr>
            <a:graphicFrameLocks noGrp="1"/>
          </p:cNvGraphicFramePr>
          <p:nvPr/>
        </p:nvGraphicFramePr>
        <p:xfrm>
          <a:off x="5403273" y="1277470"/>
          <a:ext cx="2632362" cy="4685663"/>
        </p:xfrm>
        <a:graphic>
          <a:graphicData uri="http://schemas.openxmlformats.org/drawingml/2006/table">
            <a:tbl>
              <a:tblPr firstRow="1" bandRow="1">
                <a:tableStyleId>{2D5ABB26-0587-4C30-8999-92F81FD0307C}</a:tableStyleId>
              </a:tblPr>
              <a:tblGrid>
                <a:gridCol w="1263650"/>
                <a:gridCol w="110835"/>
                <a:gridCol w="1257877"/>
              </a:tblGrid>
              <a:tr h="1848971">
                <a:tc gridSpan="3">
                  <a:txBody>
                    <a:bodyPr/>
                    <a:lstStyle/>
                    <a:p>
                      <a:pPr marL="97155">
                        <a:lnSpc>
                          <a:spcPct val="100000"/>
                        </a:lnSpc>
                        <a:spcBef>
                          <a:spcPts val="140"/>
                        </a:spcBef>
                      </a:pPr>
                      <a:r>
                        <a:rPr sz="1100" b="1" spc="-25" dirty="0">
                          <a:solidFill>
                            <a:srgbClr val="FFFFFF"/>
                          </a:solidFill>
                          <a:latin typeface="Times New Roman"/>
                          <a:cs typeface="Times New Roman"/>
                        </a:rPr>
                        <a:t>WHAT </a:t>
                      </a:r>
                      <a:r>
                        <a:rPr sz="1100" b="1" spc="-5" dirty="0">
                          <a:solidFill>
                            <a:srgbClr val="FFFFFF"/>
                          </a:solidFill>
                          <a:latin typeface="Times New Roman"/>
                          <a:cs typeface="Times New Roman"/>
                        </a:rPr>
                        <a:t>IS A SHARE/SHARE</a:t>
                      </a:r>
                      <a:r>
                        <a:rPr sz="1100" b="1" spc="-190" dirty="0">
                          <a:solidFill>
                            <a:srgbClr val="FFFFFF"/>
                          </a:solidFill>
                          <a:latin typeface="Times New Roman"/>
                          <a:cs typeface="Times New Roman"/>
                        </a:rPr>
                        <a:t> </a:t>
                      </a:r>
                      <a:r>
                        <a:rPr sz="1100" b="1" spc="-15" dirty="0">
                          <a:solidFill>
                            <a:srgbClr val="FFFFFF"/>
                          </a:solidFill>
                          <a:latin typeface="Times New Roman"/>
                          <a:cs typeface="Times New Roman"/>
                        </a:rPr>
                        <a:t>CAPITAL?</a:t>
                      </a:r>
                      <a:endParaRPr sz="1100">
                        <a:latin typeface="Times New Roman"/>
                        <a:cs typeface="Times New Roman"/>
                      </a:endParaRPr>
                    </a:p>
                    <a:p>
                      <a:pPr>
                        <a:lnSpc>
                          <a:spcPct val="100000"/>
                        </a:lnSpc>
                        <a:spcBef>
                          <a:spcPts val="5"/>
                        </a:spcBef>
                      </a:pPr>
                      <a:endParaRPr sz="1100">
                        <a:latin typeface="Times New Roman"/>
                        <a:cs typeface="Times New Roman"/>
                      </a:endParaRPr>
                    </a:p>
                    <a:p>
                      <a:pPr marL="97155" marR="92075" indent="-635" algn="ctr">
                        <a:lnSpc>
                          <a:spcPct val="100000"/>
                        </a:lnSpc>
                      </a:pPr>
                      <a:r>
                        <a:rPr sz="1100" spc="-5" dirty="0">
                          <a:solidFill>
                            <a:srgbClr val="FFFFFF"/>
                          </a:solidFill>
                          <a:latin typeface="Times New Roman"/>
                          <a:cs typeface="Times New Roman"/>
                        </a:rPr>
                        <a:t>The capital </a:t>
                      </a:r>
                      <a:r>
                        <a:rPr sz="1100" dirty="0">
                          <a:solidFill>
                            <a:srgbClr val="FFFFFF"/>
                          </a:solidFill>
                          <a:latin typeface="Times New Roman"/>
                          <a:cs typeface="Times New Roman"/>
                        </a:rPr>
                        <a:t>of the </a:t>
                      </a:r>
                      <a:r>
                        <a:rPr sz="1100" spc="-5" dirty="0">
                          <a:solidFill>
                            <a:srgbClr val="FFFFFF"/>
                          </a:solidFill>
                          <a:latin typeface="Times New Roman"/>
                          <a:cs typeface="Times New Roman"/>
                        </a:rPr>
                        <a:t>company </a:t>
                      </a:r>
                      <a:r>
                        <a:rPr sz="1100" dirty="0">
                          <a:solidFill>
                            <a:srgbClr val="FFFFFF"/>
                          </a:solidFill>
                          <a:latin typeface="Times New Roman"/>
                          <a:cs typeface="Times New Roman"/>
                        </a:rPr>
                        <a:t>is </a:t>
                      </a:r>
                      <a:r>
                        <a:rPr sz="1100" spc="-5" dirty="0">
                          <a:solidFill>
                            <a:srgbClr val="FFFFFF"/>
                          </a:solidFill>
                          <a:latin typeface="Times New Roman"/>
                          <a:cs typeface="Times New Roman"/>
                        </a:rPr>
                        <a:t>divided </a:t>
                      </a:r>
                      <a:r>
                        <a:rPr sz="1100" dirty="0">
                          <a:solidFill>
                            <a:srgbClr val="FFFFFF"/>
                          </a:solidFill>
                          <a:latin typeface="Times New Roman"/>
                          <a:cs typeface="Times New Roman"/>
                        </a:rPr>
                        <a:t>into  </a:t>
                      </a:r>
                      <a:r>
                        <a:rPr sz="1100" spc="-5" dirty="0">
                          <a:solidFill>
                            <a:srgbClr val="FFFFFF"/>
                          </a:solidFill>
                          <a:latin typeface="Times New Roman"/>
                          <a:cs typeface="Times New Roman"/>
                        </a:rPr>
                        <a:t>small </a:t>
                      </a:r>
                      <a:r>
                        <a:rPr sz="1100" dirty="0">
                          <a:solidFill>
                            <a:srgbClr val="FFFFFF"/>
                          </a:solidFill>
                          <a:latin typeface="Times New Roman"/>
                          <a:cs typeface="Times New Roman"/>
                        </a:rPr>
                        <a:t>units. </a:t>
                      </a:r>
                      <a:r>
                        <a:rPr sz="1100" spc="-5" dirty="0">
                          <a:solidFill>
                            <a:srgbClr val="FFFFFF"/>
                          </a:solidFill>
                          <a:latin typeface="Times New Roman"/>
                          <a:cs typeface="Times New Roman"/>
                        </a:rPr>
                        <a:t>The </a:t>
                      </a:r>
                      <a:r>
                        <a:rPr sz="1100" dirty="0">
                          <a:solidFill>
                            <a:srgbClr val="FFFFFF"/>
                          </a:solidFill>
                          <a:latin typeface="Times New Roman"/>
                          <a:cs typeface="Times New Roman"/>
                        </a:rPr>
                        <a:t>units </a:t>
                      </a:r>
                      <a:r>
                        <a:rPr sz="1100" spc="-5" dirty="0">
                          <a:solidFill>
                            <a:srgbClr val="FFFFFF"/>
                          </a:solidFill>
                          <a:latin typeface="Times New Roman"/>
                          <a:cs typeface="Times New Roman"/>
                        </a:rPr>
                        <a:t>are called Shares. The  capital can </a:t>
                      </a:r>
                      <a:r>
                        <a:rPr sz="1100" dirty="0">
                          <a:solidFill>
                            <a:srgbClr val="FFFFFF"/>
                          </a:solidFill>
                          <a:latin typeface="Times New Roman"/>
                          <a:cs typeface="Times New Roman"/>
                        </a:rPr>
                        <a:t>be </a:t>
                      </a:r>
                      <a:r>
                        <a:rPr sz="1100" spc="-5" dirty="0">
                          <a:solidFill>
                            <a:srgbClr val="FFFFFF"/>
                          </a:solidFill>
                          <a:latin typeface="Times New Roman"/>
                          <a:cs typeface="Times New Roman"/>
                        </a:rPr>
                        <a:t>divided </a:t>
                      </a:r>
                      <a:r>
                        <a:rPr sz="1100" dirty="0">
                          <a:solidFill>
                            <a:srgbClr val="FFFFFF"/>
                          </a:solidFill>
                          <a:latin typeface="Times New Roman"/>
                          <a:cs typeface="Times New Roman"/>
                        </a:rPr>
                        <a:t>into </a:t>
                      </a:r>
                      <a:r>
                        <a:rPr sz="1100" spc="-5" dirty="0">
                          <a:solidFill>
                            <a:srgbClr val="FFFFFF"/>
                          </a:solidFill>
                          <a:latin typeface="Times New Roman"/>
                          <a:cs typeface="Times New Roman"/>
                        </a:rPr>
                        <a:t>any number </a:t>
                      </a:r>
                      <a:r>
                        <a:rPr sz="1100" dirty="0">
                          <a:solidFill>
                            <a:srgbClr val="FFFFFF"/>
                          </a:solidFill>
                          <a:latin typeface="Times New Roman"/>
                          <a:cs typeface="Times New Roman"/>
                        </a:rPr>
                        <a:t>of  </a:t>
                      </a:r>
                      <a:r>
                        <a:rPr sz="1100" spc="-5" dirty="0">
                          <a:solidFill>
                            <a:srgbClr val="FFFFFF"/>
                          </a:solidFill>
                          <a:latin typeface="Times New Roman"/>
                          <a:cs typeface="Times New Roman"/>
                        </a:rPr>
                        <a:t>shares </a:t>
                      </a:r>
                      <a:r>
                        <a:rPr sz="1100" dirty="0">
                          <a:solidFill>
                            <a:srgbClr val="FFFFFF"/>
                          </a:solidFill>
                          <a:latin typeface="Times New Roman"/>
                          <a:cs typeface="Times New Roman"/>
                        </a:rPr>
                        <a:t>of fixed</a:t>
                      </a:r>
                      <a:r>
                        <a:rPr sz="1100" spc="10" dirty="0">
                          <a:solidFill>
                            <a:srgbClr val="FFFFFF"/>
                          </a:solidFill>
                          <a:latin typeface="Times New Roman"/>
                          <a:cs typeface="Times New Roman"/>
                        </a:rPr>
                        <a:t> </a:t>
                      </a:r>
                      <a:r>
                        <a:rPr sz="1100" spc="-5" dirty="0">
                          <a:solidFill>
                            <a:srgbClr val="FFFFFF"/>
                          </a:solidFill>
                          <a:latin typeface="Times New Roman"/>
                          <a:cs typeface="Times New Roman"/>
                        </a:rPr>
                        <a:t>amount.</a:t>
                      </a:r>
                      <a:endParaRPr sz="1100">
                        <a:latin typeface="Times New Roman"/>
                        <a:cs typeface="Times New Roman"/>
                      </a:endParaRPr>
                    </a:p>
                    <a:p>
                      <a:pPr>
                        <a:lnSpc>
                          <a:spcPct val="100000"/>
                        </a:lnSpc>
                      </a:pPr>
                      <a:endParaRPr sz="1100">
                        <a:latin typeface="Times New Roman"/>
                        <a:cs typeface="Times New Roman"/>
                      </a:endParaRPr>
                    </a:p>
                    <a:p>
                      <a:pPr algn="ctr">
                        <a:lnSpc>
                          <a:spcPct val="100000"/>
                        </a:lnSpc>
                        <a:spcBef>
                          <a:spcPts val="5"/>
                        </a:spcBef>
                      </a:pPr>
                      <a:r>
                        <a:rPr sz="1100" i="1" spc="-5" dirty="0">
                          <a:solidFill>
                            <a:srgbClr val="FFFFFF"/>
                          </a:solidFill>
                          <a:latin typeface="Times New Roman"/>
                          <a:cs typeface="Times New Roman"/>
                        </a:rPr>
                        <a:t>Example: </a:t>
                      </a:r>
                      <a:r>
                        <a:rPr sz="1100" i="1" dirty="0">
                          <a:solidFill>
                            <a:srgbClr val="FFFFFF"/>
                          </a:solidFill>
                          <a:latin typeface="Times New Roman"/>
                          <a:cs typeface="Times New Roman"/>
                        </a:rPr>
                        <a:t>Capital of a </a:t>
                      </a:r>
                      <a:r>
                        <a:rPr sz="1100" i="1" spc="-5" dirty="0">
                          <a:solidFill>
                            <a:srgbClr val="FFFFFF"/>
                          </a:solidFill>
                          <a:latin typeface="Times New Roman"/>
                          <a:cs typeface="Times New Roman"/>
                        </a:rPr>
                        <a:t>company </a:t>
                      </a:r>
                      <a:r>
                        <a:rPr sz="1100" i="1" dirty="0">
                          <a:solidFill>
                            <a:srgbClr val="FFFFFF"/>
                          </a:solidFill>
                          <a:latin typeface="Times New Roman"/>
                          <a:cs typeface="Times New Roman"/>
                        </a:rPr>
                        <a:t>is</a:t>
                      </a:r>
                      <a:r>
                        <a:rPr sz="1100" i="1" spc="25" dirty="0">
                          <a:solidFill>
                            <a:srgbClr val="FFFFFF"/>
                          </a:solidFill>
                          <a:latin typeface="Times New Roman"/>
                          <a:cs typeface="Times New Roman"/>
                        </a:rPr>
                        <a:t> </a:t>
                      </a:r>
                      <a:r>
                        <a:rPr sz="1100" i="1" spc="-5" dirty="0">
                          <a:solidFill>
                            <a:srgbClr val="FFFFFF"/>
                          </a:solidFill>
                          <a:latin typeface="Times New Roman"/>
                          <a:cs typeface="Times New Roman"/>
                        </a:rPr>
                        <a:t>Rs.</a:t>
                      </a:r>
                      <a:endParaRPr sz="1100">
                        <a:latin typeface="Times New Roman"/>
                        <a:cs typeface="Times New Roman"/>
                      </a:endParaRPr>
                    </a:p>
                    <a:p>
                      <a:pPr algn="ctr">
                        <a:lnSpc>
                          <a:spcPct val="100000"/>
                        </a:lnSpc>
                      </a:pPr>
                      <a:r>
                        <a:rPr sz="1100" i="1" dirty="0">
                          <a:solidFill>
                            <a:srgbClr val="FFFFFF"/>
                          </a:solidFill>
                          <a:latin typeface="Times New Roman"/>
                          <a:cs typeface="Times New Roman"/>
                        </a:rPr>
                        <a:t>1,00,000</a:t>
                      </a:r>
                      <a:endParaRPr sz="1100">
                        <a:latin typeface="Times New Roman"/>
                        <a:cs typeface="Times New Roman"/>
                      </a:endParaRPr>
                    </a:p>
                    <a:p>
                      <a:pPr algn="ctr">
                        <a:lnSpc>
                          <a:spcPct val="100000"/>
                        </a:lnSpc>
                      </a:pPr>
                      <a:r>
                        <a:rPr sz="1100" i="1" spc="-30" dirty="0">
                          <a:solidFill>
                            <a:srgbClr val="FFFFFF"/>
                          </a:solidFill>
                          <a:latin typeface="Times New Roman"/>
                          <a:cs typeface="Times New Roman"/>
                        </a:rPr>
                        <a:t>Value </a:t>
                      </a:r>
                      <a:r>
                        <a:rPr sz="1100" i="1" dirty="0">
                          <a:solidFill>
                            <a:srgbClr val="FFFFFF"/>
                          </a:solidFill>
                          <a:latin typeface="Times New Roman"/>
                          <a:cs typeface="Times New Roman"/>
                        </a:rPr>
                        <a:t>of one </a:t>
                      </a:r>
                      <a:r>
                        <a:rPr sz="1100" i="1" spc="-10" dirty="0">
                          <a:solidFill>
                            <a:srgbClr val="FFFFFF"/>
                          </a:solidFill>
                          <a:latin typeface="Times New Roman"/>
                          <a:cs typeface="Times New Roman"/>
                        </a:rPr>
                        <a:t>share </a:t>
                      </a:r>
                      <a:r>
                        <a:rPr sz="1100" i="1" dirty="0">
                          <a:solidFill>
                            <a:srgbClr val="FFFFFF"/>
                          </a:solidFill>
                          <a:latin typeface="Times New Roman"/>
                          <a:cs typeface="Times New Roman"/>
                        </a:rPr>
                        <a:t>is </a:t>
                      </a:r>
                      <a:r>
                        <a:rPr sz="1100" i="1" spc="-5" dirty="0">
                          <a:solidFill>
                            <a:srgbClr val="FFFFFF"/>
                          </a:solidFill>
                          <a:latin typeface="Times New Roman"/>
                          <a:cs typeface="Times New Roman"/>
                        </a:rPr>
                        <a:t>Rs.</a:t>
                      </a:r>
                      <a:r>
                        <a:rPr sz="1100" i="1" spc="20" dirty="0">
                          <a:solidFill>
                            <a:srgbClr val="FFFFFF"/>
                          </a:solidFill>
                          <a:latin typeface="Times New Roman"/>
                          <a:cs typeface="Times New Roman"/>
                        </a:rPr>
                        <a:t> </a:t>
                      </a:r>
                      <a:r>
                        <a:rPr sz="1100" i="1" dirty="0">
                          <a:solidFill>
                            <a:srgbClr val="FFFFFF"/>
                          </a:solidFill>
                          <a:latin typeface="Times New Roman"/>
                          <a:cs typeface="Times New Roman"/>
                        </a:rPr>
                        <a:t>10.</a:t>
                      </a:r>
                      <a:endParaRPr sz="1100">
                        <a:latin typeface="Times New Roman"/>
                        <a:cs typeface="Times New Roman"/>
                      </a:endParaRPr>
                    </a:p>
                    <a:p>
                      <a:pPr algn="ctr">
                        <a:lnSpc>
                          <a:spcPct val="100000"/>
                        </a:lnSpc>
                      </a:pPr>
                      <a:r>
                        <a:rPr sz="1100" i="1" spc="-15" dirty="0">
                          <a:solidFill>
                            <a:srgbClr val="FFFFFF"/>
                          </a:solidFill>
                          <a:latin typeface="Times New Roman"/>
                          <a:cs typeface="Times New Roman"/>
                        </a:rPr>
                        <a:t>Therefore, </a:t>
                      </a:r>
                      <a:r>
                        <a:rPr sz="1100" b="1" i="1" dirty="0">
                          <a:solidFill>
                            <a:srgbClr val="FFFFFF"/>
                          </a:solidFill>
                          <a:latin typeface="Times New Roman"/>
                          <a:cs typeface="Times New Roman"/>
                        </a:rPr>
                        <a:t>number of </a:t>
                      </a:r>
                      <a:r>
                        <a:rPr sz="1100" b="1" i="1" spc="-5" dirty="0">
                          <a:solidFill>
                            <a:srgbClr val="FFFFFF"/>
                          </a:solidFill>
                          <a:latin typeface="Times New Roman"/>
                          <a:cs typeface="Times New Roman"/>
                        </a:rPr>
                        <a:t>shares </a:t>
                      </a:r>
                      <a:r>
                        <a:rPr sz="1100" b="1" i="1" dirty="0">
                          <a:solidFill>
                            <a:srgbClr val="FFFFFF"/>
                          </a:solidFill>
                          <a:latin typeface="Times New Roman"/>
                          <a:cs typeface="Times New Roman"/>
                        </a:rPr>
                        <a:t>will be</a:t>
                      </a:r>
                      <a:r>
                        <a:rPr sz="1100" b="1" i="1" spc="-35" dirty="0">
                          <a:solidFill>
                            <a:srgbClr val="FFFFFF"/>
                          </a:solidFill>
                          <a:latin typeface="Times New Roman"/>
                          <a:cs typeface="Times New Roman"/>
                        </a:rPr>
                        <a:t> </a:t>
                      </a:r>
                      <a:r>
                        <a:rPr sz="1100" b="1" i="1" dirty="0">
                          <a:solidFill>
                            <a:srgbClr val="FFFFFF"/>
                          </a:solidFill>
                          <a:latin typeface="Times New Roman"/>
                          <a:cs typeface="Times New Roman"/>
                        </a:rPr>
                        <a:t>10,000</a:t>
                      </a:r>
                      <a:endParaRPr sz="1100">
                        <a:latin typeface="Times New Roman"/>
                        <a:cs typeface="Times New Roman"/>
                      </a:endParaRPr>
                    </a:p>
                  </a:txBody>
                  <a:tcPr marL="0" marR="0" marT="15688" marB="0">
                    <a:lnB w="76200">
                      <a:solidFill>
                        <a:srgbClr val="FFFFFF"/>
                      </a:solidFill>
                      <a:prstDash val="solid"/>
                    </a:lnB>
                    <a:solidFill>
                      <a:srgbClr val="DA483D"/>
                    </a:solidFill>
                  </a:tcPr>
                </a:tc>
                <a:tc hMerge="1">
                  <a:txBody>
                    <a:bodyPr/>
                    <a:lstStyle/>
                    <a:p>
                      <a:endParaRPr/>
                    </a:p>
                  </a:txBody>
                  <a:tcPr marL="0" marR="0" marT="0" marB="0"/>
                </a:tc>
                <a:tc hMerge="1">
                  <a:txBody>
                    <a:bodyPr/>
                    <a:lstStyle/>
                    <a:p>
                      <a:endParaRPr/>
                    </a:p>
                  </a:txBody>
                  <a:tcPr marL="0" marR="0" marT="0" marB="0"/>
                </a:tc>
              </a:tr>
              <a:tr h="71157">
                <a:tc gridSpan="2">
                  <a:txBody>
                    <a:bodyPr/>
                    <a:lstStyle/>
                    <a:p>
                      <a:pPr>
                        <a:lnSpc>
                          <a:spcPct val="100000"/>
                        </a:lnSpc>
                      </a:pPr>
                      <a:endParaRPr sz="300">
                        <a:latin typeface="Times New Roman"/>
                        <a:cs typeface="Times New Roman"/>
                      </a:endParaRPr>
                    </a:p>
                  </a:txBody>
                  <a:tcPr marL="0" marR="0" marT="0" marB="0">
                    <a:lnT w="76200">
                      <a:solidFill>
                        <a:srgbClr val="FFFFFF"/>
                      </a:solidFill>
                      <a:prstDash val="solid"/>
                    </a:lnT>
                  </a:tcPr>
                </a:tc>
                <a:tc hMerge="1">
                  <a:txBody>
                    <a:bodyPr/>
                    <a:lstStyle/>
                    <a:p>
                      <a:endParaRPr/>
                    </a:p>
                  </a:txBody>
                  <a:tcPr marL="0" marR="0" marT="0" marB="0"/>
                </a:tc>
                <a:tc>
                  <a:txBody>
                    <a:bodyPr/>
                    <a:lstStyle/>
                    <a:p>
                      <a:pPr>
                        <a:lnSpc>
                          <a:spcPct val="100000"/>
                        </a:lnSpc>
                      </a:pPr>
                      <a:endParaRPr sz="300">
                        <a:latin typeface="Times New Roman"/>
                        <a:cs typeface="Times New Roman"/>
                      </a:endParaRPr>
                    </a:p>
                  </a:txBody>
                  <a:tcPr marL="0" marR="0" marT="0" marB="0">
                    <a:lnT w="76200">
                      <a:solidFill>
                        <a:srgbClr val="FFFFFF"/>
                      </a:solidFill>
                      <a:prstDash val="solid"/>
                    </a:lnT>
                    <a:solidFill>
                      <a:srgbClr val="E46C09"/>
                    </a:solidFill>
                  </a:tcPr>
                </a:tc>
              </a:tr>
              <a:tr h="203386">
                <a:tc>
                  <a:txBody>
                    <a:bodyPr/>
                    <a:lstStyle/>
                    <a:p>
                      <a:pPr marL="5715" algn="ctr">
                        <a:lnSpc>
                          <a:spcPts val="1145"/>
                        </a:lnSpc>
                        <a:spcBef>
                          <a:spcPts val="570"/>
                        </a:spcBef>
                      </a:pPr>
                      <a:r>
                        <a:rPr sz="900" b="1" spc="-5" dirty="0">
                          <a:solidFill>
                            <a:srgbClr val="FFFFFF"/>
                          </a:solidFill>
                          <a:latin typeface="Times New Roman"/>
                          <a:cs typeface="Times New Roman"/>
                        </a:rPr>
                        <a:t>AUTHORISED</a:t>
                      </a:r>
                      <a:endParaRPr sz="900">
                        <a:latin typeface="Times New Roman"/>
                        <a:cs typeface="Times New Roman"/>
                      </a:endParaRPr>
                    </a:p>
                  </a:txBody>
                  <a:tcPr marL="0" marR="0" marT="63874" marB="0">
                    <a:solidFill>
                      <a:srgbClr val="FFAE00"/>
                    </a:solidFill>
                  </a:tcPr>
                </a:tc>
                <a:tc rowSpan="6">
                  <a:txBody>
                    <a:bodyPr/>
                    <a:lstStyle/>
                    <a:p>
                      <a:pPr>
                        <a:lnSpc>
                          <a:spcPct val="100000"/>
                        </a:lnSpc>
                      </a:pPr>
                      <a:endParaRPr sz="1100">
                        <a:latin typeface="Times New Roman"/>
                        <a:cs typeface="Times New Roman"/>
                      </a:endParaRPr>
                    </a:p>
                  </a:txBody>
                  <a:tcPr marL="0" marR="0" marT="0" marB="0">
                    <a:lnB w="76200">
                      <a:solidFill>
                        <a:srgbClr val="FFFFFF"/>
                      </a:solidFill>
                      <a:prstDash val="solid"/>
                    </a:lnB>
                  </a:tcPr>
                </a:tc>
                <a:tc>
                  <a:txBody>
                    <a:bodyPr/>
                    <a:lstStyle/>
                    <a:p>
                      <a:pPr algn="ctr">
                        <a:lnSpc>
                          <a:spcPct val="100000"/>
                        </a:lnSpc>
                        <a:spcBef>
                          <a:spcPts val="400"/>
                        </a:spcBef>
                      </a:pPr>
                      <a:r>
                        <a:rPr sz="900" b="1" spc="-5" dirty="0">
                          <a:solidFill>
                            <a:srgbClr val="FFFFFF"/>
                          </a:solidFill>
                          <a:latin typeface="Times New Roman"/>
                          <a:cs typeface="Times New Roman"/>
                        </a:rPr>
                        <a:t>PAID-UP</a:t>
                      </a:r>
                      <a:endParaRPr sz="900">
                        <a:latin typeface="Times New Roman"/>
                        <a:cs typeface="Times New Roman"/>
                      </a:endParaRPr>
                    </a:p>
                  </a:txBody>
                  <a:tcPr marL="0" marR="0" marT="44824" marB="0">
                    <a:solidFill>
                      <a:srgbClr val="E46C09"/>
                    </a:solidFill>
                  </a:tcPr>
                </a:tc>
              </a:tr>
              <a:tr h="135031">
                <a:tc>
                  <a:txBody>
                    <a:bodyPr/>
                    <a:lstStyle/>
                    <a:p>
                      <a:pPr marL="4445" algn="ctr">
                        <a:lnSpc>
                          <a:spcPts val="1110"/>
                        </a:lnSpc>
                      </a:pPr>
                      <a:r>
                        <a:rPr sz="900" b="1" spc="-5" dirty="0">
                          <a:solidFill>
                            <a:srgbClr val="FFFFFF"/>
                          </a:solidFill>
                          <a:latin typeface="Times New Roman"/>
                          <a:cs typeface="Times New Roman"/>
                        </a:rPr>
                        <a:t>CAPITAL</a:t>
                      </a:r>
                      <a:endParaRPr sz="900">
                        <a:latin typeface="Times New Roman"/>
                        <a:cs typeface="Times New Roman"/>
                      </a:endParaRPr>
                    </a:p>
                  </a:txBody>
                  <a:tcPr marL="0" marR="0" marT="0" marB="0">
                    <a:solidFill>
                      <a:srgbClr val="FFAE00"/>
                    </a:solidFill>
                  </a:tcPr>
                </a:tc>
                <a:tc vMerge="1">
                  <a:txBody>
                    <a:bodyPr/>
                    <a:lstStyle/>
                    <a:p>
                      <a:endParaRPr/>
                    </a:p>
                  </a:txBody>
                  <a:tcPr marL="0" marR="0" marT="0" marB="0">
                    <a:lnB w="76200">
                      <a:solidFill>
                        <a:srgbClr val="FFFFFF"/>
                      </a:solidFill>
                      <a:prstDash val="solid"/>
                    </a:lnB>
                  </a:tcPr>
                </a:tc>
                <a:tc>
                  <a:txBody>
                    <a:bodyPr/>
                    <a:lstStyle/>
                    <a:p>
                      <a:pPr algn="ctr">
                        <a:lnSpc>
                          <a:spcPts val="985"/>
                        </a:lnSpc>
                      </a:pPr>
                      <a:r>
                        <a:rPr sz="900" b="1" spc="-5" dirty="0">
                          <a:solidFill>
                            <a:srgbClr val="FFFFFF"/>
                          </a:solidFill>
                          <a:latin typeface="Times New Roman"/>
                          <a:cs typeface="Times New Roman"/>
                        </a:rPr>
                        <a:t>CAPITAL</a:t>
                      </a:r>
                      <a:endParaRPr sz="900">
                        <a:latin typeface="Times New Roman"/>
                        <a:cs typeface="Times New Roman"/>
                      </a:endParaRPr>
                    </a:p>
                  </a:txBody>
                  <a:tcPr marL="0" marR="0" marT="0" marB="0">
                    <a:solidFill>
                      <a:srgbClr val="E46C09"/>
                    </a:solidFill>
                  </a:tcPr>
                </a:tc>
              </a:tr>
              <a:tr h="141754">
                <a:tc>
                  <a:txBody>
                    <a:bodyPr/>
                    <a:lstStyle/>
                    <a:p>
                      <a:pPr marL="6350" algn="ctr">
                        <a:lnSpc>
                          <a:spcPts val="1170"/>
                        </a:lnSpc>
                      </a:pPr>
                      <a:r>
                        <a:rPr sz="900" b="1" i="1" dirty="0">
                          <a:solidFill>
                            <a:srgbClr val="FFFFFF"/>
                          </a:solidFill>
                          <a:latin typeface="Times New Roman"/>
                          <a:cs typeface="Times New Roman"/>
                        </a:rPr>
                        <a:t>Maximum </a:t>
                      </a:r>
                      <a:r>
                        <a:rPr sz="900" i="1" dirty="0">
                          <a:solidFill>
                            <a:srgbClr val="FFFFFF"/>
                          </a:solidFill>
                          <a:latin typeface="Times New Roman"/>
                          <a:cs typeface="Times New Roman"/>
                        </a:rPr>
                        <a:t>amount</a:t>
                      </a:r>
                      <a:r>
                        <a:rPr sz="900" i="1" spc="-80" dirty="0">
                          <a:solidFill>
                            <a:srgbClr val="FFFFFF"/>
                          </a:solidFill>
                          <a:latin typeface="Times New Roman"/>
                          <a:cs typeface="Times New Roman"/>
                        </a:rPr>
                        <a:t> </a:t>
                      </a:r>
                      <a:r>
                        <a:rPr sz="900" i="1" dirty="0">
                          <a:solidFill>
                            <a:srgbClr val="FFFFFF"/>
                          </a:solidFill>
                          <a:latin typeface="Times New Roman"/>
                          <a:cs typeface="Times New Roman"/>
                        </a:rPr>
                        <a:t>of</a:t>
                      </a:r>
                      <a:endParaRPr sz="900">
                        <a:latin typeface="Times New Roman"/>
                        <a:cs typeface="Times New Roman"/>
                      </a:endParaRPr>
                    </a:p>
                  </a:txBody>
                  <a:tcPr marL="0" marR="0" marT="0" marB="0">
                    <a:solidFill>
                      <a:srgbClr val="FFAE00"/>
                    </a:solidFill>
                  </a:tcPr>
                </a:tc>
                <a:tc vMerge="1">
                  <a:txBody>
                    <a:bodyPr/>
                    <a:lstStyle/>
                    <a:p>
                      <a:endParaRPr/>
                    </a:p>
                  </a:txBody>
                  <a:tcPr marL="0" marR="0" marT="0" marB="0">
                    <a:lnB w="76200">
                      <a:solidFill>
                        <a:srgbClr val="FFFFFF"/>
                      </a:solidFill>
                      <a:prstDash val="solid"/>
                    </a:lnB>
                  </a:tcPr>
                </a:tc>
                <a:tc>
                  <a:txBody>
                    <a:bodyPr/>
                    <a:lstStyle/>
                    <a:p>
                      <a:pPr algn="ctr">
                        <a:lnSpc>
                          <a:spcPts val="1045"/>
                        </a:lnSpc>
                      </a:pPr>
                      <a:r>
                        <a:rPr sz="900" i="1" spc="-5" dirty="0">
                          <a:solidFill>
                            <a:srgbClr val="FFFFFF"/>
                          </a:solidFill>
                          <a:latin typeface="Times New Roman"/>
                          <a:cs typeface="Times New Roman"/>
                        </a:rPr>
                        <a:t>It is the </a:t>
                      </a:r>
                      <a:r>
                        <a:rPr sz="900" i="1" dirty="0">
                          <a:solidFill>
                            <a:srgbClr val="FFFFFF"/>
                          </a:solidFill>
                          <a:latin typeface="Times New Roman"/>
                          <a:cs typeface="Times New Roman"/>
                        </a:rPr>
                        <a:t>amount</a:t>
                      </a:r>
                      <a:r>
                        <a:rPr sz="900" i="1" spc="210" dirty="0">
                          <a:solidFill>
                            <a:srgbClr val="FFFFFF"/>
                          </a:solidFill>
                          <a:latin typeface="Times New Roman"/>
                          <a:cs typeface="Times New Roman"/>
                        </a:rPr>
                        <a:t> </a:t>
                      </a:r>
                      <a:r>
                        <a:rPr sz="900" i="1" dirty="0">
                          <a:solidFill>
                            <a:srgbClr val="FFFFFF"/>
                          </a:solidFill>
                          <a:latin typeface="Times New Roman"/>
                          <a:cs typeface="Times New Roman"/>
                        </a:rPr>
                        <a:t>paid</a:t>
                      </a:r>
                      <a:endParaRPr sz="900">
                        <a:latin typeface="Times New Roman"/>
                        <a:cs typeface="Times New Roman"/>
                      </a:endParaRPr>
                    </a:p>
                  </a:txBody>
                  <a:tcPr marL="0" marR="0" marT="0" marB="0">
                    <a:solidFill>
                      <a:srgbClr val="E46C09"/>
                    </a:solidFill>
                  </a:tcPr>
                </a:tc>
              </a:tr>
              <a:tr h="140634">
                <a:tc>
                  <a:txBody>
                    <a:bodyPr/>
                    <a:lstStyle/>
                    <a:p>
                      <a:pPr marL="4445" algn="ctr">
                        <a:lnSpc>
                          <a:spcPts val="1160"/>
                        </a:lnSpc>
                      </a:pPr>
                      <a:r>
                        <a:rPr sz="900" i="1" spc="-5" dirty="0">
                          <a:solidFill>
                            <a:srgbClr val="FFFFFF"/>
                          </a:solidFill>
                          <a:latin typeface="Times New Roman"/>
                          <a:cs typeface="Times New Roman"/>
                        </a:rPr>
                        <a:t>capital that</a:t>
                      </a:r>
                      <a:r>
                        <a:rPr sz="900" i="1" spc="-45" dirty="0">
                          <a:solidFill>
                            <a:srgbClr val="FFFFFF"/>
                          </a:solidFill>
                          <a:latin typeface="Times New Roman"/>
                          <a:cs typeface="Times New Roman"/>
                        </a:rPr>
                        <a:t> </a:t>
                      </a:r>
                      <a:r>
                        <a:rPr sz="900" i="1" dirty="0">
                          <a:solidFill>
                            <a:srgbClr val="FFFFFF"/>
                          </a:solidFill>
                          <a:latin typeface="Times New Roman"/>
                          <a:cs typeface="Times New Roman"/>
                        </a:rPr>
                        <a:t>company</a:t>
                      </a:r>
                      <a:endParaRPr sz="900">
                        <a:latin typeface="Times New Roman"/>
                        <a:cs typeface="Times New Roman"/>
                      </a:endParaRPr>
                    </a:p>
                  </a:txBody>
                  <a:tcPr marL="0" marR="0" marT="0" marB="0">
                    <a:solidFill>
                      <a:srgbClr val="FFAE00"/>
                    </a:solidFill>
                  </a:tcPr>
                </a:tc>
                <a:tc vMerge="1">
                  <a:txBody>
                    <a:bodyPr/>
                    <a:lstStyle/>
                    <a:p>
                      <a:endParaRPr/>
                    </a:p>
                  </a:txBody>
                  <a:tcPr marL="0" marR="0" marT="0" marB="0">
                    <a:lnB w="76200">
                      <a:solidFill>
                        <a:srgbClr val="FFFFFF"/>
                      </a:solidFill>
                      <a:prstDash val="solid"/>
                    </a:lnB>
                  </a:tcPr>
                </a:tc>
                <a:tc>
                  <a:txBody>
                    <a:bodyPr/>
                    <a:lstStyle/>
                    <a:p>
                      <a:pPr algn="ctr">
                        <a:lnSpc>
                          <a:spcPts val="1035"/>
                        </a:lnSpc>
                      </a:pPr>
                      <a:r>
                        <a:rPr sz="900" i="1" dirty="0">
                          <a:solidFill>
                            <a:srgbClr val="FFFFFF"/>
                          </a:solidFill>
                          <a:latin typeface="Times New Roman"/>
                          <a:cs typeface="Times New Roman"/>
                        </a:rPr>
                        <a:t>by </a:t>
                      </a:r>
                      <a:r>
                        <a:rPr sz="900" i="1" spc="-5" dirty="0">
                          <a:solidFill>
                            <a:srgbClr val="FFFFFF"/>
                          </a:solidFill>
                          <a:latin typeface="Times New Roman"/>
                          <a:cs typeface="Times New Roman"/>
                        </a:rPr>
                        <a:t>the</a:t>
                      </a:r>
                      <a:r>
                        <a:rPr sz="900" i="1" spc="-40" dirty="0">
                          <a:solidFill>
                            <a:srgbClr val="FFFFFF"/>
                          </a:solidFill>
                          <a:latin typeface="Times New Roman"/>
                          <a:cs typeface="Times New Roman"/>
                        </a:rPr>
                        <a:t> </a:t>
                      </a:r>
                      <a:r>
                        <a:rPr sz="900" i="1" spc="-5" dirty="0">
                          <a:solidFill>
                            <a:srgbClr val="FFFFFF"/>
                          </a:solidFill>
                          <a:latin typeface="Times New Roman"/>
                          <a:cs typeface="Times New Roman"/>
                        </a:rPr>
                        <a:t>shareholder</a:t>
                      </a:r>
                      <a:endParaRPr sz="900">
                        <a:latin typeface="Times New Roman"/>
                        <a:cs typeface="Times New Roman"/>
                      </a:endParaRPr>
                    </a:p>
                  </a:txBody>
                  <a:tcPr marL="0" marR="0" marT="0" marB="0">
                    <a:solidFill>
                      <a:srgbClr val="E46C09"/>
                    </a:solidFill>
                  </a:tcPr>
                </a:tc>
              </a:tr>
              <a:tr h="140634">
                <a:tc>
                  <a:txBody>
                    <a:bodyPr/>
                    <a:lstStyle/>
                    <a:p>
                      <a:pPr marL="6350" algn="ctr">
                        <a:lnSpc>
                          <a:spcPts val="1160"/>
                        </a:lnSpc>
                      </a:pPr>
                      <a:r>
                        <a:rPr sz="900" i="1" dirty="0">
                          <a:solidFill>
                            <a:srgbClr val="FFFFFF"/>
                          </a:solidFill>
                          <a:latin typeface="Times New Roman"/>
                          <a:cs typeface="Times New Roman"/>
                        </a:rPr>
                        <a:t>can </a:t>
                      </a:r>
                      <a:r>
                        <a:rPr sz="900" i="1" spc="-5" dirty="0">
                          <a:solidFill>
                            <a:srgbClr val="FFFFFF"/>
                          </a:solidFill>
                          <a:latin typeface="Times New Roman"/>
                          <a:cs typeface="Times New Roman"/>
                        </a:rPr>
                        <a:t>raise </a:t>
                      </a:r>
                      <a:r>
                        <a:rPr sz="900" i="1" dirty="0">
                          <a:solidFill>
                            <a:srgbClr val="FFFFFF"/>
                          </a:solidFill>
                          <a:latin typeface="Times New Roman"/>
                          <a:cs typeface="Times New Roman"/>
                        </a:rPr>
                        <a:t>by </a:t>
                      </a:r>
                      <a:r>
                        <a:rPr sz="900" i="1" spc="-5" dirty="0">
                          <a:solidFill>
                            <a:srgbClr val="FFFFFF"/>
                          </a:solidFill>
                          <a:latin typeface="Times New Roman"/>
                          <a:cs typeface="Times New Roman"/>
                        </a:rPr>
                        <a:t>issue</a:t>
                      </a:r>
                      <a:r>
                        <a:rPr sz="900" i="1" spc="-50" dirty="0">
                          <a:solidFill>
                            <a:srgbClr val="FFFFFF"/>
                          </a:solidFill>
                          <a:latin typeface="Times New Roman"/>
                          <a:cs typeface="Times New Roman"/>
                        </a:rPr>
                        <a:t> </a:t>
                      </a:r>
                      <a:r>
                        <a:rPr sz="900" i="1" dirty="0">
                          <a:solidFill>
                            <a:srgbClr val="FFFFFF"/>
                          </a:solidFill>
                          <a:latin typeface="Times New Roman"/>
                          <a:cs typeface="Times New Roman"/>
                        </a:rPr>
                        <a:t>of</a:t>
                      </a:r>
                      <a:endParaRPr sz="900">
                        <a:latin typeface="Times New Roman"/>
                        <a:cs typeface="Times New Roman"/>
                      </a:endParaRPr>
                    </a:p>
                  </a:txBody>
                  <a:tcPr marL="0" marR="0" marT="0" marB="0">
                    <a:solidFill>
                      <a:srgbClr val="FFAE00"/>
                    </a:solidFill>
                  </a:tcPr>
                </a:tc>
                <a:tc vMerge="1">
                  <a:txBody>
                    <a:bodyPr/>
                    <a:lstStyle/>
                    <a:p>
                      <a:endParaRPr/>
                    </a:p>
                  </a:txBody>
                  <a:tcPr marL="0" marR="0" marT="0" marB="0">
                    <a:lnB w="76200">
                      <a:solidFill>
                        <a:srgbClr val="FFFFFF"/>
                      </a:solidFill>
                      <a:prstDash val="solid"/>
                    </a:lnB>
                  </a:tcPr>
                </a:tc>
                <a:tc>
                  <a:txBody>
                    <a:bodyPr/>
                    <a:lstStyle/>
                    <a:p>
                      <a:pPr algn="ctr">
                        <a:lnSpc>
                          <a:spcPts val="1035"/>
                        </a:lnSpc>
                      </a:pPr>
                      <a:r>
                        <a:rPr sz="900" i="1" dirty="0">
                          <a:solidFill>
                            <a:srgbClr val="FFFFFF"/>
                          </a:solidFill>
                          <a:latin typeface="Times New Roman"/>
                          <a:cs typeface="Times New Roman"/>
                        </a:rPr>
                        <a:t>against </a:t>
                      </a:r>
                      <a:r>
                        <a:rPr sz="900" i="1" spc="-5" dirty="0">
                          <a:solidFill>
                            <a:srgbClr val="FFFFFF"/>
                          </a:solidFill>
                          <a:latin typeface="Times New Roman"/>
                          <a:cs typeface="Times New Roman"/>
                        </a:rPr>
                        <a:t>the</a:t>
                      </a:r>
                      <a:r>
                        <a:rPr sz="900" i="1" spc="-55" dirty="0">
                          <a:solidFill>
                            <a:srgbClr val="FFFFFF"/>
                          </a:solidFill>
                          <a:latin typeface="Times New Roman"/>
                          <a:cs typeface="Times New Roman"/>
                        </a:rPr>
                        <a:t> </a:t>
                      </a:r>
                      <a:r>
                        <a:rPr sz="900" i="1" dirty="0">
                          <a:solidFill>
                            <a:srgbClr val="FFFFFF"/>
                          </a:solidFill>
                          <a:latin typeface="Times New Roman"/>
                          <a:cs typeface="Times New Roman"/>
                        </a:rPr>
                        <a:t>shares</a:t>
                      </a:r>
                      <a:endParaRPr sz="900">
                        <a:latin typeface="Times New Roman"/>
                        <a:cs typeface="Times New Roman"/>
                      </a:endParaRPr>
                    </a:p>
                  </a:txBody>
                  <a:tcPr marL="0" marR="0" marT="0" marB="0">
                    <a:solidFill>
                      <a:srgbClr val="E46C09"/>
                    </a:solidFill>
                  </a:tcPr>
                </a:tc>
              </a:tr>
              <a:tr h="240366">
                <a:tc>
                  <a:txBody>
                    <a:bodyPr/>
                    <a:lstStyle/>
                    <a:p>
                      <a:pPr marL="3810" algn="ctr">
                        <a:lnSpc>
                          <a:spcPts val="1205"/>
                        </a:lnSpc>
                      </a:pPr>
                      <a:r>
                        <a:rPr sz="900" i="1" spc="-5" dirty="0">
                          <a:solidFill>
                            <a:srgbClr val="FFFFFF"/>
                          </a:solidFill>
                          <a:latin typeface="Times New Roman"/>
                          <a:cs typeface="Times New Roman"/>
                        </a:rPr>
                        <a:t>shares.</a:t>
                      </a:r>
                      <a:endParaRPr sz="900">
                        <a:latin typeface="Times New Roman"/>
                        <a:cs typeface="Times New Roman"/>
                      </a:endParaRPr>
                    </a:p>
                  </a:txBody>
                  <a:tcPr marL="0" marR="0" marT="0" marB="0">
                    <a:lnB w="76200">
                      <a:solidFill>
                        <a:srgbClr val="FFFFFF"/>
                      </a:solidFill>
                      <a:prstDash val="solid"/>
                    </a:lnB>
                    <a:solidFill>
                      <a:srgbClr val="FFAE00"/>
                    </a:solidFill>
                  </a:tcPr>
                </a:tc>
                <a:tc vMerge="1">
                  <a:txBody>
                    <a:bodyPr/>
                    <a:lstStyle/>
                    <a:p>
                      <a:endParaRPr/>
                    </a:p>
                  </a:txBody>
                  <a:tcPr marL="0" marR="0" marT="0" marB="0">
                    <a:lnB w="76200">
                      <a:solidFill>
                        <a:srgbClr val="FFFFFF"/>
                      </a:solidFill>
                      <a:prstDash val="solid"/>
                    </a:lnB>
                  </a:tcPr>
                </a:tc>
                <a:tc>
                  <a:txBody>
                    <a:bodyPr/>
                    <a:lstStyle/>
                    <a:p>
                      <a:pPr algn="ctr">
                        <a:lnSpc>
                          <a:spcPts val="1035"/>
                        </a:lnSpc>
                      </a:pPr>
                      <a:r>
                        <a:rPr sz="900" i="1" spc="-5" dirty="0">
                          <a:solidFill>
                            <a:srgbClr val="FFFFFF"/>
                          </a:solidFill>
                          <a:latin typeface="Times New Roman"/>
                          <a:cs typeface="Times New Roman"/>
                        </a:rPr>
                        <a:t>issued.</a:t>
                      </a:r>
                      <a:endParaRPr sz="900">
                        <a:latin typeface="Times New Roman"/>
                        <a:cs typeface="Times New Roman"/>
                      </a:endParaRPr>
                    </a:p>
                  </a:txBody>
                  <a:tcPr marL="0" marR="0" marT="0" marB="0">
                    <a:lnB w="76200">
                      <a:solidFill>
                        <a:srgbClr val="FFFFFF"/>
                      </a:solidFill>
                      <a:prstDash val="solid"/>
                    </a:lnB>
                    <a:solidFill>
                      <a:srgbClr val="E46C09"/>
                    </a:solidFill>
                  </a:tcPr>
                </a:tc>
              </a:tr>
              <a:tr h="976032">
                <a:tc gridSpan="3">
                  <a:txBody>
                    <a:bodyPr/>
                    <a:lstStyle/>
                    <a:p>
                      <a:pPr marL="90805" marR="88265">
                        <a:lnSpc>
                          <a:spcPct val="100000"/>
                        </a:lnSpc>
                        <a:spcBef>
                          <a:spcPts val="969"/>
                        </a:spcBef>
                      </a:pPr>
                      <a:r>
                        <a:rPr sz="1100" b="1" spc="-5" dirty="0">
                          <a:solidFill>
                            <a:srgbClr val="FFFFFF"/>
                          </a:solidFill>
                          <a:latin typeface="Times New Roman"/>
                          <a:cs typeface="Times New Roman"/>
                        </a:rPr>
                        <a:t>Memorandum </a:t>
                      </a:r>
                      <a:r>
                        <a:rPr sz="1100" b="1" dirty="0">
                          <a:solidFill>
                            <a:srgbClr val="FFFFFF"/>
                          </a:solidFill>
                          <a:latin typeface="Times New Roman"/>
                          <a:cs typeface="Times New Roman"/>
                        </a:rPr>
                        <a:t>of </a:t>
                      </a:r>
                      <a:r>
                        <a:rPr sz="1100" b="1" spc="-5" dirty="0">
                          <a:solidFill>
                            <a:srgbClr val="FFFFFF"/>
                          </a:solidFill>
                          <a:latin typeface="Times New Roman"/>
                          <a:cs typeface="Times New Roman"/>
                        </a:rPr>
                        <a:t>Association (MOA)</a:t>
                      </a:r>
                      <a:r>
                        <a:rPr sz="1100" spc="-5" dirty="0">
                          <a:solidFill>
                            <a:srgbClr val="FFFFFF"/>
                          </a:solidFill>
                          <a:latin typeface="Times New Roman"/>
                          <a:cs typeface="Times New Roman"/>
                        </a:rPr>
                        <a:t>: </a:t>
                      </a:r>
                      <a:r>
                        <a:rPr sz="1000" i="1" dirty="0">
                          <a:solidFill>
                            <a:srgbClr val="FFFFFF"/>
                          </a:solidFill>
                          <a:latin typeface="Times New Roman"/>
                          <a:cs typeface="Times New Roman"/>
                        </a:rPr>
                        <a:t>is</a:t>
                      </a:r>
                      <a:r>
                        <a:rPr sz="1000" i="1" spc="-65" dirty="0">
                          <a:solidFill>
                            <a:srgbClr val="FFFFFF"/>
                          </a:solidFill>
                          <a:latin typeface="Times New Roman"/>
                          <a:cs typeface="Times New Roman"/>
                        </a:rPr>
                        <a:t> </a:t>
                      </a:r>
                      <a:r>
                        <a:rPr sz="1000" i="1" dirty="0">
                          <a:solidFill>
                            <a:srgbClr val="FFFFFF"/>
                          </a:solidFill>
                          <a:latin typeface="Times New Roman"/>
                          <a:cs typeface="Times New Roman"/>
                        </a:rPr>
                        <a:t>a  principal document of a Company. It states the  </a:t>
                      </a:r>
                      <a:r>
                        <a:rPr sz="1000" i="1" spc="-5" dirty="0">
                          <a:solidFill>
                            <a:srgbClr val="FFFFFF"/>
                          </a:solidFill>
                          <a:latin typeface="Times New Roman"/>
                          <a:cs typeface="Times New Roman"/>
                        </a:rPr>
                        <a:t>name, objectives, </a:t>
                      </a:r>
                      <a:r>
                        <a:rPr sz="1000" i="1" dirty="0">
                          <a:solidFill>
                            <a:srgbClr val="FFFFFF"/>
                          </a:solidFill>
                          <a:latin typeface="Times New Roman"/>
                          <a:cs typeface="Times New Roman"/>
                        </a:rPr>
                        <a:t>Authorised share capital etc.  A Company cannot do anything which is not  written in</a:t>
                      </a:r>
                      <a:r>
                        <a:rPr sz="1000" i="1" spc="-55" dirty="0">
                          <a:solidFill>
                            <a:srgbClr val="FFFFFF"/>
                          </a:solidFill>
                          <a:latin typeface="Times New Roman"/>
                          <a:cs typeface="Times New Roman"/>
                        </a:rPr>
                        <a:t> </a:t>
                      </a:r>
                      <a:r>
                        <a:rPr sz="1000" i="1" spc="-5" dirty="0">
                          <a:solidFill>
                            <a:srgbClr val="FFFFFF"/>
                          </a:solidFill>
                          <a:latin typeface="Times New Roman"/>
                          <a:cs typeface="Times New Roman"/>
                        </a:rPr>
                        <a:t>MOA</a:t>
                      </a:r>
                      <a:endParaRPr sz="1000">
                        <a:latin typeface="Times New Roman"/>
                        <a:cs typeface="Times New Roman"/>
                      </a:endParaRPr>
                    </a:p>
                  </a:txBody>
                  <a:tcPr marL="0" marR="0" marT="108696" marB="0">
                    <a:lnT w="76200">
                      <a:solidFill>
                        <a:srgbClr val="FFFFFF"/>
                      </a:solidFill>
                      <a:prstDash val="solid"/>
                    </a:lnT>
                    <a:lnB w="76200">
                      <a:solidFill>
                        <a:srgbClr val="FFFFFF"/>
                      </a:solidFill>
                      <a:prstDash val="solid"/>
                    </a:lnB>
                    <a:solidFill>
                      <a:srgbClr val="FF6200"/>
                    </a:solidFill>
                  </a:tcPr>
                </a:tc>
                <a:tc hMerge="1">
                  <a:txBody>
                    <a:bodyPr/>
                    <a:lstStyle/>
                    <a:p>
                      <a:endParaRPr/>
                    </a:p>
                  </a:txBody>
                  <a:tcPr marL="0" marR="0" marT="0" marB="0"/>
                </a:tc>
                <a:tc hMerge="1">
                  <a:txBody>
                    <a:bodyPr/>
                    <a:lstStyle/>
                    <a:p>
                      <a:endParaRPr/>
                    </a:p>
                  </a:txBody>
                  <a:tcPr marL="0" marR="0" marT="0" marB="0"/>
                </a:tc>
              </a:tr>
              <a:tr h="737906">
                <a:tc gridSpan="3">
                  <a:txBody>
                    <a:bodyPr/>
                    <a:lstStyle/>
                    <a:p>
                      <a:pPr>
                        <a:lnSpc>
                          <a:spcPct val="100000"/>
                        </a:lnSpc>
                        <a:spcBef>
                          <a:spcPts val="20"/>
                        </a:spcBef>
                      </a:pPr>
                      <a:endParaRPr sz="1000">
                        <a:latin typeface="Times New Roman"/>
                        <a:cs typeface="Times New Roman"/>
                      </a:endParaRPr>
                    </a:p>
                    <a:p>
                      <a:pPr marL="90805" marR="88265">
                        <a:lnSpc>
                          <a:spcPct val="100000"/>
                        </a:lnSpc>
                      </a:pPr>
                      <a:r>
                        <a:rPr sz="1100" b="1" spc="-5" dirty="0">
                          <a:solidFill>
                            <a:srgbClr val="FFFFFF"/>
                          </a:solidFill>
                          <a:latin typeface="Times New Roman"/>
                          <a:cs typeface="Times New Roman"/>
                        </a:rPr>
                        <a:t>Article </a:t>
                      </a:r>
                      <a:r>
                        <a:rPr sz="1100" b="1" dirty="0">
                          <a:solidFill>
                            <a:srgbClr val="FFFFFF"/>
                          </a:solidFill>
                          <a:latin typeface="Times New Roman"/>
                          <a:cs typeface="Times New Roman"/>
                        </a:rPr>
                        <a:t>of </a:t>
                      </a:r>
                      <a:r>
                        <a:rPr sz="1100" b="1" spc="-5" dirty="0">
                          <a:solidFill>
                            <a:srgbClr val="FFFFFF"/>
                          </a:solidFill>
                          <a:latin typeface="Times New Roman"/>
                          <a:cs typeface="Times New Roman"/>
                        </a:rPr>
                        <a:t>Association(AOA)</a:t>
                      </a:r>
                      <a:r>
                        <a:rPr sz="1100" spc="-5" dirty="0">
                          <a:solidFill>
                            <a:srgbClr val="FFFFFF"/>
                          </a:solidFill>
                          <a:latin typeface="Times New Roman"/>
                          <a:cs typeface="Times New Roman"/>
                        </a:rPr>
                        <a:t>: </a:t>
                      </a:r>
                      <a:r>
                        <a:rPr sz="1000" i="1" dirty="0">
                          <a:solidFill>
                            <a:srgbClr val="FFFFFF"/>
                          </a:solidFill>
                          <a:latin typeface="Times New Roman"/>
                          <a:cs typeface="Times New Roman"/>
                        </a:rPr>
                        <a:t>contains the  purpose of the company as well as the duties  and </a:t>
                      </a:r>
                      <a:r>
                        <a:rPr sz="1000" i="1" spc="-5" dirty="0">
                          <a:solidFill>
                            <a:srgbClr val="FFFFFF"/>
                          </a:solidFill>
                          <a:latin typeface="Times New Roman"/>
                          <a:cs typeface="Times New Roman"/>
                        </a:rPr>
                        <a:t>responsibility </a:t>
                      </a:r>
                      <a:r>
                        <a:rPr sz="1000" i="1" dirty="0">
                          <a:solidFill>
                            <a:srgbClr val="FFFFFF"/>
                          </a:solidFill>
                          <a:latin typeface="Times New Roman"/>
                          <a:cs typeface="Times New Roman"/>
                        </a:rPr>
                        <a:t>of the </a:t>
                      </a:r>
                      <a:r>
                        <a:rPr sz="1000" i="1" spc="-5" dirty="0">
                          <a:solidFill>
                            <a:srgbClr val="FFFFFF"/>
                          </a:solidFill>
                          <a:latin typeface="Times New Roman"/>
                          <a:cs typeface="Times New Roman"/>
                        </a:rPr>
                        <a:t>members </a:t>
                      </a:r>
                      <a:r>
                        <a:rPr sz="1000" i="1" dirty="0">
                          <a:solidFill>
                            <a:srgbClr val="FFFFFF"/>
                          </a:solidFill>
                          <a:latin typeface="Times New Roman"/>
                          <a:cs typeface="Times New Roman"/>
                        </a:rPr>
                        <a:t>and</a:t>
                      </a:r>
                      <a:r>
                        <a:rPr sz="1000" i="1" spc="-90" dirty="0">
                          <a:solidFill>
                            <a:srgbClr val="FFFFFF"/>
                          </a:solidFill>
                          <a:latin typeface="Times New Roman"/>
                          <a:cs typeface="Times New Roman"/>
                        </a:rPr>
                        <a:t> </a:t>
                      </a:r>
                      <a:r>
                        <a:rPr sz="1000" i="1" dirty="0">
                          <a:solidFill>
                            <a:srgbClr val="FFFFFF"/>
                          </a:solidFill>
                          <a:latin typeface="Times New Roman"/>
                          <a:cs typeface="Times New Roman"/>
                        </a:rPr>
                        <a:t>directors.</a:t>
                      </a:r>
                      <a:endParaRPr sz="1000">
                        <a:latin typeface="Times New Roman"/>
                        <a:cs typeface="Times New Roman"/>
                      </a:endParaRPr>
                    </a:p>
                  </a:txBody>
                  <a:tcPr marL="0" marR="0" marT="2241" marB="0">
                    <a:lnT w="76200">
                      <a:solidFill>
                        <a:srgbClr val="FFFFFF"/>
                      </a:solidFill>
                      <a:prstDash val="solid"/>
                    </a:lnT>
                    <a:solidFill>
                      <a:srgbClr val="BF0000"/>
                    </a:solidFill>
                  </a:tcPr>
                </a:tc>
                <a:tc hMerge="1">
                  <a:txBody>
                    <a:bodyPr/>
                    <a:lstStyle/>
                    <a:p>
                      <a:endParaRPr/>
                    </a:p>
                  </a:txBody>
                  <a:tcPr marL="0" marR="0" marT="0" marB="0"/>
                </a:tc>
                <a:tc hMerge="1">
                  <a:txBody>
                    <a:bodyPr/>
                    <a:lstStyle/>
                    <a:p>
                      <a:endParaRPr/>
                    </a:p>
                  </a:txBody>
                  <a:tcPr marL="0" marR="0" marT="0" marB="0"/>
                </a:tc>
              </a:tr>
            </a:tbl>
          </a:graphicData>
        </a:graphic>
      </p:graphicFrame>
      <p:sp>
        <p:nvSpPr>
          <p:cNvPr id="11" name="object 11"/>
          <p:cNvSpPr txBox="1">
            <a:spLocks noGrp="1"/>
          </p:cNvSpPr>
          <p:nvPr>
            <p:ph type="sldNum" sz="quarter" idx="4294967295"/>
          </p:nvPr>
        </p:nvSpPr>
        <p:spPr>
          <a:xfrm>
            <a:off x="7824120" y="6109976"/>
            <a:ext cx="184727" cy="141064"/>
          </a:xfrm>
          <a:prstGeom prst="rect">
            <a:avLst/>
          </a:prstGeom>
        </p:spPr>
        <p:txBody>
          <a:bodyPr vert="horz" wrap="square" lIns="0" tIns="0" rIns="0" bIns="0" rtlCol="0">
            <a:spAutoFit/>
          </a:bodyPr>
          <a:lstStyle/>
          <a:p>
            <a:pPr marL="91176">
              <a:lnSpc>
                <a:spcPts val="1122"/>
              </a:lnSpc>
            </a:pPr>
            <a:fld id="{81D60167-4931-47E6-BA6A-407CBD079E47}" type="slidenum">
              <a:rPr dirty="0"/>
              <a:pPr marL="91176">
                <a:lnSpc>
                  <a:spcPts val="1122"/>
                </a:lnSpc>
              </a:pPr>
              <a:t>25</a:t>
            </a:fld>
            <a:endParaRP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0" y="-228600"/>
            <a:ext cx="93726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5963" y="2850327"/>
            <a:ext cx="4365914" cy="1118928"/>
          </a:xfrm>
          <a:prstGeom prst="rect">
            <a:avLst/>
          </a:prstGeom>
        </p:spPr>
        <p:style>
          <a:lnRef idx="3">
            <a:schemeClr val="lt1"/>
          </a:lnRef>
          <a:fillRef idx="1">
            <a:schemeClr val="accent2"/>
          </a:fillRef>
          <a:effectRef idx="1">
            <a:schemeClr val="accent2"/>
          </a:effectRef>
          <a:fontRef idx="minor">
            <a:schemeClr val="lt1"/>
          </a:fontRef>
        </p:style>
        <p:txBody>
          <a:bodyPr vert="horz" wrap="square" lIns="0" tIns="10827" rIns="0" bIns="0" rtlCol="0">
            <a:spAutoFit/>
          </a:bodyPr>
          <a:lstStyle/>
          <a:p>
            <a:pPr marL="11397">
              <a:spcBef>
                <a:spcPts val="85"/>
              </a:spcBef>
            </a:pPr>
            <a:r>
              <a:rPr sz="3600" spc="-27" dirty="0">
                <a:solidFill>
                  <a:srgbClr val="3F3F3F"/>
                </a:solidFill>
                <a:latin typeface="Times New Roman" pitchFamily="18" charset="0"/>
                <a:cs typeface="Times New Roman" pitchFamily="18" charset="0"/>
              </a:rPr>
              <a:t>COMPARISON</a:t>
            </a:r>
            <a:r>
              <a:rPr sz="2500" spc="-27" dirty="0">
                <a:solidFill>
                  <a:srgbClr val="3F3F3F"/>
                </a:solidFill>
                <a:latin typeface="Times New Roman" pitchFamily="18" charset="0"/>
                <a:cs typeface="Times New Roman" pitchFamily="18" charset="0"/>
              </a:rPr>
              <a:t> </a:t>
            </a:r>
            <a:r>
              <a:rPr sz="3600" spc="-4" dirty="0">
                <a:solidFill>
                  <a:srgbClr val="3F3F3F"/>
                </a:solidFill>
                <a:latin typeface="Times New Roman" pitchFamily="18" charset="0"/>
                <a:cs typeface="Times New Roman" pitchFamily="18" charset="0"/>
              </a:rPr>
              <a:t>OF</a:t>
            </a:r>
            <a:r>
              <a:rPr sz="3600" spc="-54" dirty="0">
                <a:solidFill>
                  <a:srgbClr val="3F3F3F"/>
                </a:solidFill>
                <a:latin typeface="Times New Roman" pitchFamily="18" charset="0"/>
                <a:cs typeface="Times New Roman" pitchFamily="18" charset="0"/>
              </a:rPr>
              <a:t> </a:t>
            </a:r>
            <a:r>
              <a:rPr sz="3600" spc="-9" dirty="0">
                <a:solidFill>
                  <a:srgbClr val="3F3F3F"/>
                </a:solidFill>
                <a:latin typeface="Times New Roman" pitchFamily="18" charset="0"/>
                <a:cs typeface="Times New Roman" pitchFamily="18" charset="0"/>
              </a:rPr>
              <a:t>ENTITIES</a:t>
            </a:r>
            <a:endParaRPr sz="36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19200" y="228600"/>
            <a:ext cx="2815359" cy="257730"/>
          </a:xfrm>
          <a:prstGeom prst="rect">
            <a:avLst/>
          </a:prstGeom>
        </p:spPr>
        <p:txBody>
          <a:bodyPr vert="horz" wrap="square" lIns="0" tIns="11397" rIns="0" bIns="0" rtlCol="0">
            <a:spAutoFit/>
          </a:bodyPr>
          <a:lstStyle/>
          <a:p>
            <a:pPr marL="11397">
              <a:spcBef>
                <a:spcPts val="90"/>
              </a:spcBef>
            </a:pPr>
            <a:r>
              <a:rPr sz="1600" b="1" spc="-18" dirty="0">
                <a:solidFill>
                  <a:srgbClr val="FF6609"/>
                </a:solidFill>
                <a:latin typeface="Times New Roman"/>
                <a:cs typeface="Times New Roman"/>
              </a:rPr>
              <a:t>COMPARISON </a:t>
            </a:r>
            <a:r>
              <a:rPr sz="1600" b="1" dirty="0">
                <a:solidFill>
                  <a:srgbClr val="FF6609"/>
                </a:solidFill>
                <a:latin typeface="Times New Roman"/>
                <a:cs typeface="Times New Roman"/>
              </a:rPr>
              <a:t>OF</a:t>
            </a:r>
            <a:r>
              <a:rPr sz="1600" b="1" spc="-90" dirty="0">
                <a:solidFill>
                  <a:srgbClr val="FF6609"/>
                </a:solidFill>
                <a:latin typeface="Times New Roman"/>
                <a:cs typeface="Times New Roman"/>
              </a:rPr>
              <a:t> </a:t>
            </a:r>
            <a:r>
              <a:rPr sz="1600" b="1" spc="-4" dirty="0">
                <a:solidFill>
                  <a:srgbClr val="FF6609"/>
                </a:solidFill>
                <a:latin typeface="Times New Roman"/>
                <a:cs typeface="Times New Roman"/>
              </a:rPr>
              <a:t>ENTITIES</a:t>
            </a:r>
            <a:endParaRPr sz="1600">
              <a:latin typeface="Times New Roman"/>
              <a:cs typeface="Times New Roman"/>
            </a:endParaRPr>
          </a:p>
        </p:txBody>
      </p:sp>
      <p:sp>
        <p:nvSpPr>
          <p:cNvPr id="4" name="object 4"/>
          <p:cNvSpPr txBox="1">
            <a:spLocks noGrp="1"/>
          </p:cNvSpPr>
          <p:nvPr>
            <p:ph type="sldNum" sz="quarter" idx="4294967295"/>
          </p:nvPr>
        </p:nvSpPr>
        <p:spPr>
          <a:xfrm>
            <a:off x="7824120" y="6109976"/>
            <a:ext cx="184727" cy="141064"/>
          </a:xfrm>
          <a:prstGeom prst="rect">
            <a:avLst/>
          </a:prstGeom>
        </p:spPr>
        <p:txBody>
          <a:bodyPr vert="horz" wrap="square" lIns="0" tIns="0" rIns="0" bIns="0" rtlCol="0">
            <a:spAutoFit/>
          </a:bodyPr>
          <a:lstStyle/>
          <a:p>
            <a:pPr marL="22794">
              <a:lnSpc>
                <a:spcPts val="1122"/>
              </a:lnSpc>
            </a:pPr>
            <a:fld id="{81D60167-4931-47E6-BA6A-407CBD079E47}" type="slidenum">
              <a:rPr dirty="0"/>
              <a:pPr marL="22794">
                <a:lnSpc>
                  <a:spcPts val="1122"/>
                </a:lnSpc>
              </a:pPr>
              <a:t>28</a:t>
            </a:fld>
            <a:endParaRPr dirty="0"/>
          </a:p>
        </p:txBody>
      </p:sp>
      <p:graphicFrame>
        <p:nvGraphicFramePr>
          <p:cNvPr id="3" name="object 3"/>
          <p:cNvGraphicFramePr>
            <a:graphicFrameLocks noGrp="1"/>
          </p:cNvGraphicFramePr>
          <p:nvPr/>
        </p:nvGraphicFramePr>
        <p:xfrm>
          <a:off x="381001" y="533401"/>
          <a:ext cx="8534398" cy="6006305"/>
        </p:xfrm>
        <a:graphic>
          <a:graphicData uri="http://schemas.openxmlformats.org/drawingml/2006/table">
            <a:tbl>
              <a:tblPr firstRow="1" bandRow="1">
                <a:tableStyleId>{2D5ABB26-0587-4C30-8999-92F81FD0307C}</a:tableStyleId>
              </a:tblPr>
              <a:tblGrid>
                <a:gridCol w="609599"/>
                <a:gridCol w="1600200"/>
                <a:gridCol w="2321131"/>
                <a:gridCol w="2001002"/>
                <a:gridCol w="2002466"/>
              </a:tblGrid>
              <a:tr h="533948">
                <a:tc>
                  <a:txBody>
                    <a:bodyPr/>
                    <a:lstStyle/>
                    <a:p>
                      <a:pPr marL="92710">
                        <a:lnSpc>
                          <a:spcPct val="100000"/>
                        </a:lnSpc>
                        <a:spcBef>
                          <a:spcPts val="925"/>
                        </a:spcBef>
                      </a:pPr>
                      <a:r>
                        <a:rPr sz="1800" b="1" spc="-5" dirty="0">
                          <a:solidFill>
                            <a:srgbClr val="FFFFFF"/>
                          </a:solidFill>
                          <a:latin typeface="Times New Roman" pitchFamily="18" charset="0"/>
                          <a:cs typeface="Times New Roman" pitchFamily="18" charset="0"/>
                        </a:rPr>
                        <a:t>S.</a:t>
                      </a:r>
                      <a:r>
                        <a:rPr sz="1800" b="1" spc="-25" dirty="0">
                          <a:solidFill>
                            <a:srgbClr val="FFFFFF"/>
                          </a:solidFill>
                          <a:latin typeface="Times New Roman" pitchFamily="18" charset="0"/>
                          <a:cs typeface="Times New Roman" pitchFamily="18" charset="0"/>
                        </a:rPr>
                        <a:t> </a:t>
                      </a:r>
                      <a:r>
                        <a:rPr sz="1800" b="1" spc="-5" dirty="0">
                          <a:solidFill>
                            <a:srgbClr val="FFFFFF"/>
                          </a:solidFill>
                          <a:latin typeface="Times New Roman" pitchFamily="18" charset="0"/>
                          <a:cs typeface="Times New Roman" pitchFamily="18" charset="0"/>
                        </a:rPr>
                        <a:t>No</a:t>
                      </a:r>
                      <a:endParaRPr sz="1800">
                        <a:latin typeface="Times New Roman" pitchFamily="18" charset="0"/>
                        <a:cs typeface="Times New Roman" pitchFamily="18" charset="0"/>
                      </a:endParaRPr>
                    </a:p>
                  </a:txBody>
                  <a:tcPr marL="0" marR="0" marT="103654"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solidFill>
                      <a:srgbClr val="BF4F4D"/>
                    </a:solidFill>
                  </a:tcPr>
                </a:tc>
                <a:tc>
                  <a:txBody>
                    <a:bodyPr/>
                    <a:lstStyle/>
                    <a:p>
                      <a:pPr marL="92710">
                        <a:lnSpc>
                          <a:spcPct val="100000"/>
                        </a:lnSpc>
                        <a:spcBef>
                          <a:spcPts val="925"/>
                        </a:spcBef>
                      </a:pPr>
                      <a:r>
                        <a:rPr sz="1700" b="1" dirty="0">
                          <a:solidFill>
                            <a:srgbClr val="FFFFFF"/>
                          </a:solidFill>
                          <a:latin typeface="Times New Roman" pitchFamily="18" charset="0"/>
                          <a:cs typeface="Times New Roman" pitchFamily="18" charset="0"/>
                        </a:rPr>
                        <a:t>Basis</a:t>
                      </a:r>
                      <a:endParaRPr sz="1700">
                        <a:latin typeface="Times New Roman" pitchFamily="18" charset="0"/>
                        <a:cs typeface="Times New Roman" pitchFamily="18" charset="0"/>
                      </a:endParaRPr>
                    </a:p>
                  </a:txBody>
                  <a:tcPr marL="0" marR="0" marT="103654"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solidFill>
                      <a:srgbClr val="BF4F4D"/>
                    </a:solidFill>
                  </a:tcPr>
                </a:tc>
                <a:tc>
                  <a:txBody>
                    <a:bodyPr/>
                    <a:lstStyle/>
                    <a:p>
                      <a:pPr marL="1270" algn="ctr">
                        <a:lnSpc>
                          <a:spcPct val="100000"/>
                        </a:lnSpc>
                        <a:spcBef>
                          <a:spcPts val="925"/>
                        </a:spcBef>
                      </a:pPr>
                      <a:r>
                        <a:rPr sz="1800" b="1" dirty="0">
                          <a:solidFill>
                            <a:srgbClr val="FFFFFF"/>
                          </a:solidFill>
                          <a:latin typeface="Times New Roman" pitchFamily="18" charset="0"/>
                          <a:cs typeface="Times New Roman" pitchFamily="18" charset="0"/>
                        </a:rPr>
                        <a:t>Partnership</a:t>
                      </a:r>
                      <a:endParaRPr sz="1800">
                        <a:latin typeface="Times New Roman" pitchFamily="18" charset="0"/>
                        <a:cs typeface="Times New Roman" pitchFamily="18" charset="0"/>
                      </a:endParaRPr>
                    </a:p>
                  </a:txBody>
                  <a:tcPr marL="0" marR="0" marT="103654"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solidFill>
                      <a:srgbClr val="BF4F4D"/>
                    </a:solidFill>
                  </a:tcPr>
                </a:tc>
                <a:tc>
                  <a:txBody>
                    <a:bodyPr/>
                    <a:lstStyle/>
                    <a:p>
                      <a:pPr marL="2540" algn="ctr">
                        <a:lnSpc>
                          <a:spcPct val="100000"/>
                        </a:lnSpc>
                        <a:spcBef>
                          <a:spcPts val="925"/>
                        </a:spcBef>
                      </a:pPr>
                      <a:r>
                        <a:rPr sz="1800" b="1" spc="-5" dirty="0">
                          <a:solidFill>
                            <a:srgbClr val="FFFFFF"/>
                          </a:solidFill>
                          <a:latin typeface="Times New Roman" pitchFamily="18" charset="0"/>
                          <a:cs typeface="Times New Roman" pitchFamily="18" charset="0"/>
                        </a:rPr>
                        <a:t>LLP</a:t>
                      </a:r>
                      <a:endParaRPr sz="1800">
                        <a:latin typeface="Times New Roman" pitchFamily="18" charset="0"/>
                        <a:cs typeface="Times New Roman" pitchFamily="18" charset="0"/>
                      </a:endParaRPr>
                    </a:p>
                  </a:txBody>
                  <a:tcPr marL="0" marR="0" marT="103654"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solidFill>
                      <a:srgbClr val="BF4F4D"/>
                    </a:solidFill>
                  </a:tcPr>
                </a:tc>
                <a:tc>
                  <a:txBody>
                    <a:bodyPr/>
                    <a:lstStyle/>
                    <a:p>
                      <a:pPr algn="ctr">
                        <a:lnSpc>
                          <a:spcPct val="100000"/>
                        </a:lnSpc>
                        <a:spcBef>
                          <a:spcPts val="925"/>
                        </a:spcBef>
                      </a:pPr>
                      <a:r>
                        <a:rPr lang="en-US" sz="1800" b="1" spc="-5" dirty="0" smtClean="0">
                          <a:solidFill>
                            <a:srgbClr val="FFFFFF"/>
                          </a:solidFill>
                          <a:latin typeface="Times New Roman" pitchFamily="18" charset="0"/>
                          <a:cs typeface="Times New Roman" pitchFamily="18" charset="0"/>
                        </a:rPr>
                        <a:t>Ltd. </a:t>
                      </a:r>
                      <a:r>
                        <a:rPr sz="1800" b="1" spc="-5" smtClean="0">
                          <a:solidFill>
                            <a:srgbClr val="FFFFFF"/>
                          </a:solidFill>
                          <a:latin typeface="Times New Roman" pitchFamily="18" charset="0"/>
                          <a:cs typeface="Times New Roman" pitchFamily="18" charset="0"/>
                        </a:rPr>
                        <a:t>Company</a:t>
                      </a:r>
                      <a:endParaRPr sz="1800">
                        <a:latin typeface="Times New Roman" pitchFamily="18" charset="0"/>
                        <a:cs typeface="Times New Roman" pitchFamily="18" charset="0"/>
                      </a:endParaRPr>
                    </a:p>
                  </a:txBody>
                  <a:tcPr marL="0" marR="0" marT="103654"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solidFill>
                      <a:srgbClr val="BF4F4D"/>
                    </a:solidFill>
                  </a:tcPr>
                </a:tc>
              </a:tr>
              <a:tr h="743267">
                <a:tc>
                  <a:txBody>
                    <a:bodyPr/>
                    <a:lstStyle/>
                    <a:p>
                      <a:pPr>
                        <a:lnSpc>
                          <a:spcPct val="100000"/>
                        </a:lnSpc>
                        <a:spcBef>
                          <a:spcPts val="35"/>
                        </a:spcBef>
                      </a:pPr>
                      <a:endParaRPr sz="1800">
                        <a:latin typeface="Times New Roman" pitchFamily="18" charset="0"/>
                        <a:cs typeface="Times New Roman" pitchFamily="18" charset="0"/>
                      </a:endParaRPr>
                    </a:p>
                    <a:p>
                      <a:pPr algn="ctr">
                        <a:lnSpc>
                          <a:spcPct val="100000"/>
                        </a:lnSpc>
                      </a:pPr>
                      <a:r>
                        <a:rPr sz="1800" b="1" dirty="0">
                          <a:solidFill>
                            <a:srgbClr val="3F3F3F"/>
                          </a:solidFill>
                          <a:latin typeface="Times New Roman" pitchFamily="18" charset="0"/>
                          <a:cs typeface="Times New Roman" pitchFamily="18" charset="0"/>
                        </a:rPr>
                        <a:t>1</a:t>
                      </a:r>
                      <a:endParaRPr sz="1800">
                        <a:latin typeface="Times New Roman" pitchFamily="18" charset="0"/>
                        <a:cs typeface="Times New Roman" pitchFamily="18" charset="0"/>
                      </a:endParaRPr>
                    </a:p>
                  </a:txBody>
                  <a:tcPr marL="0" marR="0" marT="3922"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a:lnSpc>
                          <a:spcPct val="100000"/>
                        </a:lnSpc>
                        <a:spcBef>
                          <a:spcPts val="35"/>
                        </a:spcBef>
                      </a:pPr>
                      <a:endParaRPr sz="1700">
                        <a:latin typeface="Times New Roman" pitchFamily="18" charset="0"/>
                        <a:cs typeface="Times New Roman" pitchFamily="18" charset="0"/>
                      </a:endParaRPr>
                    </a:p>
                    <a:p>
                      <a:pPr marL="92710">
                        <a:lnSpc>
                          <a:spcPct val="100000"/>
                        </a:lnSpc>
                      </a:pPr>
                      <a:r>
                        <a:rPr sz="1700" b="1" dirty="0">
                          <a:solidFill>
                            <a:srgbClr val="001F5F"/>
                          </a:solidFill>
                          <a:latin typeface="Times New Roman" pitchFamily="18" charset="0"/>
                          <a:cs typeface="Times New Roman" pitchFamily="18" charset="0"/>
                        </a:rPr>
                        <a:t>Governing</a:t>
                      </a:r>
                      <a:r>
                        <a:rPr sz="1700" b="1" spc="-60" dirty="0">
                          <a:solidFill>
                            <a:srgbClr val="001F5F"/>
                          </a:solidFill>
                          <a:latin typeface="Times New Roman" pitchFamily="18" charset="0"/>
                          <a:cs typeface="Times New Roman" pitchFamily="18" charset="0"/>
                        </a:rPr>
                        <a:t> </a:t>
                      </a:r>
                      <a:r>
                        <a:rPr sz="1700" b="1" dirty="0">
                          <a:solidFill>
                            <a:srgbClr val="001F5F"/>
                          </a:solidFill>
                          <a:latin typeface="Times New Roman" pitchFamily="18" charset="0"/>
                          <a:cs typeface="Times New Roman" pitchFamily="18" charset="0"/>
                        </a:rPr>
                        <a:t>Law</a:t>
                      </a:r>
                      <a:endParaRPr sz="1700">
                        <a:latin typeface="Times New Roman" pitchFamily="18" charset="0"/>
                        <a:cs typeface="Times New Roman" pitchFamily="18" charset="0"/>
                      </a:endParaRPr>
                    </a:p>
                  </a:txBody>
                  <a:tcPr marL="0" marR="0" marT="3922"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marL="744855" marR="93980" indent="-641985">
                        <a:lnSpc>
                          <a:spcPct val="100000"/>
                        </a:lnSpc>
                        <a:spcBef>
                          <a:spcPts val="805"/>
                        </a:spcBef>
                      </a:pPr>
                      <a:r>
                        <a:rPr sz="1800" dirty="0">
                          <a:solidFill>
                            <a:srgbClr val="3F3F3F"/>
                          </a:solidFill>
                          <a:latin typeface="Times New Roman" pitchFamily="18" charset="0"/>
                          <a:cs typeface="Times New Roman" pitchFamily="18" charset="0"/>
                        </a:rPr>
                        <a:t>Indian Partnership</a:t>
                      </a:r>
                      <a:r>
                        <a:rPr sz="1800" spc="-200" dirty="0">
                          <a:solidFill>
                            <a:srgbClr val="3F3F3F"/>
                          </a:solidFill>
                          <a:latin typeface="Times New Roman" pitchFamily="18" charset="0"/>
                          <a:cs typeface="Times New Roman" pitchFamily="18" charset="0"/>
                        </a:rPr>
                        <a:t> </a:t>
                      </a:r>
                      <a:r>
                        <a:rPr sz="1800" dirty="0">
                          <a:solidFill>
                            <a:srgbClr val="3F3F3F"/>
                          </a:solidFill>
                          <a:latin typeface="Times New Roman" pitchFamily="18" charset="0"/>
                          <a:cs typeface="Times New Roman" pitchFamily="18" charset="0"/>
                        </a:rPr>
                        <a:t>Act,  </a:t>
                      </a:r>
                      <a:r>
                        <a:rPr sz="1800" spc="5" dirty="0">
                          <a:solidFill>
                            <a:srgbClr val="3F3F3F"/>
                          </a:solidFill>
                          <a:latin typeface="Times New Roman" pitchFamily="18" charset="0"/>
                          <a:cs typeface="Times New Roman" pitchFamily="18" charset="0"/>
                        </a:rPr>
                        <a:t>1932</a:t>
                      </a:r>
                      <a:endParaRPr sz="1800">
                        <a:latin typeface="Times New Roman" pitchFamily="18" charset="0"/>
                        <a:cs typeface="Times New Roman" pitchFamily="18" charset="0"/>
                      </a:endParaRPr>
                    </a:p>
                  </a:txBody>
                  <a:tcPr marL="0" marR="0" marT="90207"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marL="95250" marR="86360" indent="185420">
                        <a:lnSpc>
                          <a:spcPct val="100000"/>
                        </a:lnSpc>
                        <a:spcBef>
                          <a:spcPts val="805"/>
                        </a:spcBef>
                      </a:pPr>
                      <a:r>
                        <a:rPr sz="1800" spc="-5" dirty="0">
                          <a:solidFill>
                            <a:srgbClr val="3F3F3F"/>
                          </a:solidFill>
                          <a:latin typeface="Times New Roman" pitchFamily="18" charset="0"/>
                          <a:cs typeface="Times New Roman" pitchFamily="18" charset="0"/>
                        </a:rPr>
                        <a:t>Limited </a:t>
                      </a:r>
                      <a:r>
                        <a:rPr sz="1800" dirty="0">
                          <a:solidFill>
                            <a:srgbClr val="3F3F3F"/>
                          </a:solidFill>
                          <a:latin typeface="Times New Roman" pitchFamily="18" charset="0"/>
                          <a:cs typeface="Times New Roman" pitchFamily="18" charset="0"/>
                        </a:rPr>
                        <a:t>Liability  Partnership Act,</a:t>
                      </a:r>
                      <a:r>
                        <a:rPr sz="1800" spc="-195" dirty="0">
                          <a:solidFill>
                            <a:srgbClr val="3F3F3F"/>
                          </a:solidFill>
                          <a:latin typeface="Times New Roman" pitchFamily="18" charset="0"/>
                          <a:cs typeface="Times New Roman" pitchFamily="18" charset="0"/>
                        </a:rPr>
                        <a:t> </a:t>
                      </a:r>
                      <a:r>
                        <a:rPr sz="1800" spc="5" dirty="0">
                          <a:solidFill>
                            <a:srgbClr val="3F3F3F"/>
                          </a:solidFill>
                          <a:latin typeface="Times New Roman" pitchFamily="18" charset="0"/>
                          <a:cs typeface="Times New Roman" pitchFamily="18" charset="0"/>
                        </a:rPr>
                        <a:t>2008</a:t>
                      </a:r>
                      <a:endParaRPr sz="1800">
                        <a:latin typeface="Times New Roman" pitchFamily="18" charset="0"/>
                        <a:cs typeface="Times New Roman" pitchFamily="18" charset="0"/>
                      </a:endParaRPr>
                    </a:p>
                  </a:txBody>
                  <a:tcPr marL="0" marR="0" marT="90207"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a:lnSpc>
                          <a:spcPct val="100000"/>
                        </a:lnSpc>
                        <a:spcBef>
                          <a:spcPts val="35"/>
                        </a:spcBef>
                      </a:pPr>
                      <a:endParaRPr sz="1800">
                        <a:latin typeface="Times New Roman" pitchFamily="18" charset="0"/>
                        <a:cs typeface="Times New Roman" pitchFamily="18" charset="0"/>
                      </a:endParaRPr>
                    </a:p>
                    <a:p>
                      <a:pPr algn="ctr">
                        <a:lnSpc>
                          <a:spcPct val="100000"/>
                        </a:lnSpc>
                      </a:pPr>
                      <a:r>
                        <a:rPr sz="1800" dirty="0">
                          <a:solidFill>
                            <a:srgbClr val="3F3F3F"/>
                          </a:solidFill>
                          <a:latin typeface="Times New Roman" pitchFamily="18" charset="0"/>
                          <a:cs typeface="Times New Roman" pitchFamily="18" charset="0"/>
                        </a:rPr>
                        <a:t>Companies Act,</a:t>
                      </a:r>
                      <a:r>
                        <a:rPr sz="1800" spc="-130" dirty="0">
                          <a:solidFill>
                            <a:srgbClr val="3F3F3F"/>
                          </a:solidFill>
                          <a:latin typeface="Times New Roman" pitchFamily="18" charset="0"/>
                          <a:cs typeface="Times New Roman" pitchFamily="18" charset="0"/>
                        </a:rPr>
                        <a:t> </a:t>
                      </a:r>
                      <a:r>
                        <a:rPr sz="1800" spc="5" dirty="0">
                          <a:solidFill>
                            <a:srgbClr val="3F3F3F"/>
                          </a:solidFill>
                          <a:latin typeface="Times New Roman" pitchFamily="18" charset="0"/>
                          <a:cs typeface="Times New Roman" pitchFamily="18" charset="0"/>
                        </a:rPr>
                        <a:t>2013</a:t>
                      </a:r>
                      <a:endParaRPr sz="1800">
                        <a:latin typeface="Times New Roman" pitchFamily="18" charset="0"/>
                        <a:cs typeface="Times New Roman" pitchFamily="18" charset="0"/>
                      </a:endParaRPr>
                    </a:p>
                  </a:txBody>
                  <a:tcPr marL="0" marR="0" marT="3922"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r>
              <a:tr h="533948">
                <a:tc>
                  <a:txBody>
                    <a:bodyPr/>
                    <a:lstStyle/>
                    <a:p>
                      <a:pPr algn="ctr">
                        <a:lnSpc>
                          <a:spcPct val="100000"/>
                        </a:lnSpc>
                        <a:spcBef>
                          <a:spcPts val="925"/>
                        </a:spcBef>
                      </a:pPr>
                      <a:r>
                        <a:rPr sz="1800" b="1" dirty="0">
                          <a:solidFill>
                            <a:srgbClr val="3F3F3F"/>
                          </a:solidFill>
                          <a:latin typeface="Times New Roman" pitchFamily="18" charset="0"/>
                          <a:cs typeface="Times New Roman" pitchFamily="18" charset="0"/>
                        </a:rPr>
                        <a:t>2</a:t>
                      </a:r>
                      <a:endParaRPr sz="1800">
                        <a:latin typeface="Times New Roman" pitchFamily="18" charset="0"/>
                        <a:cs typeface="Times New Roman" pitchFamily="18" charset="0"/>
                      </a:endParaRPr>
                    </a:p>
                  </a:txBody>
                  <a:tcPr marL="0" marR="0" marT="103654"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marL="92710">
                        <a:lnSpc>
                          <a:spcPct val="100000"/>
                        </a:lnSpc>
                        <a:spcBef>
                          <a:spcPts val="925"/>
                        </a:spcBef>
                      </a:pPr>
                      <a:r>
                        <a:rPr sz="1700" b="1" dirty="0">
                          <a:solidFill>
                            <a:srgbClr val="001F5F"/>
                          </a:solidFill>
                          <a:latin typeface="Times New Roman" pitchFamily="18" charset="0"/>
                          <a:cs typeface="Times New Roman" pitchFamily="18" charset="0"/>
                        </a:rPr>
                        <a:t>Liability</a:t>
                      </a:r>
                      <a:endParaRPr sz="1700">
                        <a:latin typeface="Times New Roman" pitchFamily="18" charset="0"/>
                        <a:cs typeface="Times New Roman" pitchFamily="18" charset="0"/>
                      </a:endParaRPr>
                    </a:p>
                  </a:txBody>
                  <a:tcPr marL="0" marR="0" marT="103654"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algn="ctr">
                        <a:lnSpc>
                          <a:spcPct val="100000"/>
                        </a:lnSpc>
                        <a:spcBef>
                          <a:spcPts val="925"/>
                        </a:spcBef>
                      </a:pPr>
                      <a:r>
                        <a:rPr sz="1800" dirty="0">
                          <a:solidFill>
                            <a:srgbClr val="C00000"/>
                          </a:solidFill>
                          <a:latin typeface="Times New Roman" pitchFamily="18" charset="0"/>
                          <a:cs typeface="Times New Roman" pitchFamily="18" charset="0"/>
                        </a:rPr>
                        <a:t>Unlimited</a:t>
                      </a:r>
                      <a:endParaRPr sz="1800">
                        <a:latin typeface="Times New Roman" pitchFamily="18" charset="0"/>
                        <a:cs typeface="Times New Roman" pitchFamily="18" charset="0"/>
                      </a:endParaRPr>
                    </a:p>
                  </a:txBody>
                  <a:tcPr marL="0" marR="0" marT="103654"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marL="4445" algn="ctr">
                        <a:lnSpc>
                          <a:spcPct val="100000"/>
                        </a:lnSpc>
                        <a:spcBef>
                          <a:spcPts val="925"/>
                        </a:spcBef>
                      </a:pPr>
                      <a:r>
                        <a:rPr sz="1800" spc="-5" dirty="0">
                          <a:solidFill>
                            <a:srgbClr val="006500"/>
                          </a:solidFill>
                          <a:latin typeface="Times New Roman" pitchFamily="18" charset="0"/>
                          <a:cs typeface="Times New Roman" pitchFamily="18" charset="0"/>
                        </a:rPr>
                        <a:t>Limited</a:t>
                      </a:r>
                      <a:r>
                        <a:rPr sz="1800" spc="-20" dirty="0">
                          <a:solidFill>
                            <a:srgbClr val="006500"/>
                          </a:solidFill>
                          <a:latin typeface="Times New Roman" pitchFamily="18" charset="0"/>
                          <a:cs typeface="Times New Roman" pitchFamily="18" charset="0"/>
                        </a:rPr>
                        <a:t> </a:t>
                      </a:r>
                      <a:r>
                        <a:rPr sz="1800" dirty="0">
                          <a:solidFill>
                            <a:srgbClr val="006500"/>
                          </a:solidFill>
                          <a:latin typeface="Times New Roman" pitchFamily="18" charset="0"/>
                          <a:cs typeface="Times New Roman" pitchFamily="18" charset="0"/>
                        </a:rPr>
                        <a:t>Liability</a:t>
                      </a:r>
                      <a:endParaRPr sz="1800">
                        <a:latin typeface="Times New Roman" pitchFamily="18" charset="0"/>
                        <a:cs typeface="Times New Roman" pitchFamily="18" charset="0"/>
                      </a:endParaRPr>
                    </a:p>
                  </a:txBody>
                  <a:tcPr marL="0" marR="0" marT="103654"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marL="2540" algn="ctr">
                        <a:lnSpc>
                          <a:spcPct val="100000"/>
                        </a:lnSpc>
                        <a:spcBef>
                          <a:spcPts val="925"/>
                        </a:spcBef>
                      </a:pPr>
                      <a:r>
                        <a:rPr sz="1800" spc="-5" dirty="0">
                          <a:solidFill>
                            <a:srgbClr val="006500"/>
                          </a:solidFill>
                          <a:latin typeface="Times New Roman" pitchFamily="18" charset="0"/>
                          <a:cs typeface="Times New Roman" pitchFamily="18" charset="0"/>
                        </a:rPr>
                        <a:t>Limited</a:t>
                      </a:r>
                      <a:r>
                        <a:rPr sz="1800" spc="-20" dirty="0">
                          <a:solidFill>
                            <a:srgbClr val="006500"/>
                          </a:solidFill>
                          <a:latin typeface="Times New Roman" pitchFamily="18" charset="0"/>
                          <a:cs typeface="Times New Roman" pitchFamily="18" charset="0"/>
                        </a:rPr>
                        <a:t> </a:t>
                      </a:r>
                      <a:r>
                        <a:rPr sz="1800" dirty="0">
                          <a:solidFill>
                            <a:srgbClr val="006500"/>
                          </a:solidFill>
                          <a:latin typeface="Times New Roman" pitchFamily="18" charset="0"/>
                          <a:cs typeface="Times New Roman" pitchFamily="18" charset="0"/>
                        </a:rPr>
                        <a:t>Liability</a:t>
                      </a:r>
                      <a:endParaRPr sz="1800">
                        <a:latin typeface="Times New Roman" pitchFamily="18" charset="0"/>
                        <a:cs typeface="Times New Roman" pitchFamily="18" charset="0"/>
                      </a:endParaRPr>
                    </a:p>
                  </a:txBody>
                  <a:tcPr marL="0" marR="0" marT="103654"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r>
              <a:tr h="589765">
                <a:tc>
                  <a:txBody>
                    <a:bodyPr/>
                    <a:lstStyle/>
                    <a:p>
                      <a:pPr algn="ctr">
                        <a:lnSpc>
                          <a:spcPct val="100000"/>
                        </a:lnSpc>
                        <a:spcBef>
                          <a:spcPts val="1120"/>
                        </a:spcBef>
                      </a:pPr>
                      <a:r>
                        <a:rPr sz="1800" b="1" dirty="0">
                          <a:solidFill>
                            <a:srgbClr val="3F3F3F"/>
                          </a:solidFill>
                          <a:latin typeface="Times New Roman" pitchFamily="18" charset="0"/>
                          <a:cs typeface="Times New Roman" pitchFamily="18" charset="0"/>
                        </a:rPr>
                        <a:t>3</a:t>
                      </a:r>
                      <a:endParaRPr sz="1800">
                        <a:latin typeface="Times New Roman" pitchFamily="18" charset="0"/>
                        <a:cs typeface="Times New Roman" pitchFamily="18" charset="0"/>
                      </a:endParaRPr>
                    </a:p>
                  </a:txBody>
                  <a:tcPr marL="0" marR="0" marT="125506"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marL="92710">
                        <a:lnSpc>
                          <a:spcPct val="100000"/>
                        </a:lnSpc>
                        <a:spcBef>
                          <a:spcPts val="1120"/>
                        </a:spcBef>
                      </a:pPr>
                      <a:r>
                        <a:rPr sz="1700" b="1" dirty="0">
                          <a:solidFill>
                            <a:srgbClr val="001F5F"/>
                          </a:solidFill>
                          <a:latin typeface="Times New Roman" pitchFamily="18" charset="0"/>
                          <a:cs typeface="Times New Roman" pitchFamily="18" charset="0"/>
                        </a:rPr>
                        <a:t>Registration</a:t>
                      </a:r>
                      <a:endParaRPr sz="1700">
                        <a:latin typeface="Times New Roman" pitchFamily="18" charset="0"/>
                        <a:cs typeface="Times New Roman" pitchFamily="18" charset="0"/>
                      </a:endParaRPr>
                    </a:p>
                  </a:txBody>
                  <a:tcPr marL="0" marR="0" marT="125506"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marL="1905" algn="ctr">
                        <a:lnSpc>
                          <a:spcPct val="100000"/>
                        </a:lnSpc>
                        <a:spcBef>
                          <a:spcPts val="1120"/>
                        </a:spcBef>
                      </a:pPr>
                      <a:r>
                        <a:rPr sz="1800" dirty="0">
                          <a:solidFill>
                            <a:srgbClr val="3F3F3F"/>
                          </a:solidFill>
                          <a:latin typeface="Times New Roman" pitchFamily="18" charset="0"/>
                          <a:cs typeface="Times New Roman" pitchFamily="18" charset="0"/>
                        </a:rPr>
                        <a:t>Optional</a:t>
                      </a:r>
                      <a:endParaRPr sz="1800">
                        <a:latin typeface="Times New Roman" pitchFamily="18" charset="0"/>
                        <a:cs typeface="Times New Roman" pitchFamily="18" charset="0"/>
                      </a:endParaRPr>
                    </a:p>
                  </a:txBody>
                  <a:tcPr marL="0" marR="0" marT="125506"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marL="2540" algn="ctr">
                        <a:lnSpc>
                          <a:spcPct val="100000"/>
                        </a:lnSpc>
                        <a:spcBef>
                          <a:spcPts val="1120"/>
                        </a:spcBef>
                      </a:pPr>
                      <a:r>
                        <a:rPr sz="1800" dirty="0">
                          <a:solidFill>
                            <a:srgbClr val="3F3F3F"/>
                          </a:solidFill>
                          <a:latin typeface="Times New Roman" pitchFamily="18" charset="0"/>
                          <a:cs typeface="Times New Roman" pitchFamily="18" charset="0"/>
                        </a:rPr>
                        <a:t>Mandatory</a:t>
                      </a:r>
                      <a:endParaRPr sz="1800">
                        <a:latin typeface="Times New Roman" pitchFamily="18" charset="0"/>
                        <a:cs typeface="Times New Roman" pitchFamily="18" charset="0"/>
                      </a:endParaRPr>
                    </a:p>
                  </a:txBody>
                  <a:tcPr marL="0" marR="0" marT="125506"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marL="635" algn="ctr">
                        <a:lnSpc>
                          <a:spcPct val="100000"/>
                        </a:lnSpc>
                        <a:spcBef>
                          <a:spcPts val="1120"/>
                        </a:spcBef>
                      </a:pPr>
                      <a:r>
                        <a:rPr sz="1800" dirty="0">
                          <a:solidFill>
                            <a:srgbClr val="3F3F3F"/>
                          </a:solidFill>
                          <a:latin typeface="Times New Roman" pitchFamily="18" charset="0"/>
                          <a:cs typeface="Times New Roman" pitchFamily="18" charset="0"/>
                        </a:rPr>
                        <a:t>Mandatory</a:t>
                      </a:r>
                      <a:endParaRPr sz="1800">
                        <a:latin typeface="Times New Roman" pitchFamily="18" charset="0"/>
                        <a:cs typeface="Times New Roman" pitchFamily="18" charset="0"/>
                      </a:endParaRPr>
                    </a:p>
                  </a:txBody>
                  <a:tcPr marL="0" marR="0" marT="125506"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r>
              <a:tr h="1051736">
                <a:tc>
                  <a:txBody>
                    <a:bodyPr/>
                    <a:lstStyle/>
                    <a:p>
                      <a:pPr>
                        <a:lnSpc>
                          <a:spcPct val="100000"/>
                        </a:lnSpc>
                      </a:pPr>
                      <a:endParaRPr sz="1800">
                        <a:latin typeface="Times New Roman" pitchFamily="18" charset="0"/>
                        <a:cs typeface="Times New Roman" pitchFamily="18" charset="0"/>
                      </a:endParaRPr>
                    </a:p>
                    <a:p>
                      <a:pPr algn="ctr">
                        <a:lnSpc>
                          <a:spcPct val="100000"/>
                        </a:lnSpc>
                        <a:spcBef>
                          <a:spcPts val="1080"/>
                        </a:spcBef>
                      </a:pPr>
                      <a:r>
                        <a:rPr sz="1800" b="1" dirty="0">
                          <a:solidFill>
                            <a:srgbClr val="3F3F3F"/>
                          </a:solidFill>
                          <a:latin typeface="Times New Roman" pitchFamily="18" charset="0"/>
                          <a:cs typeface="Times New Roman" pitchFamily="18" charset="0"/>
                        </a:rPr>
                        <a:t>4</a:t>
                      </a:r>
                      <a:endParaRPr sz="1800">
                        <a:latin typeface="Times New Roman" pitchFamily="18" charset="0"/>
                        <a:cs typeface="Times New Roman" pitchFamily="18" charset="0"/>
                      </a:endParaRPr>
                    </a:p>
                  </a:txBody>
                  <a:tcPr marL="0" marR="0" marT="0"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a:lnSpc>
                          <a:spcPct val="100000"/>
                        </a:lnSpc>
                        <a:spcBef>
                          <a:spcPts val="10"/>
                        </a:spcBef>
                      </a:pPr>
                      <a:endParaRPr sz="1700">
                        <a:latin typeface="Times New Roman" pitchFamily="18" charset="0"/>
                        <a:cs typeface="Times New Roman" pitchFamily="18" charset="0"/>
                      </a:endParaRPr>
                    </a:p>
                    <a:p>
                      <a:pPr marL="92710" marR="419734">
                        <a:lnSpc>
                          <a:spcPct val="100000"/>
                        </a:lnSpc>
                      </a:pPr>
                      <a:r>
                        <a:rPr sz="1700" b="1">
                          <a:solidFill>
                            <a:srgbClr val="001F5F"/>
                          </a:solidFill>
                          <a:latin typeface="Times New Roman" pitchFamily="18" charset="0"/>
                          <a:cs typeface="Times New Roman" pitchFamily="18" charset="0"/>
                        </a:rPr>
                        <a:t>Legal  </a:t>
                      </a:r>
                      <a:r>
                        <a:rPr sz="1700" b="1" spc="-10" smtClean="0">
                          <a:solidFill>
                            <a:srgbClr val="001F5F"/>
                          </a:solidFill>
                          <a:latin typeface="Times New Roman" pitchFamily="18" charset="0"/>
                          <a:cs typeface="Times New Roman" pitchFamily="18" charset="0"/>
                        </a:rPr>
                        <a:t>P</a:t>
                      </a:r>
                      <a:r>
                        <a:rPr sz="1700" b="1" spc="-25" smtClean="0">
                          <a:solidFill>
                            <a:srgbClr val="001F5F"/>
                          </a:solidFill>
                          <a:latin typeface="Times New Roman" pitchFamily="18" charset="0"/>
                          <a:cs typeface="Times New Roman" pitchFamily="18" charset="0"/>
                        </a:rPr>
                        <a:t>r</a:t>
                      </a:r>
                      <a:r>
                        <a:rPr sz="1700" b="1" spc="5" smtClean="0">
                          <a:solidFill>
                            <a:srgbClr val="001F5F"/>
                          </a:solidFill>
                          <a:latin typeface="Times New Roman" pitchFamily="18" charset="0"/>
                          <a:cs typeface="Times New Roman" pitchFamily="18" charset="0"/>
                        </a:rPr>
                        <a:t>o</a:t>
                      </a:r>
                      <a:r>
                        <a:rPr sz="1700" b="1" smtClean="0">
                          <a:solidFill>
                            <a:srgbClr val="001F5F"/>
                          </a:solidFill>
                          <a:latin typeface="Times New Roman" pitchFamily="18" charset="0"/>
                          <a:cs typeface="Times New Roman" pitchFamily="18" charset="0"/>
                        </a:rPr>
                        <a:t>cee</a:t>
                      </a:r>
                      <a:r>
                        <a:rPr sz="1700" b="1" spc="-5" smtClean="0">
                          <a:solidFill>
                            <a:srgbClr val="001F5F"/>
                          </a:solidFill>
                          <a:latin typeface="Times New Roman" pitchFamily="18" charset="0"/>
                          <a:cs typeface="Times New Roman" pitchFamily="18" charset="0"/>
                        </a:rPr>
                        <a:t>d</a:t>
                      </a:r>
                      <a:r>
                        <a:rPr sz="1700" b="1" spc="5" smtClean="0">
                          <a:solidFill>
                            <a:srgbClr val="001F5F"/>
                          </a:solidFill>
                          <a:latin typeface="Times New Roman" pitchFamily="18" charset="0"/>
                          <a:cs typeface="Times New Roman" pitchFamily="18" charset="0"/>
                        </a:rPr>
                        <a:t>i</a:t>
                      </a:r>
                      <a:r>
                        <a:rPr sz="1700" b="1" spc="-5" smtClean="0">
                          <a:solidFill>
                            <a:srgbClr val="001F5F"/>
                          </a:solidFill>
                          <a:latin typeface="Times New Roman" pitchFamily="18" charset="0"/>
                          <a:cs typeface="Times New Roman" pitchFamily="18" charset="0"/>
                        </a:rPr>
                        <a:t>n</a:t>
                      </a:r>
                      <a:r>
                        <a:rPr sz="1700" b="1" spc="5" smtClean="0">
                          <a:solidFill>
                            <a:srgbClr val="001F5F"/>
                          </a:solidFill>
                          <a:latin typeface="Times New Roman" pitchFamily="18" charset="0"/>
                          <a:cs typeface="Times New Roman" pitchFamily="18" charset="0"/>
                        </a:rPr>
                        <a:t>g</a:t>
                      </a:r>
                      <a:endParaRPr sz="1700">
                        <a:latin typeface="Times New Roman" pitchFamily="18" charset="0"/>
                        <a:cs typeface="Times New Roman" pitchFamily="18" charset="0"/>
                      </a:endParaRPr>
                    </a:p>
                  </a:txBody>
                  <a:tcPr marL="0" marR="0" marT="1121"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marL="233045" marR="224154" indent="-1270" algn="ctr">
                        <a:lnSpc>
                          <a:spcPct val="100000"/>
                        </a:lnSpc>
                        <a:spcBef>
                          <a:spcPts val="1010"/>
                        </a:spcBef>
                      </a:pPr>
                      <a:r>
                        <a:rPr sz="1800" dirty="0">
                          <a:solidFill>
                            <a:srgbClr val="3F3F3F"/>
                          </a:solidFill>
                          <a:latin typeface="Times New Roman" pitchFamily="18" charset="0"/>
                          <a:cs typeface="Times New Roman" pitchFamily="18" charset="0"/>
                        </a:rPr>
                        <a:t>Only Registered  Partnership can</a:t>
                      </a:r>
                      <a:r>
                        <a:rPr sz="1800" spc="-114" dirty="0">
                          <a:solidFill>
                            <a:srgbClr val="3F3F3F"/>
                          </a:solidFill>
                          <a:latin typeface="Times New Roman" pitchFamily="18" charset="0"/>
                          <a:cs typeface="Times New Roman" pitchFamily="18" charset="0"/>
                        </a:rPr>
                        <a:t> </a:t>
                      </a:r>
                      <a:r>
                        <a:rPr sz="1800" spc="5" dirty="0">
                          <a:solidFill>
                            <a:srgbClr val="3F3F3F"/>
                          </a:solidFill>
                          <a:latin typeface="Times New Roman" pitchFamily="18" charset="0"/>
                          <a:cs typeface="Times New Roman" pitchFamily="18" charset="0"/>
                        </a:rPr>
                        <a:t>sue  </a:t>
                      </a:r>
                      <a:r>
                        <a:rPr sz="1800" dirty="0">
                          <a:solidFill>
                            <a:srgbClr val="3F3F3F"/>
                          </a:solidFill>
                          <a:latin typeface="Times New Roman" pitchFamily="18" charset="0"/>
                          <a:cs typeface="Times New Roman" pitchFamily="18" charset="0"/>
                        </a:rPr>
                        <a:t>third</a:t>
                      </a:r>
                      <a:r>
                        <a:rPr sz="1800" spc="-45" dirty="0">
                          <a:solidFill>
                            <a:srgbClr val="3F3F3F"/>
                          </a:solidFill>
                          <a:latin typeface="Times New Roman" pitchFamily="18" charset="0"/>
                          <a:cs typeface="Times New Roman" pitchFamily="18" charset="0"/>
                        </a:rPr>
                        <a:t> </a:t>
                      </a:r>
                      <a:r>
                        <a:rPr sz="1800" spc="-20" dirty="0">
                          <a:solidFill>
                            <a:srgbClr val="3F3F3F"/>
                          </a:solidFill>
                          <a:latin typeface="Times New Roman" pitchFamily="18" charset="0"/>
                          <a:cs typeface="Times New Roman" pitchFamily="18" charset="0"/>
                        </a:rPr>
                        <a:t>party.</a:t>
                      </a:r>
                      <a:endParaRPr sz="1800">
                        <a:latin typeface="Times New Roman" pitchFamily="18" charset="0"/>
                        <a:cs typeface="Times New Roman" pitchFamily="18" charset="0"/>
                      </a:endParaRPr>
                    </a:p>
                  </a:txBody>
                  <a:tcPr marL="0" marR="0" marT="113179"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a:lnSpc>
                          <a:spcPct val="100000"/>
                        </a:lnSpc>
                      </a:pPr>
                      <a:endParaRPr sz="1800">
                        <a:latin typeface="Times New Roman" pitchFamily="18" charset="0"/>
                        <a:cs typeface="Times New Roman" pitchFamily="18" charset="0"/>
                      </a:endParaRPr>
                    </a:p>
                    <a:p>
                      <a:pPr marL="1270" algn="ctr">
                        <a:lnSpc>
                          <a:spcPct val="100000"/>
                        </a:lnSpc>
                        <a:spcBef>
                          <a:spcPts val="1080"/>
                        </a:spcBef>
                      </a:pPr>
                      <a:r>
                        <a:rPr sz="1800" dirty="0">
                          <a:solidFill>
                            <a:srgbClr val="3F3F3F"/>
                          </a:solidFill>
                          <a:latin typeface="Times New Roman" pitchFamily="18" charset="0"/>
                          <a:cs typeface="Times New Roman" pitchFamily="18" charset="0"/>
                        </a:rPr>
                        <a:t>Can </a:t>
                      </a:r>
                      <a:r>
                        <a:rPr sz="1800" spc="5" dirty="0">
                          <a:solidFill>
                            <a:srgbClr val="3F3F3F"/>
                          </a:solidFill>
                          <a:latin typeface="Times New Roman" pitchFamily="18" charset="0"/>
                          <a:cs typeface="Times New Roman" pitchFamily="18" charset="0"/>
                        </a:rPr>
                        <a:t>sue </a:t>
                      </a:r>
                      <a:r>
                        <a:rPr sz="1800" dirty="0">
                          <a:solidFill>
                            <a:srgbClr val="3F3F3F"/>
                          </a:solidFill>
                          <a:latin typeface="Times New Roman" pitchFamily="18" charset="0"/>
                          <a:cs typeface="Times New Roman" pitchFamily="18" charset="0"/>
                        </a:rPr>
                        <a:t>and be</a:t>
                      </a:r>
                      <a:r>
                        <a:rPr sz="1800" spc="-70" dirty="0">
                          <a:solidFill>
                            <a:srgbClr val="3F3F3F"/>
                          </a:solidFill>
                          <a:latin typeface="Times New Roman" pitchFamily="18" charset="0"/>
                          <a:cs typeface="Times New Roman" pitchFamily="18" charset="0"/>
                        </a:rPr>
                        <a:t> </a:t>
                      </a:r>
                      <a:r>
                        <a:rPr sz="1800" dirty="0">
                          <a:solidFill>
                            <a:srgbClr val="3F3F3F"/>
                          </a:solidFill>
                          <a:latin typeface="Times New Roman" pitchFamily="18" charset="0"/>
                          <a:cs typeface="Times New Roman" pitchFamily="18" charset="0"/>
                        </a:rPr>
                        <a:t>sued</a:t>
                      </a:r>
                      <a:endParaRPr sz="1800">
                        <a:latin typeface="Times New Roman" pitchFamily="18" charset="0"/>
                        <a:cs typeface="Times New Roman" pitchFamily="18" charset="0"/>
                      </a:endParaRPr>
                    </a:p>
                  </a:txBody>
                  <a:tcPr marL="0" marR="0" marT="0"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a:lnSpc>
                          <a:spcPct val="100000"/>
                        </a:lnSpc>
                      </a:pPr>
                      <a:endParaRPr sz="1800">
                        <a:latin typeface="Times New Roman" pitchFamily="18" charset="0"/>
                        <a:cs typeface="Times New Roman" pitchFamily="18" charset="0"/>
                      </a:endParaRPr>
                    </a:p>
                    <a:p>
                      <a:pPr algn="ctr">
                        <a:lnSpc>
                          <a:spcPct val="100000"/>
                        </a:lnSpc>
                        <a:spcBef>
                          <a:spcPts val="1080"/>
                        </a:spcBef>
                      </a:pPr>
                      <a:r>
                        <a:rPr sz="1800" dirty="0">
                          <a:solidFill>
                            <a:srgbClr val="3F3F3F"/>
                          </a:solidFill>
                          <a:latin typeface="Times New Roman" pitchFamily="18" charset="0"/>
                          <a:cs typeface="Times New Roman" pitchFamily="18" charset="0"/>
                        </a:rPr>
                        <a:t>Can </a:t>
                      </a:r>
                      <a:r>
                        <a:rPr sz="1800" spc="5" dirty="0">
                          <a:solidFill>
                            <a:srgbClr val="3F3F3F"/>
                          </a:solidFill>
                          <a:latin typeface="Times New Roman" pitchFamily="18" charset="0"/>
                          <a:cs typeface="Times New Roman" pitchFamily="18" charset="0"/>
                        </a:rPr>
                        <a:t>sue </a:t>
                      </a:r>
                      <a:r>
                        <a:rPr sz="1800" dirty="0">
                          <a:solidFill>
                            <a:srgbClr val="3F3F3F"/>
                          </a:solidFill>
                          <a:latin typeface="Times New Roman" pitchFamily="18" charset="0"/>
                          <a:cs typeface="Times New Roman" pitchFamily="18" charset="0"/>
                        </a:rPr>
                        <a:t>and be</a:t>
                      </a:r>
                      <a:r>
                        <a:rPr sz="1800" spc="-70" dirty="0">
                          <a:solidFill>
                            <a:srgbClr val="3F3F3F"/>
                          </a:solidFill>
                          <a:latin typeface="Times New Roman" pitchFamily="18" charset="0"/>
                          <a:cs typeface="Times New Roman" pitchFamily="18" charset="0"/>
                        </a:rPr>
                        <a:t> </a:t>
                      </a:r>
                      <a:r>
                        <a:rPr sz="1800" dirty="0">
                          <a:solidFill>
                            <a:srgbClr val="3F3F3F"/>
                          </a:solidFill>
                          <a:latin typeface="Times New Roman" pitchFamily="18" charset="0"/>
                          <a:cs typeface="Times New Roman" pitchFamily="18" charset="0"/>
                        </a:rPr>
                        <a:t>sued.</a:t>
                      </a:r>
                      <a:endParaRPr sz="1800">
                        <a:latin typeface="Times New Roman" pitchFamily="18" charset="0"/>
                        <a:cs typeface="Times New Roman" pitchFamily="18" charset="0"/>
                      </a:endParaRPr>
                    </a:p>
                  </a:txBody>
                  <a:tcPr marL="0" marR="0" marT="0"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r>
              <a:tr h="720835">
                <a:tc>
                  <a:txBody>
                    <a:bodyPr/>
                    <a:lstStyle/>
                    <a:p>
                      <a:pPr>
                        <a:lnSpc>
                          <a:spcPct val="100000"/>
                        </a:lnSpc>
                      </a:pPr>
                      <a:endParaRPr sz="1800">
                        <a:latin typeface="Times New Roman" pitchFamily="18" charset="0"/>
                        <a:cs typeface="Times New Roman" pitchFamily="18" charset="0"/>
                      </a:endParaRPr>
                    </a:p>
                    <a:p>
                      <a:pPr>
                        <a:lnSpc>
                          <a:spcPct val="100000"/>
                        </a:lnSpc>
                        <a:spcBef>
                          <a:spcPts val="50"/>
                        </a:spcBef>
                      </a:pPr>
                      <a:endParaRPr sz="1800">
                        <a:latin typeface="Times New Roman" pitchFamily="18" charset="0"/>
                        <a:cs typeface="Times New Roman" pitchFamily="18" charset="0"/>
                      </a:endParaRPr>
                    </a:p>
                    <a:p>
                      <a:pPr algn="ctr">
                        <a:lnSpc>
                          <a:spcPct val="100000"/>
                        </a:lnSpc>
                      </a:pPr>
                      <a:r>
                        <a:rPr sz="1800" b="1" dirty="0">
                          <a:solidFill>
                            <a:srgbClr val="3F3F3F"/>
                          </a:solidFill>
                          <a:latin typeface="Times New Roman" pitchFamily="18" charset="0"/>
                          <a:cs typeface="Times New Roman" pitchFamily="18" charset="0"/>
                        </a:rPr>
                        <a:t>5</a:t>
                      </a:r>
                      <a:endParaRPr sz="1800">
                        <a:latin typeface="Times New Roman" pitchFamily="18" charset="0"/>
                        <a:cs typeface="Times New Roman" pitchFamily="18" charset="0"/>
                      </a:endParaRPr>
                    </a:p>
                  </a:txBody>
                  <a:tcPr marL="0" marR="0" marT="0"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a:lnSpc>
                          <a:spcPct val="100000"/>
                        </a:lnSpc>
                        <a:spcBef>
                          <a:spcPts val="15"/>
                        </a:spcBef>
                      </a:pPr>
                      <a:endParaRPr sz="1700">
                        <a:latin typeface="Times New Roman" pitchFamily="18" charset="0"/>
                        <a:cs typeface="Times New Roman" pitchFamily="18" charset="0"/>
                      </a:endParaRPr>
                    </a:p>
                    <a:p>
                      <a:pPr marL="92710" marR="558800">
                        <a:lnSpc>
                          <a:spcPct val="100000"/>
                        </a:lnSpc>
                      </a:pPr>
                      <a:r>
                        <a:rPr sz="1700" b="1" dirty="0">
                          <a:solidFill>
                            <a:srgbClr val="001F5F"/>
                          </a:solidFill>
                          <a:latin typeface="Times New Roman" pitchFamily="18" charset="0"/>
                          <a:cs typeface="Times New Roman" pitchFamily="18" charset="0"/>
                        </a:rPr>
                        <a:t>Charter  </a:t>
                      </a:r>
                      <a:r>
                        <a:rPr sz="1700" b="1" spc="-10" dirty="0">
                          <a:solidFill>
                            <a:srgbClr val="001F5F"/>
                          </a:solidFill>
                          <a:latin typeface="Times New Roman" pitchFamily="18" charset="0"/>
                          <a:cs typeface="Times New Roman" pitchFamily="18" charset="0"/>
                        </a:rPr>
                        <a:t>D</a:t>
                      </a:r>
                      <a:r>
                        <a:rPr sz="1700" b="1" spc="5" dirty="0">
                          <a:solidFill>
                            <a:srgbClr val="001F5F"/>
                          </a:solidFill>
                          <a:latin typeface="Times New Roman" pitchFamily="18" charset="0"/>
                          <a:cs typeface="Times New Roman" pitchFamily="18" charset="0"/>
                        </a:rPr>
                        <a:t>o</a:t>
                      </a:r>
                      <a:r>
                        <a:rPr sz="1700" b="1" dirty="0">
                          <a:solidFill>
                            <a:srgbClr val="001F5F"/>
                          </a:solidFill>
                          <a:latin typeface="Times New Roman" pitchFamily="18" charset="0"/>
                          <a:cs typeface="Times New Roman" pitchFamily="18" charset="0"/>
                        </a:rPr>
                        <a:t>c</a:t>
                      </a:r>
                      <a:r>
                        <a:rPr sz="1700" b="1" spc="-5" dirty="0">
                          <a:solidFill>
                            <a:srgbClr val="001F5F"/>
                          </a:solidFill>
                          <a:latin typeface="Times New Roman" pitchFamily="18" charset="0"/>
                          <a:cs typeface="Times New Roman" pitchFamily="18" charset="0"/>
                        </a:rPr>
                        <a:t>u</a:t>
                      </a:r>
                      <a:r>
                        <a:rPr sz="1700" b="1" spc="-20" dirty="0">
                          <a:solidFill>
                            <a:srgbClr val="001F5F"/>
                          </a:solidFill>
                          <a:latin typeface="Times New Roman" pitchFamily="18" charset="0"/>
                          <a:cs typeface="Times New Roman" pitchFamily="18" charset="0"/>
                        </a:rPr>
                        <a:t>m</a:t>
                      </a:r>
                      <a:r>
                        <a:rPr sz="1700" b="1" dirty="0">
                          <a:solidFill>
                            <a:srgbClr val="001F5F"/>
                          </a:solidFill>
                          <a:latin typeface="Times New Roman" pitchFamily="18" charset="0"/>
                          <a:cs typeface="Times New Roman" pitchFamily="18" charset="0"/>
                        </a:rPr>
                        <a:t>e</a:t>
                      </a:r>
                      <a:r>
                        <a:rPr sz="1700" b="1" spc="-5" dirty="0">
                          <a:solidFill>
                            <a:srgbClr val="001F5F"/>
                          </a:solidFill>
                          <a:latin typeface="Times New Roman" pitchFamily="18" charset="0"/>
                          <a:cs typeface="Times New Roman" pitchFamily="18" charset="0"/>
                        </a:rPr>
                        <a:t>n</a:t>
                      </a:r>
                      <a:r>
                        <a:rPr sz="1700" b="1" dirty="0">
                          <a:solidFill>
                            <a:srgbClr val="001F5F"/>
                          </a:solidFill>
                          <a:latin typeface="Times New Roman" pitchFamily="18" charset="0"/>
                          <a:cs typeface="Times New Roman" pitchFamily="18" charset="0"/>
                        </a:rPr>
                        <a:t>t</a:t>
                      </a:r>
                      <a:endParaRPr sz="1700">
                        <a:latin typeface="Times New Roman" pitchFamily="18" charset="0"/>
                        <a:cs typeface="Times New Roman" pitchFamily="18" charset="0"/>
                      </a:endParaRPr>
                    </a:p>
                  </a:txBody>
                  <a:tcPr marL="0" marR="0" marT="1681"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a:lnSpc>
                          <a:spcPct val="100000"/>
                        </a:lnSpc>
                      </a:pPr>
                      <a:endParaRPr sz="1800">
                        <a:latin typeface="Times New Roman" pitchFamily="18" charset="0"/>
                        <a:cs typeface="Times New Roman" pitchFamily="18" charset="0"/>
                      </a:endParaRPr>
                    </a:p>
                    <a:p>
                      <a:pPr>
                        <a:lnSpc>
                          <a:spcPct val="100000"/>
                        </a:lnSpc>
                        <a:spcBef>
                          <a:spcPts val="50"/>
                        </a:spcBef>
                      </a:pPr>
                      <a:endParaRPr sz="1800">
                        <a:latin typeface="Times New Roman" pitchFamily="18" charset="0"/>
                        <a:cs typeface="Times New Roman" pitchFamily="18" charset="0"/>
                      </a:endParaRPr>
                    </a:p>
                    <a:p>
                      <a:pPr algn="ctr">
                        <a:lnSpc>
                          <a:spcPct val="100000"/>
                        </a:lnSpc>
                      </a:pPr>
                      <a:r>
                        <a:rPr sz="1800" dirty="0">
                          <a:solidFill>
                            <a:srgbClr val="3F3F3F"/>
                          </a:solidFill>
                          <a:latin typeface="Times New Roman" pitchFamily="18" charset="0"/>
                          <a:cs typeface="Times New Roman" pitchFamily="18" charset="0"/>
                        </a:rPr>
                        <a:t>Partnership</a:t>
                      </a:r>
                      <a:r>
                        <a:rPr sz="1800" spc="-55" dirty="0">
                          <a:solidFill>
                            <a:srgbClr val="3F3F3F"/>
                          </a:solidFill>
                          <a:latin typeface="Times New Roman" pitchFamily="18" charset="0"/>
                          <a:cs typeface="Times New Roman" pitchFamily="18" charset="0"/>
                        </a:rPr>
                        <a:t> </a:t>
                      </a:r>
                      <a:r>
                        <a:rPr sz="1800" spc="-5" dirty="0">
                          <a:solidFill>
                            <a:srgbClr val="3F3F3F"/>
                          </a:solidFill>
                          <a:latin typeface="Times New Roman" pitchFamily="18" charset="0"/>
                          <a:cs typeface="Times New Roman" pitchFamily="18" charset="0"/>
                        </a:rPr>
                        <a:t>Deed</a:t>
                      </a:r>
                      <a:endParaRPr sz="1800">
                        <a:latin typeface="Times New Roman" pitchFamily="18" charset="0"/>
                        <a:cs typeface="Times New Roman" pitchFamily="18" charset="0"/>
                      </a:endParaRPr>
                    </a:p>
                  </a:txBody>
                  <a:tcPr marL="0" marR="0" marT="0"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a:lnSpc>
                          <a:spcPct val="100000"/>
                        </a:lnSpc>
                      </a:pPr>
                      <a:endParaRPr sz="1800">
                        <a:latin typeface="Times New Roman" pitchFamily="18" charset="0"/>
                        <a:cs typeface="Times New Roman" pitchFamily="18" charset="0"/>
                      </a:endParaRPr>
                    </a:p>
                    <a:p>
                      <a:pPr>
                        <a:lnSpc>
                          <a:spcPct val="100000"/>
                        </a:lnSpc>
                        <a:spcBef>
                          <a:spcPts val="50"/>
                        </a:spcBef>
                      </a:pPr>
                      <a:endParaRPr sz="1800">
                        <a:latin typeface="Times New Roman" pitchFamily="18" charset="0"/>
                        <a:cs typeface="Times New Roman" pitchFamily="18" charset="0"/>
                      </a:endParaRPr>
                    </a:p>
                    <a:p>
                      <a:pPr algn="ctr">
                        <a:lnSpc>
                          <a:spcPct val="100000"/>
                        </a:lnSpc>
                      </a:pPr>
                      <a:r>
                        <a:rPr sz="1800" spc="-5" dirty="0">
                          <a:solidFill>
                            <a:srgbClr val="3F3F3F"/>
                          </a:solidFill>
                          <a:latin typeface="Times New Roman" pitchFamily="18" charset="0"/>
                          <a:cs typeface="Times New Roman" pitchFamily="18" charset="0"/>
                        </a:rPr>
                        <a:t>LLP</a:t>
                      </a:r>
                      <a:r>
                        <a:rPr sz="1800" spc="-140" dirty="0">
                          <a:solidFill>
                            <a:srgbClr val="3F3F3F"/>
                          </a:solidFill>
                          <a:latin typeface="Times New Roman" pitchFamily="18" charset="0"/>
                          <a:cs typeface="Times New Roman" pitchFamily="18" charset="0"/>
                        </a:rPr>
                        <a:t> </a:t>
                      </a:r>
                      <a:r>
                        <a:rPr sz="1800" spc="-5" dirty="0">
                          <a:solidFill>
                            <a:srgbClr val="3F3F3F"/>
                          </a:solidFill>
                          <a:latin typeface="Times New Roman" pitchFamily="18" charset="0"/>
                          <a:cs typeface="Times New Roman" pitchFamily="18" charset="0"/>
                        </a:rPr>
                        <a:t>Agreement</a:t>
                      </a:r>
                      <a:endParaRPr sz="1800">
                        <a:latin typeface="Times New Roman" pitchFamily="18" charset="0"/>
                        <a:cs typeface="Times New Roman" pitchFamily="18" charset="0"/>
                      </a:endParaRPr>
                    </a:p>
                  </a:txBody>
                  <a:tcPr marL="0" marR="0" marT="0"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a:lnSpc>
                          <a:spcPct val="100000"/>
                        </a:lnSpc>
                      </a:pPr>
                      <a:endParaRPr sz="1800">
                        <a:latin typeface="Times New Roman" pitchFamily="18" charset="0"/>
                        <a:cs typeface="Times New Roman" pitchFamily="18" charset="0"/>
                      </a:endParaRPr>
                    </a:p>
                    <a:p>
                      <a:pPr>
                        <a:lnSpc>
                          <a:spcPct val="100000"/>
                        </a:lnSpc>
                        <a:spcBef>
                          <a:spcPts val="50"/>
                        </a:spcBef>
                      </a:pPr>
                      <a:endParaRPr sz="1800">
                        <a:latin typeface="Times New Roman" pitchFamily="18" charset="0"/>
                        <a:cs typeface="Times New Roman" pitchFamily="18" charset="0"/>
                      </a:endParaRPr>
                    </a:p>
                    <a:p>
                      <a:pPr marL="635" algn="ctr">
                        <a:lnSpc>
                          <a:spcPct val="100000"/>
                        </a:lnSpc>
                      </a:pPr>
                      <a:r>
                        <a:rPr sz="1800" spc="-5" dirty="0">
                          <a:solidFill>
                            <a:srgbClr val="3F3F3F"/>
                          </a:solidFill>
                          <a:latin typeface="Times New Roman" pitchFamily="18" charset="0"/>
                          <a:cs typeface="Times New Roman" pitchFamily="18" charset="0"/>
                        </a:rPr>
                        <a:t>MOA </a:t>
                      </a:r>
                      <a:r>
                        <a:rPr sz="1800" dirty="0">
                          <a:solidFill>
                            <a:srgbClr val="3F3F3F"/>
                          </a:solidFill>
                          <a:latin typeface="Times New Roman" pitchFamily="18" charset="0"/>
                          <a:cs typeface="Times New Roman" pitchFamily="18" charset="0"/>
                        </a:rPr>
                        <a:t>and</a:t>
                      </a:r>
                      <a:r>
                        <a:rPr sz="1800" spc="-175" dirty="0">
                          <a:solidFill>
                            <a:srgbClr val="3F3F3F"/>
                          </a:solidFill>
                          <a:latin typeface="Times New Roman" pitchFamily="18" charset="0"/>
                          <a:cs typeface="Times New Roman" pitchFamily="18" charset="0"/>
                        </a:rPr>
                        <a:t> </a:t>
                      </a:r>
                      <a:r>
                        <a:rPr sz="1800" spc="-5" dirty="0">
                          <a:solidFill>
                            <a:srgbClr val="3F3F3F"/>
                          </a:solidFill>
                          <a:latin typeface="Times New Roman" pitchFamily="18" charset="0"/>
                          <a:cs typeface="Times New Roman" pitchFamily="18" charset="0"/>
                        </a:rPr>
                        <a:t>AOA</a:t>
                      </a:r>
                      <a:endParaRPr sz="1800">
                        <a:latin typeface="Times New Roman" pitchFamily="18" charset="0"/>
                        <a:cs typeface="Times New Roman" pitchFamily="18" charset="0"/>
                      </a:endParaRPr>
                    </a:p>
                  </a:txBody>
                  <a:tcPr marL="0" marR="0" marT="0"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r>
              <a:tr h="1548081">
                <a:tc>
                  <a:txBody>
                    <a:bodyPr/>
                    <a:lstStyle/>
                    <a:p>
                      <a:pPr>
                        <a:lnSpc>
                          <a:spcPct val="100000"/>
                        </a:lnSpc>
                      </a:pPr>
                      <a:endParaRPr sz="1800">
                        <a:latin typeface="Times New Roman" pitchFamily="18" charset="0"/>
                        <a:cs typeface="Times New Roman" pitchFamily="18" charset="0"/>
                      </a:endParaRPr>
                    </a:p>
                    <a:p>
                      <a:pPr>
                        <a:lnSpc>
                          <a:spcPct val="100000"/>
                        </a:lnSpc>
                        <a:spcBef>
                          <a:spcPts val="40"/>
                        </a:spcBef>
                      </a:pPr>
                      <a:endParaRPr sz="1800">
                        <a:latin typeface="Times New Roman" pitchFamily="18" charset="0"/>
                        <a:cs typeface="Times New Roman" pitchFamily="18" charset="0"/>
                      </a:endParaRPr>
                    </a:p>
                    <a:p>
                      <a:pPr algn="ctr">
                        <a:lnSpc>
                          <a:spcPct val="100000"/>
                        </a:lnSpc>
                      </a:pPr>
                      <a:r>
                        <a:rPr sz="1800" b="1" dirty="0">
                          <a:solidFill>
                            <a:srgbClr val="3F3F3F"/>
                          </a:solidFill>
                          <a:latin typeface="Times New Roman" pitchFamily="18" charset="0"/>
                          <a:cs typeface="Times New Roman" pitchFamily="18" charset="0"/>
                        </a:rPr>
                        <a:t>6</a:t>
                      </a:r>
                      <a:endParaRPr sz="1800">
                        <a:latin typeface="Times New Roman" pitchFamily="18" charset="0"/>
                        <a:cs typeface="Times New Roman" pitchFamily="18" charset="0"/>
                      </a:endParaRPr>
                    </a:p>
                  </a:txBody>
                  <a:tcPr marL="0" marR="0" marT="0"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a:lnSpc>
                          <a:spcPct val="100000"/>
                        </a:lnSpc>
                      </a:pPr>
                      <a:endParaRPr sz="1700">
                        <a:latin typeface="Times New Roman" pitchFamily="18" charset="0"/>
                        <a:cs typeface="Times New Roman" pitchFamily="18" charset="0"/>
                      </a:endParaRPr>
                    </a:p>
                    <a:p>
                      <a:pPr>
                        <a:lnSpc>
                          <a:spcPct val="100000"/>
                        </a:lnSpc>
                        <a:spcBef>
                          <a:spcPts val="40"/>
                        </a:spcBef>
                      </a:pPr>
                      <a:endParaRPr sz="1700">
                        <a:latin typeface="Times New Roman" pitchFamily="18" charset="0"/>
                        <a:cs typeface="Times New Roman" pitchFamily="18" charset="0"/>
                      </a:endParaRPr>
                    </a:p>
                    <a:p>
                      <a:pPr marL="92710">
                        <a:lnSpc>
                          <a:spcPct val="100000"/>
                        </a:lnSpc>
                      </a:pPr>
                      <a:r>
                        <a:rPr sz="1700" b="1" spc="-5" dirty="0">
                          <a:solidFill>
                            <a:srgbClr val="001F5F"/>
                          </a:solidFill>
                          <a:latin typeface="Times New Roman" pitchFamily="18" charset="0"/>
                          <a:cs typeface="Times New Roman" pitchFamily="18" charset="0"/>
                        </a:rPr>
                        <a:t>Members</a:t>
                      </a:r>
                      <a:endParaRPr sz="1700">
                        <a:latin typeface="Times New Roman" pitchFamily="18" charset="0"/>
                        <a:cs typeface="Times New Roman" pitchFamily="18" charset="0"/>
                      </a:endParaRPr>
                    </a:p>
                  </a:txBody>
                  <a:tcPr marL="0" marR="0" marT="0"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marL="619760" marR="613410" indent="1270" algn="ctr">
                        <a:lnSpc>
                          <a:spcPct val="100000"/>
                        </a:lnSpc>
                        <a:spcBef>
                          <a:spcPts val="1155"/>
                        </a:spcBef>
                      </a:pPr>
                      <a:r>
                        <a:rPr sz="1800" dirty="0">
                          <a:solidFill>
                            <a:srgbClr val="3F3F3F"/>
                          </a:solidFill>
                          <a:latin typeface="Times New Roman" pitchFamily="18" charset="0"/>
                          <a:cs typeface="Times New Roman" pitchFamily="18" charset="0"/>
                        </a:rPr>
                        <a:t>Min.-2  Max-</a:t>
                      </a:r>
                      <a:r>
                        <a:rPr sz="1800" spc="-95" dirty="0">
                          <a:solidFill>
                            <a:srgbClr val="3F3F3F"/>
                          </a:solidFill>
                          <a:latin typeface="Times New Roman" pitchFamily="18" charset="0"/>
                          <a:cs typeface="Times New Roman" pitchFamily="18" charset="0"/>
                        </a:rPr>
                        <a:t> </a:t>
                      </a:r>
                      <a:r>
                        <a:rPr sz="1800" dirty="0">
                          <a:solidFill>
                            <a:srgbClr val="3F3F3F"/>
                          </a:solidFill>
                          <a:latin typeface="Times New Roman" pitchFamily="18" charset="0"/>
                          <a:cs typeface="Times New Roman" pitchFamily="18" charset="0"/>
                        </a:rPr>
                        <a:t>20</a:t>
                      </a:r>
                      <a:endParaRPr sz="1800">
                        <a:latin typeface="Times New Roman" pitchFamily="18" charset="0"/>
                        <a:cs typeface="Times New Roman" pitchFamily="18" charset="0"/>
                      </a:endParaRPr>
                    </a:p>
                    <a:p>
                      <a:pPr marL="294005" marR="285115" algn="ctr">
                        <a:lnSpc>
                          <a:spcPct val="100000"/>
                        </a:lnSpc>
                        <a:spcBef>
                          <a:spcPts val="5"/>
                        </a:spcBef>
                      </a:pPr>
                      <a:r>
                        <a:rPr sz="1800" i="1" spc="-10" dirty="0">
                          <a:solidFill>
                            <a:srgbClr val="3F3F3F"/>
                          </a:solidFill>
                          <a:latin typeface="Times New Roman" pitchFamily="18" charset="0"/>
                          <a:cs typeface="Times New Roman" pitchFamily="18" charset="0"/>
                        </a:rPr>
                        <a:t>(Max: </a:t>
                      </a:r>
                      <a:r>
                        <a:rPr sz="1800" i="1" dirty="0">
                          <a:solidFill>
                            <a:srgbClr val="3F3F3F"/>
                          </a:solidFill>
                          <a:latin typeface="Times New Roman" pitchFamily="18" charset="0"/>
                          <a:cs typeface="Times New Roman" pitchFamily="18" charset="0"/>
                        </a:rPr>
                        <a:t>10, in </a:t>
                      </a:r>
                      <a:r>
                        <a:rPr sz="1800" i="1" spc="-5" dirty="0">
                          <a:solidFill>
                            <a:srgbClr val="3F3F3F"/>
                          </a:solidFill>
                          <a:latin typeface="Times New Roman" pitchFamily="18" charset="0"/>
                          <a:cs typeface="Times New Roman" pitchFamily="18" charset="0"/>
                        </a:rPr>
                        <a:t>case </a:t>
                      </a:r>
                      <a:r>
                        <a:rPr sz="1800" i="1" dirty="0">
                          <a:solidFill>
                            <a:srgbClr val="3F3F3F"/>
                          </a:solidFill>
                          <a:latin typeface="Times New Roman" pitchFamily="18" charset="0"/>
                          <a:cs typeface="Times New Roman" pitchFamily="18" charset="0"/>
                        </a:rPr>
                        <a:t>of  </a:t>
                      </a:r>
                      <a:r>
                        <a:rPr sz="1800" i="1" spc="-5" dirty="0">
                          <a:solidFill>
                            <a:srgbClr val="3F3F3F"/>
                          </a:solidFill>
                          <a:latin typeface="Times New Roman" pitchFamily="18" charset="0"/>
                          <a:cs typeface="Times New Roman" pitchFamily="18" charset="0"/>
                        </a:rPr>
                        <a:t>Banking Business)</a:t>
                      </a:r>
                      <a:endParaRPr sz="1800">
                        <a:latin typeface="Times New Roman" pitchFamily="18" charset="0"/>
                        <a:cs typeface="Times New Roman" pitchFamily="18" charset="0"/>
                      </a:endParaRPr>
                    </a:p>
                  </a:txBody>
                  <a:tcPr marL="0" marR="0" marT="129428"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a:lnSpc>
                          <a:spcPct val="100000"/>
                        </a:lnSpc>
                      </a:pPr>
                      <a:endParaRPr sz="1800">
                        <a:latin typeface="Times New Roman" pitchFamily="18" charset="0"/>
                        <a:cs typeface="Times New Roman" pitchFamily="18" charset="0"/>
                      </a:endParaRPr>
                    </a:p>
                    <a:p>
                      <a:pPr algn="ctr">
                        <a:lnSpc>
                          <a:spcPct val="100000"/>
                        </a:lnSpc>
                        <a:spcBef>
                          <a:spcPts val="985"/>
                        </a:spcBef>
                      </a:pPr>
                      <a:r>
                        <a:rPr sz="1800" dirty="0">
                          <a:solidFill>
                            <a:srgbClr val="3F3F3F"/>
                          </a:solidFill>
                          <a:latin typeface="Times New Roman" pitchFamily="18" charset="0"/>
                          <a:cs typeface="Times New Roman" pitchFamily="18" charset="0"/>
                        </a:rPr>
                        <a:t>Min</a:t>
                      </a:r>
                      <a:r>
                        <a:rPr sz="1800" spc="-20" dirty="0">
                          <a:solidFill>
                            <a:srgbClr val="3F3F3F"/>
                          </a:solidFill>
                          <a:latin typeface="Times New Roman" pitchFamily="18" charset="0"/>
                          <a:cs typeface="Times New Roman" pitchFamily="18" charset="0"/>
                        </a:rPr>
                        <a:t> </a:t>
                      </a:r>
                      <a:r>
                        <a:rPr sz="1800" dirty="0">
                          <a:solidFill>
                            <a:srgbClr val="3F3F3F"/>
                          </a:solidFill>
                          <a:latin typeface="Times New Roman" pitchFamily="18" charset="0"/>
                          <a:cs typeface="Times New Roman" pitchFamily="18" charset="0"/>
                        </a:rPr>
                        <a:t>-2</a:t>
                      </a:r>
                      <a:endParaRPr sz="1800">
                        <a:latin typeface="Times New Roman" pitchFamily="18" charset="0"/>
                        <a:cs typeface="Times New Roman" pitchFamily="18" charset="0"/>
                      </a:endParaRPr>
                    </a:p>
                    <a:p>
                      <a:pPr marL="1270" algn="ctr">
                        <a:lnSpc>
                          <a:spcPct val="100000"/>
                        </a:lnSpc>
                      </a:pPr>
                      <a:r>
                        <a:rPr sz="1800" dirty="0">
                          <a:solidFill>
                            <a:srgbClr val="3F3F3F"/>
                          </a:solidFill>
                          <a:latin typeface="Times New Roman" pitchFamily="18" charset="0"/>
                          <a:cs typeface="Times New Roman" pitchFamily="18" charset="0"/>
                        </a:rPr>
                        <a:t>Max. - no</a:t>
                      </a:r>
                      <a:r>
                        <a:rPr sz="1800" spc="-55" dirty="0">
                          <a:solidFill>
                            <a:srgbClr val="3F3F3F"/>
                          </a:solidFill>
                          <a:latin typeface="Times New Roman" pitchFamily="18" charset="0"/>
                          <a:cs typeface="Times New Roman" pitchFamily="18" charset="0"/>
                        </a:rPr>
                        <a:t> </a:t>
                      </a:r>
                      <a:r>
                        <a:rPr sz="1800" dirty="0">
                          <a:solidFill>
                            <a:srgbClr val="3F3F3F"/>
                          </a:solidFill>
                          <a:latin typeface="Times New Roman" pitchFamily="18" charset="0"/>
                          <a:cs typeface="Times New Roman" pitchFamily="18" charset="0"/>
                        </a:rPr>
                        <a:t>limitation</a:t>
                      </a:r>
                      <a:endParaRPr sz="1800">
                        <a:latin typeface="Times New Roman" pitchFamily="18" charset="0"/>
                        <a:cs typeface="Times New Roman" pitchFamily="18" charset="0"/>
                      </a:endParaRPr>
                    </a:p>
                  </a:txBody>
                  <a:tcPr marL="0" marR="0" marT="0"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a:lnSpc>
                          <a:spcPct val="100000"/>
                        </a:lnSpc>
                      </a:pPr>
                      <a:endParaRPr sz="1800">
                        <a:latin typeface="Times New Roman" pitchFamily="18" charset="0"/>
                        <a:cs typeface="Times New Roman" pitchFamily="18" charset="0"/>
                      </a:endParaRPr>
                    </a:p>
                    <a:p>
                      <a:pPr marL="570865" marR="272415" indent="-292735">
                        <a:lnSpc>
                          <a:spcPct val="100000"/>
                        </a:lnSpc>
                        <a:spcBef>
                          <a:spcPts val="985"/>
                        </a:spcBef>
                      </a:pPr>
                      <a:r>
                        <a:rPr sz="1800" dirty="0">
                          <a:solidFill>
                            <a:srgbClr val="3F3F3F"/>
                          </a:solidFill>
                          <a:latin typeface="Times New Roman" pitchFamily="18" charset="0"/>
                          <a:cs typeface="Times New Roman" pitchFamily="18" charset="0"/>
                        </a:rPr>
                        <a:t>Min.-2</a:t>
                      </a:r>
                      <a:r>
                        <a:rPr sz="1800" spc="-100" dirty="0">
                          <a:solidFill>
                            <a:srgbClr val="3F3F3F"/>
                          </a:solidFill>
                          <a:latin typeface="Times New Roman" pitchFamily="18" charset="0"/>
                          <a:cs typeface="Times New Roman" pitchFamily="18" charset="0"/>
                        </a:rPr>
                        <a:t> </a:t>
                      </a:r>
                      <a:r>
                        <a:rPr sz="1800" spc="-5" dirty="0">
                          <a:solidFill>
                            <a:srgbClr val="3F3F3F"/>
                          </a:solidFill>
                          <a:latin typeface="Times New Roman" pitchFamily="18" charset="0"/>
                          <a:cs typeface="Times New Roman" pitchFamily="18" charset="0"/>
                        </a:rPr>
                        <a:t>members  </a:t>
                      </a:r>
                      <a:r>
                        <a:rPr sz="1800" dirty="0">
                          <a:solidFill>
                            <a:srgbClr val="3F3F3F"/>
                          </a:solidFill>
                          <a:latin typeface="Times New Roman" pitchFamily="18" charset="0"/>
                          <a:cs typeface="Times New Roman" pitchFamily="18" charset="0"/>
                        </a:rPr>
                        <a:t>required</a:t>
                      </a:r>
                      <a:endParaRPr sz="1800">
                        <a:latin typeface="Times New Roman" pitchFamily="18" charset="0"/>
                        <a:cs typeface="Times New Roman" pitchFamily="18" charset="0"/>
                      </a:endParaRPr>
                    </a:p>
                  </a:txBody>
                  <a:tcPr marL="0" marR="0" marT="0"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5400" y="152400"/>
            <a:ext cx="2815359" cy="257730"/>
          </a:xfrm>
          <a:prstGeom prst="rect">
            <a:avLst/>
          </a:prstGeom>
        </p:spPr>
        <p:txBody>
          <a:bodyPr vert="horz" wrap="square" lIns="0" tIns="11397" rIns="0" bIns="0" rtlCol="0">
            <a:spAutoFit/>
          </a:bodyPr>
          <a:lstStyle/>
          <a:p>
            <a:pPr marL="11397">
              <a:spcBef>
                <a:spcPts val="90"/>
              </a:spcBef>
            </a:pPr>
            <a:r>
              <a:rPr sz="1600" b="1" spc="-18" dirty="0">
                <a:solidFill>
                  <a:srgbClr val="FF6609"/>
                </a:solidFill>
                <a:latin typeface="Times New Roman"/>
                <a:cs typeface="Times New Roman"/>
              </a:rPr>
              <a:t>COMPARISON </a:t>
            </a:r>
            <a:r>
              <a:rPr sz="1600" b="1" dirty="0">
                <a:solidFill>
                  <a:srgbClr val="FF6609"/>
                </a:solidFill>
                <a:latin typeface="Times New Roman"/>
                <a:cs typeface="Times New Roman"/>
              </a:rPr>
              <a:t>OF</a:t>
            </a:r>
            <a:r>
              <a:rPr sz="1600" b="1" spc="-90" dirty="0">
                <a:solidFill>
                  <a:srgbClr val="FF6609"/>
                </a:solidFill>
                <a:latin typeface="Times New Roman"/>
                <a:cs typeface="Times New Roman"/>
              </a:rPr>
              <a:t> </a:t>
            </a:r>
            <a:r>
              <a:rPr sz="1600" b="1" spc="-4" dirty="0">
                <a:solidFill>
                  <a:srgbClr val="FF6609"/>
                </a:solidFill>
                <a:latin typeface="Times New Roman"/>
                <a:cs typeface="Times New Roman"/>
              </a:rPr>
              <a:t>ENTITIES</a:t>
            </a:r>
            <a:endParaRPr sz="1600">
              <a:latin typeface="Times New Roman"/>
              <a:cs typeface="Times New Roman"/>
            </a:endParaRPr>
          </a:p>
        </p:txBody>
      </p:sp>
      <p:sp>
        <p:nvSpPr>
          <p:cNvPr id="4" name="object 4"/>
          <p:cNvSpPr txBox="1">
            <a:spLocks noGrp="1"/>
          </p:cNvSpPr>
          <p:nvPr>
            <p:ph type="sldNum" sz="quarter" idx="4294967295"/>
          </p:nvPr>
        </p:nvSpPr>
        <p:spPr>
          <a:xfrm>
            <a:off x="7824120" y="6109976"/>
            <a:ext cx="184727" cy="141064"/>
          </a:xfrm>
          <a:prstGeom prst="rect">
            <a:avLst/>
          </a:prstGeom>
        </p:spPr>
        <p:txBody>
          <a:bodyPr vert="horz" wrap="square" lIns="0" tIns="0" rIns="0" bIns="0" rtlCol="0">
            <a:spAutoFit/>
          </a:bodyPr>
          <a:lstStyle/>
          <a:p>
            <a:pPr marL="22794">
              <a:lnSpc>
                <a:spcPts val="1122"/>
              </a:lnSpc>
            </a:pPr>
            <a:fld id="{81D60167-4931-47E6-BA6A-407CBD079E47}" type="slidenum">
              <a:rPr dirty="0"/>
              <a:pPr marL="22794">
                <a:lnSpc>
                  <a:spcPts val="1122"/>
                </a:lnSpc>
              </a:pPr>
              <a:t>29</a:t>
            </a:fld>
            <a:endParaRPr dirty="0"/>
          </a:p>
        </p:txBody>
      </p:sp>
      <p:graphicFrame>
        <p:nvGraphicFramePr>
          <p:cNvPr id="3" name="object 3"/>
          <p:cNvGraphicFramePr>
            <a:graphicFrameLocks noGrp="1"/>
          </p:cNvGraphicFramePr>
          <p:nvPr/>
        </p:nvGraphicFramePr>
        <p:xfrm>
          <a:off x="457202" y="533400"/>
          <a:ext cx="8381999" cy="6196353"/>
        </p:xfrm>
        <a:graphic>
          <a:graphicData uri="http://schemas.openxmlformats.org/drawingml/2006/table">
            <a:tbl>
              <a:tblPr firstRow="1" bandRow="1">
                <a:tableStyleId>{2D5ABB26-0587-4C30-8999-92F81FD0307C}</a:tableStyleId>
              </a:tblPr>
              <a:tblGrid>
                <a:gridCol w="731864"/>
                <a:gridCol w="1627323"/>
                <a:gridCol w="2116666"/>
                <a:gridCol w="1953073"/>
                <a:gridCol w="1953073"/>
              </a:tblGrid>
              <a:tr h="591216">
                <a:tc>
                  <a:txBody>
                    <a:bodyPr/>
                    <a:lstStyle/>
                    <a:p>
                      <a:pPr marL="92710">
                        <a:lnSpc>
                          <a:spcPct val="100000"/>
                        </a:lnSpc>
                        <a:spcBef>
                          <a:spcPts val="975"/>
                        </a:spcBef>
                      </a:pPr>
                      <a:r>
                        <a:rPr sz="1800" b="1" spc="-5" dirty="0">
                          <a:solidFill>
                            <a:srgbClr val="FFFFFF"/>
                          </a:solidFill>
                          <a:latin typeface="Times New Roman" pitchFamily="18" charset="0"/>
                          <a:cs typeface="Times New Roman" pitchFamily="18" charset="0"/>
                        </a:rPr>
                        <a:t>S.</a:t>
                      </a:r>
                      <a:r>
                        <a:rPr sz="1800" b="1" spc="-25" dirty="0">
                          <a:solidFill>
                            <a:srgbClr val="FFFFFF"/>
                          </a:solidFill>
                          <a:latin typeface="Times New Roman" pitchFamily="18" charset="0"/>
                          <a:cs typeface="Times New Roman" pitchFamily="18" charset="0"/>
                        </a:rPr>
                        <a:t> </a:t>
                      </a:r>
                      <a:r>
                        <a:rPr sz="1800" b="1" spc="-5" dirty="0">
                          <a:solidFill>
                            <a:srgbClr val="FFFFFF"/>
                          </a:solidFill>
                          <a:latin typeface="Times New Roman" pitchFamily="18" charset="0"/>
                          <a:cs typeface="Times New Roman" pitchFamily="18" charset="0"/>
                        </a:rPr>
                        <a:t>No</a:t>
                      </a:r>
                      <a:endParaRPr sz="1800">
                        <a:latin typeface="Times New Roman" pitchFamily="18" charset="0"/>
                        <a:cs typeface="Times New Roman" pitchFamily="18" charset="0"/>
                      </a:endParaRPr>
                    </a:p>
                  </a:txBody>
                  <a:tcPr marL="0" marR="0" marT="109257"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solidFill>
                      <a:srgbClr val="BF4F4D"/>
                    </a:solidFill>
                  </a:tcPr>
                </a:tc>
                <a:tc>
                  <a:txBody>
                    <a:bodyPr/>
                    <a:lstStyle/>
                    <a:p>
                      <a:pPr marL="92710">
                        <a:lnSpc>
                          <a:spcPct val="100000"/>
                        </a:lnSpc>
                        <a:spcBef>
                          <a:spcPts val="975"/>
                        </a:spcBef>
                      </a:pPr>
                      <a:r>
                        <a:rPr sz="1800" b="1" dirty="0">
                          <a:solidFill>
                            <a:srgbClr val="FFFFFF"/>
                          </a:solidFill>
                          <a:latin typeface="Times New Roman" pitchFamily="18" charset="0"/>
                          <a:cs typeface="Times New Roman" pitchFamily="18" charset="0"/>
                        </a:rPr>
                        <a:t>Basis</a:t>
                      </a:r>
                      <a:endParaRPr sz="1800">
                        <a:latin typeface="Times New Roman" pitchFamily="18" charset="0"/>
                        <a:cs typeface="Times New Roman" pitchFamily="18" charset="0"/>
                      </a:endParaRPr>
                    </a:p>
                  </a:txBody>
                  <a:tcPr marL="0" marR="0" marT="109257"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solidFill>
                      <a:srgbClr val="BF4F4D"/>
                    </a:solidFill>
                  </a:tcPr>
                </a:tc>
                <a:tc>
                  <a:txBody>
                    <a:bodyPr/>
                    <a:lstStyle/>
                    <a:p>
                      <a:pPr algn="ctr">
                        <a:lnSpc>
                          <a:spcPct val="100000"/>
                        </a:lnSpc>
                        <a:spcBef>
                          <a:spcPts val="975"/>
                        </a:spcBef>
                      </a:pPr>
                      <a:r>
                        <a:rPr sz="1800" b="1" dirty="0">
                          <a:solidFill>
                            <a:srgbClr val="FFFFFF"/>
                          </a:solidFill>
                          <a:latin typeface="Times New Roman" pitchFamily="18" charset="0"/>
                          <a:cs typeface="Times New Roman" pitchFamily="18" charset="0"/>
                        </a:rPr>
                        <a:t>Partnership</a:t>
                      </a:r>
                      <a:endParaRPr sz="1800">
                        <a:latin typeface="Times New Roman" pitchFamily="18" charset="0"/>
                        <a:cs typeface="Times New Roman" pitchFamily="18" charset="0"/>
                      </a:endParaRPr>
                    </a:p>
                  </a:txBody>
                  <a:tcPr marL="0" marR="0" marT="109257"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solidFill>
                      <a:srgbClr val="BF4F4D"/>
                    </a:solidFill>
                  </a:tcPr>
                </a:tc>
                <a:tc>
                  <a:txBody>
                    <a:bodyPr/>
                    <a:lstStyle/>
                    <a:p>
                      <a:pPr algn="ctr">
                        <a:lnSpc>
                          <a:spcPct val="100000"/>
                        </a:lnSpc>
                        <a:spcBef>
                          <a:spcPts val="975"/>
                        </a:spcBef>
                      </a:pPr>
                      <a:r>
                        <a:rPr sz="1800" b="1" spc="-5" dirty="0">
                          <a:solidFill>
                            <a:srgbClr val="FFFFFF"/>
                          </a:solidFill>
                          <a:latin typeface="Times New Roman" pitchFamily="18" charset="0"/>
                          <a:cs typeface="Times New Roman" pitchFamily="18" charset="0"/>
                        </a:rPr>
                        <a:t>LLP</a:t>
                      </a:r>
                      <a:endParaRPr sz="1800">
                        <a:latin typeface="Times New Roman" pitchFamily="18" charset="0"/>
                        <a:cs typeface="Times New Roman" pitchFamily="18" charset="0"/>
                      </a:endParaRPr>
                    </a:p>
                  </a:txBody>
                  <a:tcPr marL="0" marR="0" marT="109257"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solidFill>
                      <a:srgbClr val="BF4F4D"/>
                    </a:solidFill>
                  </a:tcPr>
                </a:tc>
                <a:tc>
                  <a:txBody>
                    <a:bodyPr/>
                    <a:lstStyle/>
                    <a:p>
                      <a:pPr algn="ctr">
                        <a:lnSpc>
                          <a:spcPct val="100000"/>
                        </a:lnSpc>
                        <a:spcBef>
                          <a:spcPts val="975"/>
                        </a:spcBef>
                      </a:pPr>
                      <a:r>
                        <a:rPr sz="1800" b="1" spc="-5" dirty="0">
                          <a:solidFill>
                            <a:srgbClr val="FFFFFF"/>
                          </a:solidFill>
                          <a:latin typeface="Times New Roman" pitchFamily="18" charset="0"/>
                          <a:cs typeface="Times New Roman" pitchFamily="18" charset="0"/>
                        </a:rPr>
                        <a:t>Company</a:t>
                      </a:r>
                      <a:endParaRPr sz="1800">
                        <a:latin typeface="Times New Roman" pitchFamily="18" charset="0"/>
                        <a:cs typeface="Times New Roman" pitchFamily="18" charset="0"/>
                      </a:endParaRPr>
                    </a:p>
                  </a:txBody>
                  <a:tcPr marL="0" marR="0" marT="109257"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solidFill>
                      <a:srgbClr val="BF4F4D"/>
                    </a:solidFill>
                  </a:tcPr>
                </a:tc>
              </a:tr>
              <a:tr h="1211871">
                <a:tc>
                  <a:txBody>
                    <a:bodyPr/>
                    <a:lstStyle/>
                    <a:p>
                      <a:pPr>
                        <a:lnSpc>
                          <a:spcPct val="100000"/>
                        </a:lnSpc>
                      </a:pPr>
                      <a:endParaRPr sz="1800">
                        <a:latin typeface="Times New Roman" pitchFamily="18" charset="0"/>
                        <a:cs typeface="Times New Roman" pitchFamily="18" charset="0"/>
                      </a:endParaRPr>
                    </a:p>
                    <a:p>
                      <a:pPr>
                        <a:lnSpc>
                          <a:spcPct val="100000"/>
                        </a:lnSpc>
                        <a:spcBef>
                          <a:spcPts val="45"/>
                        </a:spcBef>
                      </a:pPr>
                      <a:endParaRPr sz="1800">
                        <a:latin typeface="Times New Roman" pitchFamily="18" charset="0"/>
                        <a:cs typeface="Times New Roman" pitchFamily="18" charset="0"/>
                      </a:endParaRPr>
                    </a:p>
                    <a:p>
                      <a:pPr algn="ctr">
                        <a:lnSpc>
                          <a:spcPct val="100000"/>
                        </a:lnSpc>
                      </a:pPr>
                      <a:r>
                        <a:rPr sz="1800" b="1" dirty="0">
                          <a:solidFill>
                            <a:srgbClr val="3F3F3F"/>
                          </a:solidFill>
                          <a:latin typeface="Times New Roman" pitchFamily="18" charset="0"/>
                          <a:cs typeface="Times New Roman" pitchFamily="18" charset="0"/>
                        </a:rPr>
                        <a:t>7</a:t>
                      </a:r>
                      <a:endParaRPr sz="1800">
                        <a:latin typeface="Times New Roman" pitchFamily="18" charset="0"/>
                        <a:cs typeface="Times New Roman" pitchFamily="18" charset="0"/>
                      </a:endParaRPr>
                    </a:p>
                  </a:txBody>
                  <a:tcPr marL="0" marR="0" marT="0"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a:lnSpc>
                          <a:spcPct val="100000"/>
                        </a:lnSpc>
                        <a:spcBef>
                          <a:spcPts val="10"/>
                        </a:spcBef>
                      </a:pPr>
                      <a:endParaRPr sz="1800">
                        <a:latin typeface="Times New Roman" pitchFamily="18" charset="0"/>
                        <a:cs typeface="Times New Roman" pitchFamily="18" charset="0"/>
                      </a:endParaRPr>
                    </a:p>
                    <a:p>
                      <a:pPr marL="92710" marR="337820">
                        <a:lnSpc>
                          <a:spcPct val="100000"/>
                        </a:lnSpc>
                      </a:pPr>
                      <a:r>
                        <a:rPr sz="1800" b="1" spc="-5" dirty="0">
                          <a:solidFill>
                            <a:srgbClr val="001F5F"/>
                          </a:solidFill>
                          <a:latin typeface="Times New Roman" pitchFamily="18" charset="0"/>
                          <a:cs typeface="Times New Roman" pitchFamily="18" charset="0"/>
                        </a:rPr>
                        <a:t>Foreign  </a:t>
                      </a:r>
                      <a:r>
                        <a:rPr sz="1800" b="1" spc="-10" dirty="0">
                          <a:solidFill>
                            <a:srgbClr val="001F5F"/>
                          </a:solidFill>
                          <a:latin typeface="Times New Roman" pitchFamily="18" charset="0"/>
                          <a:cs typeface="Times New Roman" pitchFamily="18" charset="0"/>
                        </a:rPr>
                        <a:t>P</a:t>
                      </a:r>
                      <a:r>
                        <a:rPr sz="1800" b="1" spc="5" dirty="0">
                          <a:solidFill>
                            <a:srgbClr val="001F5F"/>
                          </a:solidFill>
                          <a:latin typeface="Times New Roman" pitchFamily="18" charset="0"/>
                          <a:cs typeface="Times New Roman" pitchFamily="18" charset="0"/>
                        </a:rPr>
                        <a:t>a</a:t>
                      </a:r>
                      <a:r>
                        <a:rPr sz="1800" b="1" dirty="0">
                          <a:solidFill>
                            <a:srgbClr val="001F5F"/>
                          </a:solidFill>
                          <a:latin typeface="Times New Roman" pitchFamily="18" charset="0"/>
                          <a:cs typeface="Times New Roman" pitchFamily="18" charset="0"/>
                        </a:rPr>
                        <a:t>rt</a:t>
                      </a:r>
                      <a:r>
                        <a:rPr sz="1800" b="1" spc="5" dirty="0">
                          <a:solidFill>
                            <a:srgbClr val="001F5F"/>
                          </a:solidFill>
                          <a:latin typeface="Times New Roman" pitchFamily="18" charset="0"/>
                          <a:cs typeface="Times New Roman" pitchFamily="18" charset="0"/>
                        </a:rPr>
                        <a:t>i</a:t>
                      </a:r>
                      <a:r>
                        <a:rPr sz="1800" b="1" dirty="0">
                          <a:solidFill>
                            <a:srgbClr val="001F5F"/>
                          </a:solidFill>
                          <a:latin typeface="Times New Roman" pitchFamily="18" charset="0"/>
                          <a:cs typeface="Times New Roman" pitchFamily="18" charset="0"/>
                        </a:rPr>
                        <a:t>c</a:t>
                      </a:r>
                      <a:r>
                        <a:rPr sz="1800" b="1" spc="5" dirty="0">
                          <a:solidFill>
                            <a:srgbClr val="001F5F"/>
                          </a:solidFill>
                          <a:latin typeface="Times New Roman" pitchFamily="18" charset="0"/>
                          <a:cs typeface="Times New Roman" pitchFamily="18" charset="0"/>
                        </a:rPr>
                        <a:t>i</a:t>
                      </a:r>
                      <a:r>
                        <a:rPr sz="1800" b="1" spc="-5" dirty="0">
                          <a:solidFill>
                            <a:srgbClr val="001F5F"/>
                          </a:solidFill>
                          <a:latin typeface="Times New Roman" pitchFamily="18" charset="0"/>
                          <a:cs typeface="Times New Roman" pitchFamily="18" charset="0"/>
                        </a:rPr>
                        <a:t>p</a:t>
                      </a:r>
                      <a:r>
                        <a:rPr sz="1800" b="1" spc="-10" dirty="0">
                          <a:solidFill>
                            <a:srgbClr val="001F5F"/>
                          </a:solidFill>
                          <a:latin typeface="Times New Roman" pitchFamily="18" charset="0"/>
                          <a:cs typeface="Times New Roman" pitchFamily="18" charset="0"/>
                        </a:rPr>
                        <a:t>a</a:t>
                      </a:r>
                      <a:r>
                        <a:rPr sz="1800" b="1" dirty="0">
                          <a:solidFill>
                            <a:srgbClr val="001F5F"/>
                          </a:solidFill>
                          <a:latin typeface="Times New Roman" pitchFamily="18" charset="0"/>
                          <a:cs typeface="Times New Roman" pitchFamily="18" charset="0"/>
                        </a:rPr>
                        <a:t>t</a:t>
                      </a:r>
                      <a:r>
                        <a:rPr sz="1800" b="1" spc="-10" dirty="0">
                          <a:solidFill>
                            <a:srgbClr val="001F5F"/>
                          </a:solidFill>
                          <a:latin typeface="Times New Roman" pitchFamily="18" charset="0"/>
                          <a:cs typeface="Times New Roman" pitchFamily="18" charset="0"/>
                        </a:rPr>
                        <a:t>i</a:t>
                      </a:r>
                      <a:r>
                        <a:rPr sz="1800" b="1" spc="5" dirty="0">
                          <a:solidFill>
                            <a:srgbClr val="001F5F"/>
                          </a:solidFill>
                          <a:latin typeface="Times New Roman" pitchFamily="18" charset="0"/>
                          <a:cs typeface="Times New Roman" pitchFamily="18" charset="0"/>
                        </a:rPr>
                        <a:t>o</a:t>
                      </a:r>
                      <a:r>
                        <a:rPr sz="1800" b="1" dirty="0">
                          <a:solidFill>
                            <a:srgbClr val="001F5F"/>
                          </a:solidFill>
                          <a:latin typeface="Times New Roman" pitchFamily="18" charset="0"/>
                          <a:cs typeface="Times New Roman" pitchFamily="18" charset="0"/>
                        </a:rPr>
                        <a:t>n</a:t>
                      </a:r>
                      <a:endParaRPr sz="1800">
                        <a:latin typeface="Times New Roman" pitchFamily="18" charset="0"/>
                        <a:cs typeface="Times New Roman" pitchFamily="18" charset="0"/>
                      </a:endParaRPr>
                    </a:p>
                  </a:txBody>
                  <a:tcPr marL="0" marR="0" marT="1121"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marL="269240" marR="262890" indent="5080" algn="ctr">
                        <a:lnSpc>
                          <a:spcPct val="100000"/>
                        </a:lnSpc>
                        <a:spcBef>
                          <a:spcPts val="1240"/>
                        </a:spcBef>
                      </a:pPr>
                      <a:r>
                        <a:rPr sz="1800" dirty="0">
                          <a:solidFill>
                            <a:srgbClr val="3F3F3F"/>
                          </a:solidFill>
                          <a:latin typeface="Times New Roman" pitchFamily="18" charset="0"/>
                          <a:cs typeface="Times New Roman" pitchFamily="18" charset="0"/>
                        </a:rPr>
                        <a:t>Can </a:t>
                      </a:r>
                      <a:r>
                        <a:rPr sz="1800" spc="5" dirty="0">
                          <a:solidFill>
                            <a:srgbClr val="3F3F3F"/>
                          </a:solidFill>
                          <a:latin typeface="Times New Roman" pitchFamily="18" charset="0"/>
                          <a:cs typeface="Times New Roman" pitchFamily="18" charset="0"/>
                        </a:rPr>
                        <a:t>not </a:t>
                      </a:r>
                      <a:r>
                        <a:rPr sz="1800" dirty="0">
                          <a:solidFill>
                            <a:srgbClr val="3F3F3F"/>
                          </a:solidFill>
                          <a:latin typeface="Times New Roman" pitchFamily="18" charset="0"/>
                          <a:cs typeface="Times New Roman" pitchFamily="18" charset="0"/>
                        </a:rPr>
                        <a:t>form  partnership firm</a:t>
                      </a:r>
                      <a:r>
                        <a:rPr sz="1800" spc="-120" dirty="0">
                          <a:solidFill>
                            <a:srgbClr val="3F3F3F"/>
                          </a:solidFill>
                          <a:latin typeface="Times New Roman" pitchFamily="18" charset="0"/>
                          <a:cs typeface="Times New Roman" pitchFamily="18" charset="0"/>
                        </a:rPr>
                        <a:t> </a:t>
                      </a:r>
                      <a:r>
                        <a:rPr sz="1800" dirty="0">
                          <a:solidFill>
                            <a:srgbClr val="3F3F3F"/>
                          </a:solidFill>
                          <a:latin typeface="Times New Roman" pitchFamily="18" charset="0"/>
                          <a:cs typeface="Times New Roman" pitchFamily="18" charset="0"/>
                        </a:rPr>
                        <a:t>in  India</a:t>
                      </a:r>
                      <a:endParaRPr sz="1800">
                        <a:latin typeface="Times New Roman" pitchFamily="18" charset="0"/>
                        <a:cs typeface="Times New Roman" pitchFamily="18" charset="0"/>
                      </a:endParaRPr>
                    </a:p>
                  </a:txBody>
                  <a:tcPr marL="0" marR="0" marT="138953"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a:lnSpc>
                          <a:spcPct val="100000"/>
                        </a:lnSpc>
                      </a:pPr>
                      <a:endParaRPr sz="1800">
                        <a:latin typeface="Times New Roman" pitchFamily="18" charset="0"/>
                        <a:cs typeface="Times New Roman" pitchFamily="18" charset="0"/>
                      </a:endParaRPr>
                    </a:p>
                    <a:p>
                      <a:pPr>
                        <a:lnSpc>
                          <a:spcPct val="100000"/>
                        </a:lnSpc>
                        <a:spcBef>
                          <a:spcPts val="45"/>
                        </a:spcBef>
                      </a:pPr>
                      <a:endParaRPr sz="1800">
                        <a:latin typeface="Times New Roman" pitchFamily="18" charset="0"/>
                        <a:cs typeface="Times New Roman" pitchFamily="18" charset="0"/>
                      </a:endParaRPr>
                    </a:p>
                    <a:p>
                      <a:pPr algn="ctr">
                        <a:lnSpc>
                          <a:spcPct val="100000"/>
                        </a:lnSpc>
                      </a:pPr>
                      <a:r>
                        <a:rPr sz="1800" dirty="0">
                          <a:solidFill>
                            <a:srgbClr val="3F3F3F"/>
                          </a:solidFill>
                          <a:latin typeface="Times New Roman" pitchFamily="18" charset="0"/>
                          <a:cs typeface="Times New Roman" pitchFamily="18" charset="0"/>
                        </a:rPr>
                        <a:t>Can be a</a:t>
                      </a:r>
                      <a:r>
                        <a:rPr sz="1800" spc="-30" dirty="0">
                          <a:solidFill>
                            <a:srgbClr val="3F3F3F"/>
                          </a:solidFill>
                          <a:latin typeface="Times New Roman" pitchFamily="18" charset="0"/>
                          <a:cs typeface="Times New Roman" pitchFamily="18" charset="0"/>
                        </a:rPr>
                        <a:t> </a:t>
                      </a:r>
                      <a:r>
                        <a:rPr sz="1800" dirty="0">
                          <a:solidFill>
                            <a:srgbClr val="3F3F3F"/>
                          </a:solidFill>
                          <a:latin typeface="Times New Roman" pitchFamily="18" charset="0"/>
                          <a:cs typeface="Times New Roman" pitchFamily="18" charset="0"/>
                        </a:rPr>
                        <a:t>Partner</a:t>
                      </a:r>
                      <a:endParaRPr sz="1800">
                        <a:latin typeface="Times New Roman" pitchFamily="18" charset="0"/>
                        <a:cs typeface="Times New Roman" pitchFamily="18" charset="0"/>
                      </a:endParaRPr>
                    </a:p>
                  </a:txBody>
                  <a:tcPr marL="0" marR="0" marT="0"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a:lnSpc>
                          <a:spcPct val="100000"/>
                        </a:lnSpc>
                      </a:pPr>
                      <a:endParaRPr sz="1800">
                        <a:latin typeface="Times New Roman" pitchFamily="18" charset="0"/>
                        <a:cs typeface="Times New Roman" pitchFamily="18" charset="0"/>
                      </a:endParaRPr>
                    </a:p>
                    <a:p>
                      <a:pPr>
                        <a:lnSpc>
                          <a:spcPct val="100000"/>
                        </a:lnSpc>
                        <a:spcBef>
                          <a:spcPts val="45"/>
                        </a:spcBef>
                      </a:pPr>
                      <a:endParaRPr sz="1800">
                        <a:latin typeface="Times New Roman" pitchFamily="18" charset="0"/>
                        <a:cs typeface="Times New Roman" pitchFamily="18" charset="0"/>
                      </a:endParaRPr>
                    </a:p>
                    <a:p>
                      <a:pPr algn="ctr">
                        <a:lnSpc>
                          <a:spcPct val="100000"/>
                        </a:lnSpc>
                      </a:pPr>
                      <a:r>
                        <a:rPr sz="1800" dirty="0">
                          <a:solidFill>
                            <a:srgbClr val="3F3F3F"/>
                          </a:solidFill>
                          <a:latin typeface="Times New Roman" pitchFamily="18" charset="0"/>
                          <a:cs typeface="Times New Roman" pitchFamily="18" charset="0"/>
                        </a:rPr>
                        <a:t>Can be a</a:t>
                      </a:r>
                      <a:r>
                        <a:rPr sz="1800" spc="-30" dirty="0">
                          <a:solidFill>
                            <a:srgbClr val="3F3F3F"/>
                          </a:solidFill>
                          <a:latin typeface="Times New Roman" pitchFamily="18" charset="0"/>
                          <a:cs typeface="Times New Roman" pitchFamily="18" charset="0"/>
                        </a:rPr>
                        <a:t> </a:t>
                      </a:r>
                      <a:r>
                        <a:rPr sz="1800" spc="-10" dirty="0">
                          <a:solidFill>
                            <a:srgbClr val="3F3F3F"/>
                          </a:solidFill>
                          <a:latin typeface="Times New Roman" pitchFamily="18" charset="0"/>
                          <a:cs typeface="Times New Roman" pitchFamily="18" charset="0"/>
                        </a:rPr>
                        <a:t>member</a:t>
                      </a:r>
                      <a:endParaRPr sz="1800">
                        <a:latin typeface="Times New Roman" pitchFamily="18" charset="0"/>
                        <a:cs typeface="Times New Roman" pitchFamily="18" charset="0"/>
                      </a:endParaRPr>
                    </a:p>
                  </a:txBody>
                  <a:tcPr marL="0" marR="0" marT="0"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r>
              <a:tr h="1750568">
                <a:tc>
                  <a:txBody>
                    <a:bodyPr/>
                    <a:lstStyle/>
                    <a:p>
                      <a:pPr>
                        <a:lnSpc>
                          <a:spcPct val="100000"/>
                        </a:lnSpc>
                      </a:pPr>
                      <a:endParaRPr sz="1800">
                        <a:latin typeface="Times New Roman" pitchFamily="18" charset="0"/>
                        <a:cs typeface="Times New Roman" pitchFamily="18" charset="0"/>
                      </a:endParaRPr>
                    </a:p>
                    <a:p>
                      <a:pPr>
                        <a:lnSpc>
                          <a:spcPct val="100000"/>
                        </a:lnSpc>
                      </a:pPr>
                      <a:endParaRPr sz="1800">
                        <a:latin typeface="Times New Roman" pitchFamily="18" charset="0"/>
                        <a:cs typeface="Times New Roman" pitchFamily="18" charset="0"/>
                      </a:endParaRPr>
                    </a:p>
                    <a:p>
                      <a:pPr>
                        <a:lnSpc>
                          <a:spcPct val="100000"/>
                        </a:lnSpc>
                        <a:spcBef>
                          <a:spcPts val="10"/>
                        </a:spcBef>
                      </a:pPr>
                      <a:endParaRPr sz="1800">
                        <a:latin typeface="Times New Roman" pitchFamily="18" charset="0"/>
                        <a:cs typeface="Times New Roman" pitchFamily="18" charset="0"/>
                      </a:endParaRPr>
                    </a:p>
                    <a:p>
                      <a:pPr algn="ctr">
                        <a:lnSpc>
                          <a:spcPct val="100000"/>
                        </a:lnSpc>
                      </a:pPr>
                      <a:r>
                        <a:rPr sz="1800" b="1" dirty="0">
                          <a:solidFill>
                            <a:srgbClr val="3F3F3F"/>
                          </a:solidFill>
                          <a:latin typeface="Times New Roman" pitchFamily="18" charset="0"/>
                          <a:cs typeface="Times New Roman" pitchFamily="18" charset="0"/>
                        </a:rPr>
                        <a:t>8</a:t>
                      </a:r>
                      <a:endParaRPr sz="1800">
                        <a:latin typeface="Times New Roman" pitchFamily="18" charset="0"/>
                        <a:cs typeface="Times New Roman" pitchFamily="18" charset="0"/>
                      </a:endParaRPr>
                    </a:p>
                  </a:txBody>
                  <a:tcPr marL="0" marR="0" marT="0"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a:lnSpc>
                          <a:spcPct val="100000"/>
                        </a:lnSpc>
                      </a:pPr>
                      <a:endParaRPr sz="1800">
                        <a:latin typeface="Times New Roman" pitchFamily="18" charset="0"/>
                        <a:cs typeface="Times New Roman" pitchFamily="18" charset="0"/>
                      </a:endParaRPr>
                    </a:p>
                    <a:p>
                      <a:pPr>
                        <a:lnSpc>
                          <a:spcPct val="100000"/>
                        </a:lnSpc>
                        <a:spcBef>
                          <a:spcPts val="30"/>
                        </a:spcBef>
                      </a:pPr>
                      <a:endParaRPr sz="1800">
                        <a:latin typeface="Times New Roman" pitchFamily="18" charset="0"/>
                        <a:cs typeface="Times New Roman" pitchFamily="18" charset="0"/>
                      </a:endParaRPr>
                    </a:p>
                    <a:p>
                      <a:pPr marL="92710" marR="635635">
                        <a:lnSpc>
                          <a:spcPct val="100000"/>
                        </a:lnSpc>
                        <a:spcBef>
                          <a:spcPts val="5"/>
                        </a:spcBef>
                      </a:pPr>
                      <a:r>
                        <a:rPr sz="1800" b="1" spc="-5" dirty="0">
                          <a:solidFill>
                            <a:srgbClr val="001F5F"/>
                          </a:solidFill>
                          <a:latin typeface="Times New Roman" pitchFamily="18" charset="0"/>
                          <a:cs typeface="Times New Roman" pitchFamily="18" charset="0"/>
                        </a:rPr>
                        <a:t>Audit </a:t>
                      </a:r>
                      <a:r>
                        <a:rPr sz="1800" b="1" dirty="0">
                          <a:solidFill>
                            <a:srgbClr val="001F5F"/>
                          </a:solidFill>
                          <a:latin typeface="Times New Roman" pitchFamily="18" charset="0"/>
                          <a:cs typeface="Times New Roman" pitchFamily="18" charset="0"/>
                        </a:rPr>
                        <a:t>of  </a:t>
                      </a:r>
                      <a:r>
                        <a:rPr sz="1800" b="1" spc="-10" dirty="0">
                          <a:solidFill>
                            <a:srgbClr val="001F5F"/>
                          </a:solidFill>
                          <a:latin typeface="Times New Roman" pitchFamily="18" charset="0"/>
                          <a:cs typeface="Times New Roman" pitchFamily="18" charset="0"/>
                        </a:rPr>
                        <a:t>A</a:t>
                      </a:r>
                      <a:r>
                        <a:rPr sz="1800" b="1" dirty="0">
                          <a:solidFill>
                            <a:srgbClr val="001F5F"/>
                          </a:solidFill>
                          <a:latin typeface="Times New Roman" pitchFamily="18" charset="0"/>
                          <a:cs typeface="Times New Roman" pitchFamily="18" charset="0"/>
                        </a:rPr>
                        <a:t>cc</a:t>
                      </a:r>
                      <a:r>
                        <a:rPr sz="1800" b="1" spc="5" dirty="0">
                          <a:solidFill>
                            <a:srgbClr val="001F5F"/>
                          </a:solidFill>
                          <a:latin typeface="Times New Roman" pitchFamily="18" charset="0"/>
                          <a:cs typeface="Times New Roman" pitchFamily="18" charset="0"/>
                        </a:rPr>
                        <a:t>o</a:t>
                      </a:r>
                      <a:r>
                        <a:rPr sz="1800" b="1" spc="-5" dirty="0">
                          <a:solidFill>
                            <a:srgbClr val="001F5F"/>
                          </a:solidFill>
                          <a:latin typeface="Times New Roman" pitchFamily="18" charset="0"/>
                          <a:cs typeface="Times New Roman" pitchFamily="18" charset="0"/>
                        </a:rPr>
                        <a:t>un</a:t>
                      </a:r>
                      <a:r>
                        <a:rPr sz="1800" b="1" dirty="0">
                          <a:solidFill>
                            <a:srgbClr val="001F5F"/>
                          </a:solidFill>
                          <a:latin typeface="Times New Roman" pitchFamily="18" charset="0"/>
                          <a:cs typeface="Times New Roman" pitchFamily="18" charset="0"/>
                        </a:rPr>
                        <a:t>ts</a:t>
                      </a:r>
                      <a:endParaRPr sz="1800">
                        <a:latin typeface="Times New Roman" pitchFamily="18" charset="0"/>
                        <a:cs typeface="Times New Roman" pitchFamily="18" charset="0"/>
                      </a:endParaRPr>
                    </a:p>
                  </a:txBody>
                  <a:tcPr marL="0" marR="0" marT="0"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a:lnSpc>
                          <a:spcPct val="100000"/>
                        </a:lnSpc>
                      </a:pPr>
                      <a:endParaRPr sz="1800">
                        <a:latin typeface="Times New Roman" pitchFamily="18" charset="0"/>
                        <a:cs typeface="Times New Roman" pitchFamily="18" charset="0"/>
                      </a:endParaRPr>
                    </a:p>
                    <a:p>
                      <a:pPr>
                        <a:lnSpc>
                          <a:spcPct val="100000"/>
                        </a:lnSpc>
                        <a:spcBef>
                          <a:spcPts val="55"/>
                        </a:spcBef>
                      </a:pPr>
                      <a:endParaRPr sz="1800">
                        <a:latin typeface="Times New Roman" pitchFamily="18" charset="0"/>
                        <a:cs typeface="Times New Roman" pitchFamily="18" charset="0"/>
                      </a:endParaRPr>
                    </a:p>
                    <a:p>
                      <a:pPr marL="93980" marR="85090" algn="ctr">
                        <a:lnSpc>
                          <a:spcPct val="100000"/>
                        </a:lnSpc>
                      </a:pPr>
                      <a:r>
                        <a:rPr sz="1800" dirty="0">
                          <a:solidFill>
                            <a:srgbClr val="3F3F3F"/>
                          </a:solidFill>
                          <a:latin typeface="Times New Roman" pitchFamily="18" charset="0"/>
                          <a:cs typeface="Times New Roman" pitchFamily="18" charset="0"/>
                        </a:rPr>
                        <a:t>Required as per</a:t>
                      </a:r>
                      <a:r>
                        <a:rPr sz="1800" spc="-110" dirty="0">
                          <a:solidFill>
                            <a:srgbClr val="3F3F3F"/>
                          </a:solidFill>
                          <a:latin typeface="Times New Roman" pitchFamily="18" charset="0"/>
                          <a:cs typeface="Times New Roman" pitchFamily="18" charset="0"/>
                        </a:rPr>
                        <a:t> </a:t>
                      </a:r>
                      <a:r>
                        <a:rPr sz="1800" dirty="0">
                          <a:solidFill>
                            <a:srgbClr val="3F3F3F"/>
                          </a:solidFill>
                          <a:latin typeface="Times New Roman" pitchFamily="18" charset="0"/>
                          <a:cs typeface="Times New Roman" pitchFamily="18" charset="0"/>
                        </a:rPr>
                        <a:t>income  tax act </a:t>
                      </a:r>
                      <a:r>
                        <a:rPr sz="1800" b="1" i="1" spc="-5" dirty="0">
                          <a:solidFill>
                            <a:srgbClr val="3F3F3F"/>
                          </a:solidFill>
                          <a:latin typeface="Times New Roman" pitchFamily="18" charset="0"/>
                          <a:cs typeface="Times New Roman" pitchFamily="18" charset="0"/>
                        </a:rPr>
                        <a:t>when </a:t>
                      </a:r>
                      <a:r>
                        <a:rPr sz="1800" b="1" i="1" dirty="0">
                          <a:solidFill>
                            <a:srgbClr val="3F3F3F"/>
                          </a:solidFill>
                          <a:latin typeface="Times New Roman" pitchFamily="18" charset="0"/>
                          <a:cs typeface="Times New Roman" pitchFamily="18" charset="0"/>
                        </a:rPr>
                        <a:t>turnover  exceed 1</a:t>
                      </a:r>
                      <a:r>
                        <a:rPr sz="1800" b="1" i="1" spc="-25" dirty="0">
                          <a:solidFill>
                            <a:srgbClr val="3F3F3F"/>
                          </a:solidFill>
                          <a:latin typeface="Times New Roman" pitchFamily="18" charset="0"/>
                          <a:cs typeface="Times New Roman" pitchFamily="18" charset="0"/>
                        </a:rPr>
                        <a:t> </a:t>
                      </a:r>
                      <a:r>
                        <a:rPr sz="1800" b="1" i="1" dirty="0">
                          <a:solidFill>
                            <a:srgbClr val="3F3F3F"/>
                          </a:solidFill>
                          <a:latin typeface="Times New Roman" pitchFamily="18" charset="0"/>
                          <a:cs typeface="Times New Roman" pitchFamily="18" charset="0"/>
                        </a:rPr>
                        <a:t>Crore</a:t>
                      </a:r>
                      <a:r>
                        <a:rPr sz="1800" dirty="0">
                          <a:solidFill>
                            <a:srgbClr val="3F3F3F"/>
                          </a:solidFill>
                          <a:latin typeface="Times New Roman" pitchFamily="18" charset="0"/>
                          <a:cs typeface="Times New Roman" pitchFamily="18" charset="0"/>
                        </a:rPr>
                        <a:t>.</a:t>
                      </a:r>
                      <a:endParaRPr sz="1800">
                        <a:latin typeface="Times New Roman" pitchFamily="18" charset="0"/>
                        <a:cs typeface="Times New Roman" pitchFamily="18" charset="0"/>
                      </a:endParaRPr>
                    </a:p>
                  </a:txBody>
                  <a:tcPr marL="0" marR="0" marT="0"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marL="120014" marR="113030" algn="ctr">
                        <a:lnSpc>
                          <a:spcPct val="100000"/>
                        </a:lnSpc>
                        <a:spcBef>
                          <a:spcPts val="1250"/>
                        </a:spcBef>
                      </a:pPr>
                      <a:r>
                        <a:rPr sz="1800" spc="-5" dirty="0">
                          <a:solidFill>
                            <a:srgbClr val="3F3F3F"/>
                          </a:solidFill>
                          <a:latin typeface="Times New Roman" pitchFamily="18" charset="0"/>
                          <a:cs typeface="Times New Roman" pitchFamily="18" charset="0"/>
                        </a:rPr>
                        <a:t>LLP </a:t>
                      </a:r>
                      <a:r>
                        <a:rPr sz="1800" spc="5" dirty="0">
                          <a:solidFill>
                            <a:srgbClr val="3F3F3F"/>
                          </a:solidFill>
                          <a:latin typeface="Times New Roman" pitchFamily="18" charset="0"/>
                          <a:cs typeface="Times New Roman" pitchFamily="18" charset="0"/>
                        </a:rPr>
                        <a:t>having</a:t>
                      </a:r>
                      <a:r>
                        <a:rPr sz="1800" spc="-165" dirty="0">
                          <a:solidFill>
                            <a:srgbClr val="3F3F3F"/>
                          </a:solidFill>
                          <a:latin typeface="Times New Roman" pitchFamily="18" charset="0"/>
                          <a:cs typeface="Times New Roman" pitchFamily="18" charset="0"/>
                        </a:rPr>
                        <a:t> </a:t>
                      </a:r>
                      <a:r>
                        <a:rPr sz="1800" dirty="0">
                          <a:solidFill>
                            <a:srgbClr val="3F3F3F"/>
                          </a:solidFill>
                          <a:latin typeface="Times New Roman" pitchFamily="18" charset="0"/>
                          <a:cs typeface="Times New Roman" pitchFamily="18" charset="0"/>
                        </a:rPr>
                        <a:t>turnover  </a:t>
                      </a:r>
                      <a:r>
                        <a:rPr sz="1800" i="1" spc="5" dirty="0">
                          <a:solidFill>
                            <a:srgbClr val="3F3F3F"/>
                          </a:solidFill>
                          <a:latin typeface="Times New Roman" pitchFamily="18" charset="0"/>
                          <a:cs typeface="Times New Roman" pitchFamily="18" charset="0"/>
                        </a:rPr>
                        <a:t>above </a:t>
                      </a:r>
                      <a:r>
                        <a:rPr sz="1800" b="1" dirty="0">
                          <a:solidFill>
                            <a:srgbClr val="3F3F3F"/>
                          </a:solidFill>
                          <a:latin typeface="Times New Roman" pitchFamily="18" charset="0"/>
                          <a:cs typeface="Times New Roman" pitchFamily="18" charset="0"/>
                        </a:rPr>
                        <a:t>Rs. 40 </a:t>
                      </a:r>
                      <a:r>
                        <a:rPr sz="1800" b="1" spc="-5" dirty="0">
                          <a:solidFill>
                            <a:srgbClr val="3F3F3F"/>
                          </a:solidFill>
                          <a:latin typeface="Times New Roman" pitchFamily="18" charset="0"/>
                          <a:cs typeface="Times New Roman" pitchFamily="18" charset="0"/>
                        </a:rPr>
                        <a:t>Lakhs  </a:t>
                      </a:r>
                      <a:r>
                        <a:rPr sz="1800" b="1" dirty="0">
                          <a:solidFill>
                            <a:srgbClr val="3F3F3F"/>
                          </a:solidFill>
                          <a:latin typeface="Times New Roman" pitchFamily="18" charset="0"/>
                          <a:cs typeface="Times New Roman" pitchFamily="18" charset="0"/>
                        </a:rPr>
                        <a:t>or contribution Rs.  25 </a:t>
                      </a:r>
                      <a:r>
                        <a:rPr sz="1800" b="1" spc="-5" dirty="0">
                          <a:solidFill>
                            <a:srgbClr val="3F3F3F"/>
                          </a:solidFill>
                          <a:latin typeface="Times New Roman" pitchFamily="18" charset="0"/>
                          <a:cs typeface="Times New Roman" pitchFamily="18" charset="0"/>
                        </a:rPr>
                        <a:t>Lakhs requires  </a:t>
                      </a:r>
                      <a:r>
                        <a:rPr sz="1800" b="1" dirty="0">
                          <a:solidFill>
                            <a:srgbClr val="3F3F3F"/>
                          </a:solidFill>
                          <a:latin typeface="Times New Roman" pitchFamily="18" charset="0"/>
                          <a:cs typeface="Times New Roman" pitchFamily="18" charset="0"/>
                        </a:rPr>
                        <a:t>audit</a:t>
                      </a:r>
                      <a:endParaRPr sz="1800">
                        <a:latin typeface="Times New Roman" pitchFamily="18" charset="0"/>
                        <a:cs typeface="Times New Roman" pitchFamily="18" charset="0"/>
                      </a:endParaRPr>
                    </a:p>
                  </a:txBody>
                  <a:tcPr marL="0" marR="0" marT="140074"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a:lnSpc>
                          <a:spcPct val="100000"/>
                        </a:lnSpc>
                        <a:spcBef>
                          <a:spcPts val="20"/>
                        </a:spcBef>
                      </a:pPr>
                      <a:endParaRPr sz="1800">
                        <a:latin typeface="Times New Roman" pitchFamily="18" charset="0"/>
                        <a:cs typeface="Times New Roman" pitchFamily="18" charset="0"/>
                      </a:endParaRPr>
                    </a:p>
                    <a:p>
                      <a:pPr marL="134620" marR="130175" indent="1270" algn="ctr">
                        <a:lnSpc>
                          <a:spcPct val="100000"/>
                        </a:lnSpc>
                      </a:pPr>
                      <a:r>
                        <a:rPr sz="1800" dirty="0">
                          <a:solidFill>
                            <a:srgbClr val="3F3F3F"/>
                          </a:solidFill>
                          <a:latin typeface="Times New Roman" pitchFamily="18" charset="0"/>
                          <a:cs typeface="Times New Roman" pitchFamily="18" charset="0"/>
                        </a:rPr>
                        <a:t>Companies are  required to get their  accounts audited  </a:t>
                      </a:r>
                      <a:r>
                        <a:rPr sz="1800" b="1" dirty="0">
                          <a:solidFill>
                            <a:srgbClr val="3F3F3F"/>
                          </a:solidFill>
                          <a:latin typeface="Times New Roman" pitchFamily="18" charset="0"/>
                          <a:cs typeface="Times New Roman" pitchFamily="18" charset="0"/>
                        </a:rPr>
                        <a:t>annually</a:t>
                      </a:r>
                      <a:endParaRPr sz="1800">
                        <a:latin typeface="Times New Roman" pitchFamily="18" charset="0"/>
                        <a:cs typeface="Times New Roman" pitchFamily="18" charset="0"/>
                      </a:endParaRPr>
                    </a:p>
                  </a:txBody>
                  <a:tcPr marL="0" marR="0" marT="2241"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r>
              <a:tr h="1204709">
                <a:tc>
                  <a:txBody>
                    <a:bodyPr/>
                    <a:lstStyle/>
                    <a:p>
                      <a:pPr>
                        <a:lnSpc>
                          <a:spcPct val="100000"/>
                        </a:lnSpc>
                      </a:pPr>
                      <a:endParaRPr sz="1800">
                        <a:latin typeface="Times New Roman" pitchFamily="18" charset="0"/>
                        <a:cs typeface="Times New Roman" pitchFamily="18" charset="0"/>
                      </a:endParaRPr>
                    </a:p>
                    <a:p>
                      <a:pPr>
                        <a:lnSpc>
                          <a:spcPct val="100000"/>
                        </a:lnSpc>
                        <a:spcBef>
                          <a:spcPts val="20"/>
                        </a:spcBef>
                      </a:pPr>
                      <a:endParaRPr sz="1800">
                        <a:latin typeface="Times New Roman" pitchFamily="18" charset="0"/>
                        <a:cs typeface="Times New Roman" pitchFamily="18" charset="0"/>
                      </a:endParaRPr>
                    </a:p>
                    <a:p>
                      <a:pPr algn="ctr">
                        <a:lnSpc>
                          <a:spcPct val="100000"/>
                        </a:lnSpc>
                      </a:pPr>
                      <a:r>
                        <a:rPr sz="1800" b="1" dirty="0">
                          <a:solidFill>
                            <a:srgbClr val="3F3F3F"/>
                          </a:solidFill>
                          <a:latin typeface="Times New Roman" pitchFamily="18" charset="0"/>
                          <a:cs typeface="Times New Roman" pitchFamily="18" charset="0"/>
                        </a:rPr>
                        <a:t>9</a:t>
                      </a:r>
                      <a:endParaRPr sz="1800">
                        <a:latin typeface="Times New Roman" pitchFamily="18" charset="0"/>
                        <a:cs typeface="Times New Roman" pitchFamily="18" charset="0"/>
                      </a:endParaRPr>
                    </a:p>
                  </a:txBody>
                  <a:tcPr marL="0" marR="0" marT="0"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marL="92710" marR="385445" algn="just">
                        <a:lnSpc>
                          <a:spcPct val="100000"/>
                        </a:lnSpc>
                        <a:spcBef>
                          <a:spcPts val="1215"/>
                        </a:spcBef>
                      </a:pPr>
                      <a:r>
                        <a:rPr sz="1800" b="1" spc="-10" dirty="0">
                          <a:solidFill>
                            <a:srgbClr val="001F5F"/>
                          </a:solidFill>
                          <a:latin typeface="Times New Roman" pitchFamily="18" charset="0"/>
                          <a:cs typeface="Times New Roman" pitchFamily="18" charset="0"/>
                        </a:rPr>
                        <a:t>Transfer/ </a:t>
                      </a:r>
                      <a:r>
                        <a:rPr sz="1800" b="1" dirty="0">
                          <a:solidFill>
                            <a:srgbClr val="001F5F"/>
                          </a:solidFill>
                          <a:latin typeface="Times New Roman" pitchFamily="18" charset="0"/>
                          <a:cs typeface="Times New Roman" pitchFamily="18" charset="0"/>
                        </a:rPr>
                        <a:t>In  heritance</a:t>
                      </a:r>
                      <a:r>
                        <a:rPr sz="1800" b="1" spc="-100" dirty="0">
                          <a:solidFill>
                            <a:srgbClr val="001F5F"/>
                          </a:solidFill>
                          <a:latin typeface="Times New Roman" pitchFamily="18" charset="0"/>
                          <a:cs typeface="Times New Roman" pitchFamily="18" charset="0"/>
                        </a:rPr>
                        <a:t> </a:t>
                      </a:r>
                      <a:r>
                        <a:rPr sz="1800" b="1" spc="-5" dirty="0">
                          <a:solidFill>
                            <a:srgbClr val="001F5F"/>
                          </a:solidFill>
                          <a:latin typeface="Times New Roman" pitchFamily="18" charset="0"/>
                          <a:cs typeface="Times New Roman" pitchFamily="18" charset="0"/>
                        </a:rPr>
                        <a:t>Of  </a:t>
                      </a:r>
                      <a:r>
                        <a:rPr sz="1800" b="1" dirty="0">
                          <a:solidFill>
                            <a:srgbClr val="001F5F"/>
                          </a:solidFill>
                          <a:latin typeface="Times New Roman" pitchFamily="18" charset="0"/>
                          <a:cs typeface="Times New Roman" pitchFamily="18" charset="0"/>
                        </a:rPr>
                        <a:t>Rights</a:t>
                      </a:r>
                      <a:endParaRPr sz="1800">
                        <a:latin typeface="Times New Roman" pitchFamily="18" charset="0"/>
                        <a:cs typeface="Times New Roman" pitchFamily="18" charset="0"/>
                      </a:endParaRPr>
                    </a:p>
                  </a:txBody>
                  <a:tcPr marL="0" marR="0" marT="136151"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a:lnSpc>
                          <a:spcPct val="100000"/>
                        </a:lnSpc>
                      </a:pPr>
                      <a:endParaRPr sz="1800">
                        <a:latin typeface="Times New Roman" pitchFamily="18" charset="0"/>
                        <a:cs typeface="Times New Roman" pitchFamily="18" charset="0"/>
                      </a:endParaRPr>
                    </a:p>
                    <a:p>
                      <a:pPr>
                        <a:lnSpc>
                          <a:spcPct val="100000"/>
                        </a:lnSpc>
                        <a:spcBef>
                          <a:spcPts val="20"/>
                        </a:spcBef>
                      </a:pPr>
                      <a:endParaRPr sz="1800">
                        <a:latin typeface="Times New Roman" pitchFamily="18" charset="0"/>
                        <a:cs typeface="Times New Roman" pitchFamily="18" charset="0"/>
                      </a:endParaRPr>
                    </a:p>
                    <a:p>
                      <a:pPr algn="ctr">
                        <a:lnSpc>
                          <a:spcPct val="100000"/>
                        </a:lnSpc>
                      </a:pPr>
                      <a:r>
                        <a:rPr sz="1800" dirty="0">
                          <a:solidFill>
                            <a:srgbClr val="3F3F3F"/>
                          </a:solidFill>
                          <a:latin typeface="Times New Roman" pitchFamily="18" charset="0"/>
                          <a:cs typeface="Times New Roman" pitchFamily="18" charset="0"/>
                        </a:rPr>
                        <a:t>Not</a:t>
                      </a:r>
                      <a:r>
                        <a:rPr sz="1800" spc="-45" dirty="0">
                          <a:solidFill>
                            <a:srgbClr val="3F3F3F"/>
                          </a:solidFill>
                          <a:latin typeface="Times New Roman" pitchFamily="18" charset="0"/>
                          <a:cs typeface="Times New Roman" pitchFamily="18" charset="0"/>
                        </a:rPr>
                        <a:t> </a:t>
                      </a:r>
                      <a:r>
                        <a:rPr sz="1800" spc="-5" dirty="0">
                          <a:solidFill>
                            <a:srgbClr val="3F3F3F"/>
                          </a:solidFill>
                          <a:latin typeface="Times New Roman" pitchFamily="18" charset="0"/>
                          <a:cs typeface="Times New Roman" pitchFamily="18" charset="0"/>
                        </a:rPr>
                        <a:t>Transferable.</a:t>
                      </a:r>
                      <a:endParaRPr sz="1800">
                        <a:latin typeface="Times New Roman" pitchFamily="18" charset="0"/>
                        <a:cs typeface="Times New Roman" pitchFamily="18" charset="0"/>
                      </a:endParaRPr>
                    </a:p>
                  </a:txBody>
                  <a:tcPr marL="0" marR="0" marT="0"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marL="245110" marR="231775" indent="-8255" algn="ctr">
                        <a:lnSpc>
                          <a:spcPct val="100000"/>
                        </a:lnSpc>
                        <a:spcBef>
                          <a:spcPts val="1215"/>
                        </a:spcBef>
                      </a:pPr>
                      <a:r>
                        <a:rPr sz="1800" dirty="0">
                          <a:solidFill>
                            <a:srgbClr val="3F3F3F"/>
                          </a:solidFill>
                          <a:latin typeface="Times New Roman" pitchFamily="18" charset="0"/>
                          <a:cs typeface="Times New Roman" pitchFamily="18" charset="0"/>
                        </a:rPr>
                        <a:t>Regulation are  governed by</a:t>
                      </a:r>
                      <a:r>
                        <a:rPr sz="1800" spc="-110" dirty="0">
                          <a:solidFill>
                            <a:srgbClr val="3F3F3F"/>
                          </a:solidFill>
                          <a:latin typeface="Times New Roman" pitchFamily="18" charset="0"/>
                          <a:cs typeface="Times New Roman" pitchFamily="18" charset="0"/>
                        </a:rPr>
                        <a:t> </a:t>
                      </a:r>
                      <a:r>
                        <a:rPr sz="1800" spc="-5" dirty="0">
                          <a:solidFill>
                            <a:srgbClr val="3F3F3F"/>
                          </a:solidFill>
                          <a:latin typeface="Times New Roman" pitchFamily="18" charset="0"/>
                          <a:cs typeface="Times New Roman" pitchFamily="18" charset="0"/>
                        </a:rPr>
                        <a:t>LLP  Agreement</a:t>
                      </a:r>
                      <a:endParaRPr sz="1800">
                        <a:latin typeface="Times New Roman" pitchFamily="18" charset="0"/>
                        <a:cs typeface="Times New Roman" pitchFamily="18" charset="0"/>
                      </a:endParaRPr>
                    </a:p>
                  </a:txBody>
                  <a:tcPr marL="0" marR="0" marT="136151"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a:lnSpc>
                          <a:spcPct val="100000"/>
                        </a:lnSpc>
                        <a:spcBef>
                          <a:spcPts val="40"/>
                        </a:spcBef>
                      </a:pPr>
                      <a:endParaRPr sz="1800">
                        <a:latin typeface="Times New Roman" pitchFamily="18" charset="0"/>
                        <a:cs typeface="Times New Roman" pitchFamily="18" charset="0"/>
                      </a:endParaRPr>
                    </a:p>
                    <a:p>
                      <a:pPr marL="441325" marR="385445" indent="-52069">
                        <a:lnSpc>
                          <a:spcPct val="100000"/>
                        </a:lnSpc>
                      </a:pPr>
                      <a:r>
                        <a:rPr sz="1800" dirty="0">
                          <a:solidFill>
                            <a:srgbClr val="3F3F3F"/>
                          </a:solidFill>
                          <a:latin typeface="Times New Roman" pitchFamily="18" charset="0"/>
                          <a:cs typeface="Times New Roman" pitchFamily="18" charset="0"/>
                        </a:rPr>
                        <a:t>Ownership</a:t>
                      </a:r>
                      <a:r>
                        <a:rPr sz="1800" spc="-90" dirty="0">
                          <a:solidFill>
                            <a:srgbClr val="3F3F3F"/>
                          </a:solidFill>
                          <a:latin typeface="Times New Roman" pitchFamily="18" charset="0"/>
                          <a:cs typeface="Times New Roman" pitchFamily="18" charset="0"/>
                        </a:rPr>
                        <a:t> </a:t>
                      </a:r>
                      <a:r>
                        <a:rPr sz="1800" dirty="0">
                          <a:solidFill>
                            <a:srgbClr val="3F3F3F"/>
                          </a:solidFill>
                          <a:latin typeface="Times New Roman" pitchFamily="18" charset="0"/>
                          <a:cs typeface="Times New Roman" pitchFamily="18" charset="0"/>
                        </a:rPr>
                        <a:t>is  transferable</a:t>
                      </a:r>
                      <a:endParaRPr sz="1800">
                        <a:latin typeface="Times New Roman" pitchFamily="18" charset="0"/>
                        <a:cs typeface="Times New Roman" pitchFamily="18" charset="0"/>
                      </a:endParaRPr>
                    </a:p>
                  </a:txBody>
                  <a:tcPr marL="0" marR="0" marT="4482"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r>
              <a:tr h="1032835">
                <a:tc>
                  <a:txBody>
                    <a:bodyPr/>
                    <a:lstStyle/>
                    <a:p>
                      <a:pPr>
                        <a:lnSpc>
                          <a:spcPct val="100000"/>
                        </a:lnSpc>
                        <a:spcBef>
                          <a:spcPts val="55"/>
                        </a:spcBef>
                      </a:pPr>
                      <a:endParaRPr sz="1800">
                        <a:latin typeface="Times New Roman" pitchFamily="18" charset="0"/>
                        <a:cs typeface="Times New Roman" pitchFamily="18" charset="0"/>
                      </a:endParaRPr>
                    </a:p>
                    <a:p>
                      <a:pPr algn="ctr">
                        <a:lnSpc>
                          <a:spcPct val="100000"/>
                        </a:lnSpc>
                      </a:pPr>
                      <a:r>
                        <a:rPr sz="1800" b="1" dirty="0">
                          <a:solidFill>
                            <a:srgbClr val="3F3F3F"/>
                          </a:solidFill>
                          <a:latin typeface="Times New Roman" pitchFamily="18" charset="0"/>
                          <a:cs typeface="Times New Roman" pitchFamily="18" charset="0"/>
                        </a:rPr>
                        <a:t>10</a:t>
                      </a:r>
                      <a:endParaRPr sz="1800">
                        <a:latin typeface="Times New Roman" pitchFamily="18" charset="0"/>
                        <a:cs typeface="Times New Roman" pitchFamily="18" charset="0"/>
                      </a:endParaRPr>
                    </a:p>
                  </a:txBody>
                  <a:tcPr marL="0" marR="0" marT="6163"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a:lnSpc>
                          <a:spcPct val="100000"/>
                        </a:lnSpc>
                        <a:spcBef>
                          <a:spcPts val="55"/>
                        </a:spcBef>
                      </a:pPr>
                      <a:endParaRPr sz="1800">
                        <a:latin typeface="Times New Roman" pitchFamily="18" charset="0"/>
                        <a:cs typeface="Times New Roman" pitchFamily="18" charset="0"/>
                      </a:endParaRPr>
                    </a:p>
                    <a:p>
                      <a:pPr marL="92710">
                        <a:lnSpc>
                          <a:spcPct val="100000"/>
                        </a:lnSpc>
                      </a:pPr>
                      <a:r>
                        <a:rPr sz="1800" b="1" spc="-25" dirty="0">
                          <a:solidFill>
                            <a:srgbClr val="001F5F"/>
                          </a:solidFill>
                          <a:latin typeface="Times New Roman" pitchFamily="18" charset="0"/>
                          <a:cs typeface="Times New Roman" pitchFamily="18" charset="0"/>
                        </a:rPr>
                        <a:t>Voting</a:t>
                      </a:r>
                      <a:r>
                        <a:rPr sz="1800" b="1" spc="-30" dirty="0">
                          <a:solidFill>
                            <a:srgbClr val="001F5F"/>
                          </a:solidFill>
                          <a:latin typeface="Times New Roman" pitchFamily="18" charset="0"/>
                          <a:cs typeface="Times New Roman" pitchFamily="18" charset="0"/>
                        </a:rPr>
                        <a:t> </a:t>
                      </a:r>
                      <a:r>
                        <a:rPr sz="1800" b="1" dirty="0">
                          <a:solidFill>
                            <a:srgbClr val="001F5F"/>
                          </a:solidFill>
                          <a:latin typeface="Times New Roman" pitchFamily="18" charset="0"/>
                          <a:cs typeface="Times New Roman" pitchFamily="18" charset="0"/>
                        </a:rPr>
                        <a:t>Rights</a:t>
                      </a:r>
                      <a:endParaRPr sz="1800">
                        <a:latin typeface="Times New Roman" pitchFamily="18" charset="0"/>
                        <a:cs typeface="Times New Roman" pitchFamily="18" charset="0"/>
                      </a:endParaRPr>
                    </a:p>
                  </a:txBody>
                  <a:tcPr marL="0" marR="0" marT="6163"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a:lnSpc>
                          <a:spcPct val="100000"/>
                        </a:lnSpc>
                        <a:spcBef>
                          <a:spcPts val="20"/>
                        </a:spcBef>
                      </a:pPr>
                      <a:endParaRPr sz="1800">
                        <a:latin typeface="Times New Roman" pitchFamily="18" charset="0"/>
                        <a:cs typeface="Times New Roman" pitchFamily="18" charset="0"/>
                      </a:endParaRPr>
                    </a:p>
                    <a:p>
                      <a:pPr marL="348615" marR="264160" indent="-76200">
                        <a:lnSpc>
                          <a:spcPct val="100000"/>
                        </a:lnSpc>
                      </a:pPr>
                      <a:r>
                        <a:rPr sz="1800" spc="-5" dirty="0">
                          <a:solidFill>
                            <a:srgbClr val="3F3F3F"/>
                          </a:solidFill>
                          <a:latin typeface="Times New Roman" pitchFamily="18" charset="0"/>
                          <a:cs typeface="Times New Roman" pitchFamily="18" charset="0"/>
                        </a:rPr>
                        <a:t>As </a:t>
                      </a:r>
                      <a:r>
                        <a:rPr sz="1800" dirty="0">
                          <a:solidFill>
                            <a:srgbClr val="3F3F3F"/>
                          </a:solidFill>
                          <a:latin typeface="Times New Roman" pitchFamily="18" charset="0"/>
                          <a:cs typeface="Times New Roman" pitchFamily="18" charset="0"/>
                        </a:rPr>
                        <a:t>per</a:t>
                      </a:r>
                      <a:r>
                        <a:rPr sz="1800" spc="-70" dirty="0">
                          <a:solidFill>
                            <a:srgbClr val="3F3F3F"/>
                          </a:solidFill>
                          <a:latin typeface="Times New Roman" pitchFamily="18" charset="0"/>
                          <a:cs typeface="Times New Roman" pitchFamily="18" charset="0"/>
                        </a:rPr>
                        <a:t> </a:t>
                      </a:r>
                      <a:r>
                        <a:rPr sz="1800" dirty="0">
                          <a:solidFill>
                            <a:srgbClr val="3F3F3F"/>
                          </a:solidFill>
                          <a:latin typeface="Times New Roman" pitchFamily="18" charset="0"/>
                          <a:cs typeface="Times New Roman" pitchFamily="18" charset="0"/>
                        </a:rPr>
                        <a:t>Partnership  agreement/deed.</a:t>
                      </a:r>
                      <a:endParaRPr sz="1800">
                        <a:latin typeface="Times New Roman" pitchFamily="18" charset="0"/>
                        <a:cs typeface="Times New Roman" pitchFamily="18" charset="0"/>
                      </a:endParaRPr>
                    </a:p>
                  </a:txBody>
                  <a:tcPr marL="0" marR="0" marT="2241"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a:lnSpc>
                          <a:spcPct val="100000"/>
                        </a:lnSpc>
                        <a:spcBef>
                          <a:spcPts val="20"/>
                        </a:spcBef>
                      </a:pPr>
                      <a:endParaRPr sz="1800">
                        <a:latin typeface="Times New Roman" pitchFamily="18" charset="0"/>
                        <a:cs typeface="Times New Roman" pitchFamily="18" charset="0"/>
                      </a:endParaRPr>
                    </a:p>
                    <a:p>
                      <a:pPr marL="296545" marR="173990" indent="-116205">
                        <a:lnSpc>
                          <a:spcPct val="100000"/>
                        </a:lnSpc>
                      </a:pPr>
                      <a:r>
                        <a:rPr sz="1800" spc="-5" dirty="0">
                          <a:solidFill>
                            <a:srgbClr val="3F3F3F"/>
                          </a:solidFill>
                          <a:latin typeface="Times New Roman" pitchFamily="18" charset="0"/>
                          <a:cs typeface="Times New Roman" pitchFamily="18" charset="0"/>
                        </a:rPr>
                        <a:t>As </a:t>
                      </a:r>
                      <a:r>
                        <a:rPr sz="1800" dirty="0">
                          <a:solidFill>
                            <a:srgbClr val="3F3F3F"/>
                          </a:solidFill>
                          <a:latin typeface="Times New Roman" pitchFamily="18" charset="0"/>
                          <a:cs typeface="Times New Roman" pitchFamily="18" charset="0"/>
                        </a:rPr>
                        <a:t>per </a:t>
                      </a:r>
                      <a:r>
                        <a:rPr sz="1800" spc="5" dirty="0">
                          <a:solidFill>
                            <a:srgbClr val="3F3F3F"/>
                          </a:solidFill>
                          <a:latin typeface="Times New Roman" pitchFamily="18" charset="0"/>
                          <a:cs typeface="Times New Roman" pitchFamily="18" charset="0"/>
                        </a:rPr>
                        <a:t>the </a:t>
                      </a:r>
                      <a:r>
                        <a:rPr sz="1800" spc="-5" dirty="0">
                          <a:solidFill>
                            <a:srgbClr val="3F3F3F"/>
                          </a:solidFill>
                          <a:latin typeface="Times New Roman" pitchFamily="18" charset="0"/>
                          <a:cs typeface="Times New Roman" pitchFamily="18" charset="0"/>
                        </a:rPr>
                        <a:t>terms</a:t>
                      </a:r>
                      <a:r>
                        <a:rPr sz="1800" spc="-80" dirty="0">
                          <a:solidFill>
                            <a:srgbClr val="3F3F3F"/>
                          </a:solidFill>
                          <a:latin typeface="Times New Roman" pitchFamily="18" charset="0"/>
                          <a:cs typeface="Times New Roman" pitchFamily="18" charset="0"/>
                        </a:rPr>
                        <a:t> </a:t>
                      </a:r>
                      <a:r>
                        <a:rPr sz="1800" dirty="0">
                          <a:solidFill>
                            <a:srgbClr val="3F3F3F"/>
                          </a:solidFill>
                          <a:latin typeface="Times New Roman" pitchFamily="18" charset="0"/>
                          <a:cs typeface="Times New Roman" pitchFamily="18" charset="0"/>
                        </a:rPr>
                        <a:t>of  </a:t>
                      </a:r>
                      <a:r>
                        <a:rPr sz="1800" spc="-5" dirty="0">
                          <a:solidFill>
                            <a:srgbClr val="3F3F3F"/>
                          </a:solidFill>
                          <a:latin typeface="Times New Roman" pitchFamily="18" charset="0"/>
                          <a:cs typeface="Times New Roman" pitchFamily="18" charset="0"/>
                        </a:rPr>
                        <a:t>LLP</a:t>
                      </a:r>
                      <a:r>
                        <a:rPr sz="1800" spc="-150" dirty="0">
                          <a:solidFill>
                            <a:srgbClr val="3F3F3F"/>
                          </a:solidFill>
                          <a:latin typeface="Times New Roman" pitchFamily="18" charset="0"/>
                          <a:cs typeface="Times New Roman" pitchFamily="18" charset="0"/>
                        </a:rPr>
                        <a:t> </a:t>
                      </a:r>
                      <a:r>
                        <a:rPr sz="1800" spc="-5" dirty="0">
                          <a:solidFill>
                            <a:srgbClr val="3F3F3F"/>
                          </a:solidFill>
                          <a:latin typeface="Times New Roman" pitchFamily="18" charset="0"/>
                          <a:cs typeface="Times New Roman" pitchFamily="18" charset="0"/>
                        </a:rPr>
                        <a:t>Agreement</a:t>
                      </a:r>
                      <a:endParaRPr sz="1800">
                        <a:latin typeface="Times New Roman" pitchFamily="18" charset="0"/>
                        <a:cs typeface="Times New Roman" pitchFamily="18" charset="0"/>
                      </a:endParaRPr>
                    </a:p>
                  </a:txBody>
                  <a:tcPr marL="0" marR="0" marT="2241"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c>
                  <a:txBody>
                    <a:bodyPr/>
                    <a:lstStyle/>
                    <a:p>
                      <a:pPr>
                        <a:lnSpc>
                          <a:spcPct val="100000"/>
                        </a:lnSpc>
                        <a:spcBef>
                          <a:spcPts val="20"/>
                        </a:spcBef>
                      </a:pPr>
                      <a:endParaRPr sz="1800">
                        <a:latin typeface="Times New Roman" pitchFamily="18" charset="0"/>
                        <a:cs typeface="Times New Roman" pitchFamily="18" charset="0"/>
                      </a:endParaRPr>
                    </a:p>
                    <a:p>
                      <a:pPr marL="92075" marR="86360" indent="25400">
                        <a:lnSpc>
                          <a:spcPct val="100000"/>
                        </a:lnSpc>
                      </a:pPr>
                      <a:r>
                        <a:rPr sz="1800" spc="-5" dirty="0">
                          <a:solidFill>
                            <a:srgbClr val="3F3F3F"/>
                          </a:solidFill>
                          <a:latin typeface="Times New Roman" pitchFamily="18" charset="0"/>
                          <a:cs typeface="Times New Roman" pitchFamily="18" charset="0"/>
                        </a:rPr>
                        <a:t>As </a:t>
                      </a:r>
                      <a:r>
                        <a:rPr sz="1800" dirty="0">
                          <a:solidFill>
                            <a:srgbClr val="3F3F3F"/>
                          </a:solidFill>
                          <a:latin typeface="Times New Roman" pitchFamily="18" charset="0"/>
                          <a:cs typeface="Times New Roman" pitchFamily="18" charset="0"/>
                        </a:rPr>
                        <a:t>per </a:t>
                      </a:r>
                      <a:r>
                        <a:rPr sz="1800" spc="-5" dirty="0">
                          <a:solidFill>
                            <a:srgbClr val="3F3F3F"/>
                          </a:solidFill>
                          <a:latin typeface="Times New Roman" pitchFamily="18" charset="0"/>
                          <a:cs typeface="Times New Roman" pitchFamily="18" charset="0"/>
                        </a:rPr>
                        <a:t>AOA </a:t>
                      </a:r>
                      <a:r>
                        <a:rPr sz="1800" dirty="0">
                          <a:solidFill>
                            <a:srgbClr val="3F3F3F"/>
                          </a:solidFill>
                          <a:latin typeface="Times New Roman" pitchFamily="18" charset="0"/>
                          <a:cs typeface="Times New Roman" pitchFamily="18" charset="0"/>
                        </a:rPr>
                        <a:t>and </a:t>
                      </a:r>
                      <a:r>
                        <a:rPr sz="1800" spc="5" dirty="0">
                          <a:solidFill>
                            <a:srgbClr val="3F3F3F"/>
                          </a:solidFill>
                          <a:latin typeface="Times New Roman" pitchFamily="18" charset="0"/>
                          <a:cs typeface="Times New Roman" pitchFamily="18" charset="0"/>
                        </a:rPr>
                        <a:t>the  </a:t>
                      </a:r>
                      <a:r>
                        <a:rPr sz="1800" dirty="0">
                          <a:solidFill>
                            <a:srgbClr val="3F3F3F"/>
                          </a:solidFill>
                          <a:latin typeface="Times New Roman" pitchFamily="18" charset="0"/>
                          <a:cs typeface="Times New Roman" pitchFamily="18" charset="0"/>
                        </a:rPr>
                        <a:t>Companies Act,</a:t>
                      </a:r>
                      <a:r>
                        <a:rPr sz="1800" spc="-175" dirty="0">
                          <a:solidFill>
                            <a:srgbClr val="3F3F3F"/>
                          </a:solidFill>
                          <a:latin typeface="Times New Roman" pitchFamily="18" charset="0"/>
                          <a:cs typeface="Times New Roman" pitchFamily="18" charset="0"/>
                        </a:rPr>
                        <a:t> </a:t>
                      </a:r>
                      <a:r>
                        <a:rPr sz="1800" spc="5" dirty="0">
                          <a:solidFill>
                            <a:srgbClr val="3F3F3F"/>
                          </a:solidFill>
                          <a:latin typeface="Times New Roman" pitchFamily="18" charset="0"/>
                          <a:cs typeface="Times New Roman" pitchFamily="18" charset="0"/>
                        </a:rPr>
                        <a:t>2013</a:t>
                      </a:r>
                      <a:endParaRPr sz="1800">
                        <a:latin typeface="Times New Roman" pitchFamily="18" charset="0"/>
                        <a:cs typeface="Times New Roman" pitchFamily="18" charset="0"/>
                      </a:endParaRPr>
                    </a:p>
                  </a:txBody>
                  <a:tcPr marL="0" marR="0" marT="2241" marB="0">
                    <a:lnL w="3175">
                      <a:solidFill>
                        <a:srgbClr val="7F7F7F"/>
                      </a:solidFill>
                      <a:prstDash val="solid"/>
                    </a:lnL>
                    <a:lnR w="3175">
                      <a:solidFill>
                        <a:srgbClr val="7F7F7F"/>
                      </a:solidFill>
                      <a:prstDash val="solid"/>
                    </a:lnR>
                    <a:lnT w="3175">
                      <a:solidFill>
                        <a:srgbClr val="7F7F7F"/>
                      </a:solidFill>
                      <a:prstDash val="solid"/>
                    </a:lnT>
                    <a:lnB w="3175">
                      <a:solidFill>
                        <a:srgbClr val="7F7F7F"/>
                      </a:solidFill>
                      <a:prstDash val="solid"/>
                    </a:lnB>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algn="just">
              <a:buFont typeface="Wingdings" pitchFamily="2" charset="2"/>
              <a:buChar char="Ø"/>
            </a:pPr>
            <a:r>
              <a:rPr lang="en-US" dirty="0" smtClean="0">
                <a:latin typeface="Times New Roman" pitchFamily="18" charset="0"/>
                <a:cs typeface="Times New Roman" pitchFamily="18" charset="0"/>
              </a:rPr>
              <a:t>A company's value proposition </a:t>
            </a:r>
            <a:r>
              <a:rPr lang="en-US" b="1" dirty="0" smtClean="0">
                <a:latin typeface="Times New Roman" pitchFamily="18" charset="0"/>
                <a:cs typeface="Times New Roman" pitchFamily="18" charset="0"/>
              </a:rPr>
              <a:t>tells a customer the number one reason why a product or service is best suited for that particular customer.</a:t>
            </a:r>
          </a:p>
          <a:p>
            <a:pPr algn="just">
              <a:buFont typeface="Wingdings" pitchFamily="2" charset="2"/>
              <a:buChar char="Ø"/>
            </a:pPr>
            <a:r>
              <a:rPr lang="en-US" dirty="0" smtClean="0">
                <a:latin typeface="Times New Roman" pitchFamily="18" charset="0"/>
                <a:cs typeface="Times New Roman" pitchFamily="18" charset="0"/>
              </a:rPr>
              <a:t>A value proposition should be communicated to customers directly, either via the company's website or other marketing or advertising materials.</a:t>
            </a:r>
          </a:p>
          <a:p>
            <a:pPr algn="just">
              <a:buFont typeface="Wingdings" pitchFamily="2" charset="2"/>
              <a:buChar char="Ø"/>
            </a:pPr>
            <a:r>
              <a:rPr lang="en-US" dirty="0" smtClean="0">
                <a:latin typeface="Times New Roman" pitchFamily="18" charset="0"/>
                <a:cs typeface="Times New Roman" pitchFamily="18" charset="0"/>
              </a:rPr>
              <a:t>Value propositions can follow different formats, as long as they are "on brand," unique, and specific to the company in question.</a:t>
            </a:r>
          </a:p>
          <a:p>
            <a:pPr algn="just">
              <a:buFont typeface="Wingdings" pitchFamily="2" charset="2"/>
              <a:buChar char="Ø"/>
            </a:pPr>
            <a:r>
              <a:rPr lang="en-US" dirty="0" smtClean="0">
                <a:latin typeface="Times New Roman" pitchFamily="18" charset="0"/>
                <a:cs typeface="Times New Roman" pitchFamily="18" charset="0"/>
              </a:rPr>
              <a:t>A successful value proposition should be persuasive and help turn a prospect into a paying customer.</a:t>
            </a:r>
            <a:endParaRPr lang="en-US"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u="sng" dirty="0" smtClean="0">
                <a:latin typeface="Times New Roman" pitchFamily="18" charset="0"/>
                <a:cs typeface="Times New Roman" pitchFamily="18" charset="0"/>
              </a:rPr>
              <a:t>Hindu Undivided Family (HUF)</a:t>
            </a:r>
            <a:r>
              <a:rPr lang="en-US" dirty="0" smtClean="0">
                <a:latin typeface="Times New Roman" pitchFamily="18" charset="0"/>
                <a:cs typeface="Times New Roman" pitchFamily="18" charset="0"/>
              </a:rPr>
              <a:t> : Business Formed by birth in a Hindu family</a:t>
            </a:r>
          </a:p>
          <a:p>
            <a:r>
              <a:rPr lang="en-US" dirty="0" smtClean="0">
                <a:latin typeface="Times New Roman" pitchFamily="18" charset="0"/>
                <a:cs typeface="Times New Roman" pitchFamily="18" charset="0"/>
              </a:rPr>
              <a:t>The family pool of resources</a:t>
            </a:r>
          </a:p>
          <a:p>
            <a:r>
              <a:rPr lang="en-US" dirty="0" smtClean="0">
                <a:latin typeface="Times New Roman" pitchFamily="18" charset="0"/>
                <a:cs typeface="Times New Roman" pitchFamily="18" charset="0"/>
              </a:rPr>
              <a:t>Family members are automatic co-owners</a:t>
            </a:r>
          </a:p>
          <a:p>
            <a:r>
              <a:rPr lang="en-US" dirty="0" smtClean="0">
                <a:latin typeface="Times New Roman" pitchFamily="18" charset="0"/>
                <a:cs typeface="Times New Roman" pitchFamily="18" charset="0"/>
              </a:rPr>
              <a:t>Head of the family (Karta) is the decision maker</a:t>
            </a:r>
          </a:p>
          <a:p>
            <a:r>
              <a:rPr lang="en-US" dirty="0" smtClean="0">
                <a:latin typeface="Times New Roman" pitchFamily="18" charset="0"/>
                <a:cs typeface="Times New Roman" pitchFamily="18" charset="0"/>
              </a:rPr>
              <a:t>The Karta has unlimited liability.</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00800"/>
          </a:xfrm>
        </p:spPr>
        <p:txBody>
          <a:bodyPr>
            <a:noAutofit/>
          </a:bodyPr>
          <a:lstStyle/>
          <a:p>
            <a:pPr algn="just"/>
            <a:r>
              <a:rPr lang="en-US" sz="2800" b="1" dirty="0" smtClean="0">
                <a:latin typeface="Times New Roman" pitchFamily="18" charset="0"/>
                <a:cs typeface="Times New Roman" pitchFamily="18" charset="0"/>
              </a:rPr>
              <a:t>Co-operative Society</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A co-operative society is a voluntary association of persons of moderate means who unite together to protect &amp; promote their common economic interests.</a:t>
            </a:r>
          </a:p>
          <a:p>
            <a:pPr algn="just"/>
            <a:r>
              <a:rPr lang="en-US" sz="2800" b="1" dirty="0" smtClean="0">
                <a:latin typeface="Times New Roman" pitchFamily="18" charset="0"/>
                <a:cs typeface="Times New Roman" pitchFamily="18" charset="0"/>
              </a:rPr>
              <a:t>FEATURES</a:t>
            </a:r>
            <a:endParaRPr lang="en-US" sz="2800" dirty="0" smtClean="0">
              <a:latin typeface="Times New Roman" pitchFamily="18" charset="0"/>
              <a:cs typeface="Times New Roman" pitchFamily="18" charset="0"/>
            </a:endParaRPr>
          </a:p>
          <a:p>
            <a:pPr marL="514350" indent="-514350" algn="just">
              <a:buNone/>
            </a:pPr>
            <a:r>
              <a:rPr lang="en-US" sz="2800" b="1" dirty="0" smtClean="0">
                <a:latin typeface="Times New Roman" pitchFamily="18" charset="0"/>
                <a:cs typeface="Times New Roman" pitchFamily="18" charset="0"/>
              </a:rPr>
              <a:t>1.Voluntary association:</a:t>
            </a:r>
            <a:r>
              <a:rPr lang="en-US" sz="2800" dirty="0" smtClean="0">
                <a:latin typeface="Times New Roman" pitchFamily="18" charset="0"/>
                <a:cs typeface="Times New Roman" pitchFamily="18" charset="0"/>
              </a:rPr>
              <a:t> Every one having a common interest is free to join a co-operative society and can also leave the society after giving proper notice.</a:t>
            </a:r>
          </a:p>
          <a:p>
            <a:pPr marL="514350" indent="-514350" algn="just">
              <a:buNone/>
            </a:pPr>
            <a:r>
              <a:rPr lang="en-US" sz="2800" b="1" dirty="0" smtClean="0">
                <a:latin typeface="Times New Roman" pitchFamily="18" charset="0"/>
                <a:cs typeface="Times New Roman" pitchFamily="18" charset="0"/>
              </a:rPr>
              <a:t>2. Limited liability:</a:t>
            </a:r>
            <a:r>
              <a:rPr lang="en-US" sz="2800" dirty="0" smtClean="0">
                <a:latin typeface="Times New Roman" pitchFamily="18" charset="0"/>
                <a:cs typeface="Times New Roman" pitchFamily="18" charset="0"/>
              </a:rPr>
              <a:t> The liability of the member is limited to the extent of their capital contribution in the society.</a:t>
            </a:r>
          </a:p>
          <a:p>
            <a:pPr algn="just">
              <a:buNone/>
            </a:pPr>
            <a:r>
              <a:rPr lang="en-US" sz="2800" b="1" dirty="0" smtClean="0">
                <a:latin typeface="Times New Roman" pitchFamily="18" charset="0"/>
                <a:cs typeface="Times New Roman" pitchFamily="18" charset="0"/>
              </a:rPr>
              <a:t>3. Democratic control:</a:t>
            </a:r>
            <a:r>
              <a:rPr lang="en-US" sz="2800" dirty="0" smtClean="0">
                <a:latin typeface="Times New Roman" pitchFamily="18" charset="0"/>
                <a:cs typeface="Times New Roman" pitchFamily="18" charset="0"/>
              </a:rPr>
              <a:t> Management &amp; Control lies with the managing committee elected by the members by giving vote. Every member has one vote irrespective of the number of shares held by him.</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85000" lnSpcReduction="20000"/>
          </a:bodyPr>
          <a:lstStyle/>
          <a:p>
            <a:pPr algn="just">
              <a:buNone/>
            </a:pPr>
            <a:r>
              <a:rPr lang="en-US" b="1" dirty="0" smtClean="0">
                <a:latin typeface="Times New Roman" pitchFamily="18" charset="0"/>
                <a:cs typeface="Times New Roman" pitchFamily="18" charset="0"/>
              </a:rPr>
              <a:t>4. Bound by govt.’s rules:</a:t>
            </a:r>
            <a:r>
              <a:rPr lang="en-US" dirty="0" smtClean="0">
                <a:latin typeface="Times New Roman" pitchFamily="18" charset="0"/>
                <a:cs typeface="Times New Roman" pitchFamily="18" charset="0"/>
              </a:rPr>
              <a:t> </a:t>
            </a:r>
            <a:r>
              <a:rPr lang="en-US" sz="3300" dirty="0" smtClean="0">
                <a:latin typeface="Times New Roman" pitchFamily="18" charset="0"/>
                <a:cs typeface="Times New Roman" pitchFamily="18" charset="0"/>
              </a:rPr>
              <a:t>They have to be tide by the rules and regulations framed by govt. for them.</a:t>
            </a:r>
          </a:p>
          <a:p>
            <a:pPr algn="just">
              <a:buNone/>
            </a:pPr>
            <a:r>
              <a:rPr lang="en-US" sz="3300" b="1" dirty="0" smtClean="0">
                <a:latin typeface="Times New Roman" pitchFamily="18" charset="0"/>
                <a:cs typeface="Times New Roman" pitchFamily="18" charset="0"/>
              </a:rPr>
              <a:t>5. Distribution of surplus:</a:t>
            </a:r>
            <a:r>
              <a:rPr lang="en-US" sz="3300" dirty="0" smtClean="0">
                <a:latin typeface="Times New Roman" pitchFamily="18" charset="0"/>
                <a:cs typeface="Times New Roman" pitchFamily="18" charset="0"/>
              </a:rPr>
              <a:t> The profit is distributed on the basis of volume of business transacted by a member and not on the basis of capital contribution of members.</a:t>
            </a:r>
          </a:p>
          <a:p>
            <a:pPr>
              <a:buNone/>
            </a:pPr>
            <a:r>
              <a:rPr lang="en-US" sz="3300" b="1" dirty="0" smtClean="0">
                <a:solidFill>
                  <a:srgbClr val="FF0000"/>
                </a:solidFill>
                <a:latin typeface="Times New Roman" pitchFamily="18" charset="0"/>
                <a:cs typeface="Times New Roman" pitchFamily="18" charset="0"/>
              </a:rPr>
              <a:t>         </a:t>
            </a:r>
          </a:p>
          <a:p>
            <a:pPr>
              <a:buNone/>
            </a:pPr>
            <a:r>
              <a:rPr lang="en-US" b="1" dirty="0" smtClean="0">
                <a:solidFill>
                  <a:srgbClr val="FF0000"/>
                </a:solidFill>
                <a:latin typeface="Times New Roman" pitchFamily="18" charset="0"/>
                <a:cs typeface="Times New Roman" pitchFamily="18" charset="0"/>
              </a:rPr>
              <a:t>          TYPES OF CO-OPERATIVE SOCIETIES</a:t>
            </a:r>
            <a:endParaRPr lang="en-US" dirty="0" smtClean="0">
              <a:solidFill>
                <a:srgbClr val="FF0000"/>
              </a:solidFill>
              <a:latin typeface="Times New Roman" pitchFamily="18" charset="0"/>
              <a:cs typeface="Times New Roman" pitchFamily="18" charset="0"/>
            </a:endParaRPr>
          </a:p>
          <a:p>
            <a:r>
              <a:rPr lang="en-US" b="1" dirty="0" smtClean="0">
                <a:latin typeface="Times New Roman" pitchFamily="18" charset="0"/>
                <a:cs typeface="Times New Roman" pitchFamily="18" charset="0"/>
              </a:rPr>
              <a:t>1. Consumers co-operative </a:t>
            </a:r>
            <a:r>
              <a:rPr lang="en-US" sz="3500" b="1" dirty="0" smtClean="0">
                <a:latin typeface="Times New Roman" pitchFamily="18" charset="0"/>
                <a:cs typeface="Times New Roman" pitchFamily="18" charset="0"/>
              </a:rPr>
              <a:t>Society –</a:t>
            </a:r>
            <a:r>
              <a:rPr lang="en-US" sz="3500" dirty="0" smtClean="0">
                <a:latin typeface="Times New Roman" pitchFamily="18" charset="0"/>
                <a:cs typeface="Times New Roman" pitchFamily="18" charset="0"/>
              </a:rPr>
              <a:t> It formed to protect the interest of </a:t>
            </a:r>
            <a:r>
              <a:rPr lang="en-US" sz="3500" dirty="0" err="1" smtClean="0">
                <a:latin typeface="Times New Roman" pitchFamily="18" charset="0"/>
                <a:cs typeface="Times New Roman" pitchFamily="18" charset="0"/>
              </a:rPr>
              <a:t>consumers.It</a:t>
            </a:r>
            <a:r>
              <a:rPr lang="en-US" sz="3500" dirty="0" smtClean="0">
                <a:latin typeface="Times New Roman" pitchFamily="18" charset="0"/>
                <a:cs typeface="Times New Roman" pitchFamily="18" charset="0"/>
              </a:rPr>
              <a:t> seeks to eliminate middleman by establishing a direct link with the producers. </a:t>
            </a:r>
          </a:p>
          <a:p>
            <a:r>
              <a:rPr lang="en-US" sz="3500" b="1" dirty="0" smtClean="0">
                <a:latin typeface="Times New Roman" pitchFamily="18" charset="0"/>
                <a:cs typeface="Times New Roman" pitchFamily="18" charset="0"/>
              </a:rPr>
              <a:t>2. Producer’s Co-operative Society –</a:t>
            </a:r>
            <a:r>
              <a:rPr lang="en-US" sz="3500" dirty="0" smtClean="0">
                <a:latin typeface="Times New Roman" pitchFamily="18" charset="0"/>
                <a:cs typeface="Times New Roman" pitchFamily="18" charset="0"/>
              </a:rPr>
              <a:t> The main aim is to help small producers who cannot easily collect various items of production and face some problem in marketing. </a:t>
            </a:r>
          </a:p>
          <a:p>
            <a:pPr algn="just">
              <a:buNone/>
            </a:pP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8305800"/>
          </a:xfrm>
        </p:spPr>
        <p:txBody>
          <a:bodyPr>
            <a:noAutofit/>
          </a:bodyPr>
          <a:lstStyle/>
          <a:p>
            <a:r>
              <a:rPr lang="en-US" sz="2800" b="1" dirty="0" smtClean="0">
                <a:latin typeface="Times New Roman" pitchFamily="18" charset="0"/>
                <a:cs typeface="Times New Roman" pitchFamily="18" charset="0"/>
              </a:rPr>
              <a:t>3. Marketing Co-operative Society –</a:t>
            </a:r>
            <a:r>
              <a:rPr lang="en-US" sz="2800" dirty="0" smtClean="0">
                <a:latin typeface="Times New Roman" pitchFamily="18" charset="0"/>
                <a:cs typeface="Times New Roman" pitchFamily="18" charset="0"/>
              </a:rPr>
              <a:t> It performs various marketing function such as transportation, warehousing, packing, grading, marketing research etc. for the benefit of its members. </a:t>
            </a:r>
          </a:p>
          <a:p>
            <a:r>
              <a:rPr lang="en-US" sz="2800" b="1" dirty="0" smtClean="0">
                <a:latin typeface="Times New Roman" pitchFamily="18" charset="0"/>
                <a:cs typeface="Times New Roman" pitchFamily="18" charset="0"/>
              </a:rPr>
              <a:t>4. Farmer’s Co-operative Society –</a:t>
            </a:r>
            <a:r>
              <a:rPr lang="en-US" sz="2800" dirty="0" smtClean="0">
                <a:latin typeface="Times New Roman" pitchFamily="18" charset="0"/>
                <a:cs typeface="Times New Roman" pitchFamily="18" charset="0"/>
              </a:rPr>
              <a:t> In such societies, small farmers join together and pool their resources for cultivating their land collectively. Such societies provide better quality seeds, fertilizers, machinery and other modern techniques for use in the cultivation of crops. It provides them opportunity of cultivation on large scale.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5. Credit co-operative Society –</a:t>
            </a:r>
            <a:r>
              <a:rPr lang="en-US" dirty="0" smtClean="0">
                <a:latin typeface="Times New Roman" pitchFamily="18" charset="0"/>
                <a:cs typeface="Times New Roman" pitchFamily="18" charset="0"/>
              </a:rPr>
              <a:t> Such societies protect the members from exploitation by money lenders. They provide loans to their members at easy terms and reasonably low rate of interest.</a:t>
            </a:r>
          </a:p>
          <a:p>
            <a:r>
              <a:rPr lang="en-US" b="1" dirty="0" smtClean="0">
                <a:latin typeface="Times New Roman" pitchFamily="18" charset="0"/>
                <a:cs typeface="Times New Roman" pitchFamily="18" charset="0"/>
              </a:rPr>
              <a:t>6. Co-operative Housing Society –</a:t>
            </a:r>
            <a:r>
              <a:rPr lang="en-US" dirty="0" smtClean="0">
                <a:latin typeface="Times New Roman" pitchFamily="18" charset="0"/>
                <a:cs typeface="Times New Roman" pitchFamily="18" charset="0"/>
              </a:rPr>
              <a:t> The main aim is to provide houses to people with limited means/income at reasonable price.</a:t>
            </a:r>
          </a:p>
          <a:p>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92500" lnSpcReduction="20000"/>
          </a:bodyPr>
          <a:lstStyle/>
          <a:p>
            <a:pPr algn="just" fontAlgn="base"/>
            <a:r>
              <a:rPr lang="en-US" sz="3500" b="1" dirty="0" smtClean="0">
                <a:solidFill>
                  <a:srgbClr val="C00000"/>
                </a:solidFill>
                <a:latin typeface="Times New Roman" pitchFamily="18" charset="0"/>
                <a:cs typeface="Times New Roman" pitchFamily="18" charset="0"/>
              </a:rPr>
              <a:t>Introduction to risk</a:t>
            </a:r>
            <a:r>
              <a:rPr lang="en-US" dirty="0" smtClean="0">
                <a:latin typeface="Times New Roman" pitchFamily="18" charset="0"/>
                <a:cs typeface="Times New Roman" pitchFamily="18" charset="0"/>
              </a:rPr>
              <a:t> </a:t>
            </a:r>
          </a:p>
          <a:p>
            <a:pPr algn="just" fontAlgn="base"/>
            <a:r>
              <a:rPr lang="en-US" dirty="0" smtClean="0">
                <a:latin typeface="Times New Roman" pitchFamily="18" charset="0"/>
                <a:cs typeface="Times New Roman" pitchFamily="18" charset="0"/>
              </a:rPr>
              <a:t>While risk has always been part of financial activity, the 1990's saw risk management become a key business function within banks and other financial institutions. </a:t>
            </a:r>
          </a:p>
          <a:p>
            <a:pPr algn="just" fontAlgn="base"/>
            <a:r>
              <a:rPr lang="en-US" b="1" dirty="0" smtClean="0">
                <a:solidFill>
                  <a:srgbClr val="C00000"/>
                </a:solidFill>
                <a:latin typeface="Times New Roman" pitchFamily="18" charset="0"/>
                <a:cs typeface="Times New Roman" pitchFamily="18" charset="0"/>
              </a:rPr>
              <a:t>Risk Management</a:t>
            </a:r>
            <a:r>
              <a:rPr lang="en-US" dirty="0" smtClean="0">
                <a:latin typeface="Times New Roman" pitchFamily="18" charset="0"/>
                <a:cs typeface="Times New Roman" pitchFamily="18" charset="0"/>
              </a:rPr>
              <a:t> </a:t>
            </a:r>
          </a:p>
          <a:p>
            <a:pPr algn="just" fontAlgn="base"/>
            <a:r>
              <a:rPr lang="en-US" dirty="0" smtClean="0">
                <a:latin typeface="Times New Roman" pitchFamily="18" charset="0"/>
                <a:cs typeface="Times New Roman" pitchFamily="18" charset="0"/>
              </a:rPr>
              <a:t>Risk Management is primarily concerned with reducing the potential of any internal or external events to detrimentally affect a business. It should be a set of continuous and developing processes that are applied throughout an </a:t>
            </a:r>
            <a:r>
              <a:rPr lang="en-US" dirty="0" err="1" smtClean="0">
                <a:latin typeface="Times New Roman" pitchFamily="18" charset="0"/>
                <a:cs typeface="Times New Roman" pitchFamily="18" charset="0"/>
              </a:rPr>
              <a:t>organisation's</a:t>
            </a:r>
            <a:r>
              <a:rPr lang="en-US" dirty="0" smtClean="0">
                <a:latin typeface="Times New Roman" pitchFamily="18" charset="0"/>
                <a:cs typeface="Times New Roman" pitchFamily="18" charset="0"/>
              </a:rPr>
              <a:t> strategy and should methodically address all the risks surrounding past, present and future activities.</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77500" lnSpcReduction="20000"/>
          </a:bodyPr>
          <a:lstStyle/>
          <a:p>
            <a:pPr algn="just" fontAlgn="base"/>
            <a:r>
              <a:rPr lang="en-US" b="1" dirty="0" smtClean="0">
                <a:latin typeface="Times New Roman" pitchFamily="18" charset="0"/>
                <a:cs typeface="Times New Roman" pitchFamily="18" charset="0"/>
              </a:rPr>
              <a:t>Risk Management objectives</a:t>
            </a:r>
            <a:endParaRPr lang="en-US" dirty="0" smtClean="0">
              <a:latin typeface="Times New Roman" pitchFamily="18" charset="0"/>
              <a:cs typeface="Times New Roman" pitchFamily="18" charset="0"/>
            </a:endParaRPr>
          </a:p>
          <a:p>
            <a:pPr algn="just" fontAlgn="base"/>
            <a:r>
              <a:rPr lang="en-US" dirty="0" smtClean="0">
                <a:latin typeface="Times New Roman" pitchFamily="18" charset="0"/>
                <a:cs typeface="Times New Roman" pitchFamily="18" charset="0"/>
              </a:rPr>
              <a:t>There are two main areas of focus for Risk Management, each with its own set of objectives:</a:t>
            </a:r>
          </a:p>
          <a:p>
            <a:pPr algn="just" fontAlgn="base"/>
            <a:r>
              <a:rPr lang="en-US" b="1" dirty="0" smtClean="0">
                <a:latin typeface="Times New Roman" pitchFamily="18" charset="0"/>
                <a:cs typeface="Times New Roman" pitchFamily="18" charset="0"/>
              </a:rPr>
              <a:t>Internal</a:t>
            </a:r>
            <a:endParaRPr lang="en-US" dirty="0" smtClean="0">
              <a:latin typeface="Times New Roman" pitchFamily="18" charset="0"/>
              <a:cs typeface="Times New Roman" pitchFamily="18" charset="0"/>
            </a:endParaRPr>
          </a:p>
          <a:p>
            <a:pPr algn="just" fontAlgn="base"/>
            <a:r>
              <a:rPr lang="en-US" dirty="0" smtClean="0">
                <a:latin typeface="Times New Roman" pitchFamily="18" charset="0"/>
                <a:cs typeface="Times New Roman" pitchFamily="18" charset="0"/>
              </a:rPr>
              <a:t>To reassure management that the business is aware of, and in control of, current and future business risks</a:t>
            </a:r>
          </a:p>
          <a:p>
            <a:pPr algn="just" fontAlgn="base"/>
            <a:r>
              <a:rPr lang="en-US" dirty="0" smtClean="0">
                <a:latin typeface="Times New Roman" pitchFamily="18" charset="0"/>
                <a:cs typeface="Times New Roman" pitchFamily="18" charset="0"/>
              </a:rPr>
              <a:t> To safeguard business assets and reputation</a:t>
            </a:r>
          </a:p>
          <a:p>
            <a:pPr algn="just" fontAlgn="base"/>
            <a:r>
              <a:rPr lang="en-US" dirty="0" smtClean="0">
                <a:latin typeface="Times New Roman" pitchFamily="18" charset="0"/>
                <a:cs typeface="Times New Roman" pitchFamily="18" charset="0"/>
              </a:rPr>
              <a:t> To help improve the business's operating performance and shareholder value</a:t>
            </a:r>
          </a:p>
          <a:p>
            <a:pPr algn="just" fontAlgn="base"/>
            <a:r>
              <a:rPr lang="en-US" dirty="0" smtClean="0">
                <a:latin typeface="Times New Roman" pitchFamily="18" charset="0"/>
                <a:cs typeface="Times New Roman" pitchFamily="18" charset="0"/>
              </a:rPr>
              <a:t> To improve efficiency by reducing risk exposure inherent in the business processes</a:t>
            </a:r>
          </a:p>
          <a:p>
            <a:pPr algn="just" fontAlgn="base"/>
            <a:r>
              <a:rPr lang="en-US" dirty="0" smtClean="0">
                <a:latin typeface="Times New Roman" pitchFamily="18" charset="0"/>
                <a:cs typeface="Times New Roman" pitchFamily="18" charset="0"/>
              </a:rPr>
              <a:t> To support the achievement of strategic goals</a:t>
            </a:r>
          </a:p>
          <a:p>
            <a:pPr algn="just" fontAlgn="base"/>
            <a:r>
              <a:rPr lang="en-US" b="1" dirty="0" smtClean="0">
                <a:latin typeface="Times New Roman" pitchFamily="18" charset="0"/>
                <a:cs typeface="Times New Roman" pitchFamily="18" charset="0"/>
              </a:rPr>
              <a:t>External</a:t>
            </a:r>
            <a:endParaRPr lang="en-US" dirty="0" smtClean="0">
              <a:latin typeface="Times New Roman" pitchFamily="18" charset="0"/>
              <a:cs typeface="Times New Roman" pitchFamily="18" charset="0"/>
            </a:endParaRPr>
          </a:p>
          <a:p>
            <a:pPr algn="just" fontAlgn="base"/>
            <a:r>
              <a:rPr lang="en-US" dirty="0" smtClean="0">
                <a:latin typeface="Times New Roman" pitchFamily="18" charset="0"/>
                <a:cs typeface="Times New Roman" pitchFamily="18" charset="0"/>
              </a:rPr>
              <a:t> To ensure compliance with regulatory requirements</a:t>
            </a:r>
          </a:p>
          <a:p>
            <a:pPr algn="just" fontAlgn="base">
              <a:buFont typeface="Wingdings" pitchFamily="2" charset="2"/>
              <a:buChar char="§"/>
            </a:pPr>
            <a:r>
              <a:rPr lang="en-US" dirty="0" smtClean="0">
                <a:latin typeface="Times New Roman" pitchFamily="18" charset="0"/>
                <a:cs typeface="Times New Roman" pitchFamily="18" charset="0"/>
              </a:rPr>
              <a:t> To deliver competitive advantage</a:t>
            </a:r>
          </a:p>
          <a:p>
            <a:pPr algn="just" fontAlgn="base"/>
            <a:r>
              <a:rPr lang="en-US" dirty="0" smtClean="0">
                <a:latin typeface="Times New Roman" pitchFamily="18" charset="0"/>
                <a:cs typeface="Times New Roman" pitchFamily="18" charset="0"/>
              </a:rPr>
              <a:t> To reassure stakeholders and interest groups that the business is actively managing risk</a:t>
            </a: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buNone/>
            </a:pPr>
            <a:r>
              <a:rPr lang="en-US" b="1" dirty="0" smtClean="0">
                <a:solidFill>
                  <a:srgbClr val="C00000"/>
                </a:solidFill>
                <a:latin typeface="Times New Roman" pitchFamily="18" charset="0"/>
                <a:cs typeface="Times New Roman" pitchFamily="18" charset="0"/>
              </a:rPr>
              <a:t>         Opportunity Sizing</a:t>
            </a:r>
          </a:p>
          <a:p>
            <a:pPr algn="just">
              <a:buFont typeface="Wingdings" pitchFamily="2" charset="2"/>
              <a:buChar char="q"/>
            </a:pPr>
            <a:r>
              <a:rPr lang="en-US" dirty="0" smtClean="0">
                <a:latin typeface="Times New Roman" pitchFamily="18" charset="0"/>
                <a:cs typeface="Times New Roman" pitchFamily="18" charset="0"/>
              </a:rPr>
              <a:t>Opportunity Sizing helps entrepreneurs to figure out a product roadmap. It is the act of giving a numeric value or range of values to the potential impact of some course of action:</a:t>
            </a:r>
          </a:p>
          <a:p>
            <a:pPr algn="just">
              <a:buFont typeface="Wingdings" pitchFamily="2" charset="2"/>
              <a:buChar char="q"/>
            </a:pPr>
            <a:r>
              <a:rPr lang="en-US" dirty="0" smtClean="0">
                <a:latin typeface="Times New Roman" pitchFamily="18" charset="0"/>
                <a:cs typeface="Times New Roman" pitchFamily="18" charset="0"/>
              </a:rPr>
              <a:t>“If we build feature X, we will make $ZZ  &amp; $MM more dollars in yearly revenue”.</a:t>
            </a:r>
          </a:p>
          <a:p>
            <a:pPr algn="just">
              <a:buFont typeface="Wingdings" pitchFamily="2" charset="2"/>
              <a:buChar char="q"/>
            </a:pPr>
            <a:r>
              <a:rPr lang="en-US" dirty="0" smtClean="0">
                <a:latin typeface="Times New Roman" pitchFamily="18" charset="0"/>
                <a:cs typeface="Times New Roman" pitchFamily="18" charset="0"/>
              </a:rPr>
              <a:t>“If we can lower the cost of this drug by $XX, we will save ZZ million lives.”</a:t>
            </a:r>
          </a:p>
          <a:p>
            <a:pPr algn="just">
              <a:buFont typeface="Wingdings" pitchFamily="2" charset="2"/>
              <a:buChar char="q"/>
            </a:pPr>
            <a:r>
              <a:rPr lang="en-US" dirty="0" smtClean="0">
                <a:latin typeface="Times New Roman" pitchFamily="18" charset="0"/>
                <a:cs typeface="Times New Roman" pitchFamily="18" charset="0"/>
              </a:rPr>
              <a:t>“If we can switch to electric vehicles, we will prevent ZZ million tons in carbon emissions”.</a:t>
            </a:r>
          </a:p>
          <a:p>
            <a:pPr algn="just"/>
            <a:endParaRPr lang="en-US" dirty="0" smtClean="0">
              <a:solidFill>
                <a:srgbClr val="C00000"/>
              </a:solidFill>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92500" lnSpcReduction="20000"/>
          </a:bodyPr>
          <a:lstStyle/>
          <a:p>
            <a:r>
              <a:rPr lang="en-US" b="1" dirty="0" smtClean="0">
                <a:latin typeface="Times New Roman" pitchFamily="18" charset="0"/>
                <a:cs typeface="Times New Roman" pitchFamily="18" charset="0"/>
              </a:rPr>
              <a:t>Revenue Stream?</a:t>
            </a:r>
          </a:p>
          <a:p>
            <a:r>
              <a:rPr lang="en-US" dirty="0" smtClean="0">
                <a:latin typeface="Times New Roman" pitchFamily="18" charset="0"/>
                <a:cs typeface="Times New Roman" pitchFamily="18" charset="0"/>
              </a:rPr>
              <a:t>“A </a:t>
            </a:r>
            <a:r>
              <a:rPr lang="en-US" b="1" dirty="0" smtClean="0">
                <a:latin typeface="Times New Roman" pitchFamily="18" charset="0"/>
                <a:cs typeface="Times New Roman" pitchFamily="18" charset="0"/>
              </a:rPr>
              <a:t>revenue stream</a:t>
            </a:r>
            <a:r>
              <a:rPr lang="en-US" dirty="0" smtClean="0">
                <a:latin typeface="Times New Roman" pitchFamily="18" charset="0"/>
                <a:cs typeface="Times New Roman" pitchFamily="18" charset="0"/>
              </a:rPr>
              <a:t> is a source of revenue of a company or organization.”</a:t>
            </a:r>
          </a:p>
          <a:p>
            <a:r>
              <a:rPr lang="en-US" b="1" dirty="0" smtClean="0">
                <a:latin typeface="Times New Roman" pitchFamily="18" charset="0"/>
                <a:cs typeface="Times New Roman" pitchFamily="18" charset="0"/>
              </a:rPr>
              <a:t>Why Are Revenue Streams Important?</a:t>
            </a:r>
          </a:p>
          <a:p>
            <a:r>
              <a:rPr lang="en-US" dirty="0" smtClean="0">
                <a:latin typeface="Times New Roman" pitchFamily="18" charset="0"/>
                <a:cs typeface="Times New Roman" pitchFamily="18" charset="0"/>
              </a:rPr>
              <a:t>Without understanding the specific way(s) you are going to sell your widget, it’s going to be tough to market it.</a:t>
            </a:r>
          </a:p>
          <a:p>
            <a:r>
              <a:rPr lang="en-US" b="1" dirty="0" smtClean="0">
                <a:latin typeface="Times New Roman" pitchFamily="18" charset="0"/>
                <a:cs typeface="Times New Roman" pitchFamily="18" charset="0"/>
              </a:rPr>
              <a:t>1. Selling Assets (Asset Sale)</a:t>
            </a:r>
          </a:p>
          <a:p>
            <a:r>
              <a:rPr lang="en-US" dirty="0" smtClean="0">
                <a:latin typeface="Times New Roman" pitchFamily="18" charset="0"/>
                <a:cs typeface="Times New Roman" pitchFamily="18" charset="0"/>
              </a:rPr>
              <a:t>This is the most widely utilized in mainstream business. You sell something, and your customer buys it and can do with it what they please (use it, resell it, and even destroy it).</a:t>
            </a:r>
          </a:p>
          <a:p>
            <a:r>
              <a:rPr lang="en-US" dirty="0" smtClean="0">
                <a:latin typeface="Times New Roman" pitchFamily="18" charset="0"/>
                <a:cs typeface="Times New Roman" pitchFamily="18" charset="0"/>
              </a:rPr>
              <a:t>An Asset Sale also happens when someone sells their company, or forms a new one with another organization.</a:t>
            </a: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r>
              <a:rPr lang="en-US" b="1" dirty="0" smtClean="0">
                <a:latin typeface="Times New Roman" pitchFamily="18" charset="0"/>
                <a:cs typeface="Times New Roman" pitchFamily="18" charset="0"/>
              </a:rPr>
              <a:t>2. Fees for Usage (Usage Fees)</a:t>
            </a:r>
          </a:p>
          <a:p>
            <a:r>
              <a:rPr lang="en-US" dirty="0" smtClean="0">
                <a:latin typeface="Times New Roman" pitchFamily="18" charset="0"/>
                <a:cs typeface="Times New Roman" pitchFamily="18" charset="0"/>
              </a:rPr>
              <a:t>The Usage Fees revenue stream is when a company makes money by how often someone uses their service.</a:t>
            </a:r>
          </a:p>
          <a:p>
            <a:r>
              <a:rPr lang="en-US" sz="2800" dirty="0" smtClean="0">
                <a:latin typeface="Times New Roman" pitchFamily="18" charset="0"/>
                <a:cs typeface="Times New Roman" pitchFamily="18" charset="0"/>
              </a:rPr>
              <a:t>For example, a cell phone company will (generally) charge you based on how much data you use, how many phones are on your plan, etc.</a:t>
            </a:r>
          </a:p>
          <a:p>
            <a:r>
              <a:rPr lang="en-US" b="1" dirty="0" smtClean="0">
                <a:latin typeface="Times New Roman" pitchFamily="18" charset="0"/>
                <a:cs typeface="Times New Roman" pitchFamily="18" charset="0"/>
              </a:rPr>
              <a:t>3. Subscription Fees</a:t>
            </a:r>
          </a:p>
          <a:p>
            <a:r>
              <a:rPr lang="en-US" dirty="0" smtClean="0">
                <a:latin typeface="Times New Roman" pitchFamily="18" charset="0"/>
                <a:cs typeface="Times New Roman" pitchFamily="18" charset="0"/>
              </a:rPr>
              <a:t>This is the revenue stream that is generated by someone purchasing ongoing access to your product or service.</a:t>
            </a:r>
          </a:p>
          <a:p>
            <a:r>
              <a:rPr lang="en-US" sz="2600" dirty="0" smtClean="0">
                <a:latin typeface="Times New Roman" pitchFamily="18" charset="0"/>
                <a:cs typeface="Times New Roman" pitchFamily="18" charset="0"/>
              </a:rPr>
              <a:t>Good examples of this model are Netflix</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algn="ctr">
              <a:buNone/>
            </a:pPr>
            <a:r>
              <a:rPr lang="en-US" sz="5200" b="1" dirty="0" smtClean="0">
                <a:solidFill>
                  <a:srgbClr val="FF0000"/>
                </a:solidFill>
                <a:latin typeface="Times New Roman" pitchFamily="18" charset="0"/>
                <a:cs typeface="Times New Roman" pitchFamily="18" charset="0"/>
              </a:rPr>
              <a:t>Outcome-Driven Innovation:</a:t>
            </a:r>
          </a:p>
          <a:p>
            <a:pPr algn="just"/>
            <a:r>
              <a:rPr lang="en-US" dirty="0" smtClean="0">
                <a:latin typeface="Times New Roman" pitchFamily="18" charset="0"/>
                <a:cs typeface="Times New Roman" pitchFamily="18" charset="0"/>
              </a:rPr>
              <a:t>Outcome-Driven Innovation (ODI) is a strategy and innovation process that enables a company to create and market winning product and service offerings with a success rate that is 5-times the industry average.</a:t>
            </a:r>
          </a:p>
          <a:p>
            <a:pPr algn="just"/>
            <a:r>
              <a:rPr lang="en-US" dirty="0" smtClean="0">
                <a:latin typeface="Times New Roman" pitchFamily="18" charset="0"/>
                <a:cs typeface="Times New Roman" pitchFamily="18" charset="0"/>
              </a:rPr>
              <a:t>ODI makes a company’s marketing efforts far more effective and its innovative. It begins with a deep understanding of the customer’s job-to-be-done </a:t>
            </a:r>
            <a:r>
              <a:rPr lang="en-US" b="1" dirty="0" smtClean="0">
                <a:latin typeface="Times New Roman" pitchFamily="18" charset="0"/>
                <a:cs typeface="Times New Roman" pitchFamily="18" charset="0"/>
              </a:rPr>
              <a:t>(JTBD)</a:t>
            </a:r>
            <a:r>
              <a:rPr lang="en-US" dirty="0" smtClean="0">
                <a:latin typeface="Times New Roman" pitchFamily="18" charset="0"/>
                <a:cs typeface="Times New Roman" pitchFamily="18" charset="0"/>
              </a:rPr>
              <a:t>. (the way customers, markets and needs are defined, how markets are segmented and sized, and how ideas are constructed and tested).</a:t>
            </a:r>
          </a:p>
          <a:p>
            <a:pPr algn="just">
              <a:buNone/>
            </a:pPr>
            <a:endParaRPr lang="en-US"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r>
              <a:rPr lang="en-US" b="1" dirty="0" smtClean="0">
                <a:latin typeface="Times New Roman" pitchFamily="18" charset="0"/>
                <a:cs typeface="Times New Roman" pitchFamily="18" charset="0"/>
              </a:rPr>
              <a:t>4. Renting, Leasing &amp; Lending</a:t>
            </a:r>
          </a:p>
          <a:p>
            <a:r>
              <a:rPr lang="en-US" dirty="0" smtClean="0">
                <a:latin typeface="Times New Roman" pitchFamily="18" charset="0"/>
                <a:cs typeface="Times New Roman" pitchFamily="18" charset="0"/>
              </a:rPr>
              <a:t>This revenue stream is built by the temporary use of an asset by a customer for a fixed period of time.</a:t>
            </a:r>
          </a:p>
          <a:p>
            <a:r>
              <a:rPr lang="en-US" b="1" dirty="0" smtClean="0">
                <a:latin typeface="Times New Roman" pitchFamily="18" charset="0"/>
                <a:cs typeface="Times New Roman" pitchFamily="18" charset="0"/>
              </a:rPr>
              <a:t>5. Licensing to 3rd Parties</a:t>
            </a:r>
          </a:p>
          <a:p>
            <a:r>
              <a:rPr lang="en-US" dirty="0" smtClean="0">
                <a:latin typeface="Times New Roman" pitchFamily="18" charset="0"/>
                <a:cs typeface="Times New Roman" pitchFamily="18" charset="0"/>
              </a:rPr>
              <a:t>This is when the owner of the content keeps the copyright, but allows third parties to use their content for a fee.</a:t>
            </a: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r>
              <a:rPr lang="en-US" b="1" dirty="0" smtClean="0">
                <a:latin typeface="Times New Roman" pitchFamily="18" charset="0"/>
                <a:cs typeface="Times New Roman" pitchFamily="18" charset="0"/>
              </a:rPr>
              <a:t>Financing Entrepreneurial Business</a:t>
            </a:r>
          </a:p>
          <a:p>
            <a:r>
              <a:rPr lang="en-US" dirty="0" smtClean="0">
                <a:latin typeface="Times New Roman" pitchFamily="18" charset="0"/>
                <a:cs typeface="Times New Roman" pitchFamily="18" charset="0"/>
              </a:rPr>
              <a:t>Sources of Financing for small business or startup can be divided into two parts: Equity Financing and Debt Financing.</a:t>
            </a:r>
          </a:p>
          <a:p>
            <a:r>
              <a:rPr lang="en-US" dirty="0" smtClean="0">
                <a:latin typeface="Times New Roman" pitchFamily="18" charset="0"/>
                <a:cs typeface="Times New Roman" pitchFamily="18" charset="0"/>
              </a:rPr>
              <a:t>Personal Investment or Personal Savings</a:t>
            </a:r>
          </a:p>
          <a:p>
            <a:r>
              <a:rPr lang="en-US" dirty="0" smtClean="0">
                <a:latin typeface="Times New Roman" pitchFamily="18" charset="0"/>
                <a:cs typeface="Times New Roman" pitchFamily="18" charset="0"/>
              </a:rPr>
              <a:t>Venture Capital</a:t>
            </a:r>
          </a:p>
          <a:p>
            <a:r>
              <a:rPr lang="en-US" dirty="0" smtClean="0">
                <a:latin typeface="Times New Roman" pitchFamily="18" charset="0"/>
                <a:cs typeface="Times New Roman" pitchFamily="18" charset="0"/>
              </a:rPr>
              <a:t>Business Angels</a:t>
            </a:r>
          </a:p>
          <a:p>
            <a:r>
              <a:rPr lang="en-US" dirty="0" smtClean="0">
                <a:latin typeface="Times New Roman" pitchFamily="18" charset="0"/>
                <a:cs typeface="Times New Roman" pitchFamily="18" charset="0"/>
              </a:rPr>
              <a:t>Assistant of Government</a:t>
            </a:r>
          </a:p>
          <a:p>
            <a:r>
              <a:rPr lang="en-US" dirty="0" smtClean="0">
                <a:latin typeface="Times New Roman" pitchFamily="18" charset="0"/>
                <a:cs typeface="Times New Roman" pitchFamily="18" charset="0"/>
              </a:rPr>
              <a:t>Commercial Bank Loans and Overdraft</a:t>
            </a:r>
          </a:p>
          <a:p>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r>
              <a:rPr lang="en-US" b="1" dirty="0" smtClean="0">
                <a:solidFill>
                  <a:srgbClr val="C00000"/>
                </a:solidFill>
                <a:latin typeface="Times New Roman" pitchFamily="18" charset="0"/>
                <a:cs typeface="Times New Roman" pitchFamily="18" charset="0"/>
              </a:rPr>
              <a:t>8 Major Sources of Industrial Finance Available in India </a:t>
            </a:r>
          </a:p>
          <a:p>
            <a:pPr>
              <a:buNone/>
            </a:pPr>
            <a:r>
              <a:rPr lang="en-US" dirty="0" smtClean="0">
                <a:solidFill>
                  <a:srgbClr val="C00000"/>
                </a:solidFill>
                <a:latin typeface="Times New Roman" pitchFamily="18" charset="0"/>
                <a:cs typeface="Times New Roman" pitchFamily="18" charset="0"/>
              </a:rPr>
              <a:t>1. Internal Self-Finance</a:t>
            </a:r>
            <a:r>
              <a:rPr lang="en-US" dirty="0" smtClean="0">
                <a:latin typeface="Times New Roman" pitchFamily="18" charset="0"/>
                <a:cs typeface="Times New Roman" pitchFamily="18" charset="0"/>
              </a:rPr>
              <a:t>: The saving of the unit itself. It may be the household, the business or the government. An advantage of investment through internally generated funds is that it combines the acts of saving and investment.</a:t>
            </a: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92500" lnSpcReduction="20000"/>
          </a:bodyPr>
          <a:lstStyle/>
          <a:p>
            <a:pPr algn="just">
              <a:buNone/>
            </a:pPr>
            <a:r>
              <a:rPr lang="en-US" b="1" dirty="0" smtClean="0">
                <a:solidFill>
                  <a:srgbClr val="C00000"/>
                </a:solidFill>
                <a:latin typeface="Times New Roman" pitchFamily="18" charset="0"/>
                <a:cs typeface="Times New Roman" pitchFamily="18" charset="0"/>
              </a:rPr>
              <a:t>2. Equity, Debentures and Bonds</a:t>
            </a: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     A large part of finance for fixed investments [building, machines, etc.] comes from different types of equity or shares such as ordinary, cumulative and non-cumulative preference shares. These are debt (loans), instruments. The buyers of those debentures and bonds are the creditors of companies. They get a fixed rate of interest on the money invested in these securities. </a:t>
            </a:r>
          </a:p>
          <a:p>
            <a:pPr algn="just">
              <a:buNone/>
            </a:pPr>
            <a:r>
              <a:rPr lang="en-US" b="1" dirty="0" smtClean="0">
                <a:solidFill>
                  <a:srgbClr val="C00000"/>
                </a:solidFill>
                <a:latin typeface="Times New Roman" pitchFamily="18" charset="0"/>
                <a:cs typeface="Times New Roman" pitchFamily="18" charset="0"/>
              </a:rPr>
              <a:t>3. Public Deposits:</a:t>
            </a:r>
            <a:r>
              <a:rPr lang="en-US" dirty="0" smtClean="0">
                <a:latin typeface="Times New Roman" pitchFamily="18" charset="0"/>
                <a:cs typeface="Times New Roman" pitchFamily="18" charset="0"/>
              </a:rPr>
              <a:t> Another source is public deposits. It is also a debt-instrument, mostly for short-term finance. Under this system, people keep their money as deposit with these companies or managing authorities for a period of six months, a year, two years, three years or so. Depositors receive a fixed interest.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248400"/>
          </a:xfrm>
        </p:spPr>
        <p:txBody>
          <a:bodyPr>
            <a:normAutofit fontScale="92500" lnSpcReduction="20000"/>
          </a:bodyPr>
          <a:lstStyle/>
          <a:p>
            <a:pPr>
              <a:buNone/>
            </a:pPr>
            <a:r>
              <a:rPr lang="en-US" b="1" dirty="0" smtClean="0">
                <a:solidFill>
                  <a:srgbClr val="C00000"/>
                </a:solidFill>
                <a:latin typeface="Times New Roman" pitchFamily="18" charset="0"/>
                <a:cs typeface="Times New Roman" pitchFamily="18" charset="0"/>
              </a:rPr>
              <a:t>4. Loans from Banks: </a:t>
            </a:r>
            <a:r>
              <a:rPr lang="en-US" dirty="0" smtClean="0">
                <a:latin typeface="Times New Roman" pitchFamily="18" charset="0"/>
                <a:cs typeface="Times New Roman" pitchFamily="18" charset="0"/>
              </a:rPr>
              <a:t>Commercial banks can do also provide funds for meeting short-term needs or for working capital. Loans are given against the guarantee of government securities and stocks with companies.</a:t>
            </a:r>
          </a:p>
          <a:p>
            <a:pPr algn="just">
              <a:buNone/>
            </a:pPr>
            <a:r>
              <a:rPr lang="en-US" b="1" dirty="0" smtClean="0">
                <a:solidFill>
                  <a:srgbClr val="C00000"/>
                </a:solidFill>
                <a:latin typeface="Times New Roman" pitchFamily="18" charset="0"/>
                <a:cs typeface="Times New Roman" pitchFamily="18" charset="0"/>
              </a:rPr>
              <a:t>5. The Managing Agency System</a:t>
            </a:r>
            <a:r>
              <a:rPr lang="en-US" dirty="0" smtClean="0">
                <a:latin typeface="Times New Roman" pitchFamily="18" charset="0"/>
                <a:cs typeface="Times New Roman" pitchFamily="18" charset="0"/>
              </a:rPr>
              <a:t>: Under this system an individual or a group of individuals finance the initial stage of the establishment of industries, and manage many activities of the company thus established very often.</a:t>
            </a:r>
          </a:p>
          <a:p>
            <a:pPr algn="just">
              <a:buNone/>
            </a:pPr>
            <a:r>
              <a:rPr lang="en-US" b="1" dirty="0" smtClean="0">
                <a:solidFill>
                  <a:srgbClr val="C00000"/>
                </a:solidFill>
                <a:latin typeface="Times New Roman" pitchFamily="18" charset="0"/>
                <a:cs typeface="Times New Roman" pitchFamily="18" charset="0"/>
              </a:rPr>
              <a:t>6. Indigenous Bankers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Inspite</a:t>
            </a:r>
            <a:r>
              <a:rPr lang="en-US" dirty="0" smtClean="0">
                <a:latin typeface="Times New Roman" pitchFamily="18" charset="0"/>
                <a:cs typeface="Times New Roman" pitchFamily="18" charset="0"/>
              </a:rPr>
              <a:t> of the establishment of new financial institutions, indigenous bankers also advance financial help to a few large-scale industries, particularly during the time of stress, both for fixed capital and working capital. But mainly they have provided finance to small scale industries.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34400" cy="6172200"/>
          </a:xfrm>
        </p:spPr>
        <p:txBody>
          <a:bodyPr>
            <a:normAutofit fontScale="85000" lnSpcReduction="20000"/>
          </a:bodyPr>
          <a:lstStyle/>
          <a:p>
            <a:pPr algn="just">
              <a:buNone/>
            </a:pPr>
            <a:r>
              <a:rPr lang="en-US" b="1" dirty="0" smtClean="0">
                <a:solidFill>
                  <a:srgbClr val="C00000"/>
                </a:solidFill>
                <a:latin typeface="Times New Roman" pitchFamily="18" charset="0"/>
                <a:cs typeface="Times New Roman" pitchFamily="18" charset="0"/>
              </a:rPr>
              <a:t>7. Development Finance Institutions</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Established with the help of the Government to fill-in the gap in industrial finance and to promote the objective of planning, these institutions cater to the needs of large and small industries. DFIs These institutions provide huge quantity of finances for setting up of new industries, for meeting their several needs and in several forms. These also ensure and monitor the use of finance in pre- planned directions. As such these fit well with the modem scenario of industrial development.</a:t>
            </a:r>
          </a:p>
          <a:p>
            <a:pPr algn="just">
              <a:buNone/>
            </a:pPr>
            <a:r>
              <a:rPr lang="en-US" b="1" dirty="0" smtClean="0">
                <a:solidFill>
                  <a:srgbClr val="C00000"/>
                </a:solidFill>
                <a:latin typeface="Times New Roman" pitchFamily="18" charset="0"/>
                <a:cs typeface="Times New Roman" pitchFamily="18" charset="0"/>
              </a:rPr>
              <a:t>8. Foreign Capital: </a:t>
            </a:r>
            <a:r>
              <a:rPr lang="en-US" dirty="0" smtClean="0">
                <a:latin typeface="Times New Roman" pitchFamily="18" charset="0"/>
                <a:cs typeface="Times New Roman" pitchFamily="18" charset="0"/>
              </a:rPr>
              <a:t>As a supplement to domestic finance, external capital too has been made use of in meeting the needs of industrial finance, mostly for long-term needs. This has taken several forms. There is the foreign aid (i.e., loans on concessional term) from foreign governments and foreign institutions (like the World Bank) extended to the Government. A part of this assistance has also gone to the private sector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34400" cy="6172200"/>
          </a:xfrm>
        </p:spPr>
        <p:txBody>
          <a:bodyPr>
            <a:normAutofit fontScale="92500" lnSpcReduction="20000"/>
          </a:bodyPr>
          <a:lstStyle/>
          <a:p>
            <a:r>
              <a:rPr lang="en-US" b="1" dirty="0" smtClean="0">
                <a:latin typeface="Times New Roman" pitchFamily="18" charset="0"/>
                <a:cs typeface="Times New Roman" pitchFamily="18" charset="0"/>
              </a:rPr>
              <a:t>Seed capital</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Seed capital is the funding required to get a new business started. This initial funding, which usually comes from the business owner(s) and perhaps friends and family, supports preliminary activities such as market research, product research and development (R&amp;D) and business plan development.</a:t>
            </a:r>
          </a:p>
          <a:p>
            <a:pPr algn="just"/>
            <a:r>
              <a:rPr lang="en-US" dirty="0" smtClean="0">
                <a:latin typeface="Times New Roman" pitchFamily="18" charset="0"/>
                <a:cs typeface="Times New Roman" pitchFamily="18" charset="0"/>
              </a:rPr>
              <a:t>Seed capital funding is considered high-risk because the business is not fully functional and has no track record. Investors who provide seed capital funding often do so for a stake in the company. Once a </a:t>
            </a:r>
            <a:r>
              <a:rPr lang="en-US" u="sng" dirty="0" smtClean="0">
                <a:latin typeface="Times New Roman" pitchFamily="18" charset="0"/>
                <a:cs typeface="Times New Roman" pitchFamily="18" charset="0"/>
              </a:rPr>
              <a:t>startup</a:t>
            </a:r>
            <a:r>
              <a:rPr lang="en-US" dirty="0" smtClean="0">
                <a:latin typeface="Times New Roman" pitchFamily="18" charset="0"/>
                <a:cs typeface="Times New Roman" pitchFamily="18" charset="0"/>
              </a:rPr>
              <a:t> has demonstrated feasibility, it is more likely to attract </a:t>
            </a:r>
            <a:r>
              <a:rPr lang="en-US" b="1" dirty="0" smtClean="0">
                <a:latin typeface="Times New Roman" pitchFamily="18" charset="0"/>
                <a:cs typeface="Times New Roman" pitchFamily="18" charset="0"/>
              </a:rPr>
              <a:t>venture capital </a:t>
            </a:r>
            <a:r>
              <a:rPr lang="en-US" dirty="0" smtClean="0">
                <a:latin typeface="Times New Roman" pitchFamily="18" charset="0"/>
                <a:cs typeface="Times New Roman" pitchFamily="18" charset="0"/>
              </a:rPr>
              <a:t>or </a:t>
            </a:r>
            <a:r>
              <a:rPr lang="en-US" u="sng" dirty="0" smtClean="0">
                <a:latin typeface="Times New Roman" pitchFamily="18" charset="0"/>
                <a:cs typeface="Times New Roman" pitchFamily="18" charset="0"/>
              </a:rPr>
              <a:t>angel investment</a:t>
            </a:r>
            <a:r>
              <a:rPr lang="en-US" dirty="0" smtClean="0">
                <a:latin typeface="Times New Roman" pitchFamily="18" charset="0"/>
                <a:cs typeface="Times New Roman" pitchFamily="18" charset="0"/>
              </a:rPr>
              <a:t> to provide the greater funds necessary to get the business up and running. </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34400" cy="6172200"/>
          </a:xfrm>
        </p:spPr>
        <p:txBody>
          <a:bodyPr>
            <a:normAutofit fontScale="92500" lnSpcReduction="20000"/>
          </a:bodyPr>
          <a:lstStyle/>
          <a:p>
            <a:r>
              <a:rPr lang="en-US" b="1" dirty="0" smtClean="0">
                <a:solidFill>
                  <a:schemeClr val="accent4">
                    <a:lumMod val="50000"/>
                  </a:schemeClr>
                </a:solidFill>
                <a:latin typeface="Times New Roman" pitchFamily="18" charset="0"/>
                <a:cs typeface="Times New Roman" pitchFamily="18" charset="0"/>
              </a:rPr>
              <a:t>Seed Capital vs. Venture Capital</a:t>
            </a:r>
          </a:p>
          <a:p>
            <a:pPr algn="just"/>
            <a:r>
              <a:rPr lang="en-US" dirty="0" smtClean="0">
                <a:latin typeface="Times New Roman" pitchFamily="18" charset="0"/>
                <a:cs typeface="Times New Roman" pitchFamily="18" charset="0"/>
              </a:rPr>
              <a:t>Although seed capital and </a:t>
            </a:r>
            <a:r>
              <a:rPr lang="en-US" u="sng" dirty="0" smtClean="0">
                <a:latin typeface="Times New Roman" pitchFamily="18" charset="0"/>
                <a:cs typeface="Times New Roman" pitchFamily="18" charset="0"/>
              </a:rPr>
              <a:t>venture capital</a:t>
            </a:r>
            <a:r>
              <a:rPr lang="en-US" dirty="0" smtClean="0">
                <a:latin typeface="Times New Roman" pitchFamily="18" charset="0"/>
                <a:cs typeface="Times New Roman" pitchFamily="18" charset="0"/>
              </a:rPr>
              <a:t> are often used as synonyms, they tend to overlap. Seed capital is generally used to develop a business idea to the point that it can be presented effectively to venture capital firms that have large amounts of money to invest. If venture capital firms like the idea, they generally get a stake in the new venture in return for investing in its development.</a:t>
            </a:r>
          </a:p>
          <a:p>
            <a:pPr algn="just"/>
            <a:r>
              <a:rPr lang="en-US" dirty="0" smtClean="0">
                <a:latin typeface="Times New Roman" pitchFamily="18" charset="0"/>
                <a:cs typeface="Times New Roman" pitchFamily="18" charset="0"/>
              </a:rPr>
              <a:t>Venture capitalists provide the lion's share of the money needed to start a new business. It is a considerable investment, paying for product development, </a:t>
            </a:r>
            <a:r>
              <a:rPr lang="en-US" u="sng" dirty="0" smtClean="0">
                <a:latin typeface="Times New Roman" pitchFamily="18" charset="0"/>
                <a:cs typeface="Times New Roman" pitchFamily="18" charset="0"/>
              </a:rPr>
              <a:t>market research</a:t>
            </a:r>
            <a:r>
              <a:rPr lang="en-US" dirty="0" smtClean="0">
                <a:latin typeface="Times New Roman" pitchFamily="18" charset="0"/>
                <a:cs typeface="Times New Roman" pitchFamily="18" charset="0"/>
              </a:rPr>
              <a:t>, and prototype production. Most startups at this stage have offices, staff, and consultants, even though they may have no actual product.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34400" cy="6172200"/>
          </a:xfrm>
        </p:spPr>
        <p:txBody>
          <a:bodyPr>
            <a:normAutofit fontScale="25000" lnSpcReduction="20000"/>
          </a:bodyPr>
          <a:lstStyle/>
          <a:p>
            <a:pPr algn="ctr">
              <a:buNone/>
            </a:pPr>
            <a:r>
              <a:rPr lang="en-US" sz="9600" b="1" dirty="0" smtClean="0">
                <a:latin typeface="Times New Roman" pitchFamily="18" charset="0"/>
                <a:cs typeface="Times New Roman" pitchFamily="18" charset="0"/>
              </a:rPr>
              <a:t>Critical Path Method (CPM)</a:t>
            </a:r>
          </a:p>
          <a:p>
            <a:pPr algn="just">
              <a:buNone/>
            </a:pPr>
            <a:r>
              <a:rPr lang="en-US" dirty="0" smtClean="0">
                <a:latin typeface="Times New Roman" pitchFamily="18" charset="0"/>
                <a:cs typeface="Times New Roman" pitchFamily="18" charset="0"/>
              </a:rPr>
              <a:t>    </a:t>
            </a:r>
            <a:r>
              <a:rPr lang="en-US" sz="9600" dirty="0" smtClean="0">
                <a:latin typeface="Times New Roman" pitchFamily="18" charset="0"/>
                <a:cs typeface="Times New Roman" pitchFamily="18" charset="0"/>
              </a:rPr>
              <a:t>After preparing the network diagram and indicating the time for each activity, we can identify the various possible paths.</a:t>
            </a:r>
          </a:p>
          <a:p>
            <a:pPr algn="just">
              <a:buNone/>
            </a:pPr>
            <a:r>
              <a:rPr lang="en-US" sz="9600" dirty="0" smtClean="0">
                <a:latin typeface="Times New Roman" pitchFamily="18" charset="0"/>
                <a:cs typeface="Times New Roman" pitchFamily="18" charset="0"/>
              </a:rPr>
              <a:t>The various terms related to CPM are defined below:</a:t>
            </a:r>
          </a:p>
          <a:p>
            <a:pPr algn="just">
              <a:buNone/>
            </a:pPr>
            <a:r>
              <a:rPr lang="en-US" sz="9600" b="1" dirty="0" err="1" smtClean="0">
                <a:latin typeface="Times New Roman" pitchFamily="18" charset="0"/>
                <a:cs typeface="Times New Roman" pitchFamily="18" charset="0"/>
              </a:rPr>
              <a:t>Path</a:t>
            </a:r>
            <a:r>
              <a:rPr lang="en-US" sz="9600" dirty="0" err="1" smtClean="0">
                <a:latin typeface="Times New Roman" pitchFamily="18" charset="0"/>
                <a:cs typeface="Times New Roman" pitchFamily="18" charset="0"/>
              </a:rPr>
              <a:t>:It</a:t>
            </a:r>
            <a:r>
              <a:rPr lang="en-US" sz="9600" dirty="0" smtClean="0">
                <a:latin typeface="Times New Roman" pitchFamily="18" charset="0"/>
                <a:cs typeface="Times New Roman" pitchFamily="18" charset="0"/>
              </a:rPr>
              <a:t> refers to </a:t>
            </a:r>
            <a:r>
              <a:rPr lang="en-US" sz="9600" b="1" dirty="0" smtClean="0">
                <a:latin typeface="Times New Roman" pitchFamily="18" charset="0"/>
                <a:cs typeface="Times New Roman" pitchFamily="18" charset="0"/>
              </a:rPr>
              <a:t>unbroken or continuous chain </a:t>
            </a:r>
            <a:r>
              <a:rPr lang="en-US" sz="9600" dirty="0" smtClean="0">
                <a:latin typeface="Times New Roman" pitchFamily="18" charset="0"/>
                <a:cs typeface="Times New Roman" pitchFamily="18" charset="0"/>
              </a:rPr>
              <a:t>of activities from the start event to end event in the network  diagram.</a:t>
            </a:r>
          </a:p>
          <a:p>
            <a:pPr algn="just">
              <a:buNone/>
            </a:pPr>
            <a:r>
              <a:rPr lang="en-US" sz="9600" b="1" dirty="0" smtClean="0">
                <a:latin typeface="Times New Roman" pitchFamily="18" charset="0"/>
                <a:cs typeface="Times New Roman" pitchFamily="18" charset="0"/>
              </a:rPr>
              <a:t>Critical pat</a:t>
            </a:r>
            <a:r>
              <a:rPr lang="en-US" sz="9600" dirty="0" smtClean="0">
                <a:latin typeface="Times New Roman" pitchFamily="18" charset="0"/>
                <a:cs typeface="Times New Roman" pitchFamily="18" charset="0"/>
              </a:rPr>
              <a:t>h: It is the </a:t>
            </a:r>
            <a:r>
              <a:rPr lang="en-US" sz="9600" b="1" dirty="0" smtClean="0">
                <a:latin typeface="Times New Roman" pitchFamily="18" charset="0"/>
                <a:cs typeface="Times New Roman" pitchFamily="18" charset="0"/>
              </a:rPr>
              <a:t>path which takes longest duration</a:t>
            </a:r>
            <a:r>
              <a:rPr lang="en-US" sz="9600" dirty="0" smtClean="0">
                <a:latin typeface="Times New Roman" pitchFamily="18" charset="0"/>
                <a:cs typeface="Times New Roman" pitchFamily="18" charset="0"/>
              </a:rPr>
              <a:t>. It is represented by double or thick arrow line to distinguish it from the other non-critical paths.</a:t>
            </a:r>
          </a:p>
          <a:p>
            <a:pPr algn="just">
              <a:buNone/>
            </a:pPr>
            <a:r>
              <a:rPr lang="en-US" sz="9600" b="1" dirty="0" smtClean="0">
                <a:latin typeface="Times New Roman" pitchFamily="18" charset="0"/>
                <a:cs typeface="Times New Roman" pitchFamily="18" charset="0"/>
              </a:rPr>
              <a:t>Critical activities</a:t>
            </a:r>
            <a:r>
              <a:rPr lang="en-US" sz="9600" dirty="0" smtClean="0">
                <a:latin typeface="Times New Roman" pitchFamily="18" charset="0"/>
                <a:cs typeface="Times New Roman" pitchFamily="18" charset="0"/>
              </a:rPr>
              <a:t>: These are </a:t>
            </a:r>
            <a:r>
              <a:rPr lang="en-US" sz="9600" b="1" dirty="0" smtClean="0">
                <a:latin typeface="Times New Roman" pitchFamily="18" charset="0"/>
                <a:cs typeface="Times New Roman" pitchFamily="18" charset="0"/>
              </a:rPr>
              <a:t>activities lying in the critical path</a:t>
            </a:r>
            <a:r>
              <a:rPr lang="en-US" sz="9600" dirty="0" smtClean="0">
                <a:latin typeface="Times New Roman" pitchFamily="18" charset="0"/>
                <a:cs typeface="Times New Roman" pitchFamily="18" charset="0"/>
              </a:rPr>
              <a:t> and its delay in start will cause a further delay  in the completion of the entire project. </a:t>
            </a:r>
          </a:p>
          <a:p>
            <a:pPr algn="just">
              <a:buNone/>
            </a:pPr>
            <a:r>
              <a:rPr lang="en-US" sz="9600" b="1" dirty="0" smtClean="0">
                <a:latin typeface="Times New Roman" pitchFamily="18" charset="0"/>
                <a:cs typeface="Times New Roman" pitchFamily="18" charset="0"/>
              </a:rPr>
              <a:t>Preceding activities</a:t>
            </a:r>
            <a:r>
              <a:rPr lang="en-US" sz="9600" dirty="0" smtClean="0">
                <a:latin typeface="Times New Roman" pitchFamily="18" charset="0"/>
                <a:cs typeface="Times New Roman" pitchFamily="18" charset="0"/>
              </a:rPr>
              <a:t>: Activities that must be </a:t>
            </a:r>
            <a:r>
              <a:rPr lang="en-US" sz="9600" b="1" dirty="0" smtClean="0">
                <a:latin typeface="Times New Roman" pitchFamily="18" charset="0"/>
                <a:cs typeface="Times New Roman" pitchFamily="18" charset="0"/>
              </a:rPr>
              <a:t>completed immediately prior to the start of another activity </a:t>
            </a:r>
            <a:r>
              <a:rPr lang="en-US" sz="9600" dirty="0" smtClean="0">
                <a:latin typeface="Times New Roman" pitchFamily="18" charset="0"/>
                <a:cs typeface="Times New Roman" pitchFamily="18" charset="0"/>
              </a:rPr>
              <a:t>are  called predecessor activities.</a:t>
            </a:r>
          </a:p>
          <a:p>
            <a:endParaRPr lang="en-US" dirty="0" smtClean="0"/>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228600"/>
          </a:xfrm>
        </p:spPr>
        <p:txBody>
          <a:bodyPr>
            <a:normAutofit fontScale="90000"/>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0" y="-457200"/>
            <a:ext cx="8991600" cy="6858000"/>
          </a:xfrm>
          <a:prstGeom prst="rect">
            <a:avLst/>
          </a:prstGeom>
          <a:noFill/>
          <a:ln w="9525">
            <a:noFill/>
            <a:miter lim="800000"/>
            <a:headEnd/>
            <a:tailEnd/>
          </a:ln>
          <a:effectLst/>
        </p:spPr>
      </p:pic>
      <p:cxnSp>
        <p:nvCxnSpPr>
          <p:cNvPr id="5" name="Straight Arrow Connector 4"/>
          <p:cNvCxnSpPr/>
          <p:nvPr/>
        </p:nvCxnSpPr>
        <p:spPr>
          <a:xfrm>
            <a:off x="3733800" y="3886200"/>
            <a:ext cx="1371600" cy="1219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Autofit/>
          </a:bodyPr>
          <a:lstStyle/>
          <a:p>
            <a:pPr algn="just"/>
            <a:r>
              <a:rPr lang="en-US" sz="2600" b="1" dirty="0" smtClean="0">
                <a:latin typeface="Times New Roman" pitchFamily="18" charset="0"/>
                <a:cs typeface="Times New Roman" pitchFamily="18" charset="0"/>
              </a:rPr>
              <a:t>IMPORTANCE</a:t>
            </a:r>
          </a:p>
          <a:p>
            <a:pPr algn="just"/>
            <a:r>
              <a:rPr lang="en-US" sz="2600" dirty="0" smtClean="0">
                <a:latin typeface="Times New Roman" pitchFamily="18" charset="0"/>
                <a:cs typeface="Times New Roman" pitchFamily="18" charset="0"/>
              </a:rPr>
              <a:t>Discover hidden segments of opportunity in new markets.</a:t>
            </a:r>
          </a:p>
          <a:p>
            <a:pPr algn="just"/>
            <a:r>
              <a:rPr lang="en-US" sz="2600" dirty="0" smtClean="0">
                <a:latin typeface="Times New Roman" pitchFamily="18" charset="0"/>
                <a:cs typeface="Times New Roman" pitchFamily="18" charset="0"/>
              </a:rPr>
              <a:t>Increase market share by better positioning current offerings along side the opportunities that exist in a market.</a:t>
            </a:r>
          </a:p>
          <a:p>
            <a:pPr algn="just"/>
            <a:r>
              <a:rPr lang="en-US" sz="2600" dirty="0" smtClean="0">
                <a:latin typeface="Times New Roman" pitchFamily="18" charset="0"/>
                <a:cs typeface="Times New Roman" pitchFamily="18" charset="0"/>
              </a:rPr>
              <a:t>Improve existing offerings to get the customer’s job done better and/or more cheaply (grow revenue, reduce churn).</a:t>
            </a:r>
          </a:p>
          <a:p>
            <a:pPr algn="just"/>
            <a:r>
              <a:rPr lang="en-US" sz="2600" dirty="0" smtClean="0">
                <a:latin typeface="Times New Roman" pitchFamily="18" charset="0"/>
                <a:cs typeface="Times New Roman" pitchFamily="18" charset="0"/>
              </a:rPr>
              <a:t>Strengthen the product portfolio with new product.</a:t>
            </a:r>
          </a:p>
          <a:p>
            <a:pPr algn="just"/>
            <a:r>
              <a:rPr lang="en-US" sz="2600" dirty="0" smtClean="0">
                <a:latin typeface="Times New Roman" pitchFamily="18" charset="0"/>
                <a:cs typeface="Times New Roman" pitchFamily="18" charset="0"/>
              </a:rPr>
              <a:t>Align the organization through a common language and a shared understanding of customer needs.</a:t>
            </a:r>
          </a:p>
          <a:p>
            <a:pPr algn="just"/>
            <a:r>
              <a:rPr lang="en-US" sz="2600" dirty="0" smtClean="0">
                <a:latin typeface="Times New Roman" pitchFamily="18" charset="0"/>
                <a:cs typeface="Times New Roman" pitchFamily="18" charset="0"/>
              </a:rPr>
              <a:t>Improve the customer experience.</a:t>
            </a:r>
          </a:p>
          <a:p>
            <a:pPr algn="just"/>
            <a:r>
              <a:rPr lang="en-US" sz="2600" dirty="0" smtClean="0">
                <a:latin typeface="Times New Roman" pitchFamily="18" charset="0"/>
                <a:cs typeface="Times New Roman" pitchFamily="18" charset="0"/>
              </a:rPr>
              <a:t>Determine what new markets to enter.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533400"/>
            <a:ext cx="8229600" cy="228600"/>
          </a:xfrm>
        </p:spPr>
        <p:txBody>
          <a:bodyPr>
            <a:normAutofit fontScale="90000"/>
          </a:bodyPr>
          <a:lstStyle/>
          <a:p>
            <a:endParaRPr lang="en-US" dirty="0"/>
          </a:p>
        </p:txBody>
      </p:sp>
      <p:sp>
        <p:nvSpPr>
          <p:cNvPr id="3" name="Content Placeholder 2"/>
          <p:cNvSpPr>
            <a:spLocks noGrp="1"/>
          </p:cNvSpPr>
          <p:nvPr>
            <p:ph idx="1"/>
          </p:nvPr>
        </p:nvSpPr>
        <p:spPr>
          <a:xfrm>
            <a:off x="228600" y="228600"/>
            <a:ext cx="8763000" cy="6400800"/>
          </a:xfrm>
        </p:spPr>
        <p:txBody>
          <a:bodyPr/>
          <a:lstStyle/>
          <a:p>
            <a:pPr algn="ctr">
              <a:buNone/>
            </a:pPr>
            <a:r>
              <a:rPr lang="en-US" dirty="0" smtClean="0">
                <a:latin typeface="Algerian" pitchFamily="82" charset="0"/>
              </a:rPr>
              <a:t>      </a:t>
            </a:r>
            <a:r>
              <a:rPr lang="en-US" dirty="0" smtClean="0">
                <a:latin typeface="Algerian" pitchFamily="82" charset="0"/>
                <a:cs typeface="Times New Roman" pitchFamily="18" charset="0"/>
              </a:rPr>
              <a:t>The following are the advantages of CPM</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 makes better and detailed planning possible.</a:t>
            </a:r>
          </a:p>
          <a:p>
            <a:r>
              <a:rPr lang="en-US" dirty="0" smtClean="0">
                <a:latin typeface="Times New Roman" pitchFamily="18" charset="0"/>
                <a:cs typeface="Times New Roman" pitchFamily="18" charset="0"/>
              </a:rPr>
              <a:t>It helps in ascertaining the time schedule. </a:t>
            </a:r>
          </a:p>
          <a:p>
            <a:r>
              <a:rPr lang="en-US" dirty="0" smtClean="0">
                <a:latin typeface="Times New Roman" pitchFamily="18" charset="0"/>
                <a:cs typeface="Times New Roman" pitchFamily="18" charset="0"/>
              </a:rPr>
              <a:t>Control by management becomes easy. </a:t>
            </a:r>
          </a:p>
          <a:p>
            <a:r>
              <a:rPr lang="en-US" dirty="0" smtClean="0">
                <a:latin typeface="Times New Roman" pitchFamily="18" charset="0"/>
                <a:cs typeface="Times New Roman" pitchFamily="18" charset="0"/>
              </a:rPr>
              <a:t>It identifies most critical elements and thus more attention can be paid on these activities.</a:t>
            </a:r>
          </a:p>
          <a:p>
            <a:r>
              <a:rPr lang="en-US" dirty="0" smtClean="0">
                <a:latin typeface="Times New Roman" pitchFamily="18" charset="0"/>
                <a:cs typeface="Times New Roman" pitchFamily="18" charset="0"/>
              </a:rPr>
              <a:t>It facilitates optimum </a:t>
            </a:r>
            <a:r>
              <a:rPr lang="en-US" dirty="0" err="1" smtClean="0">
                <a:latin typeface="Times New Roman" pitchFamily="18" charset="0"/>
                <a:cs typeface="Times New Roman" pitchFamily="18" charset="0"/>
              </a:rPr>
              <a:t>utilisation</a:t>
            </a:r>
            <a:r>
              <a:rPr lang="en-US" dirty="0" smtClean="0">
                <a:latin typeface="Times New Roman" pitchFamily="18" charset="0"/>
                <a:cs typeface="Times New Roman" pitchFamily="18" charset="0"/>
              </a:rPr>
              <a:t> of resources.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533400"/>
            <a:ext cx="8229600" cy="228600"/>
          </a:xfrm>
        </p:spPr>
        <p:txBody>
          <a:bodyPr>
            <a:normAutofit fontScale="90000"/>
          </a:bodyPr>
          <a:lstStyle/>
          <a:p>
            <a:endParaRPr lang="en-US" dirty="0"/>
          </a:p>
        </p:txBody>
      </p:sp>
      <p:sp>
        <p:nvSpPr>
          <p:cNvPr id="3" name="Content Placeholder 2"/>
          <p:cNvSpPr>
            <a:spLocks noGrp="1"/>
          </p:cNvSpPr>
          <p:nvPr>
            <p:ph idx="1"/>
          </p:nvPr>
        </p:nvSpPr>
        <p:spPr>
          <a:xfrm>
            <a:off x="228600" y="228600"/>
            <a:ext cx="8763000" cy="6400800"/>
          </a:xfrm>
        </p:spPr>
        <p:txBody>
          <a:bodyPr/>
          <a:lstStyle/>
          <a:p>
            <a:pPr algn="just">
              <a:buNone/>
            </a:pPr>
            <a:r>
              <a:rPr lang="en-US" dirty="0" smtClean="0">
                <a:latin typeface="Times New Roman" pitchFamily="18" charset="0"/>
                <a:cs typeface="Times New Roman" pitchFamily="18" charset="0"/>
              </a:rPr>
              <a:t>Program Evaluation and Review Technique (</a:t>
            </a:r>
            <a:r>
              <a:rPr lang="en-US" b="1" dirty="0" smtClean="0">
                <a:latin typeface="Times New Roman" pitchFamily="18" charset="0"/>
                <a:cs typeface="Times New Roman" pitchFamily="18" charset="0"/>
              </a:rPr>
              <a:t>PERT</a:t>
            </a:r>
            <a:r>
              <a:rPr lang="en-US" dirty="0" smtClean="0">
                <a:latin typeface="Times New Roman" pitchFamily="18" charset="0"/>
                <a:cs typeface="Times New Roman" pitchFamily="18" charset="0"/>
              </a:rPr>
              <a:t>) is a method used to examine the tasked that are in a schedule and determine a variation of the Critical Path Method (CPM). It analyzes the time required to complete each task and its associated dependencies to determine the minimum time to complete a project.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228600"/>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6096000"/>
          </a:xfrm>
        </p:spPr>
        <p:txBody>
          <a:bodyPr>
            <a:normAutofit/>
          </a:bodyPr>
          <a:lstStyle/>
          <a:p>
            <a:pPr>
              <a:buNone/>
            </a:pPr>
            <a:r>
              <a:rPr lang="en-US" b="1" dirty="0" smtClean="0">
                <a:latin typeface="Times New Roman" pitchFamily="18" charset="0"/>
                <a:cs typeface="Times New Roman" pitchFamily="18" charset="0"/>
              </a:rPr>
              <a:t>                       Steps in PERT</a:t>
            </a:r>
          </a:p>
          <a:p>
            <a:r>
              <a:rPr lang="en-US" dirty="0" smtClean="0">
                <a:latin typeface="Times New Roman" pitchFamily="18" charset="0"/>
                <a:cs typeface="Times New Roman" pitchFamily="18" charset="0"/>
              </a:rPr>
              <a:t>The following steps are used in PERT:</a:t>
            </a:r>
          </a:p>
          <a:p>
            <a:r>
              <a:rPr lang="en-US" dirty="0" smtClean="0">
                <a:latin typeface="Times New Roman" pitchFamily="18" charset="0"/>
                <a:cs typeface="Times New Roman" pitchFamily="18" charset="0"/>
              </a:rPr>
              <a:t>Activities are arranged in a logical sequence.</a:t>
            </a:r>
          </a:p>
          <a:p>
            <a:r>
              <a:rPr lang="en-US" dirty="0" smtClean="0">
                <a:latin typeface="Times New Roman" pitchFamily="18" charset="0"/>
                <a:cs typeface="Times New Roman" pitchFamily="18" charset="0"/>
              </a:rPr>
              <a:t>Network diagram is drawn and events are numbered.</a:t>
            </a:r>
          </a:p>
          <a:p>
            <a:r>
              <a:rPr lang="en-US" dirty="0" smtClean="0">
                <a:latin typeface="Times New Roman" pitchFamily="18" charset="0"/>
                <a:cs typeface="Times New Roman" pitchFamily="18" charset="0"/>
              </a:rPr>
              <a:t>Using 3 time estimates, the expected time for each activity is calculated. </a:t>
            </a:r>
          </a:p>
          <a:p>
            <a:r>
              <a:rPr lang="en-US" dirty="0" smtClean="0">
                <a:latin typeface="Times New Roman" pitchFamily="18" charset="0"/>
                <a:cs typeface="Times New Roman" pitchFamily="18" charset="0"/>
              </a:rPr>
              <a:t>The total project duration is worked out. </a:t>
            </a:r>
          </a:p>
          <a:p>
            <a:r>
              <a:rPr lang="en-US" dirty="0" smtClean="0">
                <a:latin typeface="Times New Roman" pitchFamily="18" charset="0"/>
                <a:cs typeface="Times New Roman" pitchFamily="18" charset="0"/>
              </a:rPr>
              <a:t>Standard deviation and variance for each activity are found.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6400800"/>
          </a:xfrm>
        </p:spPr>
        <p:txBody>
          <a:bodyPr>
            <a:normAutofit fontScale="92500" lnSpcReduction="10000"/>
          </a:bodyPr>
          <a:lstStyle/>
          <a:p>
            <a:pPr>
              <a:buNone/>
            </a:pPr>
            <a:r>
              <a:rPr lang="en-US" dirty="0" smtClean="0">
                <a:latin typeface="Times New Roman" pitchFamily="18" charset="0"/>
                <a:cs typeface="Times New Roman" pitchFamily="18" charset="0"/>
              </a:rPr>
              <a:t>         Generally 3 time estimates that are used are: </a:t>
            </a:r>
          </a:p>
          <a:p>
            <a:pPr>
              <a:buNone/>
            </a:pPr>
            <a:r>
              <a:rPr lang="en-US" b="1" dirty="0" smtClean="0">
                <a:latin typeface="Times New Roman" pitchFamily="18" charset="0"/>
                <a:cs typeface="Times New Roman" pitchFamily="18" charset="0"/>
              </a:rPr>
              <a:t>Optimistic time (to): </a:t>
            </a:r>
            <a:r>
              <a:rPr lang="en-US" dirty="0" smtClean="0">
                <a:latin typeface="Times New Roman" pitchFamily="18" charset="0"/>
                <a:cs typeface="Times New Roman" pitchFamily="18" charset="0"/>
              </a:rPr>
              <a:t>It is the shortest possible time in which an activity can be completed. The probability of  happening this is 1 in 100.</a:t>
            </a:r>
          </a:p>
          <a:p>
            <a:pPr>
              <a:buNone/>
            </a:pPr>
            <a:r>
              <a:rPr lang="en-US" b="1" dirty="0" smtClean="0">
                <a:latin typeface="Times New Roman" pitchFamily="18" charset="0"/>
                <a:cs typeface="Times New Roman" pitchFamily="18" charset="0"/>
              </a:rPr>
              <a:t>Pessimistic time (</a:t>
            </a:r>
            <a:r>
              <a:rPr lang="en-US" b="1" dirty="0" err="1" smtClean="0">
                <a:latin typeface="Times New Roman" pitchFamily="18" charset="0"/>
                <a:cs typeface="Times New Roman" pitchFamily="18" charset="0"/>
              </a:rPr>
              <a:t>tp</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It is the maximum possible time in which an activity can be completed, if everything goes wrong. The happening this also might be 1 in 100.</a:t>
            </a:r>
          </a:p>
          <a:p>
            <a:pPr>
              <a:buNone/>
            </a:pPr>
            <a:r>
              <a:rPr lang="en-US" b="1" dirty="0" smtClean="0">
                <a:latin typeface="Times New Roman" pitchFamily="18" charset="0"/>
                <a:cs typeface="Times New Roman" pitchFamily="18" charset="0"/>
              </a:rPr>
              <a:t>Most Likely time (tm): </a:t>
            </a:r>
            <a:r>
              <a:rPr lang="en-US" dirty="0" smtClean="0">
                <a:latin typeface="Times New Roman" pitchFamily="18" charset="0"/>
                <a:cs typeface="Times New Roman" pitchFamily="18" charset="0"/>
              </a:rPr>
              <a:t>This lies in between ‘to’ and ‘</a:t>
            </a:r>
            <a:r>
              <a:rPr lang="en-US" dirty="0" err="1" smtClean="0">
                <a:latin typeface="Times New Roman" pitchFamily="18" charset="0"/>
                <a:cs typeface="Times New Roman" pitchFamily="18" charset="0"/>
              </a:rPr>
              <a:t>tp</a:t>
            </a:r>
            <a:r>
              <a:rPr lang="en-US" dirty="0" smtClean="0">
                <a:latin typeface="Times New Roman" pitchFamily="18" charset="0"/>
                <a:cs typeface="Times New Roman" pitchFamily="18" charset="0"/>
              </a:rPr>
              <a:t>’. It is the best estimated time in the normal conditions that  an activity would require.</a:t>
            </a:r>
          </a:p>
          <a:p>
            <a:pPr algn="ctr">
              <a:buNone/>
            </a:pPr>
            <a:r>
              <a:rPr lang="en-US" dirty="0" smtClean="0">
                <a:latin typeface="Times New Roman" pitchFamily="18" charset="0"/>
                <a:cs typeface="Times New Roman" pitchFamily="18" charset="0"/>
              </a:rPr>
              <a:t>The expected time of each activity would be calculated by the following formula:</a:t>
            </a:r>
          </a:p>
          <a:p>
            <a:pPr>
              <a:buNone/>
            </a:pPr>
            <a:r>
              <a:rPr lang="en-US" b="1" i="1" dirty="0" smtClean="0">
                <a:latin typeface="Times New Roman" pitchFamily="18" charset="0"/>
                <a:cs typeface="Times New Roman" pitchFamily="18" charset="0"/>
              </a:rPr>
              <a:t>                          </a:t>
            </a:r>
            <a:r>
              <a:rPr lang="pl-PL" b="1" i="1" dirty="0" smtClean="0">
                <a:latin typeface="Times New Roman" pitchFamily="18" charset="0"/>
                <a:cs typeface="Times New Roman" pitchFamily="18" charset="0"/>
              </a:rPr>
              <a:t>te = to +4tm +tp /6</a:t>
            </a:r>
            <a:endParaRPr lang="en-US" b="1" i="1" dirty="0">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04800"/>
            <a:ext cx="4038600" cy="5821363"/>
          </a:xfrm>
        </p:spPr>
        <p:txBody>
          <a:bodyPr>
            <a:normAutofit/>
          </a:bodyPr>
          <a:lstStyle/>
          <a:p>
            <a:pPr algn="just">
              <a:buFont typeface="Wingdings" pitchFamily="2" charset="2"/>
              <a:buChar char="Ø"/>
            </a:pPr>
            <a:r>
              <a:rPr lang="en-US" sz="2400" dirty="0" smtClean="0">
                <a:latin typeface="Times New Roman" pitchFamily="18" charset="0"/>
                <a:cs typeface="Times New Roman" pitchFamily="18" charset="0"/>
              </a:rPr>
              <a:t>PERT is Probabilistic</a:t>
            </a:r>
          </a:p>
          <a:p>
            <a:pPr algn="just">
              <a:buFont typeface="Wingdings" pitchFamily="2" charset="2"/>
              <a:buChar char="Ø"/>
            </a:pPr>
            <a:r>
              <a:rPr lang="en-US" sz="2400" dirty="0" smtClean="0">
                <a:latin typeface="Times New Roman" pitchFamily="18" charset="0"/>
                <a:cs typeface="Times New Roman" pitchFamily="18" charset="0"/>
              </a:rPr>
              <a:t>It used for the projects where time requirement is not known</a:t>
            </a:r>
          </a:p>
          <a:p>
            <a:pPr algn="just">
              <a:buFont typeface="Wingdings" pitchFamily="2" charset="2"/>
              <a:buChar char="Ø"/>
            </a:pPr>
            <a:r>
              <a:rPr lang="en-US" sz="2400" dirty="0" smtClean="0">
                <a:latin typeface="Times New Roman" pitchFamily="18" charset="0"/>
                <a:cs typeface="Times New Roman" pitchFamily="18" charset="0"/>
              </a:rPr>
              <a:t>Used in R &amp; D projects</a:t>
            </a:r>
          </a:p>
          <a:p>
            <a:pPr algn="just">
              <a:buFont typeface="Wingdings" pitchFamily="2" charset="2"/>
              <a:buChar char="Ø"/>
            </a:pPr>
            <a:r>
              <a:rPr lang="en-US" sz="2400" dirty="0" smtClean="0">
                <a:latin typeface="Times New Roman" pitchFamily="18" charset="0"/>
                <a:cs typeface="Times New Roman" pitchFamily="18" charset="0"/>
              </a:rPr>
              <a:t>PERT analysis doesn’t consider Cost</a:t>
            </a:r>
          </a:p>
          <a:p>
            <a:pPr algn="just">
              <a:buFont typeface="Wingdings" pitchFamily="2" charset="2"/>
              <a:buChar char="Ø"/>
            </a:pPr>
            <a:r>
              <a:rPr lang="en-US" sz="2400" dirty="0" smtClean="0">
                <a:latin typeface="Times New Roman" pitchFamily="18" charset="0"/>
                <a:cs typeface="Times New Roman" pitchFamily="18" charset="0"/>
              </a:rPr>
              <a:t>Was developed in 1950 by US Navy </a:t>
            </a:r>
          </a:p>
          <a:p>
            <a:pPr algn="just">
              <a:buFont typeface="Wingdings" pitchFamily="2" charset="2"/>
              <a:buChar char="Ø"/>
            </a:pPr>
            <a:endParaRPr lang="en-US" sz="2400" dirty="0" smtClean="0">
              <a:latin typeface="Times New Roman" pitchFamily="18" charset="0"/>
              <a:cs typeface="Times New Roman" pitchFamily="18" charset="0"/>
            </a:endParaRPr>
          </a:p>
        </p:txBody>
      </p:sp>
      <p:sp>
        <p:nvSpPr>
          <p:cNvPr id="5" name="Content Placeholder 4"/>
          <p:cNvSpPr>
            <a:spLocks noGrp="1"/>
          </p:cNvSpPr>
          <p:nvPr>
            <p:ph sz="half" idx="2"/>
          </p:nvPr>
        </p:nvSpPr>
        <p:spPr>
          <a:xfrm>
            <a:off x="4648200" y="381000"/>
            <a:ext cx="4038600" cy="5745163"/>
          </a:xfrm>
        </p:spPr>
        <p:txBody>
          <a:bodyPr>
            <a:normAutofit/>
          </a:bodyPr>
          <a:lstStyle/>
          <a:p>
            <a:pPr>
              <a:buFont typeface="Wingdings" pitchFamily="2" charset="2"/>
              <a:buChar char="Ø"/>
            </a:pPr>
            <a:r>
              <a:rPr lang="en-US" dirty="0" smtClean="0">
                <a:latin typeface="Times New Roman" pitchFamily="18" charset="0"/>
                <a:cs typeface="Times New Roman" pitchFamily="18" charset="0"/>
              </a:rPr>
              <a:t>CPM is Deterministic</a:t>
            </a:r>
          </a:p>
          <a:p>
            <a:pPr>
              <a:buFont typeface="Wingdings" pitchFamily="2" charset="2"/>
              <a:buChar char="Ø"/>
            </a:pPr>
            <a:r>
              <a:rPr lang="en-US" dirty="0" smtClean="0">
                <a:latin typeface="Times New Roman" pitchFamily="18" charset="0"/>
                <a:cs typeface="Times New Roman" pitchFamily="18" charset="0"/>
              </a:rPr>
              <a:t>Used for those projects which are repetitive in nature</a:t>
            </a:r>
          </a:p>
          <a:p>
            <a:pPr>
              <a:buFont typeface="Wingdings" pitchFamily="2" charset="2"/>
              <a:buChar char="Ø"/>
            </a:pPr>
            <a:r>
              <a:rPr lang="en-US" dirty="0" smtClean="0">
                <a:latin typeface="Times New Roman" pitchFamily="18" charset="0"/>
                <a:cs typeface="Times New Roman" pitchFamily="18" charset="0"/>
              </a:rPr>
              <a:t>Used in plant maintenance &amp; in construction work</a:t>
            </a:r>
          </a:p>
          <a:p>
            <a:pPr>
              <a:buFont typeface="Wingdings" pitchFamily="2" charset="2"/>
              <a:buChar char="Ø"/>
            </a:pPr>
            <a:r>
              <a:rPr lang="en-US" dirty="0" smtClean="0">
                <a:latin typeface="Times New Roman" pitchFamily="18" charset="0"/>
                <a:cs typeface="Times New Roman" pitchFamily="18" charset="0"/>
              </a:rPr>
              <a:t>CPM deals with cost of project schedule and there minimization</a:t>
            </a:r>
          </a:p>
          <a:p>
            <a:pPr>
              <a:buFont typeface="Wingdings" pitchFamily="2" charset="2"/>
              <a:buChar char="Ø"/>
            </a:pPr>
            <a:r>
              <a:rPr lang="en-US" dirty="0" smtClean="0">
                <a:latin typeface="Times New Roman" pitchFamily="18" charset="0"/>
                <a:cs typeface="Times New Roman" pitchFamily="18" charset="0"/>
              </a:rPr>
              <a:t>Developed in1975 by DU Pont.</a:t>
            </a:r>
          </a:p>
          <a:p>
            <a:pPr>
              <a:buFont typeface="Wingdings" pitchFamily="2" charset="2"/>
              <a:buChar char="Ø"/>
            </a:pPr>
            <a:endParaRPr lang="en-US" dirty="0">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457200"/>
            <a:ext cx="8229600" cy="5668963"/>
          </a:xfrm>
        </p:spPr>
        <p:txBody>
          <a:bodyPr>
            <a:normAutofit fontScale="85000" lnSpcReduction="20000"/>
          </a:bodyPr>
          <a:lstStyle/>
          <a:p>
            <a:r>
              <a:rPr lang="en-US" sz="3500" b="1" dirty="0" smtClean="0">
                <a:latin typeface="Times New Roman" pitchFamily="18" charset="0"/>
                <a:cs typeface="Times New Roman" pitchFamily="18" charset="0"/>
              </a:rPr>
              <a:t>Initiatives by Government of India</a:t>
            </a:r>
          </a:p>
          <a:p>
            <a:r>
              <a:rPr lang="en-US" dirty="0" smtClean="0">
                <a:latin typeface="Times New Roman" pitchFamily="18" charset="0"/>
                <a:cs typeface="Times New Roman" pitchFamily="18" charset="0"/>
              </a:rPr>
              <a:t>Make in India (launched in September 2014 )</a:t>
            </a:r>
          </a:p>
          <a:p>
            <a:r>
              <a:rPr lang="en-US" dirty="0" smtClean="0">
                <a:latin typeface="Times New Roman" pitchFamily="18" charset="0"/>
                <a:cs typeface="Times New Roman" pitchFamily="18" charset="0"/>
              </a:rPr>
              <a:t>Stand Up India ( Bank loan from 10 </a:t>
            </a:r>
            <a:r>
              <a:rPr lang="en-US" dirty="0" err="1" smtClean="0">
                <a:latin typeface="Times New Roman" pitchFamily="18" charset="0"/>
                <a:cs typeface="Times New Roman" pitchFamily="18" charset="0"/>
              </a:rPr>
              <a:t>lakh</a:t>
            </a:r>
            <a:r>
              <a:rPr lang="en-US" dirty="0" smtClean="0">
                <a:latin typeface="Times New Roman" pitchFamily="18" charset="0"/>
                <a:cs typeface="Times New Roman" pitchFamily="18" charset="0"/>
              </a:rPr>
              <a:t> to 1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helps sc, </a:t>
            </a:r>
            <a:r>
              <a:rPr lang="en-US" dirty="0" err="1" smtClean="0">
                <a:latin typeface="Times New Roman" pitchFamily="18" charset="0"/>
                <a:cs typeface="Times New Roman" pitchFamily="18" charset="0"/>
              </a:rPr>
              <a:t>st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womes</a:t>
            </a:r>
            <a:r>
              <a:rPr lang="en-US" dirty="0" smtClean="0">
                <a:latin typeface="Times New Roman" pitchFamily="18" charset="0"/>
                <a:cs typeface="Times New Roman" pitchFamily="18" charset="0"/>
              </a:rPr>
              <a:t> majorly</a:t>
            </a:r>
          </a:p>
          <a:p>
            <a:r>
              <a:rPr lang="en-US" dirty="0" smtClean="0">
                <a:latin typeface="Times New Roman" pitchFamily="18" charset="0"/>
                <a:cs typeface="Times New Roman" pitchFamily="18" charset="0"/>
              </a:rPr>
              <a:t>Start-up India (January 2016)</a:t>
            </a:r>
          </a:p>
          <a:p>
            <a:r>
              <a:rPr lang="en-US" dirty="0" smtClean="0">
                <a:latin typeface="Times New Roman" pitchFamily="18" charset="0"/>
                <a:cs typeface="Times New Roman" pitchFamily="18" charset="0"/>
              </a:rPr>
              <a:t>AIM (</a:t>
            </a:r>
            <a:r>
              <a:rPr lang="en-US" dirty="0" err="1" smtClean="0">
                <a:latin typeface="Times New Roman" pitchFamily="18" charset="0"/>
                <a:cs typeface="Times New Roman" pitchFamily="18" charset="0"/>
              </a:rPr>
              <a:t>Atal</a:t>
            </a:r>
            <a:r>
              <a:rPr lang="en-US" dirty="0" smtClean="0">
                <a:latin typeface="Times New Roman" pitchFamily="18" charset="0"/>
                <a:cs typeface="Times New Roman" pitchFamily="18" charset="0"/>
              </a:rPr>
              <a:t> Innovation Mission- in 2015) its primary objectives to provide world class innovation hubs, startup business and other self-employment activity. </a:t>
            </a:r>
          </a:p>
          <a:p>
            <a:r>
              <a:rPr lang="en-US" dirty="0" smtClean="0">
                <a:latin typeface="Times New Roman" pitchFamily="18" charset="0"/>
                <a:cs typeface="Times New Roman" pitchFamily="18" charset="0"/>
              </a:rPr>
              <a:t>STEP (Support to training and Employment Programme)</a:t>
            </a:r>
          </a:p>
          <a:p>
            <a:r>
              <a:rPr lang="en-US" dirty="0" smtClean="0">
                <a:latin typeface="Times New Roman" pitchFamily="18" charset="0"/>
                <a:cs typeface="Times New Roman" pitchFamily="18" charset="0"/>
              </a:rPr>
              <a:t>NSDM(National Skill Development Mission-July 2015) Its aims to build synergies across sectors and states in skilled industry and initiatives and to enable decision making without compromising quality of products. </a:t>
            </a:r>
            <a:endParaRPr lang="en-US" dirty="0">
              <a:latin typeface="Times New Roman" pitchFamily="18" charset="0"/>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609600"/>
            <a:ext cx="8229600" cy="5516563"/>
          </a:xfrm>
        </p:spPr>
        <p:txBody>
          <a:bodyPr>
            <a:normAutofit/>
          </a:bodyPr>
          <a:lstStyle/>
          <a:p>
            <a:r>
              <a:rPr lang="en-US" dirty="0" smtClean="0">
                <a:latin typeface="Times New Roman" pitchFamily="18" charset="0"/>
                <a:cs typeface="Times New Roman" pitchFamily="18" charset="0"/>
              </a:rPr>
              <a:t>The term '</a:t>
            </a:r>
            <a:r>
              <a:rPr lang="en-US" b="1" dirty="0" smtClean="0">
                <a:latin typeface="Times New Roman" pitchFamily="18" charset="0"/>
                <a:cs typeface="Times New Roman" pitchFamily="18" charset="0"/>
              </a:rPr>
              <a:t>marketing mix'</a:t>
            </a:r>
            <a:r>
              <a:rPr lang="en-US" dirty="0" smtClean="0">
                <a:latin typeface="Times New Roman" pitchFamily="18" charset="0"/>
                <a:cs typeface="Times New Roman" pitchFamily="18" charset="0"/>
              </a:rPr>
              <a:t> is a foundation model for businesses, historically centered around product, price, place, and promotion (also known as the "4 Ps"). The marketing mix has been defined as the "</a:t>
            </a:r>
            <a:r>
              <a:rPr lang="en-US" i="1" dirty="0" smtClean="0">
                <a:latin typeface="Times New Roman" pitchFamily="18" charset="0"/>
                <a:cs typeface="Times New Roman" pitchFamily="18" charset="0"/>
              </a:rPr>
              <a:t>set of marketing tools that the firm uses to pursue its marketing objectives in the target market</a:t>
            </a:r>
            <a:r>
              <a:rPr lang="en-US" dirty="0" smtClean="0">
                <a:latin typeface="Times New Roman" pitchFamily="18" charset="0"/>
                <a:cs typeface="Times New Roman" pitchFamily="18" charset="0"/>
              </a:rPr>
              <a:t>". Thus the marketing mix refers to four broad levels of marketing decision: product, price, place, and promotion.</a:t>
            </a:r>
            <a:endParaRPr lang="en-US" dirty="0">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685800" y="152400"/>
            <a:ext cx="7467599" cy="6477000"/>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533400" y="228600"/>
            <a:ext cx="7315200" cy="6248400"/>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81000" y="228600"/>
            <a:ext cx="8305799" cy="63246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Autofit/>
          </a:bodyPr>
          <a:lstStyle/>
          <a:p>
            <a:pPr algn="just"/>
            <a:r>
              <a:rPr lang="en-US" sz="4800" b="1" dirty="0" smtClean="0">
                <a:solidFill>
                  <a:srgbClr val="003300"/>
                </a:solidFill>
                <a:latin typeface="Times New Roman" pitchFamily="18" charset="0"/>
                <a:cs typeface="Times New Roman" pitchFamily="18" charset="0"/>
              </a:rPr>
              <a:t>Idea evaluation </a:t>
            </a:r>
            <a:r>
              <a:rPr lang="en-US" sz="2800" b="1" dirty="0" smtClean="0">
                <a:latin typeface="Times New Roman" pitchFamily="18" charset="0"/>
                <a:cs typeface="Times New Roman" pitchFamily="18" charset="0"/>
              </a:rPr>
              <a:t>– What is it and how should one do it?</a:t>
            </a:r>
          </a:p>
          <a:p>
            <a:pPr algn="just"/>
            <a:r>
              <a:rPr lang="en-US" sz="2800" dirty="0" smtClean="0">
                <a:latin typeface="Times New Roman" pitchFamily="18" charset="0"/>
                <a:cs typeface="Times New Roman" pitchFamily="18" charset="0"/>
              </a:rPr>
              <a:t>Friends evaluating new ideas is one of the most challenging parts for anyone. Because new ideas always have a lot of uncertainty involved and little data to back them up. </a:t>
            </a:r>
          </a:p>
          <a:p>
            <a:pPr algn="just"/>
            <a:r>
              <a:rPr lang="en-US" sz="2800" dirty="0" smtClean="0">
                <a:latin typeface="Times New Roman" pitchFamily="18" charset="0"/>
                <a:cs typeface="Times New Roman" pitchFamily="18" charset="0"/>
              </a:rPr>
              <a:t>Thus, prioritizing ideas and making decisions on…. which ones to implement right away, which ones to test or pilot, which ones to keep for later, and which ones to outright discard, are often critical to decide.</a:t>
            </a:r>
          </a:p>
          <a:p>
            <a:pPr algn="just"/>
            <a:r>
              <a:rPr lang="en-US" sz="2800" dirty="0" smtClean="0">
                <a:latin typeface="Times New Roman" pitchFamily="18" charset="0"/>
                <a:cs typeface="Times New Roman" pitchFamily="18" charset="0"/>
              </a:rPr>
              <a:t>Ideas related to existing business can, and should be, evaluated based on the </a:t>
            </a:r>
            <a:r>
              <a:rPr lang="en-US" sz="2800" b="1" dirty="0" smtClean="0">
                <a:latin typeface="Times New Roman" pitchFamily="18" charset="0"/>
                <a:cs typeface="Times New Roman" pitchFamily="18" charset="0"/>
              </a:rPr>
              <a:t>rational metrics</a:t>
            </a:r>
            <a:endParaRPr lang="en-US" sz="2800" dirty="0" smtClean="0">
              <a:latin typeface="Times New Roman" pitchFamily="18" charset="0"/>
              <a:cs typeface="Times New Roman" pitchFamily="18" charset="0"/>
            </a:endParaRPr>
          </a:p>
          <a:p>
            <a:pPr algn="just"/>
            <a:endParaRPr lang="en-US" sz="2600" dirty="0" smtClean="0">
              <a:latin typeface="Times New Roman" pitchFamily="18" charset="0"/>
              <a:cs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609600" y="457200"/>
            <a:ext cx="8077200" cy="601980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685800" y="381000"/>
            <a:ext cx="7924800" cy="624840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dirty="0" smtClean="0">
                <a:latin typeface="Times New Roman" pitchFamily="18" charset="0"/>
                <a:cs typeface="Times New Roman" pitchFamily="18" charset="0"/>
              </a:rPr>
              <a:t>Sales Planning is a key function in the procedure of sales management process. Sales planning is an effective method that involves </a:t>
            </a:r>
            <a:r>
              <a:rPr lang="en-US" b="1" dirty="0" smtClean="0">
                <a:latin typeface="Times New Roman" pitchFamily="18" charset="0"/>
                <a:cs typeface="Times New Roman" pitchFamily="18" charset="0"/>
              </a:rPr>
              <a:t>sales forecasting, demand management, setting profit-based sales targets</a:t>
            </a:r>
            <a:r>
              <a:rPr lang="en-US" dirty="0" smtClean="0">
                <a:latin typeface="Times New Roman" pitchFamily="18" charset="0"/>
                <a:cs typeface="Times New Roman" pitchFamily="18" charset="0"/>
              </a:rPr>
              <a:t>, and the </a:t>
            </a:r>
            <a:r>
              <a:rPr lang="en-US" b="1" dirty="0" smtClean="0">
                <a:latin typeface="Times New Roman" pitchFamily="18" charset="0"/>
                <a:cs typeface="Times New Roman" pitchFamily="18" charset="0"/>
              </a:rPr>
              <a:t>written execution steps</a:t>
            </a:r>
            <a:r>
              <a:rPr lang="en-US" dirty="0" smtClean="0">
                <a:latin typeface="Times New Roman" pitchFamily="18" charset="0"/>
                <a:cs typeface="Times New Roman" pitchFamily="18" charset="0"/>
              </a:rPr>
              <a:t> of a sales plan. </a:t>
            </a:r>
            <a:r>
              <a:rPr lang="en-US" smtClean="0">
                <a:latin typeface="Times New Roman" pitchFamily="18" charset="0"/>
                <a:cs typeface="Times New Roman" pitchFamily="18" charset="0"/>
              </a:rPr>
              <a:t>Sales Planning involves two steps, i.e. </a:t>
            </a:r>
            <a:r>
              <a:rPr lang="en-US" b="1" smtClean="0">
                <a:latin typeface="Times New Roman" pitchFamily="18" charset="0"/>
                <a:cs typeface="Times New Roman" pitchFamily="18" charset="0"/>
              </a:rPr>
              <a:t>formation</a:t>
            </a:r>
            <a:r>
              <a:rPr lang="en-US" smtClean="0">
                <a:latin typeface="Times New Roman" pitchFamily="18" charset="0"/>
                <a:cs typeface="Times New Roman" pitchFamily="18" charset="0"/>
              </a:rPr>
              <a:t> and </a:t>
            </a:r>
            <a:r>
              <a:rPr lang="en-US" b="1" smtClean="0">
                <a:latin typeface="Times New Roman" pitchFamily="18" charset="0"/>
                <a:cs typeface="Times New Roman" pitchFamily="18" charset="0"/>
              </a:rPr>
              <a:t>maintenance</a:t>
            </a:r>
            <a:r>
              <a:rPr lang="en-US" smtClean="0">
                <a:latin typeface="Times New Roman" pitchFamily="18" charset="0"/>
                <a:cs typeface="Times New Roman" pitchFamily="18" charset="0"/>
              </a:rPr>
              <a:t> of a particular plan, in which a salesperson is expected to use his conceptual skills to meet his objective.</a:t>
            </a:r>
            <a:endParaRPr lang="en-US">
              <a:latin typeface="Times New Roman" pitchFamily="18" charset="0"/>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914399" y="152400"/>
            <a:ext cx="7162801" cy="6477000"/>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algn="just">
              <a:buFont typeface="Wingdings" pitchFamily="2" charset="2"/>
              <a:buChar char="Ø"/>
            </a:pPr>
            <a:r>
              <a:rPr lang="en-US" dirty="0" smtClean="0">
                <a:latin typeface="Times New Roman" pitchFamily="18" charset="0"/>
                <a:cs typeface="Times New Roman" pitchFamily="18" charset="0"/>
              </a:rPr>
              <a:t>Team building is a management technique used for improving the efficiency and performance of the workgroups through various activities.</a:t>
            </a:r>
          </a:p>
          <a:p>
            <a:pPr algn="just">
              <a:buFont typeface="Wingdings" pitchFamily="2" charset="2"/>
              <a:buChar char="Ø"/>
            </a:pPr>
            <a:r>
              <a:rPr lang="en-US" b="1" dirty="0" smtClean="0">
                <a:latin typeface="Times New Roman" pitchFamily="18" charset="0"/>
                <a:cs typeface="Times New Roman" pitchFamily="18" charset="0"/>
              </a:rPr>
              <a:t>Team building </a:t>
            </a:r>
            <a:r>
              <a:rPr lang="en-US" dirty="0" smtClean="0">
                <a:latin typeface="Times New Roman" pitchFamily="18" charset="0"/>
                <a:cs typeface="Times New Roman" pitchFamily="18" charset="0"/>
              </a:rPr>
              <a:t>is the </a:t>
            </a:r>
            <a:r>
              <a:rPr lang="en-US" b="1" dirty="0" smtClean="0">
                <a:latin typeface="Times New Roman" pitchFamily="18" charset="0"/>
                <a:cs typeface="Times New Roman" pitchFamily="18" charset="0"/>
              </a:rPr>
              <a:t>process</a:t>
            </a:r>
            <a:r>
              <a:rPr lang="en-US" dirty="0" smtClean="0">
                <a:latin typeface="Times New Roman" pitchFamily="18" charset="0"/>
                <a:cs typeface="Times New Roman" pitchFamily="18" charset="0"/>
              </a:rPr>
              <a:t> of turning a </a:t>
            </a:r>
            <a:r>
              <a:rPr lang="en-US" b="1" dirty="0" smtClean="0">
                <a:latin typeface="Times New Roman" pitchFamily="18" charset="0"/>
                <a:cs typeface="Times New Roman" pitchFamily="18" charset="0"/>
              </a:rPr>
              <a:t>group</a:t>
            </a:r>
            <a:r>
              <a:rPr lang="en-US" dirty="0" smtClean="0">
                <a:latin typeface="Times New Roman" pitchFamily="18" charset="0"/>
                <a:cs typeface="Times New Roman" pitchFamily="18" charset="0"/>
              </a:rPr>
              <a:t> of individual contributing employees into a cohesive </a:t>
            </a:r>
            <a:r>
              <a:rPr lang="en-US" b="1" i="1" dirty="0" smtClean="0">
                <a:latin typeface="Times New Roman" pitchFamily="18" charset="0"/>
                <a:cs typeface="Times New Roman" pitchFamily="18" charset="0"/>
              </a:rPr>
              <a:t>team</a:t>
            </a:r>
            <a:r>
              <a:rPr lang="en-US" i="1" dirty="0" smtClean="0">
                <a:latin typeface="Times New Roman" pitchFamily="18" charset="0"/>
                <a:cs typeface="Times New Roman" pitchFamily="18" charset="0"/>
              </a:rPr>
              <a:t>—a group of people organized to work together to meet the needs of their customers by accomplishing their purpose and goals.</a:t>
            </a:r>
          </a:p>
          <a:p>
            <a:pPr algn="just">
              <a:buFont typeface="Wingdings" pitchFamily="2" charset="2"/>
              <a:buChar char="Ø"/>
            </a:pPr>
            <a:r>
              <a:rPr lang="en-US" dirty="0" smtClean="0">
                <a:latin typeface="Times New Roman" pitchFamily="18" charset="0"/>
                <a:cs typeface="Times New Roman" pitchFamily="18" charset="0"/>
              </a:rPr>
              <a:t>Team building can include the daily interaction that employees engage in when working together to carry out the requirements of their jobs. </a:t>
            </a:r>
          </a:p>
          <a:p>
            <a:pPr algn="just">
              <a:buFont typeface="Wingdings" pitchFamily="2" charset="2"/>
              <a:buChar char="Ø"/>
            </a:pPr>
            <a:r>
              <a:rPr lang="en-US" dirty="0" smtClean="0">
                <a:latin typeface="Times New Roman" pitchFamily="18" charset="0"/>
                <a:cs typeface="Times New Roman" pitchFamily="18" charset="0"/>
              </a:rPr>
              <a:t>Team building can also involve structured activities and exercises led by team members</a:t>
            </a:r>
            <a:r>
              <a:rPr lang="en-US" dirty="0" smtClean="0"/>
              <a:t>.</a:t>
            </a:r>
            <a:endParaRPr lang="en-US" i="1" dirty="0">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762000" y="228600"/>
            <a:ext cx="7620000" cy="6400800"/>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cap="all" dirty="0" smtClean="0">
                <a:latin typeface="Times New Roman" pitchFamily="18" charset="0"/>
                <a:cs typeface="Times New Roman" pitchFamily="18" charset="0"/>
              </a:rPr>
              <a:t>BLUE OCEAN STRATEGY?</a:t>
            </a:r>
          </a:p>
          <a:p>
            <a:pPr algn="just"/>
            <a:r>
              <a:rPr lang="en-US" dirty="0" smtClean="0">
                <a:latin typeface="Times New Roman" pitchFamily="18" charset="0"/>
                <a:cs typeface="Times New Roman" pitchFamily="18" charset="0"/>
              </a:rPr>
              <a:t>Blue ocean strategy is the simultaneous pursuit of differentiation and low cost to open up a new market space and create new demand. It is about creating and capturing uncontested market space, thereby making the competition irrelevant. It is based on the view that market boundaries and industry structure are not a given and can be reconstructed by the actions and beliefs of industry players.</a:t>
            </a:r>
          </a:p>
          <a:p>
            <a:pPr algn="just"/>
            <a:endParaRPr lang="en-US" dirty="0">
              <a:latin typeface="Times New Roman"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cap="all" dirty="0" smtClean="0">
                <a:solidFill>
                  <a:srgbClr val="0070C0"/>
                </a:solidFill>
                <a:latin typeface="Times New Roman" pitchFamily="18" charset="0"/>
                <a:cs typeface="Times New Roman" pitchFamily="18" charset="0"/>
              </a:rPr>
              <a:t>BLUE OCEAN </a:t>
            </a:r>
            <a:r>
              <a:rPr lang="en-US" b="1" cap="all" dirty="0" smtClean="0">
                <a:latin typeface="Times New Roman" pitchFamily="18" charset="0"/>
                <a:cs typeface="Times New Roman" pitchFamily="18" charset="0"/>
              </a:rPr>
              <a:t>STRATEGY VS </a:t>
            </a:r>
            <a:r>
              <a:rPr lang="en-US" b="1" cap="all" dirty="0" smtClean="0">
                <a:solidFill>
                  <a:srgbClr val="FF0000"/>
                </a:solidFill>
                <a:latin typeface="Times New Roman" pitchFamily="18" charset="0"/>
                <a:cs typeface="Times New Roman" pitchFamily="18" charset="0"/>
              </a:rPr>
              <a:t>RED OCEAN </a:t>
            </a:r>
            <a:r>
              <a:rPr lang="en-US" b="1" cap="all" dirty="0" smtClean="0">
                <a:latin typeface="Times New Roman" pitchFamily="18" charset="0"/>
                <a:cs typeface="Times New Roman" pitchFamily="18" charset="0"/>
              </a:rPr>
              <a:t>STRATEGY</a:t>
            </a:r>
            <a:br>
              <a:rPr lang="en-US" b="1" cap="all"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5" name="Content Placeholder 4"/>
          <p:cNvSpPr>
            <a:spLocks noGrp="1"/>
          </p:cNvSpPr>
          <p:nvPr>
            <p:ph sz="half" idx="1"/>
          </p:nvPr>
        </p:nvSpPr>
        <p:spPr/>
        <p:txBody>
          <a:bodyPr/>
          <a:lstStyle/>
          <a:p>
            <a:r>
              <a:rPr lang="en-US" b="1" dirty="0" smtClean="0">
                <a:solidFill>
                  <a:srgbClr val="0070C0"/>
                </a:solidFill>
                <a:latin typeface="Times New Roman" pitchFamily="18" charset="0"/>
                <a:cs typeface="Times New Roman" pitchFamily="18" charset="0"/>
              </a:rPr>
              <a:t>Blue ocean</a:t>
            </a:r>
          </a:p>
          <a:p>
            <a:r>
              <a:rPr lang="en-US" dirty="0" smtClean="0">
                <a:latin typeface="Times New Roman" pitchFamily="18" charset="0"/>
                <a:cs typeface="Times New Roman" pitchFamily="18" charset="0"/>
              </a:rPr>
              <a:t>Create uncontested market space</a:t>
            </a:r>
          </a:p>
          <a:p>
            <a:r>
              <a:rPr lang="en-US" dirty="0" smtClean="0">
                <a:latin typeface="Times New Roman" pitchFamily="18" charset="0"/>
                <a:cs typeface="Times New Roman" pitchFamily="18" charset="0"/>
              </a:rPr>
              <a:t>Make the competition irrelevant</a:t>
            </a:r>
          </a:p>
          <a:p>
            <a:r>
              <a:rPr lang="en-US" dirty="0" smtClean="0">
                <a:latin typeface="Times New Roman" pitchFamily="18" charset="0"/>
                <a:cs typeface="Times New Roman" pitchFamily="18" charset="0"/>
              </a:rPr>
              <a:t>Create ad capture new demand</a:t>
            </a:r>
            <a:endParaRPr lang="en-US" dirty="0">
              <a:latin typeface="Times New Roman" pitchFamily="18" charset="0"/>
              <a:cs typeface="Times New Roman" pitchFamily="18" charset="0"/>
            </a:endParaRPr>
          </a:p>
        </p:txBody>
      </p:sp>
      <p:sp>
        <p:nvSpPr>
          <p:cNvPr id="6" name="Content Placeholder 5"/>
          <p:cNvSpPr>
            <a:spLocks noGrp="1"/>
          </p:cNvSpPr>
          <p:nvPr>
            <p:ph sz="half" idx="2"/>
          </p:nvPr>
        </p:nvSpPr>
        <p:spPr/>
        <p:txBody>
          <a:bodyPr/>
          <a:lstStyle/>
          <a:p>
            <a:r>
              <a:rPr lang="en-US" b="1" dirty="0" smtClean="0">
                <a:solidFill>
                  <a:srgbClr val="FF0000"/>
                </a:solidFill>
                <a:latin typeface="Times New Roman" pitchFamily="18" charset="0"/>
                <a:cs typeface="Times New Roman" pitchFamily="18" charset="0"/>
              </a:rPr>
              <a:t>Red Ocean</a:t>
            </a:r>
          </a:p>
          <a:p>
            <a:r>
              <a:rPr lang="en-US" dirty="0" smtClean="0">
                <a:latin typeface="Times New Roman" pitchFamily="18" charset="0"/>
                <a:cs typeface="Times New Roman" pitchFamily="18" charset="0"/>
              </a:rPr>
              <a:t>Compete in existing market</a:t>
            </a:r>
          </a:p>
          <a:p>
            <a:r>
              <a:rPr lang="en-US" dirty="0" smtClean="0">
                <a:latin typeface="Times New Roman" pitchFamily="18" charset="0"/>
                <a:cs typeface="Times New Roman" pitchFamily="18" charset="0"/>
              </a:rPr>
              <a:t>Beat the competition</a:t>
            </a:r>
          </a:p>
          <a:p>
            <a:r>
              <a:rPr lang="en-US" dirty="0" smtClean="0">
                <a:latin typeface="Times New Roman" pitchFamily="18" charset="0"/>
                <a:cs typeface="Times New Roman" pitchFamily="18" charset="0"/>
              </a:rPr>
              <a:t>Exploit existing demand</a:t>
            </a:r>
          </a:p>
          <a:p>
            <a:endParaRPr lang="en-US" dirty="0">
              <a:latin typeface="Times New Roman" pitchFamily="18" charset="0"/>
              <a:cs typeface="Times New Roman"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92500" lnSpcReduction="20000"/>
          </a:bodyPr>
          <a:lstStyle/>
          <a:p>
            <a:pPr algn="just"/>
            <a:r>
              <a:rPr lang="en-US" b="1" dirty="0" smtClean="0">
                <a:latin typeface="Times New Roman" pitchFamily="18" charset="0"/>
                <a:cs typeface="Times New Roman" pitchFamily="18" charset="0"/>
              </a:rPr>
              <a:t>Innovation</a:t>
            </a:r>
            <a:r>
              <a:rPr lang="en-US" dirty="0" smtClean="0">
                <a:latin typeface="Times New Roman" pitchFamily="18" charset="0"/>
                <a:cs typeface="Times New Roman" pitchFamily="18" charset="0"/>
              </a:rPr>
              <a:t> can be a confusing topic because there are so many different kinds of innovations out there and everyone seems to use the term differently.</a:t>
            </a:r>
          </a:p>
          <a:p>
            <a:pPr algn="just"/>
            <a:r>
              <a:rPr lang="en-US" dirty="0" smtClean="0">
                <a:latin typeface="Times New Roman" pitchFamily="18" charset="0"/>
                <a:cs typeface="Times New Roman" pitchFamily="18" charset="0"/>
              </a:rPr>
              <a:t>Most innovations are smaller, gradual improvements on existing products, processes and services while some innovations can be those ground-breaking technological inventions or business models that transform industries</a:t>
            </a:r>
          </a:p>
          <a:p>
            <a:r>
              <a:rPr lang="en-US" b="1" dirty="0" smtClean="0">
                <a:latin typeface="Times New Roman" pitchFamily="18" charset="0"/>
                <a:cs typeface="Times New Roman" pitchFamily="18" charset="0"/>
              </a:rPr>
              <a:t>Innovation Matrix</a:t>
            </a:r>
          </a:p>
          <a:p>
            <a:pPr algn="just"/>
            <a:r>
              <a:rPr lang="en-US" dirty="0" smtClean="0">
                <a:latin typeface="Times New Roman" pitchFamily="18" charset="0"/>
                <a:cs typeface="Times New Roman" pitchFamily="18" charset="0"/>
              </a:rPr>
              <a:t>One way to categorize innovation is to classify it based on two dimensions: the </a:t>
            </a:r>
            <a:r>
              <a:rPr lang="en-US" b="1" dirty="0" smtClean="0">
                <a:latin typeface="Times New Roman" pitchFamily="18" charset="0"/>
                <a:cs typeface="Times New Roman" pitchFamily="18" charset="0"/>
              </a:rPr>
              <a:t>technology </a:t>
            </a:r>
            <a:r>
              <a:rPr lang="en-US" dirty="0" smtClean="0">
                <a:latin typeface="Times New Roman" pitchFamily="18" charset="0"/>
                <a:cs typeface="Times New Roman" pitchFamily="18" charset="0"/>
              </a:rPr>
              <a:t>it uses and the </a:t>
            </a:r>
            <a:r>
              <a:rPr lang="en-US" b="1" dirty="0" smtClean="0">
                <a:latin typeface="Times New Roman" pitchFamily="18" charset="0"/>
                <a:cs typeface="Times New Roman" pitchFamily="18" charset="0"/>
              </a:rPr>
              <a:t>market </a:t>
            </a:r>
            <a:r>
              <a:rPr lang="en-US" dirty="0" smtClean="0">
                <a:latin typeface="Times New Roman" pitchFamily="18" charset="0"/>
                <a:cs typeface="Times New Roman" pitchFamily="18" charset="0"/>
              </a:rPr>
              <a:t>it operates in</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We can use the innovation matrix to visualize the most common types of innovation:</a:t>
            </a:r>
          </a:p>
          <a:p>
            <a:pPr algn="just"/>
            <a:endParaRPr lang="en-US" dirty="0">
              <a:latin typeface="Times New Roman" pitchFamily="18" charset="0"/>
              <a:cs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srcRect/>
          <a:stretch>
            <a:fillRect/>
          </a:stretch>
        </p:blipFill>
        <p:spPr bwMode="auto">
          <a:xfrm>
            <a:off x="990600" y="517998"/>
            <a:ext cx="7086600" cy="5654202"/>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Autofit/>
          </a:bodyPr>
          <a:lstStyle/>
          <a:p>
            <a:pPr algn="just"/>
            <a:r>
              <a:rPr lang="en-US" sz="2800" dirty="0" smtClean="0">
                <a:latin typeface="Times New Roman" pitchFamily="18" charset="0"/>
                <a:cs typeface="Times New Roman" pitchFamily="18" charset="0"/>
              </a:rPr>
              <a:t>These metrics can be either qualitative or quantitative, but for the purposes of simplifying the analysis, qualitative metrics are usually represented with quantitative estimates, for example on a scale of 1-5(1= strongly disagree and 5=strongly agree). These metrics can then be combined to form an overall numeric rating for the idea, which we refer to as </a:t>
            </a:r>
            <a:r>
              <a:rPr lang="en-US" sz="2800" b="1" dirty="0" smtClean="0">
                <a:latin typeface="Times New Roman" pitchFamily="18" charset="0"/>
                <a:cs typeface="Times New Roman" pitchFamily="18" charset="0"/>
              </a:rPr>
              <a:t>the score</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But using metrics should not only be one criteria, one should simply test them out with real customers and/or users</a:t>
            </a:r>
            <a:endParaRPr lang="en-US" sz="2600" dirty="0" smtClean="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US" b="1" dirty="0" smtClean="0">
                <a:latin typeface="Times New Roman" pitchFamily="18" charset="0"/>
                <a:cs typeface="Times New Roman" pitchFamily="18" charset="0"/>
              </a:rPr>
              <a:t>Evaluation should be transparent </a:t>
            </a:r>
          </a:p>
          <a:p>
            <a:pPr algn="just"/>
            <a:r>
              <a:rPr lang="en-US" dirty="0" smtClean="0">
                <a:latin typeface="Times New Roman" pitchFamily="18" charset="0"/>
                <a:cs typeface="Times New Roman" pitchFamily="18" charset="0"/>
              </a:rPr>
              <a:t>Regardless of the type of ideas being evaluated, you should always strive to make the evaluation of ideas transparent amongst those who are participating in the ideation.</a:t>
            </a:r>
          </a:p>
          <a:p>
            <a:pPr algn="just"/>
            <a:r>
              <a:rPr lang="en-US" dirty="0" smtClean="0">
                <a:latin typeface="Times New Roman" pitchFamily="18" charset="0"/>
                <a:cs typeface="Times New Roman" pitchFamily="18" charset="0"/>
              </a:rPr>
              <a:t>This will lead to: </a:t>
            </a:r>
          </a:p>
          <a:p>
            <a:pPr algn="just"/>
            <a:r>
              <a:rPr lang="en-US" dirty="0" smtClean="0">
                <a:latin typeface="Times New Roman" pitchFamily="18" charset="0"/>
                <a:cs typeface="Times New Roman" pitchFamily="18" charset="0"/>
              </a:rPr>
              <a:t>Improved communication</a:t>
            </a:r>
          </a:p>
          <a:p>
            <a:pPr algn="just"/>
            <a:r>
              <a:rPr lang="en-US" dirty="0" smtClean="0">
                <a:latin typeface="Times New Roman" pitchFamily="18" charset="0"/>
                <a:cs typeface="Times New Roman" pitchFamily="18" charset="0"/>
              </a:rPr>
              <a:t>Organizational learning</a:t>
            </a:r>
          </a:p>
          <a:p>
            <a:pPr algn="just"/>
            <a:r>
              <a:rPr lang="en-US" dirty="0" smtClean="0">
                <a:latin typeface="Times New Roman" pitchFamily="18" charset="0"/>
                <a:cs typeface="Times New Roman" pitchFamily="18" charset="0"/>
              </a:rPr>
              <a:t>Sense of fairness</a:t>
            </a:r>
          </a:p>
          <a:p>
            <a:pPr algn="just"/>
            <a:r>
              <a:rPr lang="en-US" dirty="0" smtClean="0">
                <a:latin typeface="Times New Roman" pitchFamily="18" charset="0"/>
                <a:cs typeface="Times New Roman" pitchFamily="18" charset="0"/>
              </a:rPr>
              <a:t>Increased engagement</a:t>
            </a: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lnSpcReduction="10000"/>
          </a:bodyPr>
          <a:lstStyle/>
          <a:p>
            <a:pPr algn="just"/>
            <a:r>
              <a:rPr lang="en-US" dirty="0" smtClean="0">
                <a:latin typeface="Times New Roman" pitchFamily="18" charset="0"/>
                <a:cs typeface="Times New Roman" pitchFamily="18" charset="0"/>
              </a:rPr>
              <a:t>The idea can then be tested for </a:t>
            </a:r>
            <a:r>
              <a:rPr lang="en-US" b="1" dirty="0" smtClean="0">
                <a:latin typeface="Times New Roman" pitchFamily="18" charset="0"/>
                <a:cs typeface="Times New Roman" pitchFamily="18" charset="0"/>
              </a:rPr>
              <a:t>feasibility / viability across several dimensions:</a:t>
            </a:r>
          </a:p>
          <a:p>
            <a:pPr algn="just"/>
            <a:r>
              <a:rPr lang="en-US" b="1" dirty="0" smtClean="0">
                <a:latin typeface="Times New Roman" pitchFamily="18" charset="0"/>
                <a:cs typeface="Times New Roman" pitchFamily="18" charset="0"/>
              </a:rPr>
              <a:t>Technical feasibility</a:t>
            </a:r>
            <a:r>
              <a:rPr lang="en-US" dirty="0" smtClean="0">
                <a:latin typeface="Times New Roman" pitchFamily="18" charset="0"/>
                <a:cs typeface="Times New Roman" pitchFamily="18" charset="0"/>
              </a:rPr>
              <a:t>—can the project be implemented as planned, using proven technologies, and without unreasonable technical risks?</a:t>
            </a:r>
          </a:p>
          <a:p>
            <a:pPr algn="just"/>
            <a:r>
              <a:rPr lang="en-US" b="1" dirty="0" smtClean="0">
                <a:latin typeface="Times New Roman" pitchFamily="18" charset="0"/>
                <a:cs typeface="Times New Roman" pitchFamily="18" charset="0"/>
              </a:rPr>
              <a:t>Legal feasibility</a:t>
            </a:r>
            <a:r>
              <a:rPr lang="en-US" dirty="0" smtClean="0">
                <a:latin typeface="Times New Roman" pitchFamily="18" charset="0"/>
                <a:cs typeface="Times New Roman" pitchFamily="18" charset="0"/>
              </a:rPr>
              <a:t>—are there any legal barriers to the project? </a:t>
            </a:r>
          </a:p>
          <a:p>
            <a:pPr algn="just"/>
            <a:r>
              <a:rPr lang="en-US" b="1" dirty="0" smtClean="0">
                <a:latin typeface="Times New Roman" pitchFamily="18" charset="0"/>
                <a:cs typeface="Times New Roman" pitchFamily="18" charset="0"/>
              </a:rPr>
              <a:t>Environmental and social sustainability</a:t>
            </a:r>
            <a:r>
              <a:rPr lang="en-US" dirty="0" smtClean="0">
                <a:latin typeface="Times New Roman" pitchFamily="18" charset="0"/>
                <a:cs typeface="Times New Roman" pitchFamily="18" charset="0"/>
              </a:rPr>
              <a:t>—at a minimum, does the project comply with national environmental and planning standards? </a:t>
            </a:r>
          </a:p>
          <a:p>
            <a:pPr algn="just"/>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1003</TotalTime>
  <Words>3844</Words>
  <Application>Microsoft Office PowerPoint</Application>
  <PresentationFormat>On-screen Show (4:3)</PresentationFormat>
  <Paragraphs>483</Paragraphs>
  <Slides>69</Slides>
  <Notes>0</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Office Theme</vt:lpstr>
      <vt:lpstr>Value Proposition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Forms of Business Ownership Structures</vt:lpstr>
      <vt:lpstr>FORMS OF ENTITIES</vt:lpstr>
      <vt:lpstr>Slide 22</vt:lpstr>
      <vt:lpstr>Slide 23</vt:lpstr>
      <vt:lpstr>Slide 24</vt:lpstr>
      <vt:lpstr>Slide 25</vt:lpstr>
      <vt:lpstr>Slide 26</vt:lpstr>
      <vt:lpstr>COMPARISON OF ENTITIES</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BLUE OCEAN STRATEGY VS RED OCEAN STRATEGY </vt:lpstr>
      <vt:lpstr>Slide 68</vt:lpstr>
      <vt:lpstr>Slide 69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Proposition </dc:title>
  <dc:creator>hp</dc:creator>
  <cp:lastModifiedBy>Windows User</cp:lastModifiedBy>
  <cp:revision>48</cp:revision>
  <dcterms:created xsi:type="dcterms:W3CDTF">2006-08-16T00:00:00Z</dcterms:created>
  <dcterms:modified xsi:type="dcterms:W3CDTF">2021-05-29T07:28:35Z</dcterms:modified>
</cp:coreProperties>
</file>