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5AA819-25CA-4D63-9119-9CB832BBB18B}"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2EC70-4A7D-4C6E-AFBE-C007A9002BCB}" type="slidenum">
              <a:rPr lang="en-US" smtClean="0"/>
              <a:t>‹#›</a:t>
            </a:fld>
            <a:endParaRPr lang="en-US"/>
          </a:p>
        </p:txBody>
      </p:sp>
    </p:spTree>
    <p:extLst>
      <p:ext uri="{BB962C8B-B14F-4D97-AF65-F5344CB8AC3E}">
        <p14:creationId xmlns:p14="http://schemas.microsoft.com/office/powerpoint/2010/main" val="320534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AA819-25CA-4D63-9119-9CB832BBB18B}"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2EC70-4A7D-4C6E-AFBE-C007A9002BCB}" type="slidenum">
              <a:rPr lang="en-US" smtClean="0"/>
              <a:t>‹#›</a:t>
            </a:fld>
            <a:endParaRPr lang="en-US"/>
          </a:p>
        </p:txBody>
      </p:sp>
    </p:spTree>
    <p:extLst>
      <p:ext uri="{BB962C8B-B14F-4D97-AF65-F5344CB8AC3E}">
        <p14:creationId xmlns:p14="http://schemas.microsoft.com/office/powerpoint/2010/main" val="1166740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AA819-25CA-4D63-9119-9CB832BBB18B}"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2EC70-4A7D-4C6E-AFBE-C007A9002BCB}" type="slidenum">
              <a:rPr lang="en-US" smtClean="0"/>
              <a:t>‹#›</a:t>
            </a:fld>
            <a:endParaRPr lang="en-US"/>
          </a:p>
        </p:txBody>
      </p:sp>
    </p:spTree>
    <p:extLst>
      <p:ext uri="{BB962C8B-B14F-4D97-AF65-F5344CB8AC3E}">
        <p14:creationId xmlns:p14="http://schemas.microsoft.com/office/powerpoint/2010/main" val="236977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AA819-25CA-4D63-9119-9CB832BBB18B}"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2EC70-4A7D-4C6E-AFBE-C007A9002BCB}" type="slidenum">
              <a:rPr lang="en-US" smtClean="0"/>
              <a:t>‹#›</a:t>
            </a:fld>
            <a:endParaRPr lang="en-US"/>
          </a:p>
        </p:txBody>
      </p:sp>
    </p:spTree>
    <p:extLst>
      <p:ext uri="{BB962C8B-B14F-4D97-AF65-F5344CB8AC3E}">
        <p14:creationId xmlns:p14="http://schemas.microsoft.com/office/powerpoint/2010/main" val="429328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5AA819-25CA-4D63-9119-9CB832BBB18B}"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2EC70-4A7D-4C6E-AFBE-C007A9002BCB}" type="slidenum">
              <a:rPr lang="en-US" smtClean="0"/>
              <a:t>‹#›</a:t>
            </a:fld>
            <a:endParaRPr lang="en-US"/>
          </a:p>
        </p:txBody>
      </p:sp>
    </p:spTree>
    <p:extLst>
      <p:ext uri="{BB962C8B-B14F-4D97-AF65-F5344CB8AC3E}">
        <p14:creationId xmlns:p14="http://schemas.microsoft.com/office/powerpoint/2010/main" val="3048907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5AA819-25CA-4D63-9119-9CB832BBB18B}"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2EC70-4A7D-4C6E-AFBE-C007A9002BCB}" type="slidenum">
              <a:rPr lang="en-US" smtClean="0"/>
              <a:t>‹#›</a:t>
            </a:fld>
            <a:endParaRPr lang="en-US"/>
          </a:p>
        </p:txBody>
      </p:sp>
    </p:spTree>
    <p:extLst>
      <p:ext uri="{BB962C8B-B14F-4D97-AF65-F5344CB8AC3E}">
        <p14:creationId xmlns:p14="http://schemas.microsoft.com/office/powerpoint/2010/main" val="2503807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5AA819-25CA-4D63-9119-9CB832BBB18B}" type="datetimeFigureOut">
              <a:rPr lang="en-US" smtClean="0"/>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92EC70-4A7D-4C6E-AFBE-C007A9002BCB}" type="slidenum">
              <a:rPr lang="en-US" smtClean="0"/>
              <a:t>‹#›</a:t>
            </a:fld>
            <a:endParaRPr lang="en-US"/>
          </a:p>
        </p:txBody>
      </p:sp>
    </p:spTree>
    <p:extLst>
      <p:ext uri="{BB962C8B-B14F-4D97-AF65-F5344CB8AC3E}">
        <p14:creationId xmlns:p14="http://schemas.microsoft.com/office/powerpoint/2010/main" val="106854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5AA819-25CA-4D63-9119-9CB832BBB18B}" type="datetimeFigureOut">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92EC70-4A7D-4C6E-AFBE-C007A9002BCB}" type="slidenum">
              <a:rPr lang="en-US" smtClean="0"/>
              <a:t>‹#›</a:t>
            </a:fld>
            <a:endParaRPr lang="en-US"/>
          </a:p>
        </p:txBody>
      </p:sp>
    </p:spTree>
    <p:extLst>
      <p:ext uri="{BB962C8B-B14F-4D97-AF65-F5344CB8AC3E}">
        <p14:creationId xmlns:p14="http://schemas.microsoft.com/office/powerpoint/2010/main" val="113859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AA819-25CA-4D63-9119-9CB832BBB18B}" type="datetimeFigureOut">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92EC70-4A7D-4C6E-AFBE-C007A9002BCB}" type="slidenum">
              <a:rPr lang="en-US" smtClean="0"/>
              <a:t>‹#›</a:t>
            </a:fld>
            <a:endParaRPr lang="en-US"/>
          </a:p>
        </p:txBody>
      </p:sp>
    </p:spTree>
    <p:extLst>
      <p:ext uri="{BB962C8B-B14F-4D97-AF65-F5344CB8AC3E}">
        <p14:creationId xmlns:p14="http://schemas.microsoft.com/office/powerpoint/2010/main" val="3546384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5AA819-25CA-4D63-9119-9CB832BBB18B}"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2EC70-4A7D-4C6E-AFBE-C007A9002BCB}" type="slidenum">
              <a:rPr lang="en-US" smtClean="0"/>
              <a:t>‹#›</a:t>
            </a:fld>
            <a:endParaRPr lang="en-US"/>
          </a:p>
        </p:txBody>
      </p:sp>
    </p:spTree>
    <p:extLst>
      <p:ext uri="{BB962C8B-B14F-4D97-AF65-F5344CB8AC3E}">
        <p14:creationId xmlns:p14="http://schemas.microsoft.com/office/powerpoint/2010/main" val="1187929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5AA819-25CA-4D63-9119-9CB832BBB18B}"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2EC70-4A7D-4C6E-AFBE-C007A9002BCB}" type="slidenum">
              <a:rPr lang="en-US" smtClean="0"/>
              <a:t>‹#›</a:t>
            </a:fld>
            <a:endParaRPr lang="en-US"/>
          </a:p>
        </p:txBody>
      </p:sp>
    </p:spTree>
    <p:extLst>
      <p:ext uri="{BB962C8B-B14F-4D97-AF65-F5344CB8AC3E}">
        <p14:creationId xmlns:p14="http://schemas.microsoft.com/office/powerpoint/2010/main" val="261612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AA819-25CA-4D63-9119-9CB832BBB18B}" type="datetimeFigureOut">
              <a:rPr lang="en-US" smtClean="0"/>
              <a:t>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2EC70-4A7D-4C6E-AFBE-C007A9002BCB}" type="slidenum">
              <a:rPr lang="en-US" smtClean="0"/>
              <a:t>‹#›</a:t>
            </a:fld>
            <a:endParaRPr lang="en-US"/>
          </a:p>
        </p:txBody>
      </p:sp>
    </p:spTree>
    <p:extLst>
      <p:ext uri="{BB962C8B-B14F-4D97-AF65-F5344CB8AC3E}">
        <p14:creationId xmlns:p14="http://schemas.microsoft.com/office/powerpoint/2010/main" val="618533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10836"/>
            <a:ext cx="11817927" cy="7148947"/>
          </a:xfrm>
        </p:spPr>
        <p:txBody>
          <a:bodyPr>
            <a:normAutofit/>
          </a:bodyPr>
          <a:lstStyle/>
          <a:p>
            <a:r>
              <a:rPr lang="en-US" sz="4800" dirty="0" smtClean="0">
                <a:latin typeface="Times New Roman" panose="02020603050405020304" pitchFamily="18" charset="0"/>
                <a:cs typeface="Times New Roman" panose="02020603050405020304" pitchFamily="18" charset="0"/>
              </a:rPr>
              <a:t>The </a:t>
            </a:r>
            <a:r>
              <a:rPr lang="en-US" sz="4800" dirty="0">
                <a:latin typeface="Times New Roman" panose="02020603050405020304" pitchFamily="18" charset="0"/>
                <a:cs typeface="Times New Roman" panose="02020603050405020304" pitchFamily="18" charset="0"/>
              </a:rPr>
              <a:t>title of the story is – </a:t>
            </a:r>
            <a:endParaRPr lang="en-US" sz="4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4800" dirty="0" smtClean="0">
                <a:latin typeface="Times New Roman" panose="02020603050405020304" pitchFamily="18" charset="0"/>
                <a:cs typeface="Times New Roman" panose="02020603050405020304" pitchFamily="18" charset="0"/>
              </a:rPr>
              <a:t>The </a:t>
            </a:r>
            <a:r>
              <a:rPr lang="en-US" sz="4800" dirty="0">
                <a:latin typeface="Times New Roman" panose="02020603050405020304" pitchFamily="18" charset="0"/>
                <a:cs typeface="Times New Roman" panose="02020603050405020304" pitchFamily="18" charset="0"/>
              </a:rPr>
              <a:t>eyes Are Not Here – </a:t>
            </a:r>
            <a:endParaRPr lang="en-US" sz="4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4800" dirty="0" smtClean="0">
                <a:latin typeface="Times New Roman" panose="02020603050405020304" pitchFamily="18" charset="0"/>
                <a:cs typeface="Times New Roman" panose="02020603050405020304" pitchFamily="18" charset="0"/>
              </a:rPr>
              <a:t>The Girl on The Train</a:t>
            </a:r>
          </a:p>
          <a:p>
            <a:pPr marL="342900" indent="-342900">
              <a:buFont typeface="Wingdings" panose="05000000000000000000" pitchFamily="2" charset="2"/>
              <a:buChar char="§"/>
            </a:pPr>
            <a:r>
              <a:rPr lang="en-US" sz="4800" dirty="0" smtClean="0">
                <a:latin typeface="Times New Roman" panose="02020603050405020304" pitchFamily="18" charset="0"/>
                <a:cs typeface="Times New Roman" panose="02020603050405020304" pitchFamily="18" charset="0"/>
              </a:rPr>
              <a:t>The Eyes Have It</a:t>
            </a:r>
          </a:p>
          <a:p>
            <a:pPr marL="342900" indent="-342900">
              <a:buFont typeface="Wingdings" panose="05000000000000000000" pitchFamily="2" charset="2"/>
              <a:buChar char="§"/>
            </a:pPr>
            <a:endParaRPr lang="en-US" sz="4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4800" dirty="0" smtClean="0"/>
          </a:p>
          <a:p>
            <a:pPr marL="342900" indent="-342900">
              <a:buFont typeface="Wingdings" panose="05000000000000000000" pitchFamily="2" charset="2"/>
              <a:buChar char="§"/>
            </a:pPr>
            <a:endParaRPr lang="en-US" sz="4800" dirty="0" smtClean="0"/>
          </a:p>
          <a:p>
            <a:r>
              <a:rPr lang="en-US" dirty="0" smtClean="0"/>
              <a:t>– </a:t>
            </a:r>
            <a:endParaRPr lang="en-US" dirty="0"/>
          </a:p>
        </p:txBody>
      </p:sp>
      <p:pic>
        <p:nvPicPr>
          <p:cNvPr id="2" name="Picture 1"/>
          <p:cNvPicPr>
            <a:picLocks noChangeAspect="1"/>
          </p:cNvPicPr>
          <p:nvPr/>
        </p:nvPicPr>
        <p:blipFill>
          <a:blip r:embed="rId2"/>
          <a:stretch>
            <a:fillRect/>
          </a:stretch>
        </p:blipFill>
        <p:spPr>
          <a:xfrm>
            <a:off x="2604655" y="3477491"/>
            <a:ext cx="7010400" cy="3360824"/>
          </a:xfrm>
          <a:prstGeom prst="rect">
            <a:avLst/>
          </a:prstGeom>
        </p:spPr>
      </p:pic>
    </p:spTree>
    <p:extLst>
      <p:ext uri="{BB962C8B-B14F-4D97-AF65-F5344CB8AC3E}">
        <p14:creationId xmlns:p14="http://schemas.microsoft.com/office/powerpoint/2010/main" val="88523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818" y="365125"/>
            <a:ext cx="10383982" cy="1325563"/>
          </a:xfrm>
        </p:spPr>
        <p:txBody>
          <a:bodyPr/>
          <a:lstStyle/>
          <a:p>
            <a:pPr algn="ctr"/>
            <a:r>
              <a:rPr lang="en-US" b="1" u="sng" dirty="0" smtClean="0">
                <a:solidFill>
                  <a:srgbClr val="FF0000"/>
                </a:solidFill>
                <a:latin typeface="Times New Roman" panose="02020603050405020304" pitchFamily="18" charset="0"/>
                <a:cs typeface="Times New Roman" panose="02020603050405020304" pitchFamily="18" charset="0"/>
              </a:rPr>
              <a:t>What is the theme of the story:</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a:noAutofit/>
          </a:bodyPr>
          <a:lstStyle/>
          <a:p>
            <a:pPr algn="just"/>
            <a:r>
              <a:rPr lang="en-US" sz="3200" dirty="0" smtClean="0">
                <a:latin typeface="Times New Roman" panose="02020603050405020304" pitchFamily="18" charset="0"/>
                <a:cs typeface="Times New Roman" panose="02020603050405020304" pitchFamily="18" charset="0"/>
              </a:rPr>
              <a:t>Thus</a:t>
            </a:r>
            <a:r>
              <a:rPr lang="en-US" sz="3200" dirty="0">
                <a:latin typeface="Times New Roman" panose="02020603050405020304" pitchFamily="18" charset="0"/>
                <a:cs typeface="Times New Roman" panose="02020603050405020304" pitchFamily="18" charset="0"/>
              </a:rPr>
              <a:t>, the young man on the train failed to perceive that the young woman was blind, as did the reader of the story. The young woman apparently also failed to perceive that the young man was blind, and this may also be true of the male who enters the compartment near the end of the story. In a very brief tale, then, Bond has managed to create a remarkably complex story about the limits of human perception and perceptiveness and about how people tend to make assumptions and then take those assumptions for granted in ways that influence what they perceive or fail to perceive.</a:t>
            </a:r>
          </a:p>
        </p:txBody>
      </p:sp>
    </p:spTree>
    <p:extLst>
      <p:ext uri="{BB962C8B-B14F-4D97-AF65-F5344CB8AC3E}">
        <p14:creationId xmlns:p14="http://schemas.microsoft.com/office/powerpoint/2010/main" val="33685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plot of the story :</a:t>
            </a:r>
            <a:endParaRPr lang="en-US"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3200" dirty="0" smtClean="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rPr>
              <a:t>man (presumably a young man) is sitting in a compartment in a train when a woman (apparently a young woman) also enters the compartment. The woman doesn’t notice that the man is blind, and he does not tell her. Instead, he asks her a series of questions that allow him to infer certain facts about her. She also converses pleasantly with him. After she gets off the train at her stop, another male enters the compartment and mentions in passing that the young woman who just left the compartment was blind.</a:t>
            </a:r>
          </a:p>
        </p:txBody>
      </p:sp>
    </p:spTree>
    <p:extLst>
      <p:ext uri="{BB962C8B-B14F-4D97-AF65-F5344CB8AC3E}">
        <p14:creationId xmlns:p14="http://schemas.microsoft.com/office/powerpoint/2010/main" val="710546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anose="02020603050405020304" pitchFamily="18" charset="0"/>
                <a:cs typeface="Times New Roman" panose="02020603050405020304" pitchFamily="18" charset="0"/>
              </a:rPr>
              <a:t>The story is re-read, the reader notices various intriguing details and clues, including the following:</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7"/>
            <a:ext cx="10515600" cy="4876367"/>
          </a:xfrm>
        </p:spPr>
        <p:txBody>
          <a:bodyPr>
            <a:normAutofit fontScale="92500"/>
          </a:bodyPr>
          <a:lstStyle/>
          <a:p>
            <a:pPr marL="0" indent="0" algn="just">
              <a:buNone/>
            </a:pPr>
            <a:r>
              <a:rPr lang="en-US" dirty="0" smtClean="0"/>
              <a:t>• </a:t>
            </a:r>
            <a:r>
              <a:rPr lang="en-US" sz="3200" dirty="0">
                <a:latin typeface="Times New Roman" panose="02020603050405020304" pitchFamily="18" charset="0"/>
                <a:cs typeface="Times New Roman" panose="02020603050405020304" pitchFamily="18" charset="0"/>
              </a:rPr>
              <a:t>The girl’s parents are very concerned about her when she gets on the train, but both we and the young man assume that there is nothing special about their concern. It doesn’t occur to us that the girl may be blind.</a:t>
            </a:r>
          </a:p>
          <a:p>
            <a:pPr marL="0" indent="0" algn="just">
              <a:buNone/>
            </a:pP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The young woman is startled when the young man speaks, but both </a:t>
            </a:r>
            <a:r>
              <a:rPr lang="en-US" sz="3200" dirty="0" smtClean="0">
                <a:latin typeface="Times New Roman" panose="02020603050405020304" pitchFamily="18" charset="0"/>
                <a:cs typeface="Times New Roman" panose="02020603050405020304" pitchFamily="18" charset="0"/>
              </a:rPr>
              <a:t>the reader and </a:t>
            </a:r>
            <a:r>
              <a:rPr lang="en-US" sz="3200" dirty="0">
                <a:latin typeface="Times New Roman" panose="02020603050405020304" pitchFamily="18" charset="0"/>
                <a:cs typeface="Times New Roman" panose="02020603050405020304" pitchFamily="18" charset="0"/>
              </a:rPr>
              <a:t>he assume that she is startled simply because he is sitting in the dark. Once again, it doesn’t occur to us that the girl may be blind. </a:t>
            </a:r>
            <a:endParaRPr lang="en-US" sz="3200" dirty="0" smtClean="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The young male, commenting on the fact that the young woman was startled, thinks to himself, Well, it often happens that people with good eyesight fail to see what is right in front of them.</a:t>
            </a:r>
          </a:p>
          <a:p>
            <a:endParaRPr lang="en-US" dirty="0"/>
          </a:p>
        </p:txBody>
      </p:sp>
    </p:spTree>
    <p:extLst>
      <p:ext uri="{BB962C8B-B14F-4D97-AF65-F5344CB8AC3E}">
        <p14:creationId xmlns:p14="http://schemas.microsoft.com/office/powerpoint/2010/main" val="174247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7115" y="1346353"/>
            <a:ext cx="10507428" cy="3785652"/>
          </a:xfrm>
          <a:prstGeom prst="rect">
            <a:avLst/>
          </a:prstGeom>
          <a:noFill/>
        </p:spPr>
        <p:txBody>
          <a:bodyPr wrap="square" lIns="91440" tIns="45720" rIns="91440" bIns="45720">
            <a:spAutoFit/>
          </a:bodyPr>
          <a:lstStyle/>
          <a:p>
            <a:pPr algn="ctr"/>
            <a:r>
              <a:rPr lang="en-US" sz="8000" b="1" dirty="0" smtClean="0">
                <a:solidFill>
                  <a:srgbClr val="FF0000"/>
                </a:solidFill>
                <a:latin typeface="Bauhaus 93" panose="04030905020B02020C02" pitchFamily="82" charset="0"/>
              </a:rPr>
              <a:t>Thank You </a:t>
            </a:r>
          </a:p>
          <a:p>
            <a:pPr algn="ctr"/>
            <a:r>
              <a:rPr lang="en-US" sz="8000" b="1" dirty="0" smtClean="0">
                <a:solidFill>
                  <a:srgbClr val="FF0000"/>
                </a:solidFill>
                <a:latin typeface="Bauhaus 93" panose="04030905020B02020C02" pitchFamily="82" charset="0"/>
              </a:rPr>
              <a:t>See you again </a:t>
            </a:r>
          </a:p>
          <a:p>
            <a:pPr algn="ctr"/>
            <a:r>
              <a:rPr lang="en-US" sz="8000" b="1" dirty="0" smtClean="0">
                <a:solidFill>
                  <a:srgbClr val="FF0000"/>
                </a:solidFill>
                <a:latin typeface="Bauhaus 93" panose="04030905020B02020C02" pitchFamily="82" charset="0"/>
              </a:rPr>
              <a:t>if God wills.</a:t>
            </a:r>
            <a:endParaRPr lang="en-US" sz="8000" b="1" dirty="0">
              <a:solidFill>
                <a:srgbClr val="FF0000"/>
              </a:solidFill>
              <a:latin typeface="Bauhaus 93" panose="04030905020B02020C02" pitchFamily="82" charset="0"/>
            </a:endParaRPr>
          </a:p>
        </p:txBody>
      </p:sp>
    </p:spTree>
    <p:extLst>
      <p:ext uri="{BB962C8B-B14F-4D97-AF65-F5344CB8AC3E}">
        <p14:creationId xmlns:p14="http://schemas.microsoft.com/office/powerpoint/2010/main" val="206557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FF0000"/>
                </a:solidFill>
                <a:latin typeface="Times New Roman" panose="02020603050405020304" pitchFamily="18" charset="0"/>
                <a:cs typeface="Times New Roman" panose="02020603050405020304" pitchFamily="18" charset="0"/>
              </a:rPr>
              <a:t>Introduction:</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548659"/>
            <a:ext cx="10515600" cy="4351338"/>
          </a:xfrm>
        </p:spPr>
        <p:txBody>
          <a:bodyPr/>
          <a:lstStyle/>
          <a:p>
            <a:pPr marL="0" indent="0" algn="just">
              <a:buNone/>
            </a:pPr>
            <a:r>
              <a:rPr lang="en-US" dirty="0" smtClean="0"/>
              <a:t>• </a:t>
            </a:r>
            <a:r>
              <a:rPr lang="en-US" sz="3600" dirty="0">
                <a:latin typeface="Times New Roman" panose="02020603050405020304" pitchFamily="18" charset="0"/>
                <a:cs typeface="Times New Roman" panose="02020603050405020304" pitchFamily="18" charset="0"/>
              </a:rPr>
              <a:t>The Eyes are not here is short story by Ruskin bound that was originally published in Contemporary Indian English Stories. The narrator of the story , a blind man whose eyes were sensitive to light and darkness, was going to </a:t>
            </a:r>
            <a:r>
              <a:rPr lang="en-US" sz="3600" dirty="0" smtClean="0">
                <a:latin typeface="Times New Roman" panose="02020603050405020304" pitchFamily="18" charset="0"/>
                <a:cs typeface="Times New Roman" panose="02020603050405020304" pitchFamily="18" charset="0"/>
              </a:rPr>
              <a:t>Dehradun </a:t>
            </a:r>
            <a:r>
              <a:rPr lang="en-US" sz="3600" dirty="0">
                <a:latin typeface="Times New Roman" panose="02020603050405020304" pitchFamily="18" charset="0"/>
                <a:cs typeface="Times New Roman" panose="02020603050405020304" pitchFamily="18" charset="0"/>
              </a:rPr>
              <a:t>by train when he met a girl and had chit-chat with her. It was only after she left and the another passenger came into the compartment that the narrator realizes the girl was blind.</a:t>
            </a:r>
          </a:p>
        </p:txBody>
      </p:sp>
      <p:pic>
        <p:nvPicPr>
          <p:cNvPr id="4" name="Picture 3"/>
          <p:cNvPicPr>
            <a:picLocks noChangeAspect="1"/>
          </p:cNvPicPr>
          <p:nvPr/>
        </p:nvPicPr>
        <p:blipFill>
          <a:blip r:embed="rId2"/>
          <a:stretch>
            <a:fillRect/>
          </a:stretch>
        </p:blipFill>
        <p:spPr>
          <a:xfrm>
            <a:off x="0" y="0"/>
            <a:ext cx="3736050" cy="2369127"/>
          </a:xfrm>
          <a:prstGeom prst="rect">
            <a:avLst/>
          </a:prstGeom>
        </p:spPr>
      </p:pic>
      <p:pic>
        <p:nvPicPr>
          <p:cNvPr id="5" name="Picture 4"/>
          <p:cNvPicPr>
            <a:picLocks noChangeAspect="1"/>
          </p:cNvPicPr>
          <p:nvPr/>
        </p:nvPicPr>
        <p:blipFill>
          <a:blip r:embed="rId3"/>
          <a:stretch>
            <a:fillRect/>
          </a:stretch>
        </p:blipFill>
        <p:spPr>
          <a:xfrm>
            <a:off x="7961416" y="-1"/>
            <a:ext cx="4230584" cy="2369127"/>
          </a:xfrm>
          <a:prstGeom prst="rect">
            <a:avLst/>
          </a:prstGeom>
        </p:spPr>
      </p:pic>
    </p:spTree>
    <p:extLst>
      <p:ext uri="{BB962C8B-B14F-4D97-AF65-F5344CB8AC3E}">
        <p14:creationId xmlns:p14="http://schemas.microsoft.com/office/powerpoint/2010/main" val="1890204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841"/>
            <a:ext cx="10515600" cy="908701"/>
          </a:xfrm>
        </p:spPr>
        <p:txBody>
          <a:bodyPr/>
          <a:lstStyle/>
          <a:p>
            <a:pPr algn="ctr"/>
            <a:r>
              <a:rPr lang="en-US" b="1" u="sng" dirty="0" smtClean="0">
                <a:solidFill>
                  <a:srgbClr val="FF0000"/>
                </a:solidFill>
                <a:latin typeface="Times New Roman" panose="02020603050405020304" pitchFamily="18" charset="0"/>
                <a:cs typeface="Times New Roman" panose="02020603050405020304" pitchFamily="18" charset="0"/>
              </a:rPr>
              <a:t>Characters </a:t>
            </a:r>
            <a:r>
              <a:rPr lang="en-US" b="1" u="sng" dirty="0" smtClean="0">
                <a:solidFill>
                  <a:srgbClr val="FF0000"/>
                </a:solidFill>
                <a:latin typeface="Times New Roman" panose="02020603050405020304" pitchFamily="18" charset="0"/>
                <a:cs typeface="Times New Roman" panose="02020603050405020304" pitchFamily="18" charset="0"/>
              </a:rPr>
              <a:t>in </a:t>
            </a:r>
            <a:r>
              <a:rPr lang="en-US" b="1" u="sng" dirty="0" smtClean="0">
                <a:solidFill>
                  <a:srgbClr val="FF0000"/>
                </a:solidFill>
                <a:latin typeface="Times New Roman" panose="02020603050405020304" pitchFamily="18" charset="0"/>
                <a:cs typeface="Times New Roman" panose="02020603050405020304" pitchFamily="18" charset="0"/>
              </a:rPr>
              <a:t>the story</a:t>
            </a:r>
            <a:r>
              <a:rPr lang="en-US" b="1" u="sng" dirty="0" smtClean="0">
                <a:solidFill>
                  <a:srgbClr val="FF0000"/>
                </a:solidFill>
                <a:latin typeface="Times New Roman" panose="02020603050405020304" pitchFamily="18" charset="0"/>
                <a:cs typeface="Times New Roman" panose="02020603050405020304" pitchFamily="18" charset="0"/>
              </a:rPr>
              <a:t>:</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6473" y="748146"/>
            <a:ext cx="11291454" cy="6359236"/>
          </a:xfrm>
        </p:spPr>
        <p:txBody>
          <a:bodyPr>
            <a:normAutofit/>
          </a:bodyPr>
          <a:lstStyle/>
          <a:p>
            <a:pPr marL="0" indent="0" algn="just">
              <a:buNone/>
            </a:pP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The </a:t>
            </a:r>
            <a:r>
              <a:rPr lang="en-US" sz="4000" dirty="0" smtClean="0">
                <a:latin typeface="Times New Roman" panose="02020603050405020304" pitchFamily="18" charset="0"/>
                <a:cs typeface="Times New Roman" panose="02020603050405020304" pitchFamily="18" charset="0"/>
              </a:rPr>
              <a:t>Narrator: the </a:t>
            </a:r>
            <a:r>
              <a:rPr lang="en-US" sz="4000" dirty="0">
                <a:latin typeface="Times New Roman" panose="02020603050405020304" pitchFamily="18" charset="0"/>
                <a:cs typeface="Times New Roman" panose="02020603050405020304" pitchFamily="18" charset="0"/>
              </a:rPr>
              <a:t>main character and the </a:t>
            </a:r>
            <a:r>
              <a:rPr lang="en-US" sz="4000" dirty="0" err="1">
                <a:latin typeface="Times New Roman" panose="02020603050405020304" pitchFamily="18" charset="0"/>
                <a:cs typeface="Times New Roman" panose="02020603050405020304" pitchFamily="18" charset="0"/>
              </a:rPr>
              <a:t>traveller</a:t>
            </a:r>
            <a:r>
              <a:rPr lang="en-US" sz="4000" dirty="0">
                <a:latin typeface="Times New Roman" panose="02020603050405020304" pitchFamily="18" charset="0"/>
                <a:cs typeface="Times New Roman" panose="02020603050405020304" pitchFamily="18" charset="0"/>
              </a:rPr>
              <a:t> who meets a girl in the train. </a:t>
            </a:r>
            <a:endParaRPr lang="en-US" sz="4000" dirty="0" smtClean="0">
              <a:latin typeface="Times New Roman" panose="02020603050405020304" pitchFamily="18" charset="0"/>
              <a:cs typeface="Times New Roman" panose="02020603050405020304" pitchFamily="18" charset="0"/>
            </a:endParaRPr>
          </a:p>
          <a:p>
            <a:pPr marL="0" indent="0" algn="just">
              <a:buNone/>
            </a:pPr>
            <a:endParaRPr lang="en-US" sz="4000" dirty="0" smtClean="0">
              <a:latin typeface="Times New Roman" panose="02020603050405020304" pitchFamily="18" charset="0"/>
              <a:cs typeface="Times New Roman" panose="02020603050405020304" pitchFamily="18" charset="0"/>
            </a:endParaRPr>
          </a:p>
          <a:p>
            <a:pPr marL="0" indent="0" algn="just">
              <a:buNone/>
            </a:pPr>
            <a:endParaRPr lang="en-US" sz="4000" dirty="0" smtClean="0">
              <a:latin typeface="Times New Roman" panose="02020603050405020304" pitchFamily="18" charset="0"/>
              <a:cs typeface="Times New Roman" panose="02020603050405020304" pitchFamily="18" charset="0"/>
            </a:endParaRPr>
          </a:p>
          <a:p>
            <a:pPr marL="0" indent="0" algn="just">
              <a:buNone/>
            </a:pP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The Girl: </a:t>
            </a:r>
            <a:r>
              <a:rPr lang="en-US" sz="4000" dirty="0" smtClean="0">
                <a:latin typeface="Times New Roman" panose="02020603050405020304" pitchFamily="18" charset="0"/>
                <a:cs typeface="Times New Roman" panose="02020603050405020304" pitchFamily="18" charset="0"/>
              </a:rPr>
              <a:t>a passenger </a:t>
            </a:r>
            <a:r>
              <a:rPr lang="en-US" sz="4000" dirty="0">
                <a:latin typeface="Times New Roman" panose="02020603050405020304" pitchFamily="18" charset="0"/>
                <a:cs typeface="Times New Roman" panose="02020603050405020304" pitchFamily="18" charset="0"/>
              </a:rPr>
              <a:t>who travels with the narrator for </a:t>
            </a:r>
            <a:r>
              <a:rPr lang="en-US" sz="4000" dirty="0" smtClean="0">
                <a:latin typeface="Times New Roman" panose="02020603050405020304" pitchFamily="18" charset="0"/>
                <a:cs typeface="Times New Roman" panose="02020603050405020304" pitchFamily="18" charset="0"/>
              </a:rPr>
              <a:t>a while</a:t>
            </a:r>
            <a:r>
              <a:rPr lang="en-US" sz="4000" dirty="0">
                <a:latin typeface="Times New Roman" panose="02020603050405020304" pitchFamily="18" charset="0"/>
                <a:cs typeface="Times New Roman" panose="02020603050405020304" pitchFamily="18" charset="0"/>
              </a:rPr>
              <a:t>. </a:t>
            </a:r>
            <a:endParaRPr lang="en-US" sz="4000" dirty="0" smtClean="0">
              <a:latin typeface="Times New Roman" panose="02020603050405020304" pitchFamily="18" charset="0"/>
              <a:cs typeface="Times New Roman" panose="02020603050405020304" pitchFamily="18" charset="0"/>
            </a:endParaRPr>
          </a:p>
          <a:p>
            <a:pPr marL="0" indent="0" algn="just">
              <a:buNone/>
            </a:pPr>
            <a:endParaRPr lang="en-US" sz="4000" dirty="0" smtClean="0">
              <a:latin typeface="Times New Roman" panose="02020603050405020304" pitchFamily="18" charset="0"/>
              <a:cs typeface="Times New Roman" panose="02020603050405020304" pitchFamily="18" charset="0"/>
            </a:endParaRPr>
          </a:p>
          <a:p>
            <a:pPr marL="0" indent="0" algn="just">
              <a:buNone/>
            </a:pP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The </a:t>
            </a:r>
            <a:r>
              <a:rPr lang="en-US" sz="4000" dirty="0" smtClean="0">
                <a:latin typeface="Times New Roman" panose="02020603050405020304" pitchFamily="18" charset="0"/>
                <a:cs typeface="Times New Roman" panose="02020603050405020304" pitchFamily="18" charset="0"/>
              </a:rPr>
              <a:t>Passenger: the one who </a:t>
            </a:r>
            <a:r>
              <a:rPr lang="en-US" sz="4000" dirty="0">
                <a:latin typeface="Times New Roman" panose="02020603050405020304" pitchFamily="18" charset="0"/>
                <a:cs typeface="Times New Roman" panose="02020603050405020304" pitchFamily="18" charset="0"/>
              </a:rPr>
              <a:t>makes the narrator realize that the girl was blind.</a:t>
            </a:r>
          </a:p>
        </p:txBody>
      </p:sp>
      <p:pic>
        <p:nvPicPr>
          <p:cNvPr id="4" name="Picture 3"/>
          <p:cNvPicPr>
            <a:picLocks noChangeAspect="1"/>
          </p:cNvPicPr>
          <p:nvPr/>
        </p:nvPicPr>
        <p:blipFill>
          <a:blip r:embed="rId2"/>
          <a:stretch>
            <a:fillRect/>
          </a:stretch>
        </p:blipFill>
        <p:spPr>
          <a:xfrm>
            <a:off x="9357881" y="1261197"/>
            <a:ext cx="1733550" cy="2105458"/>
          </a:xfrm>
          <a:prstGeom prst="rect">
            <a:avLst/>
          </a:prstGeom>
        </p:spPr>
      </p:pic>
      <p:pic>
        <p:nvPicPr>
          <p:cNvPr id="5" name="Picture 4"/>
          <p:cNvPicPr>
            <a:picLocks noChangeAspect="1"/>
          </p:cNvPicPr>
          <p:nvPr/>
        </p:nvPicPr>
        <p:blipFill>
          <a:blip r:embed="rId3"/>
          <a:stretch>
            <a:fillRect/>
          </a:stretch>
        </p:blipFill>
        <p:spPr>
          <a:xfrm>
            <a:off x="8855652" y="3893126"/>
            <a:ext cx="2962275" cy="1430915"/>
          </a:xfrm>
          <a:prstGeom prst="rect">
            <a:avLst/>
          </a:prstGeom>
        </p:spPr>
      </p:pic>
    </p:spTree>
    <p:extLst>
      <p:ext uri="{BB962C8B-B14F-4D97-AF65-F5344CB8AC3E}">
        <p14:creationId xmlns:p14="http://schemas.microsoft.com/office/powerpoint/2010/main" val="306280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6"/>
            <a:ext cx="10515600" cy="831274"/>
          </a:xfrm>
        </p:spPr>
        <p:txBody>
          <a:bodyPr>
            <a:normAutofit/>
          </a:bodyPr>
          <a:lstStyle/>
          <a:p>
            <a:r>
              <a:rPr lang="en-US" b="1" dirty="0" smtClean="0">
                <a:solidFill>
                  <a:srgbClr val="FF0000"/>
                </a:solidFill>
                <a:latin typeface="Times New Roman" panose="02020603050405020304" pitchFamily="18" charset="0"/>
                <a:cs typeface="Times New Roman" panose="02020603050405020304" pitchFamily="18" charset="0"/>
              </a:rPr>
              <a:t>The Story:</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5527" y="942110"/>
            <a:ext cx="11720945" cy="5541818"/>
          </a:xfrm>
        </p:spPr>
        <p:txBody>
          <a:bodyPr>
            <a:noAutofit/>
          </a:bodyPr>
          <a:lstStyle/>
          <a:p>
            <a:pPr algn="just"/>
            <a:r>
              <a:rPr lang="en-US" sz="3200" dirty="0">
                <a:latin typeface="Times New Roman" panose="02020603050405020304" pitchFamily="18" charset="0"/>
                <a:cs typeface="Times New Roman" panose="02020603050405020304" pitchFamily="18" charset="0"/>
              </a:rPr>
              <a:t>At the beginning of the story, a man is alone in a train compartment simply waiting for the journey to begin. The man is blind and can only differentiate between light and darkness. Soon, he is joined by a young girl who is originally accompanied by her parents. They seem extra anxious about her well-being in that they tell her exactly where to put her luggage, not to lean out of the window, and not to speak with strangers. Soon, the girl's parents leave and the man and the girl are alone in the train compartment as the journey begins.</a:t>
            </a:r>
          </a:p>
        </p:txBody>
      </p:sp>
      <p:pic>
        <p:nvPicPr>
          <p:cNvPr id="4" name="Picture 3"/>
          <p:cNvPicPr>
            <a:picLocks noChangeAspect="1"/>
          </p:cNvPicPr>
          <p:nvPr/>
        </p:nvPicPr>
        <p:blipFill>
          <a:blip r:embed="rId2"/>
          <a:stretch>
            <a:fillRect/>
          </a:stretch>
        </p:blipFill>
        <p:spPr>
          <a:xfrm>
            <a:off x="8285020" y="4544292"/>
            <a:ext cx="3906980" cy="2410690"/>
          </a:xfrm>
          <a:prstGeom prst="rect">
            <a:avLst/>
          </a:prstGeom>
        </p:spPr>
      </p:pic>
      <p:pic>
        <p:nvPicPr>
          <p:cNvPr id="5" name="Picture 4"/>
          <p:cNvPicPr>
            <a:picLocks noChangeAspect="1"/>
          </p:cNvPicPr>
          <p:nvPr/>
        </p:nvPicPr>
        <p:blipFill>
          <a:blip r:embed="rId3"/>
          <a:stretch>
            <a:fillRect/>
          </a:stretch>
        </p:blipFill>
        <p:spPr>
          <a:xfrm>
            <a:off x="1" y="4544292"/>
            <a:ext cx="3103418" cy="2280837"/>
          </a:xfrm>
          <a:prstGeom prst="rect">
            <a:avLst/>
          </a:prstGeom>
        </p:spPr>
      </p:pic>
    </p:spTree>
    <p:extLst>
      <p:ext uri="{BB962C8B-B14F-4D97-AF65-F5344CB8AC3E}">
        <p14:creationId xmlns:p14="http://schemas.microsoft.com/office/powerpoint/2010/main" val="40249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3" y="-105930"/>
            <a:ext cx="10515600" cy="1325563"/>
          </a:xfrm>
        </p:spPr>
        <p:txBody>
          <a:bodyPr/>
          <a:lstStyle/>
          <a:p>
            <a:pPr algn="ctr"/>
            <a:r>
              <a:rPr lang="en-US" b="1" u="sng" dirty="0" smtClean="0">
                <a:solidFill>
                  <a:srgbClr val="FF0000"/>
                </a:solidFill>
                <a:latin typeface="Times New Roman" panose="02020603050405020304" pitchFamily="18" charset="0"/>
                <a:cs typeface="Times New Roman" panose="02020603050405020304" pitchFamily="18" charset="0"/>
              </a:rPr>
              <a:t>The Story:</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7363" y="1106053"/>
            <a:ext cx="10515600" cy="4351338"/>
          </a:xfrm>
        </p:spPr>
        <p:txBody>
          <a:bodyPr>
            <a:normAutofit lnSpcReduction="10000"/>
          </a:bodyPr>
          <a:lstStyle/>
          <a:p>
            <a:pPr marL="0" indent="0" algn="just">
              <a:buNone/>
            </a:pPr>
            <a:r>
              <a:rPr lang="en-US" dirty="0" smtClean="0"/>
              <a:t>• </a:t>
            </a:r>
            <a:r>
              <a:rPr lang="en-US" sz="3600" dirty="0">
                <a:latin typeface="Times New Roman" panose="02020603050405020304" pitchFamily="18" charset="0"/>
                <a:cs typeface="Times New Roman" panose="02020603050405020304" pitchFamily="18" charset="0"/>
              </a:rPr>
              <a:t>Most of the story involves the conversation between the two characters: the man and the girl. When the man asks the girl if her destination is the same as his own, she is startled, but is happy to strike up a conversation. The girls says that she will be met by her aunt in Saharanpur in order to be taken home. When the girl learns the man is headed to </a:t>
            </a:r>
            <a:r>
              <a:rPr lang="en-US" sz="3600" dirty="0" err="1">
                <a:latin typeface="Times New Roman" panose="02020603050405020304" pitchFamily="18" charset="0"/>
                <a:cs typeface="Times New Roman" panose="02020603050405020304" pitchFamily="18" charset="0"/>
              </a:rPr>
              <a:t>Mussoorie</a:t>
            </a:r>
            <a:r>
              <a:rPr lang="en-US" sz="3600" dirty="0">
                <a:latin typeface="Times New Roman" panose="02020603050405020304" pitchFamily="18" charset="0"/>
                <a:cs typeface="Times New Roman" panose="02020603050405020304" pitchFamily="18" charset="0"/>
              </a:rPr>
              <a:t>, the hill country, she looks at him in envy. The hills are beautiful at this time of year.</a:t>
            </a:r>
          </a:p>
        </p:txBody>
      </p:sp>
      <p:pic>
        <p:nvPicPr>
          <p:cNvPr id="4" name="Picture 3"/>
          <p:cNvPicPr>
            <a:picLocks noChangeAspect="1"/>
          </p:cNvPicPr>
          <p:nvPr/>
        </p:nvPicPr>
        <p:blipFill>
          <a:blip r:embed="rId2"/>
          <a:stretch>
            <a:fillRect/>
          </a:stretch>
        </p:blipFill>
        <p:spPr>
          <a:xfrm>
            <a:off x="6096000" y="4682836"/>
            <a:ext cx="6096000" cy="2161369"/>
          </a:xfrm>
          <a:prstGeom prst="rect">
            <a:avLst/>
          </a:prstGeom>
        </p:spPr>
      </p:pic>
    </p:spTree>
    <p:extLst>
      <p:ext uri="{BB962C8B-B14F-4D97-AF65-F5344CB8AC3E}">
        <p14:creationId xmlns:p14="http://schemas.microsoft.com/office/powerpoint/2010/main" val="256152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09" y="129598"/>
            <a:ext cx="10515600" cy="840219"/>
          </a:xfrm>
        </p:spPr>
        <p:txBody>
          <a:bodyPr>
            <a:normAutofit/>
          </a:bodyPr>
          <a:lstStyle/>
          <a:p>
            <a:pPr algn="ctr"/>
            <a:r>
              <a:rPr lang="en-US" b="1" u="sng" dirty="0" smtClean="0">
                <a:solidFill>
                  <a:srgbClr val="FF0000"/>
                </a:solidFill>
                <a:latin typeface="Times New Roman" panose="02020603050405020304" pitchFamily="18" charset="0"/>
                <a:cs typeface="Times New Roman" panose="02020603050405020304" pitchFamily="18" charset="0"/>
              </a:rPr>
              <a:t>The Story:</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8818" y="969817"/>
            <a:ext cx="10515600" cy="4351338"/>
          </a:xfrm>
        </p:spPr>
        <p:txBody>
          <a:bodyPr/>
          <a:lstStyle/>
          <a:p>
            <a:pPr marL="0" indent="0" algn="just">
              <a:buNone/>
            </a:pPr>
            <a:r>
              <a:rPr lang="en-US" dirty="0" smtClean="0"/>
              <a:t>• </a:t>
            </a:r>
            <a:r>
              <a:rPr lang="en-US" sz="4000" dirty="0">
                <a:latin typeface="Times New Roman" panose="02020603050405020304" pitchFamily="18" charset="0"/>
                <a:cs typeface="Times New Roman" panose="02020603050405020304" pitchFamily="18" charset="0"/>
              </a:rPr>
              <a:t>Just before the girl exits at her stop, the man tells her that she has "an interesting face," which the girl likes because she is usually told she has a "pretty" one. The girl leaves and another man enters. Through the comments from this new passenger, the man learns that the girl, too, was blind.</a:t>
            </a:r>
          </a:p>
        </p:txBody>
      </p:sp>
      <p:pic>
        <p:nvPicPr>
          <p:cNvPr id="4" name="Picture 3"/>
          <p:cNvPicPr>
            <a:picLocks noChangeAspect="1"/>
          </p:cNvPicPr>
          <p:nvPr/>
        </p:nvPicPr>
        <p:blipFill>
          <a:blip r:embed="rId2"/>
          <a:stretch>
            <a:fillRect/>
          </a:stretch>
        </p:blipFill>
        <p:spPr>
          <a:xfrm>
            <a:off x="8055984" y="4369144"/>
            <a:ext cx="4136015" cy="2488856"/>
          </a:xfrm>
          <a:prstGeom prst="rect">
            <a:avLst/>
          </a:prstGeom>
        </p:spPr>
      </p:pic>
    </p:spTree>
    <p:extLst>
      <p:ext uri="{BB962C8B-B14F-4D97-AF65-F5344CB8AC3E}">
        <p14:creationId xmlns:p14="http://schemas.microsoft.com/office/powerpoint/2010/main" val="419461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What is the theme of the story:</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t>• </a:t>
            </a:r>
            <a:r>
              <a:rPr lang="en-US" sz="4000" dirty="0">
                <a:latin typeface="Times New Roman" panose="02020603050405020304" pitchFamily="18" charset="0"/>
                <a:cs typeface="Times New Roman" panose="02020603050405020304" pitchFamily="18" charset="0"/>
              </a:rPr>
              <a:t>Ruskin Bond’s short story “The Eyes Are Not Here” is very brief but is also intriguingly complex. Although most worthwhile stories cannot be easily paraphrased or reduced to a single theme, this story definitely seems to deal with issues of human perception.</a:t>
            </a:r>
          </a:p>
        </p:txBody>
      </p:sp>
      <p:pic>
        <p:nvPicPr>
          <p:cNvPr id="4" name="Picture 3"/>
          <p:cNvPicPr>
            <a:picLocks noChangeAspect="1"/>
          </p:cNvPicPr>
          <p:nvPr/>
        </p:nvPicPr>
        <p:blipFill>
          <a:blip r:embed="rId2"/>
          <a:stretch>
            <a:fillRect/>
          </a:stretch>
        </p:blipFill>
        <p:spPr>
          <a:xfrm>
            <a:off x="8077200" y="4732626"/>
            <a:ext cx="4114799" cy="2125374"/>
          </a:xfrm>
          <a:prstGeom prst="rect">
            <a:avLst/>
          </a:prstGeom>
        </p:spPr>
      </p:pic>
    </p:spTree>
    <p:extLst>
      <p:ext uri="{BB962C8B-B14F-4D97-AF65-F5344CB8AC3E}">
        <p14:creationId xmlns:p14="http://schemas.microsoft.com/office/powerpoint/2010/main" val="412667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the theme of the story:</a:t>
            </a:r>
            <a:endParaRPr lang="en-US"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t>• </a:t>
            </a:r>
            <a:r>
              <a:rPr lang="en-US" sz="4400" dirty="0">
                <a:latin typeface="Times New Roman" panose="02020603050405020304" pitchFamily="18" charset="0"/>
                <a:cs typeface="Times New Roman" panose="02020603050405020304" pitchFamily="18" charset="0"/>
              </a:rPr>
              <a:t>In this tale, three people, at least, prove to be imperceptive in various ways: the unnamed man on the train, the unnamed woman on the train, the story’s reader, and, perhaps, also the new male passenger.</a:t>
            </a:r>
          </a:p>
        </p:txBody>
      </p:sp>
      <p:pic>
        <p:nvPicPr>
          <p:cNvPr id="4" name="Picture 3"/>
          <p:cNvPicPr>
            <a:picLocks noChangeAspect="1"/>
          </p:cNvPicPr>
          <p:nvPr/>
        </p:nvPicPr>
        <p:blipFill rotWithShape="1">
          <a:blip r:embed="rId2"/>
          <a:srcRect t="19292" b="43213"/>
          <a:stretch/>
        </p:blipFill>
        <p:spPr>
          <a:xfrm>
            <a:off x="7092844" y="4405745"/>
            <a:ext cx="5099156" cy="2452255"/>
          </a:xfrm>
          <a:prstGeom prst="rect">
            <a:avLst/>
          </a:prstGeom>
        </p:spPr>
      </p:pic>
    </p:spTree>
    <p:extLst>
      <p:ext uri="{BB962C8B-B14F-4D97-AF65-F5344CB8AC3E}">
        <p14:creationId xmlns:p14="http://schemas.microsoft.com/office/powerpoint/2010/main" val="149401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the theme of the story:</a:t>
            </a:r>
            <a:endParaRPr lang="en-US"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3600" dirty="0" smtClean="0"/>
              <a:t>Bond’s </a:t>
            </a:r>
            <a:r>
              <a:rPr lang="en-US" sz="3600" dirty="0"/>
              <a:t>story is the kind of tale that makes readers want to read it immediately a second time as soon as they have finished reading it once. Only on re-reading, in fact, does the story reveal its full richness and complexity as a meditation on </a:t>
            </a:r>
            <a:r>
              <a:rPr lang="en-US" sz="3600" dirty="0" smtClean="0"/>
              <a:t>human</a:t>
            </a:r>
            <a:r>
              <a:rPr lang="en-US" sz="2000" dirty="0"/>
              <a:t> </a:t>
            </a:r>
            <a:r>
              <a:rPr lang="en-US" sz="3600" dirty="0"/>
              <a:t>perceptions and perceptiveness and how both are influenced by the assumptions we make.</a:t>
            </a:r>
          </a:p>
        </p:txBody>
      </p:sp>
    </p:spTree>
    <p:extLst>
      <p:ext uri="{BB962C8B-B14F-4D97-AF65-F5344CB8AC3E}">
        <p14:creationId xmlns:p14="http://schemas.microsoft.com/office/powerpoint/2010/main" val="448777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1019</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Bauhaus 93</vt:lpstr>
      <vt:lpstr>Calibri</vt:lpstr>
      <vt:lpstr>Calibri Light</vt:lpstr>
      <vt:lpstr>Times New Roman</vt:lpstr>
      <vt:lpstr>Wingdings</vt:lpstr>
      <vt:lpstr>Office Theme</vt:lpstr>
      <vt:lpstr>PowerPoint Presentation</vt:lpstr>
      <vt:lpstr>Introduction:</vt:lpstr>
      <vt:lpstr>Characters in the story:</vt:lpstr>
      <vt:lpstr>The Story:</vt:lpstr>
      <vt:lpstr>The Story:</vt:lpstr>
      <vt:lpstr>The Story:</vt:lpstr>
      <vt:lpstr>What is the theme of the story:</vt:lpstr>
      <vt:lpstr>What is the theme of the story:</vt:lpstr>
      <vt:lpstr>What is the theme of the story:</vt:lpstr>
      <vt:lpstr>What is the theme of the story:</vt:lpstr>
      <vt:lpstr>The plot of the story :</vt:lpstr>
      <vt:lpstr>The story is re-read, the reader notices various intriguing details and clues, including the following: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33</cp:revision>
  <dcterms:created xsi:type="dcterms:W3CDTF">2021-02-01T09:43:01Z</dcterms:created>
  <dcterms:modified xsi:type="dcterms:W3CDTF">2021-02-02T04:42:55Z</dcterms:modified>
</cp:coreProperties>
</file>