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9EB9-B4B8-4EA0-9D93-27A3D41C0C5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BA2B-B842-41DA-B4E7-043BD1D8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4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0BA2B-B842-41DA-B4E7-043BD1D806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4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0BA2B-B842-41DA-B4E7-043BD1D806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5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8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6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0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DB12-BE54-4A7A-86D8-404A3D73409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ADF6-0B7B-4CD8-90C5-41A07EDE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255" y="706582"/>
            <a:ext cx="10612581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Object: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specific rotation of cane sugar solution by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bi-                        quartz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Apparatus used: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Bi-quartz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Measuring cylinder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Beaker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of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endParaRPr lang="en-US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N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891" y="789709"/>
            <a:ext cx="101553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 What do you understand by unpolarised light?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polarised light?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How will you identify whether a beam is polarised or     unpolarised?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Describe plane of polarisation and plane of vibrations.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Q.5 What is meant by specific rotation?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Q.6  Define optical activity.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Q.7 Explain the term “tint of passage”.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Q.8  Why the colour in the two halves of the field of view becomes identical in the situation of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“tint of passage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Q.9 Why do the optically active substances rotate the plane of polarisation?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Q.10 Explain the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dextro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rotatory substances.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86691" y="1080655"/>
                <a:ext cx="10280073" cy="4783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b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 used: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rotation of the plane of polarization of sugar dissolved in water can be determined by the following formula,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𝑙𝑐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𝑙𝑚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(degree)(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(gm/cc)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IN" sz="2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rotation produced in degree,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l = length of the tube in decimeter,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 of sugar in grams, dissolved in water, and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V = volume of sugar solution in </a:t>
                </a: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cc 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1080655"/>
                <a:ext cx="10280073" cy="4783041"/>
              </a:xfrm>
              <a:prstGeom prst="rect">
                <a:avLst/>
              </a:prstGeom>
              <a:blipFill>
                <a:blip r:embed="rId2"/>
                <a:stretch>
                  <a:fillRect l="-1186" t="-764" r="-1186" b="-1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983673"/>
            <a:ext cx="9809018" cy="45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Theory: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of light S is placed at the focus of convex lens. The beam becomes parallel after passing through lens and then passes through polarizer. The polarized light passes through the bi-quartz plate and travels the length of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 made of glass. The light is analyzed with the help of the analyzer, which can be rotated about a horizontal axis, and position can be read by 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vernier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moving over a fixed graduated circular scale. The light is now viewed with the help of a telescope. The analyzer and telescope are placed in the same tube.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l\Desktop\book_RKG-page-004.jpg"/>
          <p:cNvPicPr/>
          <p:nvPr/>
        </p:nvPicPr>
        <p:blipFill>
          <a:blip r:embed="rId2">
            <a:lum contrast="21000"/>
          </a:blip>
          <a:srcRect/>
          <a:stretch>
            <a:fillRect/>
          </a:stretch>
        </p:blipFill>
        <p:spPr bwMode="auto">
          <a:xfrm>
            <a:off x="748146" y="1385454"/>
            <a:ext cx="10751128" cy="325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68036" y="720437"/>
            <a:ext cx="10931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arrangement for specific rotation of cane sugar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2727" y="0"/>
            <a:ext cx="11305309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Procedure: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 and clean well both sides such that these are free from dust.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tube with pure water and see that no air bubble is enclosed in it.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 in its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inside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 on the source of light (mercury lamp) and look through the eyepiece. Two halves of the field view will be visible with different colors.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the eyepiece till two halves of the fields appear equally colored.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the reading of main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scale,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vernier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 and find out the total reading.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 prepare a sugar solution of known strength.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the pure water from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 and fill it with the prepared sugar solution and again repeat the above procedure.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measure the length of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 by a meter scale.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16181" y="396632"/>
                <a:ext cx="9739745" cy="4289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b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Observations: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sugar taken, m		=….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gm =….kg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Volume of the solution, V		=….c.c.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sz="2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polarimeter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tube, l =….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Decimeter</a:t>
                </a:r>
                <a:endParaRPr lang="en-IN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Room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temperature                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=….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IN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one division of main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        =…..</a:t>
                </a:r>
                <a:endParaRPr lang="en-IN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of divisions on </a:t>
                </a:r>
                <a:r>
                  <a:rPr lang="en-US" sz="2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vernier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scale   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=…..</a:t>
                </a:r>
                <a:endParaRPr lang="en-IN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Least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 of </a:t>
                </a:r>
                <a:r>
                  <a:rPr lang="en-US" sz="2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vernier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=…..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81" y="396632"/>
                <a:ext cx="9739745" cy="4289700"/>
              </a:xfrm>
              <a:prstGeom prst="rect">
                <a:avLst/>
              </a:prstGeom>
              <a:blipFill>
                <a:blip r:embed="rId2"/>
                <a:stretch>
                  <a:fillRect l="-1314" t="-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7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1179"/>
              </p:ext>
            </p:extLst>
          </p:nvPr>
        </p:nvGraphicFramePr>
        <p:xfrm>
          <a:off x="193966" y="637307"/>
          <a:ext cx="11623963" cy="5846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617">
                  <a:extLst>
                    <a:ext uri="{9D8B030D-6E8A-4147-A177-3AD203B41FA5}">
                      <a16:colId xmlns:a16="http://schemas.microsoft.com/office/drawing/2014/main" val="2286632350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3989261332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1214792104"/>
                    </a:ext>
                  </a:extLst>
                </a:gridCol>
                <a:gridCol w="901947">
                  <a:extLst>
                    <a:ext uri="{9D8B030D-6E8A-4147-A177-3AD203B41FA5}">
                      <a16:colId xmlns:a16="http://schemas.microsoft.com/office/drawing/2014/main" val="1225007475"/>
                    </a:ext>
                  </a:extLst>
                </a:gridCol>
                <a:gridCol w="901947">
                  <a:extLst>
                    <a:ext uri="{9D8B030D-6E8A-4147-A177-3AD203B41FA5}">
                      <a16:colId xmlns:a16="http://schemas.microsoft.com/office/drawing/2014/main" val="3986985632"/>
                    </a:ext>
                  </a:extLst>
                </a:gridCol>
                <a:gridCol w="1002162">
                  <a:extLst>
                    <a:ext uri="{9D8B030D-6E8A-4147-A177-3AD203B41FA5}">
                      <a16:colId xmlns:a16="http://schemas.microsoft.com/office/drawing/2014/main" val="1921205227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4205371184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3436859695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1763704000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3142571476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2499981011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220464085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648897287"/>
                    </a:ext>
                  </a:extLst>
                </a:gridCol>
                <a:gridCol w="801729">
                  <a:extLst>
                    <a:ext uri="{9D8B030D-6E8A-4147-A177-3AD203B41FA5}">
                      <a16:colId xmlns:a16="http://schemas.microsoft.com/office/drawing/2014/main" val="4117873876"/>
                    </a:ext>
                  </a:extLst>
                </a:gridCol>
              </a:tblGrid>
              <a:tr h="968353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Concen-tration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Cane sugar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(a-e)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(b-f)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(c- g)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(d- h)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589509"/>
                  </a:ext>
                </a:extLst>
              </a:tr>
              <a:tr h="650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position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rotation 180°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position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rotation 180°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50822"/>
                  </a:ext>
                </a:extLst>
              </a:tr>
              <a:tr h="13228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Wise (a)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 clock-wise (b)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Wise (c) (deg.)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 clock-wise (d) (deg.)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Wise (e) (deg.)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 clock-wise (f) (deg.)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Wise (g) (deg.)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 clock-wise (h) (deg.)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68880"/>
                  </a:ext>
                </a:extLst>
              </a:tr>
              <a:tr h="96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960718"/>
                  </a:ext>
                </a:extLst>
              </a:tr>
              <a:tr h="96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256261"/>
                  </a:ext>
                </a:extLst>
              </a:tr>
              <a:tr h="96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88696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8764" y="180109"/>
            <a:ext cx="458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( continued……)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86691" y="665019"/>
                <a:ext cx="10266218" cy="5257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endParaRPr lang="en-IN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Calculations</a:t>
                </a:r>
                <a:r>
                  <a:rPr lang="en-US" sz="2800" b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Mean optical rotation is computed as follows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Mean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(ii) After calculating mean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optical rotation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the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specific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rotation is computed by using the relation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S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….. (degree)(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(gm/cc)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Result: 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specific rotation for cane sugar at a temperature ……..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IN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found …………</a:t>
                </a:r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value of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rotation</a:t>
                </a: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is: 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66.5 (degree)(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(gm/cc)</a:t>
                </a:r>
                <a:r>
                  <a:rPr lang="en-US" sz="28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20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665019"/>
                <a:ext cx="10266218" cy="5257978"/>
              </a:xfrm>
              <a:prstGeom prst="rect">
                <a:avLst/>
              </a:prstGeom>
              <a:blipFill>
                <a:blip r:embed="rId2"/>
                <a:stretch>
                  <a:fillRect l="-1187" r="-1187" b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9383" y="858982"/>
                <a:ext cx="11693236" cy="6433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Percentage error</a:t>
                </a: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It is calculated by using the relation</a:t>
                </a: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Percentage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Oveserved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value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Standard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value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Standard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value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×100=…%</m:t>
                    </m:r>
                  </m:oMath>
                </a14:m>
                <a:endParaRPr lang="en-IN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8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8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8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3" y="858982"/>
                <a:ext cx="11693236" cy="6433749"/>
              </a:xfrm>
              <a:prstGeom prst="rect">
                <a:avLst/>
              </a:prstGeom>
              <a:blipFill>
                <a:blip r:embed="rId3"/>
                <a:stretch>
                  <a:fillRect l="-1095" t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9383" y="1832153"/>
            <a:ext cx="11568544" cy="489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Precautions: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glass plate and the lens should be thoroughly cleaned.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microscope’s eyepiece should be properly focused on its cross-wire.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microscope should be moved only one direction to avoid backlash error.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lens should be used of large radius of curvature.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range of microscope should be properly adjusted before measuring the diameter of the rings.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631</Words>
  <Application>Microsoft Office PowerPoint</Application>
  <PresentationFormat>Widescreen</PresentationFormat>
  <Paragraphs>143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18</cp:revision>
  <dcterms:created xsi:type="dcterms:W3CDTF">2021-07-16T07:55:52Z</dcterms:created>
  <dcterms:modified xsi:type="dcterms:W3CDTF">2021-07-23T06:32:32Z</dcterms:modified>
</cp:coreProperties>
</file>