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92" r:id="rId13"/>
    <p:sldId id="266" r:id="rId14"/>
    <p:sldId id="267" r:id="rId15"/>
    <p:sldId id="268" r:id="rId16"/>
    <p:sldId id="269" r:id="rId17"/>
    <p:sldId id="290" r:id="rId18"/>
    <p:sldId id="270" r:id="rId19"/>
    <p:sldId id="271" r:id="rId20"/>
    <p:sldId id="272" r:id="rId21"/>
    <p:sldId id="273" r:id="rId22"/>
    <p:sldId id="275" r:id="rId23"/>
    <p:sldId id="27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0E798-F9C5-49D9-9422-5E50FE090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201975-AFA4-49E2-A5A1-02B155E6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8D9BD1-6227-42F7-B3D9-DE3FB346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0EFC83-903C-43B9-874B-F0B02709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64A728-3CAF-43F0-ADB4-51299D7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EB08B7-AB9B-4101-9588-5B423E2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EDF393-E539-4A7E-A62C-06BD56A9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18FFA-0D46-4470-9C38-9F97B48D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56AEB0-292F-4DF1-AB7D-957DE9F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C4CF4F-6CAE-4A76-8751-300A75CB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349CF3-DCE1-4BC1-B419-26838C45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D73200-0CBE-447B-956E-2DB1E7A6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84344-D7E7-428A-8202-CE815483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0E75BB-DEAD-4A13-BAA1-368190EC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A2F64D-6E7A-460C-A8AA-80A7FB6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E5B5D-8A84-40B5-8221-1A2817C8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495AF-D385-4981-8927-511BDF0E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92C672-725C-4029-AAFE-E095A114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5324A2-6262-42A4-BE2B-9F4E2357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30CF6A-520C-4C54-8589-C7E2282A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A0B42-97C3-493A-85E6-EEFCB313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0DCFE9-B387-403B-9BFD-3189A0B7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F4C987-4FA7-43FF-B622-7617D14B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E0BCCC-D81D-4D47-880B-07ABC9D0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D193D7-2B15-44FD-A37C-9961F94F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B4314-597B-478D-BA41-8CE4B8FC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55819-5AA1-4C68-A5BD-41959E3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7660B5-A7A3-43AA-B544-8FE9C4CA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E96D33-E89D-4444-BC4E-06C4FAE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87467D-F255-46E1-AEE1-B3202062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7CE2A3-0659-4C46-A839-D5388628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AE7AE-8ACF-40D1-9D5D-88B9E024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476EEE-B238-403C-9281-12A5FDF7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8A3FC6-CFD4-41A3-BCD0-1084B8B2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09831E-E424-49C8-A337-98D39EE5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D87E79-9632-4985-9BB5-731FFD6A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5F42E6-DC5E-42B2-BF5F-F44FA95E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CB1090-6E3D-4335-99CC-73C1276F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5DD5F4-5940-427F-BE76-D7CED16B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2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023BA-C527-404C-A417-0B571795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57EEDE-7C67-436E-B668-428A7F25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582A2A-A2A6-41D3-BB5F-AAE99BAE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6E2359-E101-4086-ACC9-66CB6BB1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0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02C18F-BBFB-4A0C-AF92-4B43E871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6F10EA-56A1-437D-ACF1-8312D34A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47A129-93D3-4E34-B055-D36BF46A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2172E-734C-43FD-9256-AF12B1DE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5E55D7-1F34-4858-B790-9A9F5E13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A729EA-2099-4E0D-8773-88AA57B1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886B1B-8681-4940-B172-D2A7A381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B77CF-B94D-4B57-A69B-34A21A0C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4B347F-B002-457A-88B4-E8BB7565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A6059-25C5-46E2-85BF-2BE1414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C4E1A1-9F5B-4420-A5C9-F16FA59B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2BD7C9-8216-4F96-9687-FBC48D38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E29DB3-5F2B-4532-A8DA-5A898F2C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359E9C-8440-4D1C-80BF-2DABFF77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8A8F78-A650-46E9-B42B-092065E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5BE5E5-4A8D-4441-9F7F-4E7E02E3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E451B-1D66-462A-A5BC-FA633825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20145-4669-43A0-8CB1-CA4C91A7A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781B-4F5B-49F9-BD7F-2794E670755A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1A7A2-583A-4766-A13D-D0CF3ACD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941759-04D1-4E57-B23E-528758D67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A182E80-11F3-4260-B0C8-784F04E1B11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" y="22229"/>
            <a:ext cx="687463" cy="6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B539E-0D13-4287-9271-9280DFD14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30"/>
            <a:ext cx="9144000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Database System Concepts and Architecture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Data </a:t>
            </a:r>
            <a:r>
              <a:rPr lang="en-US" sz="3600" dirty="0">
                <a:solidFill>
                  <a:srgbClr val="7030A0"/>
                </a:solidFill>
              </a:rPr>
              <a:t>Model </a:t>
            </a:r>
            <a:r>
              <a:rPr lang="en-US" sz="3600" dirty="0" smtClean="0">
                <a:solidFill>
                  <a:srgbClr val="7030A0"/>
                </a:solidFill>
              </a:rPr>
              <a:t>Schema and </a:t>
            </a:r>
            <a:r>
              <a:rPr lang="en-US" sz="3600" dirty="0">
                <a:solidFill>
                  <a:srgbClr val="7030A0"/>
                </a:solidFill>
              </a:rPr>
              <a:t>Instances, </a:t>
            </a:r>
            <a:r>
              <a:rPr lang="en-US" sz="3200" dirty="0">
                <a:solidFill>
                  <a:srgbClr val="7030A0"/>
                </a:solidFill>
              </a:rPr>
              <a:t>Database System Concept and Architecture,</a:t>
            </a:r>
            <a:r>
              <a:rPr lang="en-US" sz="3200" dirty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Data </a:t>
            </a:r>
            <a:r>
              <a:rPr lang="en-US" sz="3600" dirty="0">
                <a:solidFill>
                  <a:srgbClr val="7030A0"/>
                </a:solidFill>
              </a:rPr>
              <a:t>Independence, Database Language and Interfaces (</a:t>
            </a:r>
            <a:r>
              <a:rPr lang="en-US" sz="3600" dirty="0" smtClean="0">
                <a:solidFill>
                  <a:srgbClr val="7030A0"/>
                </a:solidFill>
              </a:rPr>
              <a:t>DDL, DML</a:t>
            </a:r>
            <a:r>
              <a:rPr lang="en-US" sz="3600" dirty="0">
                <a:solidFill>
                  <a:srgbClr val="7030A0"/>
                </a:solidFill>
              </a:rPr>
              <a:t>, DCL</a:t>
            </a:r>
            <a:r>
              <a:rPr lang="en-US" sz="3600" dirty="0" smtClean="0">
                <a:solidFill>
                  <a:srgbClr val="7030A0"/>
                </a:solidFill>
              </a:rPr>
              <a:t>).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8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C44BE3-5263-4D4E-97B1-7F4B6260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93101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Example of a database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FDD131-4CC4-45D6-8A49-CEF81639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96" y="884914"/>
            <a:ext cx="3950563" cy="58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FD6DA-A16B-4FA7-95CB-1FBBE72D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5296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Database Schema </a:t>
            </a:r>
            <a:br>
              <a:rPr lang="it-IT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vs. Database State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EC9DB5-9573-4BEE-8DBF-1EDDF3C4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1" y="1257454"/>
            <a:ext cx="97025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database schema changes very infrequently.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database state changes every time the database is updated.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Schema is also called </a:t>
            </a:r>
            <a:r>
              <a:rPr lang="en-IN" b="1" dirty="0">
                <a:solidFill>
                  <a:srgbClr val="7030A0"/>
                </a:solidFill>
              </a:rPr>
              <a:t>intension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State is also called </a:t>
            </a:r>
            <a:r>
              <a:rPr lang="en-IN" b="1" dirty="0">
                <a:solidFill>
                  <a:srgbClr val="7030A0"/>
                </a:solidFill>
              </a:rPr>
              <a:t>extension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Q1: List the characteristics of DBMS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Q2: What is Data Models?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Q3: What is a Database State?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Q4: What is schema?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C6316-5073-45F3-A1C4-F6299914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9310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Three-Schema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1069EB-4655-40B1-A82E-1B17A302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2" y="834500"/>
            <a:ext cx="10813003" cy="59391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Proposed to support DBMS characteristics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Program-data independence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Support of </a:t>
            </a:r>
            <a:r>
              <a:rPr lang="en-IN" b="1" dirty="0">
                <a:solidFill>
                  <a:srgbClr val="7030A0"/>
                </a:solidFill>
              </a:rPr>
              <a:t>multiple views </a:t>
            </a:r>
            <a:r>
              <a:rPr lang="en-IN" dirty="0"/>
              <a:t>of the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8A4A9B-9524-46BB-B44E-2F8C280D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865" y="2112885"/>
            <a:ext cx="6017799" cy="46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79B80A-2705-4C69-BCD0-2C0D72D4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2" y="825623"/>
            <a:ext cx="10644326" cy="59214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goal of the three-schema architecture is to separate user applications from the physical database.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Defines DBMS schemas at </a:t>
            </a:r>
            <a:r>
              <a:rPr lang="en-IN" b="1" dirty="0">
                <a:solidFill>
                  <a:srgbClr val="7030A0"/>
                </a:solidFill>
              </a:rPr>
              <a:t>three</a:t>
            </a:r>
            <a:r>
              <a:rPr lang="en-IN" dirty="0"/>
              <a:t> levels: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Internal schema</a:t>
            </a:r>
            <a:r>
              <a:rPr lang="en-IN" dirty="0"/>
              <a:t> at the internal level to describe physical storage structures and access paths (</a:t>
            </a:r>
            <a:r>
              <a:rPr lang="en-IN" dirty="0" err="1"/>
              <a:t>e.g</a:t>
            </a:r>
            <a:r>
              <a:rPr lang="en-IN" dirty="0"/>
              <a:t> indexes). 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Typically uses a </a:t>
            </a:r>
            <a:r>
              <a:rPr lang="en-IN" b="1" dirty="0">
                <a:solidFill>
                  <a:srgbClr val="7030A0"/>
                </a:solidFill>
              </a:rPr>
              <a:t>physical</a:t>
            </a:r>
            <a:r>
              <a:rPr lang="en-IN" dirty="0"/>
              <a:t> data model.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Conceptual schema </a:t>
            </a:r>
            <a:r>
              <a:rPr lang="en-IN" dirty="0"/>
              <a:t>at the conceptual level to describe the structure and constraints for the whole database for a community of users. 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hides the details of physical storage structures and concentrates on describing entities, data types, relationships, user operations, and constraints.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Uses an </a:t>
            </a:r>
            <a:r>
              <a:rPr lang="en-IN" b="1" dirty="0">
                <a:solidFill>
                  <a:srgbClr val="7030A0"/>
                </a:solidFill>
              </a:rPr>
              <a:t>implementation</a:t>
            </a:r>
            <a:r>
              <a:rPr lang="en-IN" dirty="0"/>
              <a:t> data model.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External schemas</a:t>
            </a:r>
            <a:r>
              <a:rPr lang="en-IN" dirty="0"/>
              <a:t> at the external level to describe the various user views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Each external schema describes the part of the database that a particular user group is interested in and hides the rest of the database from that user group.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Usually uses the same data model (representational data model) as the conceptual schema.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1576B6-C9F6-49D2-9BDF-EA772CDD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9310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Three-Schema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40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6DB21-8ABB-494D-B5B8-732B9AE3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6" y="790112"/>
            <a:ext cx="10369119" cy="598354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Three schemas are only descriptions of data; the stored data that actually exists is at the physical level only. Each user group refers to its own external schema. Hence, the DBMS must transform a request specified on an external schema into a request against the conceptual schema, and then into a request on the internal schema for processing over the stored database. If the request is a database retrieval, the data extracted from the stored database must be reformatted to match the user’s external view.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The processes of transforming requests and results between levels are called </a:t>
            </a:r>
            <a:r>
              <a:rPr lang="en-IN" b="1" dirty="0">
                <a:solidFill>
                  <a:srgbClr val="7030A0"/>
                </a:solidFill>
              </a:rPr>
              <a:t>mappings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Mappings among schema levels are needed to transform requests and data.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Programs refer to an external schema, and are mapped by the DBMS to the internal schema for execution.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Data extracted from the internal DBMS level is reformatted to match the user’s external view (e.g. formatting the results of an SQL query for display in a Web page)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D80A8F9-A8E8-4B13-808C-323EF850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9310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Three-Schema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10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07BCD-4898-4DEF-84F2-A5A7E735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Independence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F961F2-25EA-478F-948C-64B0BA04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8" y="1012054"/>
            <a:ext cx="10515600" cy="574385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Capacity to change the schema at one level of a database system without having to change the schema at the next higher level.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Logical Data Independence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capacity to change the conceptual schema without having to change the external schemas and their associated application programs.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Physical Data Independence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capacity to change the internal schema without having to change the conceptual schema.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the internal schema may be changed when certain file structures are reorganized or new indexes are created to improve database performance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8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8A4A9B-9524-46BB-B44E-2F8C280D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47" y="249382"/>
            <a:ext cx="8307798" cy="64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59C97-953C-4BA2-BE52-8D99C22A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8" y="1100831"/>
            <a:ext cx="10688715" cy="27045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When a schema at a lower level is changed, only the </a:t>
            </a:r>
            <a:r>
              <a:rPr lang="en-IN" b="1" dirty="0">
                <a:solidFill>
                  <a:srgbClr val="7030A0"/>
                </a:solidFill>
              </a:rPr>
              <a:t>mappings</a:t>
            </a:r>
            <a:r>
              <a:rPr lang="en-IN" dirty="0"/>
              <a:t> between this schema and higher-level schemas need to be changed in a DBMS that fully supports data independence.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higher-level schemas themselves are </a:t>
            </a:r>
            <a:r>
              <a:rPr lang="en-IN" b="1" dirty="0">
                <a:solidFill>
                  <a:srgbClr val="7030A0"/>
                </a:solidFill>
              </a:rPr>
              <a:t>unchanged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Hence, the application programs need not be changed since they refer to the external schemas.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E2F17FB-B67B-4114-BF3B-C0647BA7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Independence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1417" y="4174345"/>
            <a:ext cx="10954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Q1- Name the levels in three schema architecture.</a:t>
            </a:r>
          </a:p>
          <a:p>
            <a:endParaRPr lang="en-US" sz="2400" dirty="0"/>
          </a:p>
          <a:p>
            <a:r>
              <a:rPr lang="en-US" sz="2400" dirty="0" smtClean="0"/>
              <a:t>Q2- List the types of data independence.</a:t>
            </a:r>
          </a:p>
          <a:p>
            <a:endParaRPr lang="en-US" sz="2400" dirty="0"/>
          </a:p>
          <a:p>
            <a:r>
              <a:rPr lang="en-US" sz="2400" dirty="0" smtClean="0"/>
              <a:t>Q3- What is data model?</a:t>
            </a:r>
          </a:p>
        </p:txBody>
      </p:sp>
    </p:spTree>
    <p:extLst>
      <p:ext uri="{BB962C8B-B14F-4D97-AF65-F5344CB8AC3E}">
        <p14:creationId xmlns:p14="http://schemas.microsoft.com/office/powerpoint/2010/main" val="19292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DE948-FC81-4612-A08C-9EF1C1F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966529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Languages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87C274-1B0C-4C19-BDC4-0D568C59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6" y="870012"/>
            <a:ext cx="10724225" cy="587701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Data Definition Language (DDL)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Data Manipulation Language (DML)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High-Level or Non-procedural Languages: These include the relational language SQL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May be used in a standalone way or may be embedded in a programming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Low Level or Procedural Languages: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These must be embedded in a programming language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Definition Language (DDL)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Used by the DBA and database designers to specify the conceptual schema of a database.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many DBMSs, the DDL is also used to define external schemas (views).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77DA3-3213-4287-9D37-8499297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9"/>
            <a:ext cx="10515600" cy="89550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Models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12FFBA-859C-472E-85EE-C1FD8ACB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7" y="834501"/>
            <a:ext cx="10377995" cy="590365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One fundamental characteristic of the database approach is that it provides some level of data abstraction.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abstraction </a:t>
            </a:r>
            <a:r>
              <a:rPr lang="en-IN" dirty="0"/>
              <a:t>generally refers to the suppression of details of data organization and storage, and the highlighting of the essential features for an improved understanding of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Model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set of concepts to describe the structure of a database, the operations for manipulating these structures, and certain constraints that the database should obey.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5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A326E2-243A-4F9C-A3FB-E777D497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870012"/>
            <a:ext cx="10804124" cy="58592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Manipulation Language (DML)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Used to specify database retrievals and updates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DML commands can be </a:t>
            </a:r>
            <a:r>
              <a:rPr lang="en-US" altLang="en-US" i="1" dirty="0"/>
              <a:t>embedded</a:t>
            </a:r>
            <a:r>
              <a:rPr lang="en-US" altLang="en-US" dirty="0"/>
              <a:t> in a general-purpose programming language (host language), such as C, C++, or Java.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A library of functions can also be provided to access the DBMS from a programming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Alternatively, stand-alone DML commands can be applied directly (called a query language).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9E0E76A-6B05-4282-A671-8E403AA2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966529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Languages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C534B-803F-4C09-ADCA-A4E566CA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Types of DML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38966B-C544-46E9-9C33-8DD71D59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7" y="1074198"/>
            <a:ext cx="10866267" cy="569058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High Level or Non-procedural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Are “set”-oriented (can specify and retrieve many records in a single DML statement) and specify </a:t>
            </a:r>
            <a:r>
              <a:rPr lang="en-IN" i="1" dirty="0"/>
              <a:t>what</a:t>
            </a:r>
            <a:r>
              <a:rPr lang="en-IN" dirty="0"/>
              <a:t> data to retrieve rather than </a:t>
            </a:r>
            <a:r>
              <a:rPr lang="en-IN" i="1" dirty="0"/>
              <a:t>how</a:t>
            </a:r>
            <a:r>
              <a:rPr lang="en-IN" dirty="0"/>
              <a:t> to retrieve it.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Also called </a:t>
            </a:r>
            <a:r>
              <a:rPr lang="en-IN" b="1" dirty="0">
                <a:solidFill>
                  <a:srgbClr val="7030A0"/>
                </a:solidFill>
              </a:rPr>
              <a:t>declarative</a:t>
            </a:r>
            <a:r>
              <a:rPr lang="en-IN" dirty="0"/>
              <a:t> languages.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For example, a query in SQL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Low Level or Procedural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Retrieve data one </a:t>
            </a:r>
            <a:r>
              <a:rPr lang="en-US" altLang="en-US" i="1" dirty="0"/>
              <a:t>record-at-a-time.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Constructs such as looping are needed to retrieve multiple records, along with positioning pointers.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high-level DML used in a standalone interactive manner is called a </a:t>
            </a:r>
            <a:r>
              <a:rPr lang="en-IN" b="1" dirty="0">
                <a:solidFill>
                  <a:srgbClr val="7030A0"/>
                </a:solidFill>
              </a:rPr>
              <a:t>query language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D5D231-7A4B-4EA9-9CC7-CB48E9D0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9081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Programming Language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81F551-9733-4769-918D-F295BA62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0" y="967666"/>
            <a:ext cx="10688714" cy="575273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Programmer interfaces for embedding DML in a programming languages: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Embedded Approach: </a:t>
            </a:r>
            <a:r>
              <a:rPr lang="en-IN" dirty="0" err="1"/>
              <a:t>e.g</a:t>
            </a:r>
            <a:r>
              <a:rPr lang="en-IN" dirty="0"/>
              <a:t> embedded SQL (for C, C++, etc.), SQLJ (for Java)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Procedure Call Approach:</a:t>
            </a:r>
            <a:r>
              <a:rPr lang="en-IN" dirty="0"/>
              <a:t> e.g. JDBC for Java, ODBC for other programming languages. </a:t>
            </a:r>
            <a:r>
              <a:rPr lang="en-IN" b="1" dirty="0">
                <a:solidFill>
                  <a:srgbClr val="7030A0"/>
                </a:solidFill>
              </a:rPr>
              <a:t>ODBC</a:t>
            </a:r>
            <a:r>
              <a:rPr lang="en-IN" dirty="0"/>
              <a:t> is an SQL-based Application Programming Interface (API) created by Microsoft that is used by Windows software applications to access databases via SQL. </a:t>
            </a:r>
            <a:r>
              <a:rPr lang="en-IN" b="1" dirty="0">
                <a:solidFill>
                  <a:srgbClr val="7030A0"/>
                </a:solidFill>
              </a:rPr>
              <a:t>JDBC</a:t>
            </a:r>
            <a:r>
              <a:rPr lang="en-IN" dirty="0"/>
              <a:t> is an SQL-based API created by Sun Microsystems to enable Java applications to use SQL for database access.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Database Programming Language Approach:</a:t>
            </a:r>
            <a:r>
              <a:rPr lang="en-IN" dirty="0"/>
              <a:t> e.g. ORACLE has PL/SQL, a programming language based on SQL; language incorporates SQL and its data types as integral components.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Scripting Languages: </a:t>
            </a:r>
            <a:r>
              <a:rPr lang="en-IN" dirty="0"/>
              <a:t>Server-side scripting languages such as PHP and Python are used to write database programs.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4EA40-0143-4015-8E23-DC45234B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4D2CB-6D36-4E67-A5DA-E51D8C32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074198"/>
            <a:ext cx="10644325" cy="5646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User-Friendly DBMS Interfaces</a:t>
            </a:r>
            <a:endParaRPr lang="en-IN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Menu-Based Interfaces for Web Clients or </a:t>
            </a:r>
            <a:r>
              <a:rPr lang="en-IN" dirty="0" smtClean="0"/>
              <a:t>Browsing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App for mobile devices</a:t>
            </a:r>
            <a:endParaRPr lang="en-I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Forms-based, designed for users used to filling in entries on a form.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Graphical User Interfaces: A GUI typically displays a schema to the user in diagrammatic form.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Point and Click, Drag and Drop, etc.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Specifying a query on a schema </a:t>
            </a:r>
            <a:r>
              <a:rPr lang="en-IN" dirty="0" smtClean="0"/>
              <a:t>diagram</a:t>
            </a:r>
          </a:p>
          <a:p>
            <a:pPr lvl="1"/>
            <a:r>
              <a:rPr lang="en-US" altLang="en-US" dirty="0" smtClean="0"/>
              <a:t>Natural </a:t>
            </a:r>
            <a:r>
              <a:rPr lang="en-US" altLang="en-US" dirty="0"/>
              <a:t>language: requests in written </a:t>
            </a:r>
            <a:r>
              <a:rPr lang="en-US" altLang="en-US" dirty="0" smtClean="0"/>
              <a:t>English</a:t>
            </a:r>
          </a:p>
          <a:p>
            <a:pPr lvl="1"/>
            <a:r>
              <a:rPr lang="en-US" altLang="en-US" dirty="0" smtClean="0"/>
              <a:t>Keyword-based Database Search</a:t>
            </a:r>
            <a:endParaRPr lang="en-US" altLang="en-US" dirty="0"/>
          </a:p>
          <a:p>
            <a:pPr lvl="1"/>
            <a:r>
              <a:rPr lang="en-US" altLang="en-US" dirty="0"/>
              <a:t>Combinations of the above:</a:t>
            </a:r>
          </a:p>
          <a:p>
            <a:pPr lvl="2"/>
            <a:r>
              <a:rPr lang="en-US" altLang="en-US" dirty="0"/>
              <a:t>For example, both menus and forms used extensively in Web database interfaces</a:t>
            </a:r>
          </a:p>
          <a:p>
            <a:pPr lvl="2"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4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4EA40-0143-4015-8E23-DC45234B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4D2CB-6D36-4E67-A5DA-E51D8C32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074198"/>
            <a:ext cx="10644325" cy="5646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Interfaces for the DBA</a:t>
            </a: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Creating user accounts, granting authorizations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Setting system parameters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Changing schemas or access paths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Interfaces </a:t>
            </a:r>
            <a:r>
              <a:rPr lang="en-US" altLang="en-US" b="1" dirty="0" smtClean="0">
                <a:solidFill>
                  <a:srgbClr val="7030A0"/>
                </a:solidFill>
              </a:rPr>
              <a:t>for Parametric Users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dirty="0" smtClean="0"/>
              <a:t>Bank tellers, small set of operation that they perform repeatedly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en-US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77DA3-3213-4287-9D37-8499297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9"/>
            <a:ext cx="10515600" cy="89550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</a:rPr>
              <a:t>Models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12FFBA-859C-472E-85EE-C1FD8ACB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7" y="834501"/>
            <a:ext cx="10377995" cy="590365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/>
              <a:t>Data </a:t>
            </a:r>
            <a:r>
              <a:rPr lang="en-US" altLang="en-US" b="1" dirty="0"/>
              <a:t>Model Structure and Constraints</a:t>
            </a:r>
            <a:r>
              <a:rPr lang="en-US" altLang="en-US" b="1" dirty="0" smtClean="0"/>
              <a:t>:</a:t>
            </a:r>
          </a:p>
          <a:p>
            <a:pPr lvl="1"/>
            <a:r>
              <a:rPr lang="en-US" altLang="en-US" dirty="0" smtClean="0"/>
              <a:t>Constructs </a:t>
            </a:r>
            <a:r>
              <a:rPr lang="en-US" altLang="en-US" dirty="0"/>
              <a:t>are used to define the database structure</a:t>
            </a:r>
          </a:p>
          <a:p>
            <a:pPr lvl="1"/>
            <a:r>
              <a:rPr lang="en-US" altLang="en-US" dirty="0"/>
              <a:t>Constructs typically include </a:t>
            </a:r>
            <a:r>
              <a:rPr lang="en-US" altLang="en-US" b="1" i="1" dirty="0"/>
              <a:t>elements </a:t>
            </a:r>
            <a:r>
              <a:rPr lang="en-US" altLang="en-US" dirty="0"/>
              <a:t>(and their </a:t>
            </a:r>
            <a:r>
              <a:rPr lang="en-US" altLang="en-US" b="1" i="1" dirty="0"/>
              <a:t>data types</a:t>
            </a:r>
            <a:r>
              <a:rPr lang="en-US" altLang="en-US" dirty="0"/>
              <a:t>) as well as groups of elements (e.g. </a:t>
            </a:r>
            <a:r>
              <a:rPr lang="en-US" altLang="en-US" b="1" i="1" dirty="0"/>
              <a:t>entity, record, table</a:t>
            </a:r>
            <a:r>
              <a:rPr lang="en-US" altLang="en-US" dirty="0"/>
              <a:t>), and </a:t>
            </a:r>
            <a:r>
              <a:rPr lang="en-US" altLang="en-US" b="1" i="1" dirty="0"/>
              <a:t>relationships</a:t>
            </a:r>
            <a:r>
              <a:rPr lang="en-US" altLang="en-US" dirty="0"/>
              <a:t> among such groups</a:t>
            </a:r>
          </a:p>
          <a:p>
            <a:pPr lvl="1"/>
            <a:r>
              <a:rPr lang="en-US" altLang="en-US" dirty="0"/>
              <a:t>Constraints specify some restrictions on valid data; these constraints must be enforced at all times</a:t>
            </a:r>
            <a:endParaRPr lang="en-US" altLang="en-US" b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7030A0"/>
                </a:solidFill>
              </a:rPr>
              <a:t>Data Model Operations</a:t>
            </a:r>
          </a:p>
          <a:p>
            <a:pPr lvl="1"/>
            <a:r>
              <a:rPr lang="en-US" altLang="en-US" dirty="0"/>
              <a:t>These operations are used for specifying database </a:t>
            </a:r>
            <a:r>
              <a:rPr lang="en-US" altLang="en-US" i="1" dirty="0"/>
              <a:t>retrievals</a:t>
            </a:r>
            <a:r>
              <a:rPr lang="en-US" altLang="en-US" dirty="0"/>
              <a:t> and </a:t>
            </a:r>
            <a:r>
              <a:rPr lang="en-US" altLang="en-US" i="1" dirty="0"/>
              <a:t>updates</a:t>
            </a:r>
            <a:r>
              <a:rPr lang="en-US" altLang="en-US" dirty="0"/>
              <a:t> by referring to the constructs of the data model</a:t>
            </a:r>
            <a:r>
              <a:rPr lang="en-US" altLang="en-US" dirty="0" smtClean="0"/>
              <a:t>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/>
              <a:t>Operations on the data model may include </a:t>
            </a:r>
            <a:r>
              <a:rPr lang="en-US" altLang="en-US" b="1" i="1" dirty="0"/>
              <a:t>basic model operations </a:t>
            </a:r>
            <a:r>
              <a:rPr lang="en-US" altLang="en-US" dirty="0"/>
              <a:t>(e.g. generic insert, delete, update) and</a:t>
            </a:r>
            <a:r>
              <a:rPr lang="en-US" altLang="en-US" b="1" i="1" dirty="0"/>
              <a:t> user-defined operations </a:t>
            </a:r>
            <a:r>
              <a:rPr lang="en-US" altLang="en-US" dirty="0"/>
              <a:t>(e.g. </a:t>
            </a:r>
            <a:r>
              <a:rPr lang="en-US" altLang="en-US" dirty="0" err="1"/>
              <a:t>compute_student_gpa</a:t>
            </a:r>
            <a:r>
              <a:rPr lang="en-US" altLang="en-US" dirty="0"/>
              <a:t>, </a:t>
            </a:r>
            <a:r>
              <a:rPr lang="en-US" altLang="en-US" dirty="0" err="1"/>
              <a:t>update_inventory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B3B10-131B-4748-8924-0B9AC131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8866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Categories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7CBDD-6B1C-42A0-AE5D-E22CD824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18" y="825622"/>
            <a:ext cx="10515601" cy="5903651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Conceptual (high-level, semantic) data models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are close to the way many users perceive data.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Also called </a:t>
            </a:r>
            <a:r>
              <a:rPr lang="en-IN" b="1" dirty="0">
                <a:solidFill>
                  <a:srgbClr val="7030A0"/>
                </a:solidFill>
              </a:rPr>
              <a:t>entity-based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object-based</a:t>
            </a:r>
            <a:r>
              <a:rPr lang="en-IN" dirty="0"/>
              <a:t> data models.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Physical (low-level, internal) data models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describe details of how data is stored in the computer</a:t>
            </a:r>
            <a:r>
              <a:rPr lang="en-IN" dirty="0" smtClean="0"/>
              <a:t>.  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Implementation (representational) data models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fall between the above two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may be easily understood by end users but that are not too far removed from the way data is organized in computer storage.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used by many commercial DBMS implementations (e.g. relational data models used in many commercial systems).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5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DC0BD-B446-4957-9B3A-B21A814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0"/>
            <a:ext cx="10515600" cy="10553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Conceptual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7BA3B-C59F-4014-9FEA-A9EB5892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060" y="949910"/>
            <a:ext cx="10599938" cy="588031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Conceptual data models use entities, attributes, and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entity </a:t>
            </a:r>
            <a:r>
              <a:rPr lang="en-IN" dirty="0"/>
              <a:t>represents a real-world object or concept, such as an employee or a project.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dirty="0"/>
              <a:t> represents some property of interest that further describes an entity, such as the employee’s name or salary.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relationship</a:t>
            </a:r>
            <a:r>
              <a:rPr lang="en-IN" dirty="0"/>
              <a:t> among two or more entities represents an association among the entities, for example, a works-on relationship between an employee and a project.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Entity-Relationship model</a:t>
            </a:r>
            <a:r>
              <a:rPr lang="en-IN" dirty="0"/>
              <a:t>—a popular high-level conceptual data model.</a:t>
            </a:r>
          </a:p>
        </p:txBody>
      </p:sp>
    </p:spTree>
    <p:extLst>
      <p:ext uri="{BB962C8B-B14F-4D97-AF65-F5344CB8AC3E}">
        <p14:creationId xmlns:p14="http://schemas.microsoft.com/office/powerpoint/2010/main" val="1430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5118F-930B-4B2E-9CA6-F9A22959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"/>
            <a:ext cx="10515600" cy="10464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Representational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583B9D-ED52-4FFB-B799-84BDD7CC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20" y="994298"/>
            <a:ext cx="10515600" cy="577936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Representational or implementation data models are the models used most frequently in traditional commercial DBMSs.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These include the widely used </a:t>
            </a:r>
            <a:r>
              <a:rPr lang="en-IN" dirty="0">
                <a:solidFill>
                  <a:srgbClr val="C00000"/>
                </a:solidFill>
              </a:rPr>
              <a:t>relational data model</a:t>
            </a:r>
            <a:r>
              <a:rPr lang="en-IN" dirty="0"/>
              <a:t>, as well as so-called </a:t>
            </a:r>
            <a:r>
              <a:rPr lang="en-IN" dirty="0">
                <a:solidFill>
                  <a:srgbClr val="C00000"/>
                </a:solidFill>
              </a:rPr>
              <a:t>legacy data models</a:t>
            </a:r>
            <a:r>
              <a:rPr lang="en-IN" dirty="0"/>
              <a:t>—the </a:t>
            </a:r>
            <a:r>
              <a:rPr lang="en-IN" b="1" dirty="0">
                <a:solidFill>
                  <a:srgbClr val="7030A0"/>
                </a:solidFill>
              </a:rPr>
              <a:t>network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hierarchical models</a:t>
            </a:r>
            <a:r>
              <a:rPr lang="en-IN" dirty="0"/>
              <a:t>—that have been widely used in the past.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Representational data models represent data by using record structures and hence are sometimes called </a:t>
            </a:r>
            <a:r>
              <a:rPr lang="en-IN" b="1" dirty="0">
                <a:solidFill>
                  <a:srgbClr val="7030A0"/>
                </a:solidFill>
              </a:rPr>
              <a:t>record-based data models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6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5653A-EF2F-4E69-90CC-53F5C5B2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92214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8953DC-A123-4216-B679-678CDE5B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852256"/>
            <a:ext cx="10440139" cy="588589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Database Schema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description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of a database.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Specified during database design and is not expected to change frequently.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Includes descriptions of the database structure, data types, and the constraints on the database.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Schema Diagram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illustrative</a:t>
            </a:r>
            <a:r>
              <a:rPr lang="en-IN" dirty="0"/>
              <a:t> display of (most aspects of) a database schema.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Schema Construct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component of the schema or an object within the schema, e.g., STUDENT, COURSE.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9B225-87AE-49CF-B614-AEAB286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91326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Example of a Database Schema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2ABAB48-A2D0-4050-97E6-EC2912D7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98" y="1059364"/>
            <a:ext cx="7477682" cy="50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D86E-4704-4CA4-AD0B-335EF01D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9081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Database State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1654E3-203A-42DB-88F1-8849CD8F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08" y="985421"/>
            <a:ext cx="10515601" cy="571722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actual data stored in a database at a </a:t>
            </a:r>
            <a:r>
              <a:rPr lang="en-IN" b="1" dirty="0">
                <a:solidFill>
                  <a:srgbClr val="7030A0"/>
                </a:solidFill>
              </a:rPr>
              <a:t>particular moment in time</a:t>
            </a:r>
            <a:r>
              <a:rPr lang="en-IN" dirty="0"/>
              <a:t>. This includes the collection of all the data in the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Also called database instance (or occurrence or snapshot).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term </a:t>
            </a:r>
            <a:r>
              <a:rPr lang="en-IN" i="1" dirty="0"/>
              <a:t>instance</a:t>
            </a:r>
            <a:r>
              <a:rPr lang="en-IN" dirty="0"/>
              <a:t>  is also applied to individual database components, e.g. </a:t>
            </a:r>
            <a:r>
              <a:rPr lang="en-IN" i="1" dirty="0"/>
              <a:t>record instance</a:t>
            </a:r>
            <a:r>
              <a:rPr lang="en-IN" dirty="0"/>
              <a:t>, </a:t>
            </a:r>
            <a:r>
              <a:rPr lang="en-IN" i="1" dirty="0"/>
              <a:t>table instance</a:t>
            </a:r>
            <a:r>
              <a:rPr lang="en-IN" dirty="0"/>
              <a:t>, </a:t>
            </a:r>
            <a:r>
              <a:rPr lang="en-IN" i="1" dirty="0"/>
              <a:t>entity instance</a:t>
            </a:r>
            <a:r>
              <a:rPr lang="en-IN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Refers to the </a:t>
            </a:r>
            <a:r>
              <a:rPr lang="en-US" altLang="en-US" b="1" dirty="0">
                <a:solidFill>
                  <a:srgbClr val="7030A0"/>
                </a:solidFill>
              </a:rPr>
              <a:t>content</a:t>
            </a:r>
            <a:r>
              <a:rPr lang="en-US" altLang="en-US" dirty="0"/>
              <a:t> of a database at a moment in time.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rgbClr val="7030A0"/>
                </a:solidFill>
              </a:rPr>
              <a:t>Initial Database </a:t>
            </a:r>
            <a:r>
              <a:rPr lang="en-IN" altLang="en-US" b="1" dirty="0" smtClean="0">
                <a:solidFill>
                  <a:srgbClr val="7030A0"/>
                </a:solidFill>
              </a:rPr>
              <a:t>State:</a:t>
            </a:r>
            <a:endParaRPr lang="en-IN" altLang="en-US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Refers to the database state when it is initially loaded into the system.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Valid </a:t>
            </a:r>
            <a:r>
              <a:rPr lang="en-IN" b="1" dirty="0" smtClean="0">
                <a:solidFill>
                  <a:srgbClr val="7030A0"/>
                </a:solidFill>
              </a:rPr>
              <a:t>State:</a:t>
            </a:r>
            <a:endParaRPr lang="en-IN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state that satisfies the structure and constraints of the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6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1783</Words>
  <Application>Microsoft Office PowerPoint</Application>
  <PresentationFormat>Custom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Database System Concepts and Architecture</vt:lpstr>
      <vt:lpstr>Data Models</vt:lpstr>
      <vt:lpstr>Data Models </vt:lpstr>
      <vt:lpstr>Categories of Data Models</vt:lpstr>
      <vt:lpstr>Conceptual data model</vt:lpstr>
      <vt:lpstr>Representational data model</vt:lpstr>
      <vt:lpstr>Schema</vt:lpstr>
      <vt:lpstr>Example of a Database Schema</vt:lpstr>
      <vt:lpstr>Database State</vt:lpstr>
      <vt:lpstr>Example of a database state</vt:lpstr>
      <vt:lpstr>Database Schema  vs. Database State </vt:lpstr>
      <vt:lpstr>Questions</vt:lpstr>
      <vt:lpstr>Three-Schema Architecture</vt:lpstr>
      <vt:lpstr>Three-Schema Architecture</vt:lpstr>
      <vt:lpstr>Three-Schema Architecture</vt:lpstr>
      <vt:lpstr>Data Independence</vt:lpstr>
      <vt:lpstr>PowerPoint Presentation</vt:lpstr>
      <vt:lpstr>Data Independence</vt:lpstr>
      <vt:lpstr>DBMS Languages</vt:lpstr>
      <vt:lpstr>DBMS Languages</vt:lpstr>
      <vt:lpstr>Types of DML</vt:lpstr>
      <vt:lpstr>DBMS Programming Language Interfaces</vt:lpstr>
      <vt:lpstr>DBMS Interfaces</vt:lpstr>
      <vt:lpstr>DBMS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ROY</dc:creator>
  <cp:lastModifiedBy>hp</cp:lastModifiedBy>
  <cp:revision>41</cp:revision>
  <dcterms:created xsi:type="dcterms:W3CDTF">2021-09-08T06:27:45Z</dcterms:created>
  <dcterms:modified xsi:type="dcterms:W3CDTF">2022-01-18T09:28:15Z</dcterms:modified>
</cp:coreProperties>
</file>