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417" r:id="rId4"/>
    <p:sldId id="366" r:id="rId5"/>
    <p:sldId id="367" r:id="rId6"/>
    <p:sldId id="416" r:id="rId7"/>
    <p:sldId id="258" r:id="rId8"/>
    <p:sldId id="420" r:id="rId9"/>
    <p:sldId id="418" r:id="rId10"/>
    <p:sldId id="368" r:id="rId11"/>
    <p:sldId id="370" r:id="rId12"/>
    <p:sldId id="369" r:id="rId13"/>
    <p:sldId id="371" r:id="rId14"/>
    <p:sldId id="372" r:id="rId15"/>
    <p:sldId id="373" r:id="rId16"/>
    <p:sldId id="375" r:id="rId17"/>
    <p:sldId id="376" r:id="rId18"/>
    <p:sldId id="377" r:id="rId19"/>
    <p:sldId id="419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86" r:id="rId30"/>
    <p:sldId id="388" r:id="rId31"/>
    <p:sldId id="389" r:id="rId32"/>
    <p:sldId id="390" r:id="rId33"/>
    <p:sldId id="391" r:id="rId34"/>
    <p:sldId id="392" r:id="rId35"/>
    <p:sldId id="393" r:id="rId36"/>
    <p:sldId id="421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08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CBED-50DA-455F-88E5-7B058048E7AA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7490D-ACFE-46B2-85A5-34A660371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B56F16-B4D2-48D1-A306-83EEC573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950B1-D0CD-4E98-8417-762FE9A5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6EB40A-57F5-48F6-B2E1-0E17BAA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30F3BC-56BF-460E-AB11-9879E19E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9DFFFD-9AEE-4BEA-B6B9-B5268F09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5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FCA08-96E2-47A5-A17D-0EC18F36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246A7C-EFB6-41D7-BE72-5EB41BD1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1E41A4-9751-4066-B54D-9AF0D6E7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2314EE-92B8-4F08-8D59-38F1619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1EB3BF-8CC1-41D1-BD46-16B3012A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52180F-D227-42A3-83DD-D49F670A9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E194EE-43BA-4C9C-9120-2A82A3E6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208207-41E7-4EC7-9E5C-C3FA2A90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3C9442-5E51-4D55-BCBB-CF83AB6E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A07F6F-40B7-483E-932F-2CA181C0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D16AD-3B89-4F6D-8A22-3B2BA03C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175F4D-9D21-406D-98B0-003F7F8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38C882-1A52-42A9-8AFE-1562B65B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0AB92F-3042-44CB-A8EE-F414F42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E5DA4F-4AAF-444E-8BBA-899B786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32EB2-A4F3-4634-B2D9-FF59044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0CDA05-ADE4-4E9E-88DC-97C2C50B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F8DE26-2812-4309-BF1F-52EB51CF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01E0B7-1919-4026-90EF-C8C9FD8A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DFF316-0E11-44FD-9860-328782D2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D687D5-2ABB-459A-8AA3-4C5E9F45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8996EA-C355-4910-B089-A68243C0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3D7A2E-93F1-4AED-8A42-34D515A1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775317-3C92-406E-BF74-0BCFA96A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5E02-C536-4538-96AF-33FC8CB1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95FE28-BBB0-4277-A912-628E081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896A6-DDCD-4775-8EE4-77184623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A2005F-EF45-46FF-827A-B7C79802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BE00C5-4522-44C7-98BA-6AB83B87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93C419-64A4-4369-8347-A00A6EEE8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37A0260-9BEB-4DAA-B81D-D11C0009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1CF9D3-AB29-4201-AF4D-1845922C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72A3730-1B2A-4FA0-8A2D-98545E2A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40D9EE8-7557-49AF-ABD4-BADAE95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A874E-0578-4A4A-8951-37FFC3F0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E782D6-317E-44C4-AA7C-7AB3EDA1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5F09C7-6FFC-4EEA-89F0-6F3D26A8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501457-7236-47C1-A7A1-DE67EFC3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8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756313E-794A-42E7-8A34-AE46B66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CBE6-9582-488C-B345-3789ED4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409616-93BC-4776-BEF5-00B27AFA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70F99-6B6E-4B5E-B1F9-BD896033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311F0D-F002-447D-B197-6B85A1DE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15EEE9-4ED2-447A-8D3E-9C0D76AC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3679F3-48CD-4EED-90ED-F130FE90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269F9E-DD9D-434D-978B-1931314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44A781-3D23-4052-A640-30021CDF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B06E7-0B5E-4CC0-B2C6-9A540416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A0BC4F-097E-4689-84C4-2CD21F0A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7C7C7D-A69D-40C0-84E3-955FC3B8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281ADF-93B0-4E93-B765-3A3BFE4E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9C59B3-B7E3-45CE-AE68-9637EBA9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6E3252-72EA-49C6-A989-47DD8A3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3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DEAEB4-00C3-410E-87CE-16AA0F53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724149-0B6B-4A54-A346-70E467AC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7DD290-22AE-4E3E-A214-698D6920B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F171-40B6-40A3-9726-F606593A7691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4BA204-841F-4F19-B6A7-750798BFA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E16D12-4EA4-4E13-84E2-52D9A9819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4F16-121D-4FA0-BCC3-756DE9CB561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B7FCFBA-FBE8-4F3F-9230-C3E9EBFFAF5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" y="0"/>
            <a:ext cx="924858" cy="8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EE703-BCA1-4275-9971-E4EF409EF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78" y="89024"/>
            <a:ext cx="10117584" cy="2387600"/>
          </a:xfrm>
        </p:spPr>
        <p:txBody>
          <a:bodyPr/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a typeface="ＭＳ Ｐゴシック" charset="0"/>
              </a:rPr>
              <a:t>Entity-Relationship (ER) Model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0365" y="3602038"/>
            <a:ext cx="10594108" cy="1655762"/>
          </a:xfrm>
        </p:spPr>
        <p:txBody>
          <a:bodyPr>
            <a:normAutofit/>
          </a:bodyPr>
          <a:lstStyle/>
          <a:p>
            <a:r>
              <a:rPr lang="en-US" dirty="0"/>
              <a:t>Data Modeling Using the Entity-Relationship Model</a:t>
            </a:r>
            <a:r>
              <a:rPr lang="en-US" b="1" dirty="0"/>
              <a:t>: </a:t>
            </a:r>
            <a:r>
              <a:rPr lang="en-US" dirty="0"/>
              <a:t>ER Model </a:t>
            </a:r>
            <a:r>
              <a:rPr lang="en-US" dirty="0" smtClean="0"/>
              <a:t>Concepts, Notation </a:t>
            </a:r>
            <a:r>
              <a:rPr lang="en-US" dirty="0"/>
              <a:t>for ER Diagram, Mapping Constraints, Keys, </a:t>
            </a:r>
            <a:r>
              <a:rPr lang="en-US" dirty="0" smtClean="0"/>
              <a:t>Specialization, Generalization</a:t>
            </a:r>
            <a:r>
              <a:rPr lang="en-US" dirty="0"/>
              <a:t>, Aggregation, Reduction of an ER Diagram to Tables, </a:t>
            </a:r>
            <a:r>
              <a:rPr lang="en-US" dirty="0" smtClean="0"/>
              <a:t>Extended </a:t>
            </a:r>
            <a:r>
              <a:rPr lang="en-IN" dirty="0" smtClean="0"/>
              <a:t>ER </a:t>
            </a:r>
            <a:r>
              <a:rPr lang="en-IN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4133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B2A8F-D31B-4FDB-8816-8D7B820F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81939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chemeClr val="accent2">
                    <a:lumMod val="50000"/>
                  </a:schemeClr>
                </a:solidFill>
              </a:rPr>
              <a:t>ER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Model Concepts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C0F265-BA6F-480A-94E7-4900C1DB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2" y="967666"/>
            <a:ext cx="10679837" cy="577048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Entities and Attributes</a:t>
            </a:r>
            <a:endParaRPr lang="en-IN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basic object that the ER model represents is an </a:t>
            </a:r>
            <a:r>
              <a:rPr lang="en-IN" b="1" dirty="0">
                <a:solidFill>
                  <a:srgbClr val="7030A0"/>
                </a:solidFill>
              </a:rPr>
              <a:t>entity</a:t>
            </a:r>
            <a:r>
              <a:rPr lang="en-IN" dirty="0"/>
              <a:t>, which is a thing in the real world with an independent existence. An entity may be an object with a physical existence (for example, a particular person, car, house, or employee) or it may be an object with a conceptual existence (for instance, a company, a job, or a university course).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For example the EMPLOYEE John Smith, the Research DEPARTMENT, the </a:t>
            </a:r>
            <a:r>
              <a:rPr lang="en-IN" dirty="0" err="1"/>
              <a:t>ProductX</a:t>
            </a:r>
            <a:r>
              <a:rPr lang="en-IN" dirty="0"/>
              <a:t> PROJECT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entity has </a:t>
            </a:r>
            <a:r>
              <a:rPr lang="en-IN" b="1" dirty="0">
                <a:solidFill>
                  <a:srgbClr val="7030A0"/>
                </a:solidFill>
              </a:rPr>
              <a:t>attributes</a:t>
            </a:r>
            <a:r>
              <a:rPr lang="en-IN" dirty="0"/>
              <a:t>. Attributes are properties used to describe an entity.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For example an EMPLOYEE entity may have the attributes Name, SSN, Address, Gender, </a:t>
            </a:r>
            <a:r>
              <a:rPr lang="en-IN" dirty="0" err="1"/>
              <a:t>BirthDate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specific entity will have a value for each of its attributes.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For example a specific employee entity may have Name='John Smith', SSN='123456789', Address ='731, Fondren, Houston, TX’, Gender='M', </a:t>
            </a:r>
            <a:r>
              <a:rPr lang="en-IN" dirty="0" err="1"/>
              <a:t>BirthDate</a:t>
            </a:r>
            <a:r>
              <a:rPr lang="en-IN" dirty="0"/>
              <a:t>='09-JAN-55‘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attribute has a </a:t>
            </a:r>
            <a:r>
              <a:rPr lang="en-IN" i="1" dirty="0"/>
              <a:t>value set </a:t>
            </a:r>
            <a:r>
              <a:rPr lang="en-IN" dirty="0"/>
              <a:t>(or data type) associated with it – e.g. integer, string, date, enumerated type, …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3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090997-C353-4F99-8BDC-EF380FC5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1058662"/>
            <a:ext cx="10910656" cy="5218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Two entities, EMPLOYEE e</a:t>
            </a:r>
            <a:r>
              <a:rPr lang="en-IN" baseline="-25000" dirty="0"/>
              <a:t>1</a:t>
            </a:r>
            <a:r>
              <a:rPr lang="en-IN" dirty="0"/>
              <a:t>, and COMPANY c</a:t>
            </a:r>
            <a:r>
              <a:rPr lang="en-IN" baseline="-25000" dirty="0"/>
              <a:t>1</a:t>
            </a:r>
            <a:r>
              <a:rPr lang="en-IN" dirty="0"/>
              <a:t>, and their attributes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1749329-C81B-4C9D-846F-346654AF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81939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Entities and Attributes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BF15CD7-8EDB-48D6-80DA-990291A1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11" y="2002665"/>
            <a:ext cx="9533472" cy="3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EA45F-8AE4-423A-8002-AC437382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27DE58-0145-4593-A9DC-057EC9B7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329" y="1349583"/>
            <a:ext cx="10821879" cy="488662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7030A0"/>
                </a:solidFill>
              </a:rPr>
              <a:t>Simple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Attributes that are not divisible are called simple or atomic attributes. Each entity has a single atomic value for the attribute. For example, SSN or Gender.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Composite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attribute may be composed of several components. Composite attributes can be divided into smaller subparts, which represent more basic attributes with independent meanings. For example: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Address (</a:t>
            </a:r>
            <a:r>
              <a:rPr lang="en-IN" dirty="0" err="1"/>
              <a:t>Street_address</a:t>
            </a:r>
            <a:r>
              <a:rPr lang="en-IN" dirty="0"/>
              <a:t>, City, State, Zip)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Name (FirstName, </a:t>
            </a:r>
            <a:r>
              <a:rPr lang="en-IN" dirty="0" err="1"/>
              <a:t>MiddleName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Composition may form a hierarchy where some components are themselves composite.</a:t>
            </a:r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8" y="-1"/>
            <a:ext cx="32956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DAAF9-A65F-4B1B-9ED7-FAE4D32C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0"/>
            <a:ext cx="10515600" cy="9754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 hierarchy of composite attributes</a:t>
            </a:r>
          </a:p>
        </p:txBody>
      </p:sp>
      <p:pic>
        <p:nvPicPr>
          <p:cNvPr id="4" name="Picture 4" descr="fig03_04">
            <a:extLst>
              <a:ext uri="{FF2B5EF4-FFF2-40B4-BE49-F238E27FC236}">
                <a16:creationId xmlns="" xmlns:a16="http://schemas.microsoft.com/office/drawing/2014/main" id="{68E436E2-52A2-49CF-8880-F70E12C6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0"/>
          <a:stretch>
            <a:fillRect/>
          </a:stretch>
        </p:blipFill>
        <p:spPr bwMode="auto">
          <a:xfrm>
            <a:off x="644104" y="2043698"/>
            <a:ext cx="6377124" cy="37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782" y="1626312"/>
            <a:ext cx="32956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8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CAD901-5C5A-4423-A215-B623D3B9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7" y="1083076"/>
            <a:ext cx="10759735" cy="566395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Single-Valued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Attributes that have a single value for a particular entity. For example, Age is a single-valued attribute of a person.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7030A0"/>
                </a:solidFill>
              </a:rPr>
              <a:t>Multi-valued</a:t>
            </a:r>
            <a:endParaRPr lang="en-IN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An attribute can have a set of values or </a:t>
            </a:r>
            <a:r>
              <a:rPr lang="en-US" altLang="en-US" sz="2400" dirty="0"/>
              <a:t>multiple values</a:t>
            </a:r>
            <a:r>
              <a:rPr lang="en-IN" dirty="0"/>
              <a:t> for the same entity.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</a:t>
            </a:r>
            <a:r>
              <a:rPr lang="en-IN" dirty="0" err="1"/>
              <a:t>Phone_number</a:t>
            </a:r>
            <a:r>
              <a:rPr lang="en-IN" dirty="0"/>
              <a:t> attribute for an employee, or a Degree attribute for a person.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Denoted as {</a:t>
            </a:r>
            <a:r>
              <a:rPr lang="en-IN" dirty="0" err="1"/>
              <a:t>Phone_number</a:t>
            </a:r>
            <a:r>
              <a:rPr lang="en-IN" dirty="0"/>
              <a:t>} or {Degrees</a:t>
            </a:r>
            <a:r>
              <a:rPr lang="en-IN" dirty="0" smtClean="0"/>
              <a:t>}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general, composite and multi-valued attributes may be nested arbitrarily to any number of levels, although this is rare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7DAF86E-9553-46C4-9A3A-27ECD73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8841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9F0B6-5246-44F5-8AFA-4DA4B861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0" y="1003178"/>
            <a:ext cx="10937289" cy="576160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Stored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which already stored in database. For example, </a:t>
            </a:r>
            <a:r>
              <a:rPr lang="en-IN" dirty="0" err="1"/>
              <a:t>Birth_date</a:t>
            </a:r>
            <a:r>
              <a:rPr lang="en-IN" dirty="0"/>
              <a:t> attribute of a person.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Derived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Derivable from stored attribute. For example, Age attribute of a person. Age attribute is derivable from the </a:t>
            </a:r>
            <a:r>
              <a:rPr lang="en-IN" dirty="0" err="1"/>
              <a:t>Birth_date</a:t>
            </a:r>
            <a:r>
              <a:rPr lang="en-IN" dirty="0"/>
              <a:t> attribute, which is a stored attribute.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Complex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 general, composite and multivalued attributes can be nested arbitrarily </a:t>
            </a:r>
            <a:r>
              <a:rPr lang="en-US" altLang="en-US" dirty="0"/>
              <a:t>to any number of levels</a:t>
            </a:r>
            <a:r>
              <a:rPr lang="en-IN" dirty="0"/>
              <a:t>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For example, </a:t>
            </a:r>
            <a:r>
              <a:rPr lang="en-IN" dirty="0" err="1"/>
              <a:t>PreviousDegrees</a:t>
            </a:r>
            <a:r>
              <a:rPr lang="en-IN" dirty="0"/>
              <a:t> of a STUDENT is a composite multi-valued attribute denoted by {</a:t>
            </a:r>
            <a:r>
              <a:rPr lang="en-IN" dirty="0" err="1"/>
              <a:t>PreviousDegrees</a:t>
            </a:r>
            <a:r>
              <a:rPr lang="en-IN" dirty="0"/>
              <a:t> (College, Year, Degree, Field)}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Multiple </a:t>
            </a:r>
            <a:r>
              <a:rPr lang="en-IN" dirty="0" err="1"/>
              <a:t>PreviousDegrees</a:t>
            </a:r>
            <a:r>
              <a:rPr lang="en-IN" dirty="0"/>
              <a:t> values can exist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Each has four subcomponent attributes: College, Year, Degree, Field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6C9003F-2056-4696-96FD-B04DB47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99316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9424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8F28E-FA13-4C4F-97B5-27CB3DC1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908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Entity Types and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7FE78A-D1AA-4609-ABFD-55531773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16" y="994299"/>
            <a:ext cx="10653203" cy="57616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entity type </a:t>
            </a:r>
            <a:r>
              <a:rPr lang="en-IN" dirty="0"/>
              <a:t>defines a collection (or set) of entities that have the same attributes. </a:t>
            </a:r>
            <a:r>
              <a:rPr lang="en-US" altLang="en-US" dirty="0"/>
              <a:t>Entities with the same basic attributes are grouped or typed into an entity type.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entity type in the database is described by its name and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5BE930-32B3-4E97-8963-F52E85BC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17" y="3073284"/>
            <a:ext cx="6092500" cy="36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D280BC-C14A-4EF1-B5E8-A2D04322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4" y="958788"/>
            <a:ext cx="10839634" cy="588031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Each entity type will have a collection of entities stored in the database.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collection of all entities of a particular entity type in the database at any point in time is called an </a:t>
            </a:r>
            <a:r>
              <a:rPr lang="en-IN" b="1" dirty="0">
                <a:solidFill>
                  <a:srgbClr val="7030A0"/>
                </a:solidFill>
              </a:rPr>
              <a:t>entity set</a:t>
            </a:r>
            <a:r>
              <a:rPr lang="en-IN" dirty="0"/>
              <a:t>. </a:t>
            </a:r>
            <a:r>
              <a:rPr lang="en-US" altLang="en-US" dirty="0"/>
              <a:t>Entity set is the current </a:t>
            </a:r>
            <a:r>
              <a:rPr lang="en-US" altLang="en-US" i="1" dirty="0"/>
              <a:t>state</a:t>
            </a:r>
            <a:r>
              <a:rPr lang="en-US" altLang="en-US" dirty="0"/>
              <a:t> of the entities of that type that are stored in the database.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Entity set is usually referred to using the same name as the entity type. For example, EMPLOYEE refers to both a </a:t>
            </a:r>
            <a:r>
              <a:rPr lang="en-IN" i="1" dirty="0"/>
              <a:t>type of entity</a:t>
            </a:r>
            <a:r>
              <a:rPr lang="en-IN" dirty="0"/>
              <a:t> as well as the current set of </a:t>
            </a:r>
            <a:r>
              <a:rPr lang="en-IN" i="1" dirty="0"/>
              <a:t>all employee entities</a:t>
            </a:r>
            <a:r>
              <a:rPr lang="en-IN" dirty="0"/>
              <a:t> in the database.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is represented in </a:t>
            </a:r>
            <a:r>
              <a:rPr lang="en-IN" b="1" dirty="0">
                <a:solidFill>
                  <a:srgbClr val="7030A0"/>
                </a:solidFill>
              </a:rPr>
              <a:t>ER diagram</a:t>
            </a:r>
            <a:r>
              <a:rPr lang="en-IN" dirty="0"/>
              <a:t> as a rectangular box enclosing the entity type name.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Attribute names are enclosed in ovals and are attached to their entity type by straight lines.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Composite attributes are attached to their component attributes by straight lines.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Multivalued attributes are displayed in double ovals.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describes the schema or intension for a set of entities that share the same structure. The collection of entities of a particular entity type is grouped into an entity set, which is also called the extension of the entity type.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E969BBB-AA68-4DAC-98DA-BC185A4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908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Entity Types and Entity Sets</a:t>
            </a:r>
          </a:p>
        </p:txBody>
      </p:sp>
    </p:spTree>
    <p:extLst>
      <p:ext uri="{BB962C8B-B14F-4D97-AF65-F5344CB8AC3E}">
        <p14:creationId xmlns:p14="http://schemas.microsoft.com/office/powerpoint/2010/main" val="5736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AF407-70D4-4B9B-90AC-3F925D5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12632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Example: CAR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FD2A2F-29EC-45D6-86C7-3C680130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012054"/>
            <a:ext cx="10670959" cy="5734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ER diagram notation: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Entity set with three entities: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787EBB-6686-4C35-B92C-875F6502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68" y="1456919"/>
            <a:ext cx="4617722" cy="259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BC0471-17CC-4C7A-8415-656B498D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25" y="4447713"/>
            <a:ext cx="4748745" cy="23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76" y="14662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NOTATION for ER diagrams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11" y="1380742"/>
            <a:ext cx="3995229" cy="531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3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1D42-1AC1-4278-983E-8524E73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Overview of Database Design Process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F18F-CE54-41AF-8035-FDA6008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896645"/>
            <a:ext cx="10768613" cy="5850384"/>
          </a:xfrm>
        </p:spPr>
        <p:txBody>
          <a:bodyPr/>
          <a:lstStyle/>
          <a:p>
            <a:r>
              <a:rPr lang="en-US" altLang="en-US" sz="3600" dirty="0"/>
              <a:t>Two main activities: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Database design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Applications </a:t>
            </a:r>
            <a:r>
              <a:rPr lang="en-US" altLang="en-US" sz="2800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endParaRPr lang="en-US" altLang="en-US" dirty="0"/>
          </a:p>
          <a:p>
            <a:r>
              <a:rPr lang="en-US" altLang="en-US" sz="3200" dirty="0"/>
              <a:t>Focus in this chapter on 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conceptual database design</a:t>
            </a:r>
          </a:p>
          <a:p>
            <a:pPr lvl="1"/>
            <a:r>
              <a:rPr lang="en-US" altLang="en-US" sz="2800" dirty="0"/>
              <a:t>To design the conceptual schema for a database </a:t>
            </a:r>
            <a:r>
              <a:rPr lang="en-US" altLang="en-US" sz="2800" dirty="0" smtClean="0"/>
              <a:t>application</a:t>
            </a:r>
          </a:p>
          <a:p>
            <a:pPr lvl="1"/>
            <a:endParaRPr lang="en-US" altLang="en-US" dirty="0"/>
          </a:p>
          <a:p>
            <a:r>
              <a:rPr lang="en-US" altLang="en-US" sz="3200" dirty="0"/>
              <a:t>Applications design focuses on the programs and interfaces that access the database</a:t>
            </a:r>
          </a:p>
          <a:p>
            <a:pPr lvl="1"/>
            <a:r>
              <a:rPr lang="en-US" altLang="en-US" sz="2800" dirty="0"/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14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8FE68-BB33-4359-9FE3-AF2881ED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86887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Key Attributes of an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B1F636-41E6-466C-8FC6-3D5C089A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781235"/>
            <a:ext cx="10741980" cy="595691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usually has one or more attributes whose values are distinct for each individual entity in the entity set. Such an attribute is called a </a:t>
            </a:r>
            <a:r>
              <a:rPr lang="en-IN" b="1" dirty="0">
                <a:solidFill>
                  <a:srgbClr val="7030A0"/>
                </a:solidFill>
              </a:rPr>
              <a:t>key attribute</a:t>
            </a:r>
            <a:r>
              <a:rPr lang="en-IN" dirty="0"/>
              <a:t>, and its values can be used to identify each entity uniquely.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attribute of an entity type for which each entity must have a unique value is called a key attribute of the entity type.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example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Name attribute is a key of the COMPANY entity type because no two companies are allowed to have the same name.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SSN (Social Security number) of EMPLOYEE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key attribute may be composite.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err="1"/>
              <a:t>VehicleRegistrationNumber</a:t>
            </a:r>
            <a:r>
              <a:rPr lang="en-IN" dirty="0"/>
              <a:t> is a key of the CAR entity type with components (Number, State).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5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85EF1A-E86A-4903-8C92-AFD7D797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28" y="878889"/>
            <a:ext cx="10715348" cy="587701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 entity type may have more than one key. </a:t>
            </a:r>
            <a:r>
              <a:rPr lang="en-IN" altLang="en-US" dirty="0"/>
              <a:t>For example, each of the </a:t>
            </a:r>
            <a:r>
              <a:rPr lang="en-IN" altLang="en-US" dirty="0" err="1"/>
              <a:t>Vehicle_id</a:t>
            </a:r>
            <a:r>
              <a:rPr lang="en-IN" altLang="en-US" dirty="0"/>
              <a:t> and Registration attributes of the entity type CAR is a key.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An entity type may also have </a:t>
            </a:r>
            <a:r>
              <a:rPr lang="en-IN" altLang="en-US" i="1" dirty="0"/>
              <a:t>no key</a:t>
            </a:r>
            <a:r>
              <a:rPr lang="en-IN" altLang="en-US" dirty="0"/>
              <a:t>, in which case it is called a </a:t>
            </a:r>
            <a:r>
              <a:rPr lang="en-IN" altLang="en-US" i="1" dirty="0"/>
              <a:t>weak entity type</a:t>
            </a:r>
            <a:r>
              <a:rPr lang="en-IN" altLang="en-US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In ER diagrammatic notation, each key attribute has its name underlined inside the oval.</a:t>
            </a:r>
            <a:endParaRPr lang="en-US" altLang="en-US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27076DE-0984-486F-9A7F-25AF4D2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86887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Key Attributes of an Entity Type</a:t>
            </a:r>
          </a:p>
        </p:txBody>
      </p:sp>
    </p:spTree>
    <p:extLst>
      <p:ext uri="{BB962C8B-B14F-4D97-AF65-F5344CB8AC3E}">
        <p14:creationId xmlns:p14="http://schemas.microsoft.com/office/powerpoint/2010/main" val="18176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34C78-A268-4AF1-8DAB-326BA9E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5296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Value Sets (Domains)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F76C6-4518-4771-853B-922D6EF2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6" y="1038686"/>
            <a:ext cx="10715346" cy="57349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simple attribute of an entity type is associated with a </a:t>
            </a:r>
            <a:r>
              <a:rPr lang="en-IN" b="1" dirty="0">
                <a:solidFill>
                  <a:srgbClr val="7030A0"/>
                </a:solidFill>
              </a:rPr>
              <a:t>value set </a:t>
            </a:r>
            <a:r>
              <a:rPr lang="en-IN" dirty="0"/>
              <a:t>(or </a:t>
            </a:r>
            <a:r>
              <a:rPr lang="en-IN" b="1" dirty="0">
                <a:solidFill>
                  <a:srgbClr val="7030A0"/>
                </a:solidFill>
              </a:rPr>
              <a:t>domain</a:t>
            </a:r>
            <a:r>
              <a:rPr lang="en-IN" dirty="0"/>
              <a:t> of values), which specifies the set of values that may be assigned to that attribute for each individual entity.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dirty="0" err="1"/>
              <a:t>Lastname</a:t>
            </a:r>
            <a:r>
              <a:rPr lang="en-US" altLang="en-US" dirty="0"/>
              <a:t> has a value which is a character string of </a:t>
            </a:r>
            <a:r>
              <a:rPr lang="en-US" altLang="en-US" dirty="0" err="1"/>
              <a:t>upto</a:t>
            </a:r>
            <a:r>
              <a:rPr lang="en-US" altLang="en-US" dirty="0"/>
              <a:t> 15 characters, say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Date has a value consisting of MM-DD-YYYY where each letter is an integer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A value set specifies the set of values associated with an attribute.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Value sets are similar to </a:t>
            </a:r>
            <a:r>
              <a:rPr lang="en-IN" altLang="en-US" b="1" dirty="0">
                <a:solidFill>
                  <a:srgbClr val="7030A0"/>
                </a:solidFill>
              </a:rPr>
              <a:t>data types </a:t>
            </a:r>
            <a:r>
              <a:rPr lang="en-IN" altLang="en-US" dirty="0"/>
              <a:t>in most programming languages – e.g., integer, character, Boolean,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Mathematically, an attribute A of entity set E whose value set is V is defined as a function:</a:t>
            </a:r>
          </a:p>
          <a:p>
            <a:pPr marL="0" indent="0" algn="ctr">
              <a:buNone/>
            </a:pPr>
            <a:r>
              <a:rPr lang="en-IN" altLang="en-US" dirty="0"/>
              <a:t>A : E -&gt; P(V)</a:t>
            </a:r>
          </a:p>
          <a:p>
            <a:pPr marL="0" indent="0" algn="just">
              <a:buNone/>
            </a:pPr>
            <a:r>
              <a:rPr lang="en-IN" altLang="en-US" dirty="0"/>
              <a:t>	where P(V) indicates a power set (all possible subsets) of V.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We refer to the value of attribute A for entity e as A(e).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7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861C9-7866-45F6-BBC1-B8B5486D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2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Initial Conceptual Design of Entity Types for the COMPANY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A5B4AA-0A79-4AA4-9F64-045AC75F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1344460"/>
            <a:ext cx="10768613" cy="542032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Based on the requirements, we can identify four initial entity types in the COMPANY database: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DEPARTMENT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PROJECT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EMPLOYEE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smtClean="0"/>
              <a:t>DEPENDENT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US" altLang="en-US" dirty="0"/>
              <a:t>Their initial conceptual design is shown on the following </a:t>
            </a:r>
            <a:r>
              <a:rPr lang="en-US" altLang="en-US" dirty="0" smtClean="0"/>
              <a:t>slide</a:t>
            </a:r>
          </a:p>
          <a:p>
            <a:endParaRPr lang="en-US" altLang="en-US" dirty="0"/>
          </a:p>
          <a:p>
            <a:r>
              <a:rPr lang="en-US" altLang="en-US" dirty="0"/>
              <a:t>The initial attributes shown are derived from the requirements description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7AAA4-8A16-402B-B66F-161DB11C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28" y="18891"/>
            <a:ext cx="10013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Initial Design of Entity Types:</a:t>
            </a:r>
            <a:br>
              <a:rPr lang="en-IN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EMPLOYEE, DEPARTMENT, PROJECT,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293A2B-5927-41D3-9B85-CF278A18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3" y="1373306"/>
            <a:ext cx="4610637" cy="163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28E3EB-2BC7-4905-A25A-C8F16BB6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87" y="1503702"/>
            <a:ext cx="3322749" cy="1680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94FB644-19FD-467F-B71E-D22EF42E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38" y="3904563"/>
            <a:ext cx="6053070" cy="2240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5779E71-A36C-4344-B81E-2DCA3F51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606" y="4556727"/>
            <a:ext cx="5254580" cy="11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F858BF-F52C-4537-B474-C5640122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4" y="18892"/>
            <a:ext cx="10110926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Refining the initial design by introducing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FD2BD7-2460-4447-BA81-1E7FCF11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2" y="1344455"/>
            <a:ext cx="10795248" cy="540257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initial design is typically not complete.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Some aspects in the requirements will be represented as </a:t>
            </a:r>
            <a:r>
              <a:rPr lang="en-US" altLang="en-US" b="1" dirty="0">
                <a:solidFill>
                  <a:srgbClr val="7030A0"/>
                </a:solidFill>
              </a:rPr>
              <a:t>relationships</a:t>
            </a:r>
            <a:r>
              <a:rPr lang="en-US" altLang="en-US" b="1" dirty="0"/>
              <a:t>.</a:t>
            </a:r>
            <a:endParaRPr lang="en-US" altLang="en-US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ER model has three main concepts: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Entities (and their entity types and entity sets)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Attributes (simple, composite, multivalued)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Relationships (and their relationship types and relationship sets)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We introduce relationship concepts.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8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F40BC-25AA-46F6-9794-62F6221C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299A4-5721-4CCB-8FCF-356E76AB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047564"/>
            <a:ext cx="10830757" cy="57915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There are several </a:t>
            </a:r>
            <a:r>
              <a:rPr lang="en-IN" i="1" dirty="0"/>
              <a:t>implicit relationships </a:t>
            </a:r>
            <a:r>
              <a:rPr lang="en-IN" dirty="0"/>
              <a:t>among the various entity types.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Whenever an attribute of one entity type refers to another entity type, some relationship exists. For example,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Manager of DEPARTMENT refers to an employee who manages the department.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</a:t>
            </a:r>
            <a:r>
              <a:rPr lang="en-IN" dirty="0" err="1"/>
              <a:t>Controlling_department</a:t>
            </a:r>
            <a:r>
              <a:rPr lang="en-IN" dirty="0"/>
              <a:t> of PROJECT refers to the department that controls the project.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Supervisor of EMPLOYEE refers to another employee.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Department of EMPLOYEE refers to the department for which the employee works.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the ER model, these references should not be represented as attributes but as </a:t>
            </a:r>
            <a:r>
              <a:rPr lang="en-IN" b="1" dirty="0">
                <a:solidFill>
                  <a:srgbClr val="7030A0"/>
                </a:solidFill>
              </a:rPr>
              <a:t>relationships.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the initial design of entity types, relationships are typically captured in the form of attributes. As the design is refined, these attributes get converted into relationships between entity types.</a:t>
            </a:r>
          </a:p>
        </p:txBody>
      </p:sp>
    </p:spTree>
    <p:extLst>
      <p:ext uri="{BB962C8B-B14F-4D97-AF65-F5344CB8AC3E}">
        <p14:creationId xmlns:p14="http://schemas.microsoft.com/office/powerpoint/2010/main" val="1689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3873BA-02EA-409B-8BBF-428EDC99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393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Types, Sets,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2F4CEF-A7AB-4FE3-9B0B-DEECAFB2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1091952"/>
            <a:ext cx="10830757" cy="5672831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relates two or more distinct entities with a specific meaning.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EMPLOYEE John Smith works on the </a:t>
            </a:r>
            <a:r>
              <a:rPr lang="en-IN" dirty="0" err="1"/>
              <a:t>ProductX</a:t>
            </a:r>
            <a:r>
              <a:rPr lang="en-IN" dirty="0"/>
              <a:t> PROJECT, or EMPLOYEE Franklin Wong manages the Research DEPARTMENT.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Relationships of the same type are grouped or typed into a </a:t>
            </a:r>
            <a:r>
              <a:rPr lang="en-IN" b="1" dirty="0">
                <a:solidFill>
                  <a:srgbClr val="7030A0"/>
                </a:solidFill>
              </a:rPr>
              <a:t>relationship type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the WORKS_ON relationship type in which EMPLOYEEs and PROJECTs participate, or the MANAGES relationship type in which EMPLOYEEs and DEPARTMENTs participate.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relationship type </a:t>
            </a:r>
            <a:r>
              <a:rPr lang="en-IN" i="1" dirty="0"/>
              <a:t>R</a:t>
            </a:r>
            <a:r>
              <a:rPr lang="en-IN" dirty="0"/>
              <a:t> among n entity types </a:t>
            </a:r>
            <a:r>
              <a:rPr lang="en-IN" i="1" dirty="0"/>
              <a:t>E</a:t>
            </a:r>
            <a:r>
              <a:rPr lang="en-IN" i="1" baseline="-25000" dirty="0"/>
              <a:t>1</a:t>
            </a:r>
            <a:r>
              <a:rPr lang="en-IN" i="1" dirty="0"/>
              <a:t>, E</a:t>
            </a:r>
            <a:r>
              <a:rPr lang="en-IN" i="1" baseline="-25000" dirty="0"/>
              <a:t>2</a:t>
            </a:r>
            <a:r>
              <a:rPr lang="en-IN" i="1" dirty="0"/>
              <a:t>, ..., </a:t>
            </a:r>
            <a:r>
              <a:rPr lang="en-IN" i="1" dirty="0" err="1"/>
              <a:t>E</a:t>
            </a:r>
            <a:r>
              <a:rPr lang="en-IN" i="1" baseline="-25000" dirty="0" err="1"/>
              <a:t>n</a:t>
            </a:r>
            <a:r>
              <a:rPr lang="en-IN" i="1" dirty="0"/>
              <a:t> </a:t>
            </a:r>
            <a:r>
              <a:rPr lang="en-IN" dirty="0"/>
              <a:t>defines a set of associations—or a </a:t>
            </a:r>
            <a:r>
              <a:rPr lang="en-IN" b="1" dirty="0">
                <a:solidFill>
                  <a:srgbClr val="7030A0"/>
                </a:solidFill>
              </a:rPr>
              <a:t>relationship set</a:t>
            </a:r>
            <a:r>
              <a:rPr lang="en-IN" dirty="0"/>
              <a:t>—among entities from these entity types.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4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9ACF9-81EA-4841-9A73-D9D27B90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8" y="1889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instances of the WORKS_FOR N:1 relationship between EMPLOYEE and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94B2B7-2D1B-4E44-96C0-E7704774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95" y="1426755"/>
            <a:ext cx="6561809" cy="52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B82976-DF5D-4551-B8F6-F7E57A3F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1083077"/>
            <a:ext cx="10857389" cy="56817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Mathematically, the relationship set </a:t>
            </a:r>
            <a:r>
              <a:rPr lang="en-IN" i="1" dirty="0"/>
              <a:t>R</a:t>
            </a:r>
            <a:r>
              <a:rPr lang="en-IN" dirty="0"/>
              <a:t> is a set of </a:t>
            </a:r>
            <a:r>
              <a:rPr lang="en-IN" b="1" dirty="0">
                <a:solidFill>
                  <a:srgbClr val="7030A0"/>
                </a:solidFill>
              </a:rPr>
              <a:t>relationship instances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dirty="0"/>
              <a:t>, where each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dirty="0"/>
              <a:t> associates </a:t>
            </a:r>
            <a:r>
              <a:rPr lang="en-IN" i="1" dirty="0"/>
              <a:t>n</a:t>
            </a:r>
            <a:r>
              <a:rPr lang="en-IN" dirty="0"/>
              <a:t> individual entities (e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), and each entity </a:t>
            </a:r>
            <a:r>
              <a:rPr lang="en-IN" i="1" dirty="0" err="1"/>
              <a:t>e</a:t>
            </a:r>
            <a:r>
              <a:rPr lang="en-IN" i="1" baseline="-25000" dirty="0" err="1"/>
              <a:t>j</a:t>
            </a:r>
            <a:r>
              <a:rPr lang="en-IN" dirty="0"/>
              <a:t> in </a:t>
            </a:r>
            <a:r>
              <a:rPr lang="en-IN" i="1" dirty="0" err="1"/>
              <a:t>r</a:t>
            </a:r>
            <a:r>
              <a:rPr lang="en-IN" i="1" baseline="-25000" dirty="0" err="1"/>
              <a:t>i</a:t>
            </a:r>
            <a:r>
              <a:rPr lang="en-IN" dirty="0"/>
              <a:t> is a member of entity set </a:t>
            </a:r>
            <a:r>
              <a:rPr lang="en-IN" i="1" dirty="0" err="1"/>
              <a:t>E</a:t>
            </a:r>
            <a:r>
              <a:rPr lang="en-IN" i="1" baseline="-25000" dirty="0" err="1"/>
              <a:t>j</a:t>
            </a:r>
            <a:r>
              <a:rPr lang="en-IN" i="1" dirty="0"/>
              <a:t>, 1 ≤ j ≤n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relationship set is a mathematical relation on 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 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It can be defined as a subset of the Cartesian product of the entity sets E</a:t>
            </a:r>
            <a:r>
              <a:rPr lang="en-IN" baseline="-25000" dirty="0"/>
              <a:t>1</a:t>
            </a:r>
            <a:r>
              <a:rPr lang="en-IN" dirty="0"/>
              <a:t> × E</a:t>
            </a:r>
            <a:r>
              <a:rPr lang="en-IN" baseline="-25000" dirty="0"/>
              <a:t>2</a:t>
            </a:r>
            <a:r>
              <a:rPr lang="en-IN" dirty="0"/>
              <a:t> × ... ×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of the entity types 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 is said to participate in the relationship type 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of the individual entities 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 is said to participate in the relationship instance </a:t>
            </a:r>
            <a:r>
              <a:rPr lang="en-IN" dirty="0" err="1"/>
              <a:t>r</a:t>
            </a:r>
            <a:r>
              <a:rPr lang="en-IN" baseline="-25000" dirty="0" err="1"/>
              <a:t>i</a:t>
            </a:r>
            <a:r>
              <a:rPr lang="en-IN" dirty="0"/>
              <a:t> = (e</a:t>
            </a:r>
            <a:r>
              <a:rPr lang="en-IN" baseline="-25000" dirty="0"/>
              <a:t>1</a:t>
            </a:r>
            <a:r>
              <a:rPr lang="en-IN" dirty="0"/>
              <a:t>, e</a:t>
            </a:r>
            <a:r>
              <a:rPr lang="en-IN" baseline="-25000" dirty="0"/>
              <a:t>2</a:t>
            </a:r>
            <a:r>
              <a:rPr lang="en-IN" dirty="0"/>
              <a:t>, ..., </a:t>
            </a:r>
            <a:r>
              <a:rPr lang="en-IN" dirty="0" err="1"/>
              <a:t>e</a:t>
            </a:r>
            <a:r>
              <a:rPr lang="en-IN" baseline="-25000" dirty="0" err="1"/>
              <a:t>n</a:t>
            </a:r>
            <a:r>
              <a:rPr lang="en-IN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5345678-4CCA-4FE0-B61A-7E3E70A7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393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Types, Sets, and Instances</a:t>
            </a:r>
          </a:p>
        </p:txBody>
      </p:sp>
    </p:spTree>
    <p:extLst>
      <p:ext uri="{BB962C8B-B14F-4D97-AF65-F5344CB8AC3E}">
        <p14:creationId xmlns:p14="http://schemas.microsoft.com/office/powerpoint/2010/main" val="30790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1D42-1AC1-4278-983E-8524E73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Overview of Database Design Process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025231"/>
            <a:ext cx="5895109" cy="566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9B449A-F8CE-4A25-9CB5-B2695065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2" y="1344455"/>
            <a:ext cx="10901778" cy="540257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Consider a relationship type WORKS_FOR between the two entity types EMPLOYEE and DEPARTMENT, which associates each employee with the department for which the employee works in the corresponding entity set.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Each relationship instance in the relationship set WORKS_FOR associates one EMPLOYEE entity and one DEPARTMENT entity.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1609C65-93BE-4785-BF7C-4AA91A2C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3" y="18892"/>
            <a:ext cx="1067983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instances of the WORKS_FOR N:1 relationship between EMPLOYEE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4899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FDE03-9502-4EBA-AAA7-D80056BA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instances of the M:N  WORKS_ON relationship between EMPLOYEE and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D2B679F-45A1-4AFC-8296-00B96FC9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30" y="1483097"/>
            <a:ext cx="5801095" cy="5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500D1-D6C1-44BE-8798-913028D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Relationship type vs. relationship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D9D9DF-3FEA-44DD-8C59-8B288960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6" y="1065320"/>
            <a:ext cx="10617693" cy="5681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Relationship Type: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Is the schema description of a relationship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Identifies the relationship name and the participating entity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Also identifies certain relationship constraints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Relationship 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The current set of relationship instances represented in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The current state of a relationship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Each instance in the relationship set relates individual participating entities – one from each participating entity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In ER diagrams, we represent the relationship type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/>
              <a:t>Diamond-shaped box is used to display a relationship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/>
              <a:t>Connected to the participating entity types via straight lines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4E840-A191-46F9-B6D7-93A00D8C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1"/>
            <a:ext cx="10515600" cy="110856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Degree of a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F6D7-D4BF-4D17-81C5-6E21861A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9" y="932154"/>
            <a:ext cx="10697591" cy="584150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degree</a:t>
            </a:r>
            <a:r>
              <a:rPr lang="en-IN" dirty="0"/>
              <a:t> of a relationship type is the number of participating entity types.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WORKS_FOR relationship is of degree two.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type of degree two is called </a:t>
            </a:r>
            <a:r>
              <a:rPr lang="en-IN" b="1" dirty="0">
                <a:solidFill>
                  <a:srgbClr val="7030A0"/>
                </a:solidFill>
              </a:rPr>
              <a:t>binary</a:t>
            </a:r>
            <a:r>
              <a:rPr lang="en-IN" dirty="0"/>
              <a:t>, and one of degree three is called </a:t>
            </a:r>
            <a:r>
              <a:rPr lang="en-IN" b="1" dirty="0">
                <a:solidFill>
                  <a:srgbClr val="7030A0"/>
                </a:solidFill>
              </a:rPr>
              <a:t>ternary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dirty="0"/>
              <a:t>In ER diagrams, we represent the relationship type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/>
              <a:t>Diamond-shaped box is used to display a relationship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/>
              <a:t>Connected to the participating entity types via straight lines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b="1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37442" y="5205720"/>
            <a:ext cx="3069124" cy="633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72" y="5169507"/>
            <a:ext cx="2643611" cy="633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767058" y="4671563"/>
            <a:ext cx="2381062" cy="16296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</a:t>
            </a:r>
            <a:endParaRPr lang="en-IN" dirty="0"/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 flipV="1">
            <a:off x="5006566" y="5486374"/>
            <a:ext cx="7604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8148120" y="5486375"/>
            <a:ext cx="53415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AA809-F1AE-4A24-8122-D64C3AD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of ternary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53F95D-FB33-450A-9F66-F7BEC014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6" y="1056443"/>
            <a:ext cx="10750859" cy="5699464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Each relationship instance </a:t>
            </a:r>
            <a:r>
              <a:rPr lang="en-IN" dirty="0" err="1"/>
              <a:t>r</a:t>
            </a:r>
            <a:r>
              <a:rPr lang="en-IN" baseline="-25000" dirty="0" err="1"/>
              <a:t>i</a:t>
            </a:r>
            <a:r>
              <a:rPr lang="en-IN" dirty="0"/>
              <a:t> associates three entities—a supplier s, a part p, and a project j—whenever s supplies part p to project j.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C4CDDE-ADF7-4893-A5EF-EF47BC40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069873"/>
            <a:ext cx="5104660" cy="4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E48DB-3560-4562-AD25-5BDF4404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87775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Recursive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F921BB-8514-49EC-914E-A575AB0E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6" y="834500"/>
            <a:ext cx="10617693" cy="593916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some cases the </a:t>
            </a:r>
            <a:r>
              <a:rPr lang="en-IN" i="1" dirty="0"/>
              <a:t>same </a:t>
            </a:r>
            <a:r>
              <a:rPr lang="en-IN" dirty="0"/>
              <a:t>entity type participates more than once in a relationship type in </a:t>
            </a:r>
            <a:r>
              <a:rPr lang="en-IN" i="1" dirty="0"/>
              <a:t>different roles</a:t>
            </a:r>
            <a:r>
              <a:rPr lang="en-IN" dirty="0"/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type between the same participating entity type in </a:t>
            </a:r>
            <a:r>
              <a:rPr lang="en-IN" b="1" dirty="0">
                <a:solidFill>
                  <a:srgbClr val="7030A0"/>
                </a:solidFill>
              </a:rPr>
              <a:t>distinct roles.</a:t>
            </a:r>
            <a:endParaRPr lang="en-IN" b="1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Also called </a:t>
            </a:r>
            <a:r>
              <a:rPr lang="en-IN" b="1" dirty="0">
                <a:solidFill>
                  <a:srgbClr val="7030A0"/>
                </a:solidFill>
              </a:rPr>
              <a:t>self-referencing</a:t>
            </a:r>
            <a:r>
              <a:rPr lang="en-IN" dirty="0"/>
              <a:t> relationship type.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Example: SUPERVISION relationship type relates an employee to a supervisor, where both employee and supervisor entities are members of the same EMPLOYEE entity set.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EMPLOYEE participates twice in two distinct roles: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supervisor role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supervisee (or subordinate) role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Each relationship instance relates two distinct EMPLOYEE entities: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One employee in </a:t>
            </a:r>
            <a:r>
              <a:rPr lang="en-US" altLang="en-US" sz="2200" i="1" dirty="0"/>
              <a:t>supervisor</a:t>
            </a:r>
            <a:r>
              <a:rPr lang="en-US" altLang="en-US" sz="2200" dirty="0"/>
              <a:t> role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One employee in </a:t>
            </a:r>
            <a:r>
              <a:rPr lang="en-US" altLang="en-US" sz="2200" i="1" dirty="0"/>
              <a:t>supervisee</a:t>
            </a:r>
            <a:r>
              <a:rPr lang="en-US" altLang="en-US" sz="2200" dirty="0"/>
              <a:t> role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altLang="en-US" sz="3000" dirty="0"/>
              <a:t>In ER diagram, need to display role names to distinguish participations.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altLang="en-US" sz="30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6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7030A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77765" y="2426149"/>
            <a:ext cx="3069124" cy="633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EMPLOYEE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141551" y="3974433"/>
            <a:ext cx="3141553" cy="17926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SUPERVISION</a:t>
            </a:r>
          </a:p>
        </p:txBody>
      </p:sp>
      <p:cxnSp>
        <p:nvCxnSpPr>
          <p:cNvPr id="11" name="Elbow Connector 10"/>
          <p:cNvCxnSpPr>
            <a:stCxn id="5" idx="1"/>
            <a:endCxn id="4" idx="1"/>
          </p:cNvCxnSpPr>
          <p:nvPr/>
        </p:nvCxnSpPr>
        <p:spPr>
          <a:xfrm rot="10800000" flipH="1">
            <a:off x="3141551" y="2743021"/>
            <a:ext cx="36214" cy="2127718"/>
          </a:xfrm>
          <a:prstGeom prst="bentConnector3">
            <a:avLst>
              <a:gd name="adj1" fmla="val -631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5" idx="3"/>
          </p:cNvCxnSpPr>
          <p:nvPr/>
        </p:nvCxnSpPr>
        <p:spPr>
          <a:xfrm rot="16200000" flipH="1">
            <a:off x="5074435" y="3662070"/>
            <a:ext cx="2109522" cy="307816"/>
          </a:xfrm>
          <a:prstGeom prst="bentConnector4">
            <a:avLst>
              <a:gd name="adj1" fmla="val -857"/>
              <a:gd name="adj2" fmla="val 174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7810" y="3806880"/>
            <a:ext cx="125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672404" y="3605101"/>
            <a:ext cx="125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852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8B59B-42FB-4BD6-ABBA-3F57587B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8"/>
            <a:ext cx="10515600" cy="109969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 Recursive Relationship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D8A881-67DF-420D-859E-34E27220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338" y="941033"/>
            <a:ext cx="5140172" cy="58148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Lines marked ‘1’ represent the supervisor role, and those marked ‘2’ represent the supervisee role.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</a:t>
            </a:r>
            <a:r>
              <a:rPr lang="en-IN" baseline="-25000" dirty="0"/>
              <a:t>1</a:t>
            </a:r>
            <a:r>
              <a:rPr lang="en-IN" dirty="0"/>
              <a:t> supervises e</a:t>
            </a:r>
            <a:r>
              <a:rPr lang="en-IN" baseline="-25000" dirty="0"/>
              <a:t>2 </a:t>
            </a:r>
            <a:r>
              <a:rPr lang="en-IN" dirty="0"/>
              <a:t>and e</a:t>
            </a:r>
            <a:r>
              <a:rPr lang="en-IN" baseline="-25000" dirty="0"/>
              <a:t>3</a:t>
            </a:r>
            <a:r>
              <a:rPr lang="en-IN" dirty="0"/>
              <a:t>, e</a:t>
            </a:r>
            <a:r>
              <a:rPr lang="en-IN" baseline="-25000" dirty="0"/>
              <a:t>4</a:t>
            </a:r>
            <a:r>
              <a:rPr lang="en-IN" dirty="0"/>
              <a:t> supervises e</a:t>
            </a:r>
            <a:r>
              <a:rPr lang="en-IN" baseline="-25000" dirty="0"/>
              <a:t>6</a:t>
            </a:r>
            <a:r>
              <a:rPr lang="en-IN" dirty="0"/>
              <a:t> and e</a:t>
            </a:r>
            <a:r>
              <a:rPr lang="en-IN" baseline="-25000" dirty="0"/>
              <a:t>7</a:t>
            </a:r>
            <a:r>
              <a:rPr lang="en-IN" dirty="0"/>
              <a:t>, and e</a:t>
            </a:r>
            <a:r>
              <a:rPr lang="en-IN" baseline="-25000" dirty="0"/>
              <a:t>5</a:t>
            </a:r>
            <a:r>
              <a:rPr lang="en-IN" dirty="0"/>
              <a:t> supervises e</a:t>
            </a:r>
            <a:r>
              <a:rPr lang="en-IN" baseline="-25000" dirty="0"/>
              <a:t>1</a:t>
            </a:r>
            <a:r>
              <a:rPr lang="en-IN" dirty="0"/>
              <a:t> and e</a:t>
            </a:r>
            <a:r>
              <a:rPr lang="en-IN" baseline="-25000" dirty="0"/>
              <a:t>4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Each relationship instance must be connected with two lines, one marked with ‘1’ (supervisor) and the other with ‘2’ (supervisee).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A92A78-A0D5-4EE6-8471-C930B095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1617858"/>
            <a:ext cx="5388745" cy="42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1C609-B793-450D-B10F-179BF717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Constraints on Binary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CBF422-F05A-44B0-B923-6B222B00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6" y="1020932"/>
            <a:ext cx="10830757" cy="57527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types usually have certain constraints that limit the possible combinations of entities that may participate in the corresponding relationship set.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cardinality ratio </a:t>
            </a:r>
            <a:r>
              <a:rPr lang="en-IN" dirty="0"/>
              <a:t>for a binary relationship specifies the </a:t>
            </a:r>
            <a:r>
              <a:rPr lang="en-IN" i="1" dirty="0"/>
              <a:t>maximum </a:t>
            </a:r>
            <a:r>
              <a:rPr lang="en-IN" dirty="0"/>
              <a:t>number of relationship instances that an entity can participate in.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example, in the WORKS_FOR binary relationship type, DEPARTMENT:EMPLOYEE is of cardinality ratio 1:N, meaning that each department can be related to (that is, employs) any number of employees, but an employee can be related to (work for) only one department.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this particular relationship WORKS_FOR, a particular department entity can be related to any number of employees (N indicates there is no maximum number).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/>
              <a:t>On the other hand, an employee can be related to a maximum of one department. </a:t>
            </a:r>
          </a:p>
        </p:txBody>
      </p:sp>
    </p:spTree>
    <p:extLst>
      <p:ext uri="{BB962C8B-B14F-4D97-AF65-F5344CB8AC3E}">
        <p14:creationId xmlns:p14="http://schemas.microsoft.com/office/powerpoint/2010/main" val="5837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68815-996B-4D66-A3A7-960155D9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6418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Cardinality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3D4D7-CAB6-49C3-AB52-21CD4614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4" y="887766"/>
            <a:ext cx="10777491" cy="588589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Cardinality Ratio (specifies maximum participation)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One-to-one (1:1)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One-to-many (1:N)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Many-to-one (N:1)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Many-to-many (M:N)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Cardinality ratios for binary relationships are represented on ER diagrams by displaying 1, M, and N on the diamonds.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can either specify no maximum (N) or a maximum of one (1) on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7193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217B8-E852-4AC5-A8C2-B635EBE7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COMPANY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C759FB-B535-46DE-B1EF-2CB981D7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40" y="1091952"/>
            <a:ext cx="10759736" cy="56461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need to create a database schema design based on the following </a:t>
            </a:r>
            <a:r>
              <a:rPr lang="en-IN" b="1" dirty="0">
                <a:solidFill>
                  <a:srgbClr val="7030A0"/>
                </a:solidFill>
              </a:rPr>
              <a:t>requirements</a:t>
            </a:r>
            <a:r>
              <a:rPr lang="en-IN" dirty="0"/>
              <a:t> of the COMPANY Database: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company is organized into DEPARTMENTs. Each department has a name, number and an employee who </a:t>
            </a:r>
            <a:r>
              <a:rPr lang="en-IN" i="1" dirty="0"/>
              <a:t>manages</a:t>
            </a:r>
            <a:r>
              <a:rPr lang="en-IN" dirty="0"/>
              <a:t> the department. We keep track of the start date of the department manager. A department may have several locations</a:t>
            </a:r>
            <a:r>
              <a:rPr lang="en-IN" dirty="0" smtClean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Each department </a:t>
            </a:r>
            <a:r>
              <a:rPr lang="en-US" altLang="en-US" i="1" dirty="0"/>
              <a:t>controls</a:t>
            </a:r>
            <a:r>
              <a:rPr lang="en-US" altLang="en-US" dirty="0"/>
              <a:t> a number of PROJECTs. Each project has a unique name, unique number and is located at a single location.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4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A029A0-1C3A-4E70-8AA3-3E604436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908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One-to-one (1:1)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BADB3D-5116-4816-BC7F-94D09E0B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1003177"/>
            <a:ext cx="10813002" cy="574385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employee can manage one department only and a department can have one manager only.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F2F7F8-47BE-4B86-88BB-C17A94D8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003177"/>
            <a:ext cx="6130344" cy="4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6274D-9053-426E-9D25-6E3BE41E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"/>
            <a:ext cx="10515600" cy="116183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Many-to-one (N:1)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6C5403-62A4-4C5B-9D73-3705438D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44" y="1116036"/>
            <a:ext cx="6561809" cy="52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4EFC1-50E3-41DD-B1E4-8A8133A4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1"/>
            <a:ext cx="10515600" cy="115295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Many-to-many (M:N)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80587-38C8-4DEE-9276-7EDEF775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985421"/>
            <a:ext cx="10821880" cy="5770486"/>
          </a:xfrm>
        </p:spPr>
        <p:txBody>
          <a:bodyPr>
            <a:normAutofit lnSpcReduction="10000"/>
          </a:bodyPr>
          <a:lstStyle/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An employee can work on several projects and a project can have several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0A1D06-FD4A-476D-9A69-BE69C5F2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8" y="985421"/>
            <a:ext cx="5416171" cy="47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7444DA-CBDB-4BEE-A572-B434888E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Participation Constraints and Existence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5865A-EAD4-44CD-9DA3-978A4696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0" y="1344456"/>
            <a:ext cx="10750858" cy="54114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participation constraint</a:t>
            </a:r>
            <a:r>
              <a:rPr lang="en-IN" dirty="0"/>
              <a:t> specifies whether the existence of an entity depends on another entity via the relationship type.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This constraint specifies the minimum number of relationship instances that each entity can participate in, and is called the </a:t>
            </a:r>
            <a:r>
              <a:rPr lang="en-IN" b="1" dirty="0">
                <a:solidFill>
                  <a:srgbClr val="7030A0"/>
                </a:solidFill>
              </a:rPr>
              <a:t>minimum cardinality constraint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Two types of participation constraints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Total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Partial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If a company policy states that </a:t>
            </a:r>
            <a:r>
              <a:rPr lang="en-IN" i="1" dirty="0"/>
              <a:t>every</a:t>
            </a:r>
            <a:r>
              <a:rPr lang="en-IN" dirty="0"/>
              <a:t> employee must work for a department, then an employee entity can exist only if it participates in at least one WORKS_FOR relationship instance.</a:t>
            </a:r>
          </a:p>
        </p:txBody>
      </p:sp>
    </p:spTree>
    <p:extLst>
      <p:ext uri="{BB962C8B-B14F-4D97-AF65-F5344CB8AC3E}">
        <p14:creationId xmlns:p14="http://schemas.microsoft.com/office/powerpoint/2010/main" val="12919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0DC6F-7BAC-4381-B7E5-F00B6704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1" y="1344456"/>
            <a:ext cx="10813001" cy="53848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Participation of EMPLOYEE in WORKS_FOR is called </a:t>
            </a:r>
            <a:r>
              <a:rPr lang="en-IN" b="1" dirty="0">
                <a:solidFill>
                  <a:srgbClr val="7030A0"/>
                </a:solidFill>
              </a:rPr>
              <a:t>total participation</a:t>
            </a:r>
            <a:r>
              <a:rPr lang="en-IN" dirty="0"/>
              <a:t>, meaning that every entity in </a:t>
            </a:r>
            <a:r>
              <a:rPr lang="en-IN" i="1" dirty="0"/>
              <a:t>the total set </a:t>
            </a:r>
            <a:r>
              <a:rPr lang="en-IN" dirty="0"/>
              <a:t>of employee entities must be related to a department entity via WORKS_FOR.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Total participation is also called </a:t>
            </a:r>
            <a:r>
              <a:rPr lang="en-IN" b="1" dirty="0">
                <a:solidFill>
                  <a:srgbClr val="7030A0"/>
                </a:solidFill>
              </a:rPr>
              <a:t>existence dependency.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We do not expect every employee to manage a department, so the participation of EMPLOYEE in the MANAGES relationship type is </a:t>
            </a:r>
            <a:r>
              <a:rPr lang="en-IN" b="1" dirty="0">
                <a:solidFill>
                  <a:srgbClr val="7030A0"/>
                </a:solidFill>
              </a:rPr>
              <a:t>partial</a:t>
            </a:r>
            <a:r>
              <a:rPr lang="en-IN" dirty="0"/>
              <a:t>, meaning that </a:t>
            </a:r>
            <a:r>
              <a:rPr lang="en-IN" i="1" dirty="0"/>
              <a:t>some</a:t>
            </a:r>
            <a:r>
              <a:rPr lang="en-IN" dirty="0"/>
              <a:t> or </a:t>
            </a:r>
            <a:r>
              <a:rPr lang="en-IN" i="1" dirty="0"/>
              <a:t>part of the set of</a:t>
            </a:r>
            <a:r>
              <a:rPr lang="en-IN" dirty="0"/>
              <a:t> employee entities are related to some department entity via MANAGES, but not necessarily all.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Existence Dependency Constraint (specifies minimum participation) (also called participation constraint)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zero (optional participation, not existence-dependent)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one or more (mandatory participation, existence-dependent)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0FE0E4E-B09D-435B-8C4D-55630E2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Participation Constraints and Existence Dependencies</a:t>
            </a:r>
          </a:p>
        </p:txBody>
      </p:sp>
    </p:spTree>
    <p:extLst>
      <p:ext uri="{BB962C8B-B14F-4D97-AF65-F5344CB8AC3E}">
        <p14:creationId xmlns:p14="http://schemas.microsoft.com/office/powerpoint/2010/main" val="9741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49C106-82B4-4139-9811-0FCD97CB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344456"/>
            <a:ext cx="10750858" cy="542032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ER diagram,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Total participation (or existence dependency) is displayed as a double line connecting the participating entity type to the relationship.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Partial participation is represented by a single line.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0B3D524-4958-43B5-A223-EE52E7F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Participation Constraints and Existence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027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28B11-3082-42F7-AB3C-BBE5E203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13520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Attributes of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562A3-61FB-4C28-BE1C-91D406CD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932155"/>
            <a:ext cx="10848512" cy="582375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Relationship type can have attributes.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example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 record the number of hours per week that an employee works on a particular project, we can include an attribute Hours for the WORKS_ON relationship type.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A value of Hours depends on a particular (employee, project) combination.</a:t>
            </a:r>
            <a:endParaRPr lang="en-I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To include the date on which a manager started managing a department via an attribute </a:t>
            </a:r>
            <a:r>
              <a:rPr lang="en-IN" dirty="0" err="1"/>
              <a:t>Start_date</a:t>
            </a:r>
            <a:r>
              <a:rPr lang="en-IN" dirty="0"/>
              <a:t> for the MANAGES relationship type.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Most relationship attributes are used with M:N relationships.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Attributes of 1:1 or 1:N relationship types can be migrated to one of the participating entity types.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1:N relationships, they can be transferred to the entity type on the N-side of the relationship.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8DFBB-F100-4DF4-A81D-AED252A4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37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DC5F7-6312-4781-83CC-A1E5C186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550" y="914400"/>
            <a:ext cx="10653202" cy="58415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entity type that does not have a key attribute of its own and </a:t>
            </a:r>
            <a:r>
              <a:rPr lang="en-US" altLang="en-US" dirty="0"/>
              <a:t>and that is identification-dependent on another entity type.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Regular entity types</a:t>
            </a:r>
            <a:r>
              <a:rPr lang="en-IN" dirty="0"/>
              <a:t> that do have a key attribute are called </a:t>
            </a:r>
            <a:r>
              <a:rPr lang="en-IN" b="1" dirty="0">
                <a:solidFill>
                  <a:srgbClr val="7030A0"/>
                </a:solidFill>
              </a:rPr>
              <a:t>strong entity types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sz="2800" dirty="0"/>
              <a:t>Entities belonging to a weak entity type are identified by being related to specific entities from </a:t>
            </a:r>
            <a:r>
              <a:rPr lang="en-IN" altLang="en-US" sz="2800" b="1" dirty="0">
                <a:solidFill>
                  <a:srgbClr val="7030A0"/>
                </a:solidFill>
              </a:rPr>
              <a:t>another entity type </a:t>
            </a:r>
            <a:r>
              <a:rPr lang="en-IN" altLang="en-US" sz="2800" dirty="0"/>
              <a:t>in combination with one of their attribute values.</a:t>
            </a:r>
            <a:endParaRPr lang="en-US" altLang="en-US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call this other entity type the </a:t>
            </a:r>
            <a:r>
              <a:rPr lang="en-IN" b="1" dirty="0">
                <a:solidFill>
                  <a:srgbClr val="7030A0"/>
                </a:solidFill>
              </a:rPr>
              <a:t>identifying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owner entity type </a:t>
            </a:r>
            <a:r>
              <a:rPr lang="en-IN" dirty="0"/>
              <a:t>of the weak entity type.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 call the relationship type that relates a weak entity type to its owner the </a:t>
            </a:r>
            <a:r>
              <a:rPr lang="en-IN" b="1" dirty="0">
                <a:solidFill>
                  <a:srgbClr val="7030A0"/>
                </a:solidFill>
              </a:rPr>
              <a:t>identifying relationship </a:t>
            </a:r>
            <a:r>
              <a:rPr lang="en-IN" dirty="0"/>
              <a:t>of the weak entity type.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weak entity must participate in an identifying relationship type with an owner or identifying entity type.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4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E4A1F-6B6D-4D47-8467-8F2589D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2" y="878888"/>
            <a:ext cx="10715347" cy="589477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weak entity type always has a </a:t>
            </a:r>
            <a:r>
              <a:rPr lang="en-IN" i="1" dirty="0"/>
              <a:t>total participation constraint </a:t>
            </a:r>
            <a:r>
              <a:rPr lang="en-IN" dirty="0"/>
              <a:t>(existence dependency) with respect to its identifying relationship because a weak entity cannot be identified without an owner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Not every existence dependency results in a weak entity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For example, a DRIVER_LICENSE entity cannot exist unless it is related to a PERSON entity, even though it has its own key (</a:t>
            </a:r>
            <a:r>
              <a:rPr lang="en-IN" dirty="0" err="1"/>
              <a:t>License_number</a:t>
            </a:r>
            <a:r>
              <a:rPr lang="en-IN" dirty="0"/>
              <a:t>) and hence is not a weak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weak entity type has a </a:t>
            </a:r>
            <a:r>
              <a:rPr lang="en-IN" b="1" dirty="0">
                <a:solidFill>
                  <a:srgbClr val="7030A0"/>
                </a:solidFill>
              </a:rPr>
              <a:t>partial key</a:t>
            </a:r>
            <a:r>
              <a:rPr lang="en-IN" dirty="0"/>
              <a:t>, which is the attribute that can uniquely identify weak entities that are related to the same owner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If we assume that no two dependents of the same employee ever have the same name, the attribute Name of DEPENDENT is the partial key.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the worst case, a composite attribute of all the weak entity’s attributes will be the partial key.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9DF4B80-A284-47B8-A9D7-9175FA4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37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Types</a:t>
            </a:r>
          </a:p>
        </p:txBody>
      </p:sp>
    </p:spTree>
    <p:extLst>
      <p:ext uri="{BB962C8B-B14F-4D97-AF65-F5344CB8AC3E}">
        <p14:creationId xmlns:p14="http://schemas.microsoft.com/office/powerpoint/2010/main" val="341989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EF9E4-8D19-4808-893A-2790D541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896644"/>
            <a:ext cx="10928412" cy="5868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DEPENDENT entity is identified by the dependent’s name, and the specific EMPLOYEE with whom the dependent is related.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Name of DEPENDENT is the partial key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DEPENDENT is a weak entity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EMPLOYEE is its identifying entity type via the identifying relationship type DEPENDENT_OF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 ER diagram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Both a weak entity type and its identifying relationship are distinguished by surrounding their boxes and diamonds with double lines.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The partial key attribute is underlined with a dashed or dotted 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owner entity type may itself be a weak entity type.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weak entity type may have more than one identifying entity type and an identifying relationship type of degree higher than two.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FFCD318-220A-4833-B4F3-C0F1FBD1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03755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Types</a:t>
            </a:r>
          </a:p>
        </p:txBody>
      </p:sp>
    </p:spTree>
    <p:extLst>
      <p:ext uri="{BB962C8B-B14F-4D97-AF65-F5344CB8AC3E}">
        <p14:creationId xmlns:p14="http://schemas.microsoft.com/office/powerpoint/2010/main" val="637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78DE42-1B61-466E-9BD6-EF85ABCF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262" y="1083076"/>
            <a:ext cx="10786368" cy="5681708"/>
          </a:xfrm>
        </p:spPr>
        <p:txBody>
          <a:bodyPr/>
          <a:lstStyle/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database will store each EMPLOYEE’s social security number, address, salary, gender, and birthdate. 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Each employee </a:t>
            </a:r>
            <a:r>
              <a:rPr lang="en-IN" i="1" dirty="0"/>
              <a:t>works for </a:t>
            </a:r>
            <a:r>
              <a:rPr lang="en-IN" dirty="0"/>
              <a:t>one department but may </a:t>
            </a:r>
            <a:r>
              <a:rPr lang="en-IN" i="1" dirty="0"/>
              <a:t>work on </a:t>
            </a:r>
            <a:r>
              <a:rPr lang="en-IN" dirty="0"/>
              <a:t>several projects, which are not necessarily controlled by the same department.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The DB will keep track of the number of hours per week that an employee currently works on each project.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It is required to keep track of the </a:t>
            </a:r>
            <a:r>
              <a:rPr lang="en-IN" i="1" dirty="0"/>
              <a:t>direct supervisor </a:t>
            </a:r>
            <a:r>
              <a:rPr lang="en-IN" dirty="0"/>
              <a:t>of each employee (who is another employee).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Each employee may </a:t>
            </a:r>
            <a:r>
              <a:rPr lang="en-IN" i="1" dirty="0"/>
              <a:t>have</a:t>
            </a:r>
            <a:r>
              <a:rPr lang="en-IN" dirty="0"/>
              <a:t> a number of DEPENDENTs (for insurance purposes)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For each dependent, the DB keeps a record of name, gender, birthdate, and relationship to the employee.</a:t>
            </a:r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0E69AC5-1757-4092-84EC-5157BB39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4544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3CD61-DFD9-4CFD-A2E0-9E831B26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Notation for ER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659D9FF-23F1-4C54-9EC1-CDAC52DE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20" y="967667"/>
            <a:ext cx="3503054" cy="521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9B0E05-9902-4428-9CFC-E2B2A878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78" y="832438"/>
            <a:ext cx="4198513" cy="656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C4E7D8D-6145-4729-955D-DE519E4E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820" y="1620831"/>
            <a:ext cx="4018208" cy="953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55ABCA9-E650-4928-9ACD-2323C7D3A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974" y="1588634"/>
            <a:ext cx="5022761" cy="985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88107C1-825F-4BDE-89D1-9322A78B4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950" y="2698998"/>
            <a:ext cx="4146997" cy="528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3EF609D-4D32-40E3-B77A-7E84C997B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431" y="2573868"/>
            <a:ext cx="4507606" cy="624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64B3411-3F8F-456D-93DF-65AEBA5B1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950" y="3352162"/>
            <a:ext cx="5151549" cy="6761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ABB083B-F360-4C71-A543-268D86809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049" y="3336626"/>
            <a:ext cx="5795493" cy="10625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4F747189-7B78-445B-9C0F-4B50F8C042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950" y="4278563"/>
            <a:ext cx="4868214" cy="5280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70CA9EA4-6A90-40E8-A449-3C0F36886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238" y="5263345"/>
            <a:ext cx="5835225" cy="9487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3FE292F-11F9-4C0E-BA5B-D6FE6D8141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263" y="5289007"/>
            <a:ext cx="5962126" cy="8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C629-DA6F-4BF5-A815-E628A29C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7"/>
            <a:ext cx="10515600" cy="13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Refining the COMPANY database schema by introducing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0B938-B3C3-4A90-8F60-F7B8B0DB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8" y="1331651"/>
            <a:ext cx="10777491" cy="542425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By examining the requirements, six relationship types are identified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All are binary relationships( degree 2)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Listed below with their participating entity types: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WORKS_FOR (between EMPLOYEE, DEPARTMENT)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MANAGES (also between EMPLOYEE, DEPARTMENT)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CONTROLS (between DEPARTMENT, PROJECT)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WORKS_ON (between EMPLOYEE, PROJECT)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SUPERVISION (between EMPLOYEE (as subordinate), EMPLOYEE (as supervisor))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DEPENDENTS_OF (between EMPLOYEE, DEPENDENT)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9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D3A58-124C-4AD0-BC55-1E04A1B2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819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Discussion on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72C87-6CA2-45CC-8991-8EC1B781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5" y="923278"/>
            <a:ext cx="11026065" cy="581487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the refined design, some attributes from the initial entity types are refined into relationships: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Manager of DEPARTMENT -&gt; MANAGES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 err="1"/>
              <a:t>Works_on</a:t>
            </a:r>
            <a:r>
              <a:rPr lang="en-IN" dirty="0"/>
              <a:t> of EMPLOYEE -&gt; WORKS_ON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Department of EMPLOYEE -&gt; WORKS_FOR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etc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general, more than one relationship type can exist between the same participating entity types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MANAGES and WORKS_FOR are distinct relationship types between EMPLOYEE and DEPARTMENT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Different meanings and different relationship instances.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5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56A3F-A490-4A02-83F9-53D6DBDF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82448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ER diagram for COMPANY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E84371A-0DA6-4E7C-AB92-34C63ADD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49" y="719438"/>
            <a:ext cx="6915705" cy="6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D1FA2-950D-47BA-BD2B-4D4F2FDC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17959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5B843E-4463-4C9C-AEE2-9A94A6B9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1029810"/>
            <a:ext cx="10999432" cy="572609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types of degree 2 are called binary.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types of degree 3 are called ternary and of degree n are called n-</a:t>
            </a:r>
            <a:r>
              <a:rPr lang="en-IN" dirty="0" err="1"/>
              <a:t>ary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general, an n-</a:t>
            </a:r>
            <a:r>
              <a:rPr lang="en-IN" dirty="0" err="1"/>
              <a:t>ary</a:t>
            </a:r>
            <a:r>
              <a:rPr lang="en-IN" dirty="0"/>
              <a:t> relationship is not equivalent to n binary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Constraints are harder to specify for higher-degree relationships (n &gt; 2) than for binary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general, a relationship type R of degree n will have n edges in an ER diagram, one connecting R to each participating entity type.</a:t>
            </a:r>
          </a:p>
        </p:txBody>
      </p:sp>
    </p:spTree>
    <p:extLst>
      <p:ext uri="{BB962C8B-B14F-4D97-AF65-F5344CB8AC3E}">
        <p14:creationId xmlns:p14="http://schemas.microsoft.com/office/powerpoint/2010/main" val="96824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A2549-C92D-489D-B20B-A4099104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1020933"/>
            <a:ext cx="10990556" cy="574385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general, 3 binary relationships can represent different information than a single ternary relationship.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Existence of three relationship instances (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), ( </a:t>
            </a:r>
            <a:r>
              <a:rPr lang="en-IN" i="1" dirty="0"/>
              <a:t>j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), and (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) in CAN_SUPPLY, USES, and SUPPLIES, respectively, does not necessarily imply that an instance (</a:t>
            </a:r>
            <a:r>
              <a:rPr lang="en-IN" i="1" dirty="0"/>
              <a:t>s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dirty="0"/>
              <a:t>) exists in the ternary relationship SUPPLY, because the </a:t>
            </a:r>
            <a:r>
              <a:rPr lang="en-IN" i="1" dirty="0"/>
              <a:t>meaning is different</a:t>
            </a:r>
            <a:r>
              <a:rPr lang="en-IN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B22E45B-9F5A-4B57-820C-809E5035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232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16FF444-65D4-48E1-8781-AEDE1D3F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5" y="2188902"/>
            <a:ext cx="5367994" cy="2205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5F2A3A-DC0E-4D13-B779-E949E278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90" y="2029088"/>
            <a:ext cx="5737986" cy="28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144BFF-86ED-4DCA-96CD-6EF220D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2" y="1020932"/>
            <a:ext cx="10990555" cy="571721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/>
              <a:t>In some cases, a ternary relationship can be represented as a weak entity.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/>
              <a:t>Then a weak entity type have multiple identifying relationships (and hence multiple owner entity types).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alt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dirty="0"/>
              <a:t>SUPPLY is represented as a weak entity type, with no partial key and with three identifying relationships.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643A814-83D8-4993-AA72-E932DFFA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232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95CAC4D-3994-456C-9103-D94820E4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4" y="2949017"/>
            <a:ext cx="7199790" cy="24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8F22CA-1008-4141-855B-CA3056D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1154096"/>
            <a:ext cx="10910655" cy="55751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If a particular binary relationship can be derived from a higher-degree relationship at all times, then it is redundant.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TAUGHT_DURING binary relationship can be derived from the ternary relationship OFFERS.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50FCD40-61DA-4B1D-85D9-033F3C3D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23285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Relationships of Higher Degree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83AA90-FC84-4333-9771-5CBFFF1D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1" y="2056394"/>
            <a:ext cx="572489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7270A-F3E3-4496-9954-2C6F8FA4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Weak entity type with a ternary (or n-</a:t>
            </a:r>
            <a:r>
              <a:rPr lang="en-IN" b="1" dirty="0" err="1">
                <a:solidFill>
                  <a:schemeClr val="accent4">
                    <a:lumMod val="50000"/>
                  </a:schemeClr>
                </a:solidFill>
              </a:rPr>
              <a:t>ary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) identifying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F0657-0DAA-44C7-A043-8D0F9E11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1344455"/>
            <a:ext cx="10830758" cy="5402574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Part of a database that keeps track of candidates interviewing for jobs at various companies.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INTERVIEW entity is uniquely identified by a candidate, a company, and the combination of the date and department of the interview.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A7EDFB-6895-40A3-8CF4-ECFCB615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75" y="1438183"/>
            <a:ext cx="7856485" cy="35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1D42-1AC1-4278-983E-8524E73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F18F-CE54-41AF-8035-FDA6008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896645"/>
            <a:ext cx="10768613" cy="5850384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Requirements collection and analysis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Database designers interview database users to understand and document their data requirements.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Result of this step is a concisely written set of users’ requirements.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Once the requirements have been collected and </a:t>
            </a:r>
            <a:r>
              <a:rPr lang="en-IN" dirty="0" err="1"/>
              <a:t>analyzed</a:t>
            </a:r>
            <a:r>
              <a:rPr lang="en-IN" dirty="0"/>
              <a:t>, the next step is to create a </a:t>
            </a:r>
            <a:r>
              <a:rPr lang="en-IN" b="1" dirty="0">
                <a:solidFill>
                  <a:srgbClr val="7030A0"/>
                </a:solidFill>
              </a:rPr>
              <a:t>conceptual schema </a:t>
            </a:r>
            <a:r>
              <a:rPr lang="en-IN" dirty="0"/>
              <a:t>for the database, using a high-level conceptual data model. This step is called </a:t>
            </a:r>
            <a:r>
              <a:rPr lang="en-IN" b="1" dirty="0">
                <a:solidFill>
                  <a:srgbClr val="7030A0"/>
                </a:solidFill>
              </a:rPr>
              <a:t>conceptual design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Conceptual schema is a concise description of the data requirements of the users and includes detailed descriptions of the entity types, relationships, and constraints; these are expressed using the concepts provided by the high-level data model.</a:t>
            </a:r>
          </a:p>
        </p:txBody>
      </p:sp>
    </p:spTree>
    <p:extLst>
      <p:ext uri="{BB962C8B-B14F-4D97-AF65-F5344CB8AC3E}">
        <p14:creationId xmlns:p14="http://schemas.microsoft.com/office/powerpoint/2010/main" val="39424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8E5A8-4E3D-4596-B1BA-1A67C60D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7" y="878889"/>
            <a:ext cx="10599937" cy="58681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next step in database design is the actual implementation of the database, using a commercial DBMS.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Most current commercial DBMSs use an implementation data model such as the relational or the object-relational database model.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Conceptual schema is transformed from the high-level data model into the implementation data model. This step is called </a:t>
            </a:r>
            <a:r>
              <a:rPr lang="en-IN" b="1" dirty="0">
                <a:solidFill>
                  <a:srgbClr val="7030A0"/>
                </a:solidFill>
              </a:rPr>
              <a:t>logical design </a:t>
            </a:r>
            <a:r>
              <a:rPr lang="en-IN" dirty="0"/>
              <a:t>or </a:t>
            </a:r>
            <a:r>
              <a:rPr lang="en-IN" b="1" dirty="0">
                <a:solidFill>
                  <a:srgbClr val="7030A0"/>
                </a:solidFill>
              </a:rPr>
              <a:t>data model mapping</a:t>
            </a:r>
            <a:r>
              <a:rPr lang="en-IN" dirty="0"/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Its result is a database schema in the implementation data model of the DBMS.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last step is the </a:t>
            </a:r>
            <a:r>
              <a:rPr lang="en-IN" b="1" dirty="0">
                <a:solidFill>
                  <a:srgbClr val="7030A0"/>
                </a:solidFill>
              </a:rPr>
              <a:t>physical design </a:t>
            </a:r>
            <a:r>
              <a:rPr lang="en-IN" dirty="0"/>
              <a:t>phase, during which the internal storage structures, file organizations, indexes, access paths, and physical design parameters for the database files are specified.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650D465-4FF6-46FA-9A0D-FFDBFC8B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7617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30" y="670751"/>
            <a:ext cx="6607050" cy="608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650D465-4FF6-46FA-9A0D-FFDBFC8B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0020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16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Methodologies for Conceptual Design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Entity Relationship (ER) Diagrams </a:t>
            </a:r>
            <a:r>
              <a:rPr lang="en-US" altLang="en-US" dirty="0">
                <a:solidFill>
                  <a:srgbClr val="FF0000"/>
                </a:solidFill>
              </a:rPr>
              <a:t>(This Chapter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Enhanced Entity Relationship (EER) Diagrams (Chapter 4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Use of Design Tools in industry for designing and documenting large scale </a:t>
            </a:r>
            <a:r>
              <a:rPr lang="en-US" altLang="en-US" dirty="0" smtClean="0"/>
              <a:t>designs</a:t>
            </a:r>
          </a:p>
          <a:p>
            <a:endParaRPr lang="en-US" altLang="en-US" dirty="0"/>
          </a:p>
          <a:p>
            <a:r>
              <a:rPr lang="en-US" altLang="en-US" dirty="0"/>
              <a:t>The UML (Unified Modeling Language) Class Diagrams are popular in industry to document conceptual database designs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4219</Words>
  <Application>Microsoft Office PowerPoint</Application>
  <PresentationFormat>Custom</PresentationFormat>
  <Paragraphs>397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Entity-Relationship (ER) Model</vt:lpstr>
      <vt:lpstr>Overview of Database Design Process</vt:lpstr>
      <vt:lpstr>Overview of Database Design Process</vt:lpstr>
      <vt:lpstr>Example COMPANY Database</vt:lpstr>
      <vt:lpstr>Example COMPANY Database</vt:lpstr>
      <vt:lpstr>Database Design</vt:lpstr>
      <vt:lpstr>Database Design</vt:lpstr>
      <vt:lpstr>Database Design</vt:lpstr>
      <vt:lpstr>Methodologies for Conceptual Design</vt:lpstr>
      <vt:lpstr>ER Model Concepts</vt:lpstr>
      <vt:lpstr>Entities and Attributes</vt:lpstr>
      <vt:lpstr>Types of Attributes</vt:lpstr>
      <vt:lpstr>A hierarchy of composite attributes</vt:lpstr>
      <vt:lpstr>Types of Attributes</vt:lpstr>
      <vt:lpstr>Types of Attributes</vt:lpstr>
      <vt:lpstr>Entity Types and Entity Sets</vt:lpstr>
      <vt:lpstr>Entity Types and Entity Sets</vt:lpstr>
      <vt:lpstr>Example: CAR Entity Type</vt:lpstr>
      <vt:lpstr>NOTATION for ER diagrams</vt:lpstr>
      <vt:lpstr>Key Attributes of an Entity Type</vt:lpstr>
      <vt:lpstr>Key Attributes of an Entity Type</vt:lpstr>
      <vt:lpstr>Value Sets (Domains) of Attributes</vt:lpstr>
      <vt:lpstr>Initial Conceptual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</vt:lpstr>
      <vt:lpstr>Relationship Types, Sets, and Instances</vt:lpstr>
      <vt:lpstr>Relationship instances of the WORKS_FOR N:1 relationship between EMPLOYEE and DEPARTMENT</vt:lpstr>
      <vt:lpstr>Relationship Types, Sets, and Instances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 </vt:lpstr>
      <vt:lpstr>Degree of a Relationship Type</vt:lpstr>
      <vt:lpstr>Example of ternary relationship</vt:lpstr>
      <vt:lpstr>Recursive Relationship Type</vt:lpstr>
      <vt:lpstr>PowerPoint Presentation</vt:lpstr>
      <vt:lpstr>A Recursive Relationship Supervision</vt:lpstr>
      <vt:lpstr>Constraints on Binary Relationship Types</vt:lpstr>
      <vt:lpstr>Cardinality ratios</vt:lpstr>
      <vt:lpstr>One-to-one (1:1) Relationship</vt:lpstr>
      <vt:lpstr>Many-to-one (N:1) Relationship</vt:lpstr>
      <vt:lpstr>Many-to-many (M:N) Relationship</vt:lpstr>
      <vt:lpstr>Participation Constraints and Existence Dependencies</vt:lpstr>
      <vt:lpstr>Participation Constraints and Existence Dependencies</vt:lpstr>
      <vt:lpstr>Participation Constraints and Existence Dependencies</vt:lpstr>
      <vt:lpstr>Attributes of Relationship Types</vt:lpstr>
      <vt:lpstr>Weak Entity Types</vt:lpstr>
      <vt:lpstr>Weak Entity Types</vt:lpstr>
      <vt:lpstr>Weak Entity Types</vt:lpstr>
      <vt:lpstr>Notation for ER Diagrams</vt:lpstr>
      <vt:lpstr>Refining the COMPANY database schema by introducing relationships</vt:lpstr>
      <vt:lpstr>Discussion on Relationship Types</vt:lpstr>
      <vt:lpstr>ER diagram for COMPANY database</vt:lpstr>
      <vt:lpstr>Relationships of Higher Degree</vt:lpstr>
      <vt:lpstr>Relationships of Higher Degree</vt:lpstr>
      <vt:lpstr>Relationships of Higher Degree</vt:lpstr>
      <vt:lpstr>Relationships of Higher Degree</vt:lpstr>
      <vt:lpstr>Weak entity type with a ternary (or n-ary) identifying relationship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(ER) Model</dc:title>
  <dc:creator>PRATIK ROY</dc:creator>
  <cp:lastModifiedBy>hp</cp:lastModifiedBy>
  <cp:revision>66</cp:revision>
  <dcterms:created xsi:type="dcterms:W3CDTF">2021-09-16T21:27:56Z</dcterms:created>
  <dcterms:modified xsi:type="dcterms:W3CDTF">2022-01-24T08:18:55Z</dcterms:modified>
</cp:coreProperties>
</file>