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82" r:id="rId6"/>
    <p:sldId id="260" r:id="rId7"/>
    <p:sldId id="261" r:id="rId8"/>
    <p:sldId id="283"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91" r:id="rId30"/>
    <p:sldId id="292" r:id="rId31"/>
    <p:sldId id="293" r:id="rId32"/>
    <p:sldId id="284" r:id="rId33"/>
    <p:sldId id="285" r:id="rId34"/>
    <p:sldId id="286" r:id="rId35"/>
    <p:sldId id="287" r:id="rId36"/>
    <p:sldId id="288" r:id="rId37"/>
    <p:sldId id="289" r:id="rId38"/>
    <p:sldId id="290"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226ABB-CA15-4101-8549-35AAEEDB8C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3DB443F1-6FE5-49D4-A99A-22B5570419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F613AC03-02E3-46C0-8FA6-08D5898664D9}"/>
              </a:ext>
            </a:extLst>
          </p:cNvPr>
          <p:cNvSpPr>
            <a:spLocks noGrp="1"/>
          </p:cNvSpPr>
          <p:nvPr>
            <p:ph type="dt" sz="half" idx="10"/>
          </p:nvPr>
        </p:nvSpPr>
        <p:spPr/>
        <p:txBody>
          <a:bodyPr/>
          <a:lstStyle/>
          <a:p>
            <a:fld id="{9055A5C8-0773-4C7D-8ACB-2DCD02FEF15B}" type="datetimeFigureOut">
              <a:rPr lang="en-IN" smtClean="0"/>
              <a:t>11-12-2021</a:t>
            </a:fld>
            <a:endParaRPr lang="en-IN"/>
          </a:p>
        </p:txBody>
      </p:sp>
      <p:sp>
        <p:nvSpPr>
          <p:cNvPr id="5" name="Footer Placeholder 4">
            <a:extLst>
              <a:ext uri="{FF2B5EF4-FFF2-40B4-BE49-F238E27FC236}">
                <a16:creationId xmlns:a16="http://schemas.microsoft.com/office/drawing/2014/main" xmlns="" id="{883B656C-2FAA-4AD0-B5AA-EBE859070D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3E055F3-B7F9-4337-BC0E-FF93895D0411}"/>
              </a:ext>
            </a:extLst>
          </p:cNvPr>
          <p:cNvSpPr>
            <a:spLocks noGrp="1"/>
          </p:cNvSpPr>
          <p:nvPr>
            <p:ph type="sldNum" sz="quarter" idx="12"/>
          </p:nvPr>
        </p:nvSpPr>
        <p:spPr/>
        <p:txBody>
          <a:bodyPr/>
          <a:lstStyle/>
          <a:p>
            <a:fld id="{1F79DD15-0091-482B-81C9-6AC0E73C3F93}" type="slidenum">
              <a:rPr lang="en-IN" smtClean="0"/>
              <a:t>‹#›</a:t>
            </a:fld>
            <a:endParaRPr lang="en-IN"/>
          </a:p>
        </p:txBody>
      </p:sp>
    </p:spTree>
    <p:extLst>
      <p:ext uri="{BB962C8B-B14F-4D97-AF65-F5344CB8AC3E}">
        <p14:creationId xmlns:p14="http://schemas.microsoft.com/office/powerpoint/2010/main" val="2664344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24B1A2-A633-4345-ADEC-01C0E7866A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44058E34-DB61-4DAB-8B6D-791A9C1DC6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F22DD85-008F-402B-AD5B-5E0F9911A5D9}"/>
              </a:ext>
            </a:extLst>
          </p:cNvPr>
          <p:cNvSpPr>
            <a:spLocks noGrp="1"/>
          </p:cNvSpPr>
          <p:nvPr>
            <p:ph type="dt" sz="half" idx="10"/>
          </p:nvPr>
        </p:nvSpPr>
        <p:spPr/>
        <p:txBody>
          <a:bodyPr/>
          <a:lstStyle/>
          <a:p>
            <a:fld id="{9055A5C8-0773-4C7D-8ACB-2DCD02FEF15B}" type="datetimeFigureOut">
              <a:rPr lang="en-IN" smtClean="0"/>
              <a:t>11-12-2021</a:t>
            </a:fld>
            <a:endParaRPr lang="en-IN"/>
          </a:p>
        </p:txBody>
      </p:sp>
      <p:sp>
        <p:nvSpPr>
          <p:cNvPr id="5" name="Footer Placeholder 4">
            <a:extLst>
              <a:ext uri="{FF2B5EF4-FFF2-40B4-BE49-F238E27FC236}">
                <a16:creationId xmlns:a16="http://schemas.microsoft.com/office/drawing/2014/main" xmlns="" id="{390BDAEC-1C83-499E-B0C6-57B7F6F0AC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E8F79CF-EB58-455C-80C1-8ED86D499405}"/>
              </a:ext>
            </a:extLst>
          </p:cNvPr>
          <p:cNvSpPr>
            <a:spLocks noGrp="1"/>
          </p:cNvSpPr>
          <p:nvPr>
            <p:ph type="sldNum" sz="quarter" idx="12"/>
          </p:nvPr>
        </p:nvSpPr>
        <p:spPr/>
        <p:txBody>
          <a:bodyPr/>
          <a:lstStyle/>
          <a:p>
            <a:fld id="{1F79DD15-0091-482B-81C9-6AC0E73C3F93}" type="slidenum">
              <a:rPr lang="en-IN" smtClean="0"/>
              <a:t>‹#›</a:t>
            </a:fld>
            <a:endParaRPr lang="en-IN"/>
          </a:p>
        </p:txBody>
      </p:sp>
    </p:spTree>
    <p:extLst>
      <p:ext uri="{BB962C8B-B14F-4D97-AF65-F5344CB8AC3E}">
        <p14:creationId xmlns:p14="http://schemas.microsoft.com/office/powerpoint/2010/main" val="2269378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7DB404E7-68EB-420C-B02A-99EDAB3B626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EA2551D-A4E2-43A5-AA63-61E1609CCD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C74B778-16D5-45D3-BD31-353DE30383CC}"/>
              </a:ext>
            </a:extLst>
          </p:cNvPr>
          <p:cNvSpPr>
            <a:spLocks noGrp="1"/>
          </p:cNvSpPr>
          <p:nvPr>
            <p:ph type="dt" sz="half" idx="10"/>
          </p:nvPr>
        </p:nvSpPr>
        <p:spPr/>
        <p:txBody>
          <a:bodyPr/>
          <a:lstStyle/>
          <a:p>
            <a:fld id="{9055A5C8-0773-4C7D-8ACB-2DCD02FEF15B}" type="datetimeFigureOut">
              <a:rPr lang="en-IN" smtClean="0"/>
              <a:t>11-12-2021</a:t>
            </a:fld>
            <a:endParaRPr lang="en-IN"/>
          </a:p>
        </p:txBody>
      </p:sp>
      <p:sp>
        <p:nvSpPr>
          <p:cNvPr id="5" name="Footer Placeholder 4">
            <a:extLst>
              <a:ext uri="{FF2B5EF4-FFF2-40B4-BE49-F238E27FC236}">
                <a16:creationId xmlns:a16="http://schemas.microsoft.com/office/drawing/2014/main" xmlns="" id="{B3905F25-0E71-4136-9931-EF00674F12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824E8AF-4AE8-4180-BD15-8F3A93949F93}"/>
              </a:ext>
            </a:extLst>
          </p:cNvPr>
          <p:cNvSpPr>
            <a:spLocks noGrp="1"/>
          </p:cNvSpPr>
          <p:nvPr>
            <p:ph type="sldNum" sz="quarter" idx="12"/>
          </p:nvPr>
        </p:nvSpPr>
        <p:spPr/>
        <p:txBody>
          <a:bodyPr/>
          <a:lstStyle/>
          <a:p>
            <a:fld id="{1F79DD15-0091-482B-81C9-6AC0E73C3F93}" type="slidenum">
              <a:rPr lang="en-IN" smtClean="0"/>
              <a:t>‹#›</a:t>
            </a:fld>
            <a:endParaRPr lang="en-IN"/>
          </a:p>
        </p:txBody>
      </p:sp>
    </p:spTree>
    <p:extLst>
      <p:ext uri="{BB962C8B-B14F-4D97-AF65-F5344CB8AC3E}">
        <p14:creationId xmlns:p14="http://schemas.microsoft.com/office/powerpoint/2010/main" val="3090498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F85B19-475F-4081-AEA8-17308571D9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4C6EF3C-A56C-450C-BB24-BFD0AB0732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9C4701C-9335-4A02-89C5-CF7A348BCF06}"/>
              </a:ext>
            </a:extLst>
          </p:cNvPr>
          <p:cNvSpPr>
            <a:spLocks noGrp="1"/>
          </p:cNvSpPr>
          <p:nvPr>
            <p:ph type="dt" sz="half" idx="10"/>
          </p:nvPr>
        </p:nvSpPr>
        <p:spPr/>
        <p:txBody>
          <a:bodyPr/>
          <a:lstStyle/>
          <a:p>
            <a:fld id="{9055A5C8-0773-4C7D-8ACB-2DCD02FEF15B}" type="datetimeFigureOut">
              <a:rPr lang="en-IN" smtClean="0"/>
              <a:t>11-12-2021</a:t>
            </a:fld>
            <a:endParaRPr lang="en-IN"/>
          </a:p>
        </p:txBody>
      </p:sp>
      <p:sp>
        <p:nvSpPr>
          <p:cNvPr id="5" name="Footer Placeholder 4">
            <a:extLst>
              <a:ext uri="{FF2B5EF4-FFF2-40B4-BE49-F238E27FC236}">
                <a16:creationId xmlns:a16="http://schemas.microsoft.com/office/drawing/2014/main" xmlns="" id="{589A8B54-ECD7-40F4-BD0D-A3F44EAC91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28AA6B2-8BBA-4507-8E46-C541509B39BA}"/>
              </a:ext>
            </a:extLst>
          </p:cNvPr>
          <p:cNvSpPr>
            <a:spLocks noGrp="1"/>
          </p:cNvSpPr>
          <p:nvPr>
            <p:ph type="sldNum" sz="quarter" idx="12"/>
          </p:nvPr>
        </p:nvSpPr>
        <p:spPr/>
        <p:txBody>
          <a:bodyPr/>
          <a:lstStyle/>
          <a:p>
            <a:fld id="{1F79DD15-0091-482B-81C9-6AC0E73C3F93}" type="slidenum">
              <a:rPr lang="en-IN" smtClean="0"/>
              <a:t>‹#›</a:t>
            </a:fld>
            <a:endParaRPr lang="en-IN"/>
          </a:p>
        </p:txBody>
      </p:sp>
    </p:spTree>
    <p:extLst>
      <p:ext uri="{BB962C8B-B14F-4D97-AF65-F5344CB8AC3E}">
        <p14:creationId xmlns:p14="http://schemas.microsoft.com/office/powerpoint/2010/main" val="1703180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73A142-0DF6-43F3-976D-F60289610F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5A092407-340D-427C-9051-26FA9601CC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390F6248-97E9-4B9B-9E11-D8E82E966CA5}"/>
              </a:ext>
            </a:extLst>
          </p:cNvPr>
          <p:cNvSpPr>
            <a:spLocks noGrp="1"/>
          </p:cNvSpPr>
          <p:nvPr>
            <p:ph type="dt" sz="half" idx="10"/>
          </p:nvPr>
        </p:nvSpPr>
        <p:spPr/>
        <p:txBody>
          <a:bodyPr/>
          <a:lstStyle/>
          <a:p>
            <a:fld id="{9055A5C8-0773-4C7D-8ACB-2DCD02FEF15B}" type="datetimeFigureOut">
              <a:rPr lang="en-IN" smtClean="0"/>
              <a:t>11-12-2021</a:t>
            </a:fld>
            <a:endParaRPr lang="en-IN"/>
          </a:p>
        </p:txBody>
      </p:sp>
      <p:sp>
        <p:nvSpPr>
          <p:cNvPr id="5" name="Footer Placeholder 4">
            <a:extLst>
              <a:ext uri="{FF2B5EF4-FFF2-40B4-BE49-F238E27FC236}">
                <a16:creationId xmlns:a16="http://schemas.microsoft.com/office/drawing/2014/main" xmlns="" id="{5B124897-DDCC-458E-B217-629B4BEE74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6F97A2F-F7D9-4655-BFCF-071B42403F8E}"/>
              </a:ext>
            </a:extLst>
          </p:cNvPr>
          <p:cNvSpPr>
            <a:spLocks noGrp="1"/>
          </p:cNvSpPr>
          <p:nvPr>
            <p:ph type="sldNum" sz="quarter" idx="12"/>
          </p:nvPr>
        </p:nvSpPr>
        <p:spPr/>
        <p:txBody>
          <a:bodyPr/>
          <a:lstStyle/>
          <a:p>
            <a:fld id="{1F79DD15-0091-482B-81C9-6AC0E73C3F93}" type="slidenum">
              <a:rPr lang="en-IN" smtClean="0"/>
              <a:t>‹#›</a:t>
            </a:fld>
            <a:endParaRPr lang="en-IN"/>
          </a:p>
        </p:txBody>
      </p:sp>
    </p:spTree>
    <p:extLst>
      <p:ext uri="{BB962C8B-B14F-4D97-AF65-F5344CB8AC3E}">
        <p14:creationId xmlns:p14="http://schemas.microsoft.com/office/powerpoint/2010/main" val="3538453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71C0D4-FEB6-45DD-ADDE-31070BDB683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C8EEB75-E890-4FC9-95BD-3CCC0C0E96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FC73F28C-3BFE-4564-AB43-0F9C31E87A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8EF1C4FE-3F31-44F7-A3BF-E34742387165}"/>
              </a:ext>
            </a:extLst>
          </p:cNvPr>
          <p:cNvSpPr>
            <a:spLocks noGrp="1"/>
          </p:cNvSpPr>
          <p:nvPr>
            <p:ph type="dt" sz="half" idx="10"/>
          </p:nvPr>
        </p:nvSpPr>
        <p:spPr/>
        <p:txBody>
          <a:bodyPr/>
          <a:lstStyle/>
          <a:p>
            <a:fld id="{9055A5C8-0773-4C7D-8ACB-2DCD02FEF15B}" type="datetimeFigureOut">
              <a:rPr lang="en-IN" smtClean="0"/>
              <a:t>11-12-2021</a:t>
            </a:fld>
            <a:endParaRPr lang="en-IN"/>
          </a:p>
        </p:txBody>
      </p:sp>
      <p:sp>
        <p:nvSpPr>
          <p:cNvPr id="6" name="Footer Placeholder 5">
            <a:extLst>
              <a:ext uri="{FF2B5EF4-FFF2-40B4-BE49-F238E27FC236}">
                <a16:creationId xmlns:a16="http://schemas.microsoft.com/office/drawing/2014/main" xmlns="" id="{F61B8485-E15F-4696-BA84-2F5C09DF02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6FBED02-0382-455C-94C9-0A38BDBB556E}"/>
              </a:ext>
            </a:extLst>
          </p:cNvPr>
          <p:cNvSpPr>
            <a:spLocks noGrp="1"/>
          </p:cNvSpPr>
          <p:nvPr>
            <p:ph type="sldNum" sz="quarter" idx="12"/>
          </p:nvPr>
        </p:nvSpPr>
        <p:spPr/>
        <p:txBody>
          <a:bodyPr/>
          <a:lstStyle/>
          <a:p>
            <a:fld id="{1F79DD15-0091-482B-81C9-6AC0E73C3F93}" type="slidenum">
              <a:rPr lang="en-IN" smtClean="0"/>
              <a:t>‹#›</a:t>
            </a:fld>
            <a:endParaRPr lang="en-IN"/>
          </a:p>
        </p:txBody>
      </p:sp>
    </p:spTree>
    <p:extLst>
      <p:ext uri="{BB962C8B-B14F-4D97-AF65-F5344CB8AC3E}">
        <p14:creationId xmlns:p14="http://schemas.microsoft.com/office/powerpoint/2010/main" val="2970873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875C28-CB04-42B6-BDC5-6A8B1488297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D9B468A-9F84-45B2-BCE7-FC9F446543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E263DD5B-F5E9-45C0-9EC1-4DB1DAEE05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7740B8B6-C5BA-45AD-BC14-BBAA8CDF82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D10320E9-617E-4D15-BDF6-61874E9B91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F894B95D-0C05-4C1F-A953-BB63AE218E5C}"/>
              </a:ext>
            </a:extLst>
          </p:cNvPr>
          <p:cNvSpPr>
            <a:spLocks noGrp="1"/>
          </p:cNvSpPr>
          <p:nvPr>
            <p:ph type="dt" sz="half" idx="10"/>
          </p:nvPr>
        </p:nvSpPr>
        <p:spPr/>
        <p:txBody>
          <a:bodyPr/>
          <a:lstStyle/>
          <a:p>
            <a:fld id="{9055A5C8-0773-4C7D-8ACB-2DCD02FEF15B}" type="datetimeFigureOut">
              <a:rPr lang="en-IN" smtClean="0"/>
              <a:t>11-12-2021</a:t>
            </a:fld>
            <a:endParaRPr lang="en-IN"/>
          </a:p>
        </p:txBody>
      </p:sp>
      <p:sp>
        <p:nvSpPr>
          <p:cNvPr id="8" name="Footer Placeholder 7">
            <a:extLst>
              <a:ext uri="{FF2B5EF4-FFF2-40B4-BE49-F238E27FC236}">
                <a16:creationId xmlns:a16="http://schemas.microsoft.com/office/drawing/2014/main" xmlns="" id="{7B6DAE10-16CB-4A1E-989E-D7BDFE6D16E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4595384F-AE69-4FCF-935F-F6C0C91EE2B6}"/>
              </a:ext>
            </a:extLst>
          </p:cNvPr>
          <p:cNvSpPr>
            <a:spLocks noGrp="1"/>
          </p:cNvSpPr>
          <p:nvPr>
            <p:ph type="sldNum" sz="quarter" idx="12"/>
          </p:nvPr>
        </p:nvSpPr>
        <p:spPr/>
        <p:txBody>
          <a:bodyPr/>
          <a:lstStyle/>
          <a:p>
            <a:fld id="{1F79DD15-0091-482B-81C9-6AC0E73C3F93}" type="slidenum">
              <a:rPr lang="en-IN" smtClean="0"/>
              <a:t>‹#›</a:t>
            </a:fld>
            <a:endParaRPr lang="en-IN"/>
          </a:p>
        </p:txBody>
      </p:sp>
    </p:spTree>
    <p:extLst>
      <p:ext uri="{BB962C8B-B14F-4D97-AF65-F5344CB8AC3E}">
        <p14:creationId xmlns:p14="http://schemas.microsoft.com/office/powerpoint/2010/main" val="4214425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2B1C82-9297-48CE-A775-0789BCBFAD7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16B3C652-36BC-415A-9306-00B4E158E3D6}"/>
              </a:ext>
            </a:extLst>
          </p:cNvPr>
          <p:cNvSpPr>
            <a:spLocks noGrp="1"/>
          </p:cNvSpPr>
          <p:nvPr>
            <p:ph type="dt" sz="half" idx="10"/>
          </p:nvPr>
        </p:nvSpPr>
        <p:spPr/>
        <p:txBody>
          <a:bodyPr/>
          <a:lstStyle/>
          <a:p>
            <a:fld id="{9055A5C8-0773-4C7D-8ACB-2DCD02FEF15B}" type="datetimeFigureOut">
              <a:rPr lang="en-IN" smtClean="0"/>
              <a:t>11-12-2021</a:t>
            </a:fld>
            <a:endParaRPr lang="en-IN"/>
          </a:p>
        </p:txBody>
      </p:sp>
      <p:sp>
        <p:nvSpPr>
          <p:cNvPr id="4" name="Footer Placeholder 3">
            <a:extLst>
              <a:ext uri="{FF2B5EF4-FFF2-40B4-BE49-F238E27FC236}">
                <a16:creationId xmlns:a16="http://schemas.microsoft.com/office/drawing/2014/main" xmlns="" id="{F50F1AF7-DEF7-4356-A5E4-01E9CCBA60A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5CEC677B-E714-465A-BBCC-81AAA87D0903}"/>
              </a:ext>
            </a:extLst>
          </p:cNvPr>
          <p:cNvSpPr>
            <a:spLocks noGrp="1"/>
          </p:cNvSpPr>
          <p:nvPr>
            <p:ph type="sldNum" sz="quarter" idx="12"/>
          </p:nvPr>
        </p:nvSpPr>
        <p:spPr/>
        <p:txBody>
          <a:bodyPr/>
          <a:lstStyle/>
          <a:p>
            <a:fld id="{1F79DD15-0091-482B-81C9-6AC0E73C3F93}" type="slidenum">
              <a:rPr lang="en-IN" smtClean="0"/>
              <a:t>‹#›</a:t>
            </a:fld>
            <a:endParaRPr lang="en-IN"/>
          </a:p>
        </p:txBody>
      </p:sp>
    </p:spTree>
    <p:extLst>
      <p:ext uri="{BB962C8B-B14F-4D97-AF65-F5344CB8AC3E}">
        <p14:creationId xmlns:p14="http://schemas.microsoft.com/office/powerpoint/2010/main" val="521101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335DF39-D98A-4D97-A1B9-E8F269E5E5E2}"/>
              </a:ext>
            </a:extLst>
          </p:cNvPr>
          <p:cNvSpPr>
            <a:spLocks noGrp="1"/>
          </p:cNvSpPr>
          <p:nvPr>
            <p:ph type="dt" sz="half" idx="10"/>
          </p:nvPr>
        </p:nvSpPr>
        <p:spPr/>
        <p:txBody>
          <a:bodyPr/>
          <a:lstStyle/>
          <a:p>
            <a:fld id="{9055A5C8-0773-4C7D-8ACB-2DCD02FEF15B}" type="datetimeFigureOut">
              <a:rPr lang="en-IN" smtClean="0"/>
              <a:t>11-12-2021</a:t>
            </a:fld>
            <a:endParaRPr lang="en-IN"/>
          </a:p>
        </p:txBody>
      </p:sp>
      <p:sp>
        <p:nvSpPr>
          <p:cNvPr id="3" name="Footer Placeholder 2">
            <a:extLst>
              <a:ext uri="{FF2B5EF4-FFF2-40B4-BE49-F238E27FC236}">
                <a16:creationId xmlns:a16="http://schemas.microsoft.com/office/drawing/2014/main" xmlns="" id="{6A99A205-EF33-491F-877E-087B64C4C9D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D0073B6D-A7A0-4B56-9716-BE23D08E94B7}"/>
              </a:ext>
            </a:extLst>
          </p:cNvPr>
          <p:cNvSpPr>
            <a:spLocks noGrp="1"/>
          </p:cNvSpPr>
          <p:nvPr>
            <p:ph type="sldNum" sz="quarter" idx="12"/>
          </p:nvPr>
        </p:nvSpPr>
        <p:spPr/>
        <p:txBody>
          <a:bodyPr/>
          <a:lstStyle/>
          <a:p>
            <a:fld id="{1F79DD15-0091-482B-81C9-6AC0E73C3F93}" type="slidenum">
              <a:rPr lang="en-IN" smtClean="0"/>
              <a:t>‹#›</a:t>
            </a:fld>
            <a:endParaRPr lang="en-IN"/>
          </a:p>
        </p:txBody>
      </p:sp>
    </p:spTree>
    <p:extLst>
      <p:ext uri="{BB962C8B-B14F-4D97-AF65-F5344CB8AC3E}">
        <p14:creationId xmlns:p14="http://schemas.microsoft.com/office/powerpoint/2010/main" val="2195654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79DC0C-CD42-40EB-8703-4C16F2A4A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D464176-5578-4F6D-83C4-05532ACDEF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559E79A0-6833-4F0D-B579-12273BB055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FF9E778-F780-4F91-91B8-3771FB3B6588}"/>
              </a:ext>
            </a:extLst>
          </p:cNvPr>
          <p:cNvSpPr>
            <a:spLocks noGrp="1"/>
          </p:cNvSpPr>
          <p:nvPr>
            <p:ph type="dt" sz="half" idx="10"/>
          </p:nvPr>
        </p:nvSpPr>
        <p:spPr/>
        <p:txBody>
          <a:bodyPr/>
          <a:lstStyle/>
          <a:p>
            <a:fld id="{9055A5C8-0773-4C7D-8ACB-2DCD02FEF15B}" type="datetimeFigureOut">
              <a:rPr lang="en-IN" smtClean="0"/>
              <a:t>11-12-2021</a:t>
            </a:fld>
            <a:endParaRPr lang="en-IN"/>
          </a:p>
        </p:txBody>
      </p:sp>
      <p:sp>
        <p:nvSpPr>
          <p:cNvPr id="6" name="Footer Placeholder 5">
            <a:extLst>
              <a:ext uri="{FF2B5EF4-FFF2-40B4-BE49-F238E27FC236}">
                <a16:creationId xmlns:a16="http://schemas.microsoft.com/office/drawing/2014/main" xmlns="" id="{FF5D096F-3B9F-4903-BBE5-8C0E85CB78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D96503A-A88A-431F-B17A-4E20B0F26389}"/>
              </a:ext>
            </a:extLst>
          </p:cNvPr>
          <p:cNvSpPr>
            <a:spLocks noGrp="1"/>
          </p:cNvSpPr>
          <p:nvPr>
            <p:ph type="sldNum" sz="quarter" idx="12"/>
          </p:nvPr>
        </p:nvSpPr>
        <p:spPr/>
        <p:txBody>
          <a:bodyPr/>
          <a:lstStyle/>
          <a:p>
            <a:fld id="{1F79DD15-0091-482B-81C9-6AC0E73C3F93}" type="slidenum">
              <a:rPr lang="en-IN" smtClean="0"/>
              <a:t>‹#›</a:t>
            </a:fld>
            <a:endParaRPr lang="en-IN"/>
          </a:p>
        </p:txBody>
      </p:sp>
    </p:spTree>
    <p:extLst>
      <p:ext uri="{BB962C8B-B14F-4D97-AF65-F5344CB8AC3E}">
        <p14:creationId xmlns:p14="http://schemas.microsoft.com/office/powerpoint/2010/main" val="1458731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F6F2B8-2D6E-4174-8E69-C467C4433E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252AB564-42D0-4E4A-8B10-CC9E291720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173DE08B-EE11-48B9-AE30-CAE6AA36CE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4026350-2697-4DCA-A305-57C31E2C9A58}"/>
              </a:ext>
            </a:extLst>
          </p:cNvPr>
          <p:cNvSpPr>
            <a:spLocks noGrp="1"/>
          </p:cNvSpPr>
          <p:nvPr>
            <p:ph type="dt" sz="half" idx="10"/>
          </p:nvPr>
        </p:nvSpPr>
        <p:spPr/>
        <p:txBody>
          <a:bodyPr/>
          <a:lstStyle/>
          <a:p>
            <a:fld id="{9055A5C8-0773-4C7D-8ACB-2DCD02FEF15B}" type="datetimeFigureOut">
              <a:rPr lang="en-IN" smtClean="0"/>
              <a:t>11-12-2021</a:t>
            </a:fld>
            <a:endParaRPr lang="en-IN"/>
          </a:p>
        </p:txBody>
      </p:sp>
      <p:sp>
        <p:nvSpPr>
          <p:cNvPr id="6" name="Footer Placeholder 5">
            <a:extLst>
              <a:ext uri="{FF2B5EF4-FFF2-40B4-BE49-F238E27FC236}">
                <a16:creationId xmlns:a16="http://schemas.microsoft.com/office/drawing/2014/main" xmlns="" id="{170C68C0-5C08-47CE-AFCC-AF15040AB5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09E4EB18-7E8F-408D-9091-3F81362B6952}"/>
              </a:ext>
            </a:extLst>
          </p:cNvPr>
          <p:cNvSpPr>
            <a:spLocks noGrp="1"/>
          </p:cNvSpPr>
          <p:nvPr>
            <p:ph type="sldNum" sz="quarter" idx="12"/>
          </p:nvPr>
        </p:nvSpPr>
        <p:spPr/>
        <p:txBody>
          <a:bodyPr/>
          <a:lstStyle/>
          <a:p>
            <a:fld id="{1F79DD15-0091-482B-81C9-6AC0E73C3F93}" type="slidenum">
              <a:rPr lang="en-IN" smtClean="0"/>
              <a:t>‹#›</a:t>
            </a:fld>
            <a:endParaRPr lang="en-IN"/>
          </a:p>
        </p:txBody>
      </p:sp>
    </p:spTree>
    <p:extLst>
      <p:ext uri="{BB962C8B-B14F-4D97-AF65-F5344CB8AC3E}">
        <p14:creationId xmlns:p14="http://schemas.microsoft.com/office/powerpoint/2010/main" val="1769771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F28034D-F13C-40F4-A424-C6F4657417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BCA2B72-1C87-49C9-8B61-76AF308842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3F6A9BE-5455-47E1-A80E-FF4157F584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55A5C8-0773-4C7D-8ACB-2DCD02FEF15B}" type="datetimeFigureOut">
              <a:rPr lang="en-IN" smtClean="0"/>
              <a:t>11-12-2021</a:t>
            </a:fld>
            <a:endParaRPr lang="en-IN"/>
          </a:p>
        </p:txBody>
      </p:sp>
      <p:sp>
        <p:nvSpPr>
          <p:cNvPr id="5" name="Footer Placeholder 4">
            <a:extLst>
              <a:ext uri="{FF2B5EF4-FFF2-40B4-BE49-F238E27FC236}">
                <a16:creationId xmlns:a16="http://schemas.microsoft.com/office/drawing/2014/main" xmlns="" id="{4B03040C-1224-442F-A06B-312AFD3EB9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48048B85-FB5F-4EDE-BF88-927E8EDBFF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79DD15-0091-482B-81C9-6AC0E73C3F93}" type="slidenum">
              <a:rPr lang="en-IN" smtClean="0"/>
              <a:t>‹#›</a:t>
            </a:fld>
            <a:endParaRPr lang="en-IN"/>
          </a:p>
        </p:txBody>
      </p:sp>
    </p:spTree>
    <p:extLst>
      <p:ext uri="{BB962C8B-B14F-4D97-AF65-F5344CB8AC3E}">
        <p14:creationId xmlns:p14="http://schemas.microsoft.com/office/powerpoint/2010/main" val="1382715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543260-40D7-4EE8-8EF9-C49A9DBD91B6}"/>
              </a:ext>
            </a:extLst>
          </p:cNvPr>
          <p:cNvSpPr>
            <a:spLocks noGrp="1"/>
          </p:cNvSpPr>
          <p:nvPr>
            <p:ph type="ctrTitle"/>
          </p:nvPr>
        </p:nvSpPr>
        <p:spPr>
          <a:xfrm>
            <a:off x="1524000" y="30408"/>
            <a:ext cx="9144000" cy="2387600"/>
          </a:xfrm>
        </p:spPr>
        <p:txBody>
          <a:bodyPr/>
          <a:lstStyle/>
          <a:p>
            <a:r>
              <a:rPr lang="en-IN" b="1" dirty="0">
                <a:solidFill>
                  <a:schemeClr val="accent2">
                    <a:lumMod val="50000"/>
                  </a:schemeClr>
                </a:solidFill>
              </a:rPr>
              <a:t>Relational Algebra</a:t>
            </a:r>
          </a:p>
        </p:txBody>
      </p:sp>
      <p:sp>
        <p:nvSpPr>
          <p:cNvPr id="4" name="Subtitle 3"/>
          <p:cNvSpPr>
            <a:spLocks noGrp="1"/>
          </p:cNvSpPr>
          <p:nvPr>
            <p:ph type="subTitle" idx="1"/>
          </p:nvPr>
        </p:nvSpPr>
        <p:spPr/>
        <p:txBody>
          <a:bodyPr/>
          <a:lstStyle/>
          <a:p>
            <a:endParaRPr lang="en-IN"/>
          </a:p>
        </p:txBody>
      </p:sp>
    </p:spTree>
    <p:extLst>
      <p:ext uri="{BB962C8B-B14F-4D97-AF65-F5344CB8AC3E}">
        <p14:creationId xmlns:p14="http://schemas.microsoft.com/office/powerpoint/2010/main" val="348597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B2B9CA-9A71-4D8D-9659-7806F257DBD7}"/>
              </a:ext>
            </a:extLst>
          </p:cNvPr>
          <p:cNvSpPr>
            <a:spLocks noGrp="1"/>
          </p:cNvSpPr>
          <p:nvPr>
            <p:ph type="title"/>
          </p:nvPr>
        </p:nvSpPr>
        <p:spPr>
          <a:xfrm>
            <a:off x="838200" y="10013"/>
            <a:ext cx="10515600" cy="1064185"/>
          </a:xfrm>
        </p:spPr>
        <p:txBody>
          <a:bodyPr/>
          <a:lstStyle/>
          <a:p>
            <a:pPr algn="ctr"/>
            <a:r>
              <a:rPr lang="en-IN" b="1" dirty="0">
                <a:solidFill>
                  <a:schemeClr val="accent4">
                    <a:lumMod val="50000"/>
                  </a:schemeClr>
                </a:solidFill>
              </a:rPr>
              <a:t>Cartesian-Product Operation</a:t>
            </a:r>
          </a:p>
        </p:txBody>
      </p:sp>
      <p:sp>
        <p:nvSpPr>
          <p:cNvPr id="3" name="Content Placeholder 2">
            <a:extLst>
              <a:ext uri="{FF2B5EF4-FFF2-40B4-BE49-F238E27FC236}">
                <a16:creationId xmlns:a16="http://schemas.microsoft.com/office/drawing/2014/main" xmlns="" id="{797D1DDA-1ACE-4301-9DA2-9F6A1B7429BB}"/>
              </a:ext>
            </a:extLst>
          </p:cNvPr>
          <p:cNvSpPr>
            <a:spLocks noGrp="1"/>
          </p:cNvSpPr>
          <p:nvPr>
            <p:ph idx="1"/>
          </p:nvPr>
        </p:nvSpPr>
        <p:spPr>
          <a:xfrm>
            <a:off x="1189608" y="905522"/>
            <a:ext cx="10830756" cy="5850385"/>
          </a:xfrm>
        </p:spPr>
        <p:txBody>
          <a:bodyPr/>
          <a:lstStyle/>
          <a:p>
            <a:pPr>
              <a:lnSpc>
                <a:spcPct val="100000"/>
              </a:lnSpc>
              <a:buFont typeface="Wingdings" panose="05000000000000000000" pitchFamily="2" charset="2"/>
              <a:buChar char="q"/>
            </a:pPr>
            <a:r>
              <a:rPr lang="en-IN" dirty="0"/>
              <a:t>Cartesian-product operation (denoted by X) allows us to combine information from any two relations. </a:t>
            </a:r>
          </a:p>
          <a:p>
            <a:pPr>
              <a:lnSpc>
                <a:spcPct val="100000"/>
              </a:lnSpc>
              <a:buFont typeface="Wingdings" panose="05000000000000000000" pitchFamily="2" charset="2"/>
              <a:buChar char="q"/>
            </a:pPr>
            <a:r>
              <a:rPr lang="en-IN" b="0" i="0" dirty="0">
                <a:solidFill>
                  <a:srgbClr val="273239"/>
                </a:solidFill>
                <a:effectLst/>
                <a:latin typeface="urw-din"/>
              </a:rPr>
              <a:t>On applying cartesian product on two relations that is on two sets of tuples, it will take every tuple one by one from the left set(relation) and will pair it up with all the tuples in the right set(relation).</a:t>
            </a:r>
          </a:p>
          <a:p>
            <a:pPr>
              <a:lnSpc>
                <a:spcPct val="100000"/>
              </a:lnSpc>
              <a:buFont typeface="Wingdings" panose="05000000000000000000" pitchFamily="2" charset="2"/>
              <a:buChar char="q"/>
            </a:pPr>
            <a:r>
              <a:rPr lang="en-IN" b="0" i="0" dirty="0">
                <a:solidFill>
                  <a:srgbClr val="273239"/>
                </a:solidFill>
                <a:effectLst/>
                <a:latin typeface="urw-din"/>
              </a:rPr>
              <a:t>So, CROSS PRODUCT of two relation A(R1, R2, R3, …, Rp) with degree p, and B(S1, S2, S3, …, Sn) with degree n, is a relation C(R1, R2, R3, …, Rp, S1, S2, S3, …, Sn) with degree p + n attributes.</a:t>
            </a:r>
          </a:p>
          <a:p>
            <a:pPr marL="0" indent="0">
              <a:lnSpc>
                <a:spcPct val="100000"/>
              </a:lnSpc>
              <a:buNone/>
            </a:pPr>
            <a:endParaRPr lang="en-IN" b="0" i="0" dirty="0">
              <a:solidFill>
                <a:srgbClr val="273239"/>
              </a:solidFill>
              <a:effectLst/>
              <a:latin typeface="urw-din"/>
            </a:endParaRPr>
          </a:p>
          <a:p>
            <a:pPr>
              <a:lnSpc>
                <a:spcPct val="100000"/>
              </a:lnSpc>
              <a:buFont typeface="Wingdings" panose="05000000000000000000" pitchFamily="2" charset="2"/>
              <a:buChar char="q"/>
            </a:pPr>
            <a:endParaRPr lang="en-IN" dirty="0"/>
          </a:p>
        </p:txBody>
      </p:sp>
    </p:spTree>
    <p:extLst>
      <p:ext uri="{BB962C8B-B14F-4D97-AF65-F5344CB8AC3E}">
        <p14:creationId xmlns:p14="http://schemas.microsoft.com/office/powerpoint/2010/main" val="3342561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190CDE5-9E4C-49A6-84F5-FFDC084A681D}"/>
              </a:ext>
            </a:extLst>
          </p:cNvPr>
          <p:cNvSpPr>
            <a:spLocks noGrp="1"/>
          </p:cNvSpPr>
          <p:nvPr>
            <p:ph idx="1"/>
          </p:nvPr>
        </p:nvSpPr>
        <p:spPr>
          <a:xfrm>
            <a:off x="1091953" y="878889"/>
            <a:ext cx="10972799" cy="5868140"/>
          </a:xfrm>
        </p:spPr>
        <p:txBody>
          <a:bodyPr/>
          <a:lstStyle/>
          <a:p>
            <a:pPr>
              <a:buFont typeface="Wingdings" panose="05000000000000000000" pitchFamily="2" charset="2"/>
              <a:buChar char="q"/>
            </a:pPr>
            <a:r>
              <a:rPr lang="en-IN" b="0" i="0" dirty="0">
                <a:solidFill>
                  <a:srgbClr val="273239"/>
                </a:solidFill>
                <a:effectLst/>
                <a:latin typeface="urw-din"/>
              </a:rPr>
              <a:t>Consider two relations STUDENT(SNO, FNAME, LNAME) and DETAIL(ROLLNO, AGE) below:</a:t>
            </a:r>
          </a:p>
          <a:p>
            <a:pPr>
              <a:buFont typeface="Wingdings" panose="05000000000000000000" pitchFamily="2" charset="2"/>
              <a:buChar char="q"/>
            </a:pPr>
            <a:endParaRPr lang="en-IN" dirty="0">
              <a:solidFill>
                <a:srgbClr val="273239"/>
              </a:solidFill>
              <a:latin typeface="urw-din"/>
            </a:endParaRPr>
          </a:p>
          <a:p>
            <a:pPr>
              <a:buFont typeface="Wingdings" panose="05000000000000000000" pitchFamily="2" charset="2"/>
              <a:buChar char="q"/>
            </a:pPr>
            <a:endParaRPr lang="en-IN" b="0" i="0" dirty="0">
              <a:solidFill>
                <a:srgbClr val="273239"/>
              </a:solidFill>
              <a:effectLst/>
              <a:latin typeface="urw-din"/>
            </a:endParaRPr>
          </a:p>
          <a:p>
            <a:pPr>
              <a:buFont typeface="Wingdings" panose="05000000000000000000" pitchFamily="2" charset="2"/>
              <a:buChar char="q"/>
            </a:pPr>
            <a:endParaRPr lang="en-IN" dirty="0">
              <a:solidFill>
                <a:srgbClr val="273239"/>
              </a:solidFill>
              <a:latin typeface="urw-din"/>
            </a:endParaRPr>
          </a:p>
          <a:p>
            <a:pPr>
              <a:buFont typeface="Wingdings" panose="05000000000000000000" pitchFamily="2" charset="2"/>
              <a:buChar char="q"/>
            </a:pPr>
            <a:r>
              <a:rPr lang="en-IN" b="0" i="0" dirty="0">
                <a:solidFill>
                  <a:srgbClr val="273239"/>
                </a:solidFill>
                <a:effectLst/>
                <a:latin typeface="urw-din"/>
              </a:rPr>
              <a:t>On applying CROSS PRODUCT on STUDENT and DETAIL:</a:t>
            </a:r>
            <a:endParaRPr lang="en-IN" dirty="0">
              <a:solidFill>
                <a:srgbClr val="273239"/>
              </a:solidFill>
              <a:latin typeface="urw-din"/>
            </a:endParaRPr>
          </a:p>
          <a:p>
            <a:pPr marL="0" indent="0">
              <a:buNone/>
            </a:pPr>
            <a:endParaRPr lang="en-IN" b="0" i="0" dirty="0">
              <a:solidFill>
                <a:srgbClr val="273239"/>
              </a:solidFill>
              <a:effectLst/>
              <a:latin typeface="urw-din"/>
            </a:endParaRPr>
          </a:p>
          <a:p>
            <a:pPr>
              <a:buFont typeface="Wingdings" panose="05000000000000000000" pitchFamily="2" charset="2"/>
              <a:buChar char="q"/>
            </a:pPr>
            <a:endParaRPr lang="en-IN" b="0" i="0" dirty="0">
              <a:solidFill>
                <a:srgbClr val="273239"/>
              </a:solidFill>
              <a:effectLst/>
              <a:latin typeface="urw-din"/>
            </a:endParaRPr>
          </a:p>
          <a:p>
            <a:pPr>
              <a:buFont typeface="Wingdings" panose="05000000000000000000" pitchFamily="2" charset="2"/>
              <a:buChar char="q"/>
            </a:pPr>
            <a:endParaRPr lang="en-IN" dirty="0">
              <a:solidFill>
                <a:srgbClr val="273239"/>
              </a:solidFill>
              <a:latin typeface="urw-din"/>
            </a:endParaRPr>
          </a:p>
          <a:p>
            <a:pPr>
              <a:buFont typeface="Wingdings" panose="05000000000000000000" pitchFamily="2" charset="2"/>
              <a:buChar char="q"/>
            </a:pPr>
            <a:endParaRPr lang="en-IN" dirty="0"/>
          </a:p>
        </p:txBody>
      </p:sp>
      <p:sp>
        <p:nvSpPr>
          <p:cNvPr id="4" name="Title 1">
            <a:extLst>
              <a:ext uri="{FF2B5EF4-FFF2-40B4-BE49-F238E27FC236}">
                <a16:creationId xmlns:a16="http://schemas.microsoft.com/office/drawing/2014/main" xmlns="" id="{4696F981-974D-49A4-BAF0-85756F7BB9AA}"/>
              </a:ext>
            </a:extLst>
          </p:cNvPr>
          <p:cNvSpPr>
            <a:spLocks noGrp="1"/>
          </p:cNvSpPr>
          <p:nvPr>
            <p:ph type="title"/>
          </p:nvPr>
        </p:nvSpPr>
        <p:spPr>
          <a:xfrm>
            <a:off x="838200" y="10013"/>
            <a:ext cx="10515600" cy="1064185"/>
          </a:xfrm>
        </p:spPr>
        <p:txBody>
          <a:bodyPr/>
          <a:lstStyle/>
          <a:p>
            <a:pPr algn="ctr"/>
            <a:r>
              <a:rPr lang="en-IN" b="1" dirty="0">
                <a:solidFill>
                  <a:schemeClr val="accent4">
                    <a:lumMod val="50000"/>
                  </a:schemeClr>
                </a:solidFill>
              </a:rPr>
              <a:t>Cartesian-Product Operation</a:t>
            </a:r>
          </a:p>
        </p:txBody>
      </p:sp>
      <p:graphicFrame>
        <p:nvGraphicFramePr>
          <p:cNvPr id="8" name="Table 8">
            <a:extLst>
              <a:ext uri="{FF2B5EF4-FFF2-40B4-BE49-F238E27FC236}">
                <a16:creationId xmlns:a16="http://schemas.microsoft.com/office/drawing/2014/main" xmlns="" id="{32B5FB65-F9D7-477F-8BCB-822B16B8EFB2}"/>
              </a:ext>
            </a:extLst>
          </p:cNvPr>
          <p:cNvGraphicFramePr>
            <a:graphicFrameLocks noGrp="1"/>
          </p:cNvGraphicFramePr>
          <p:nvPr>
            <p:extLst>
              <p:ext uri="{D42A27DB-BD31-4B8C-83A1-F6EECF244321}">
                <p14:modId xmlns:p14="http://schemas.microsoft.com/office/powerpoint/2010/main" val="1693780550"/>
              </p:ext>
            </p:extLst>
          </p:nvPr>
        </p:nvGraphicFramePr>
        <p:xfrm>
          <a:off x="2653440" y="1854841"/>
          <a:ext cx="3152559" cy="1097280"/>
        </p:xfrm>
        <a:graphic>
          <a:graphicData uri="http://schemas.openxmlformats.org/drawingml/2006/table">
            <a:tbl>
              <a:tblPr firstRow="1" bandRow="1">
                <a:tableStyleId>{5C22544A-7EE6-4342-B048-85BDC9FD1C3A}</a:tableStyleId>
              </a:tblPr>
              <a:tblGrid>
                <a:gridCol w="1050853">
                  <a:extLst>
                    <a:ext uri="{9D8B030D-6E8A-4147-A177-3AD203B41FA5}">
                      <a16:colId xmlns:a16="http://schemas.microsoft.com/office/drawing/2014/main" xmlns="" val="590397536"/>
                    </a:ext>
                  </a:extLst>
                </a:gridCol>
                <a:gridCol w="1050853">
                  <a:extLst>
                    <a:ext uri="{9D8B030D-6E8A-4147-A177-3AD203B41FA5}">
                      <a16:colId xmlns:a16="http://schemas.microsoft.com/office/drawing/2014/main" xmlns="" val="3671801184"/>
                    </a:ext>
                  </a:extLst>
                </a:gridCol>
                <a:gridCol w="1050853">
                  <a:extLst>
                    <a:ext uri="{9D8B030D-6E8A-4147-A177-3AD203B41FA5}">
                      <a16:colId xmlns:a16="http://schemas.microsoft.com/office/drawing/2014/main" xmlns="" val="3333314442"/>
                    </a:ext>
                  </a:extLst>
                </a:gridCol>
              </a:tblGrid>
              <a:tr h="354728">
                <a:tc>
                  <a:txBody>
                    <a:bodyPr/>
                    <a:lstStyle/>
                    <a:p>
                      <a:pPr algn="ctr" fontAlgn="base"/>
                      <a:r>
                        <a:rPr lang="en-IN" sz="1400" b="0" dirty="0">
                          <a:effectLst/>
                        </a:rPr>
                        <a:t>SNO</a:t>
                      </a:r>
                    </a:p>
                  </a:txBody>
                  <a:tcPr marL="76200" marR="76200" marT="76200" marB="76200" anchor="ctr"/>
                </a:tc>
                <a:tc>
                  <a:txBody>
                    <a:bodyPr/>
                    <a:lstStyle/>
                    <a:p>
                      <a:pPr algn="ctr" fontAlgn="base"/>
                      <a:r>
                        <a:rPr lang="en-IN" sz="1400" b="0">
                          <a:effectLst/>
                        </a:rPr>
                        <a:t>FNAME</a:t>
                      </a:r>
                    </a:p>
                  </a:txBody>
                  <a:tcPr marL="76200" marR="76200" marT="76200" marB="76200" anchor="ctr"/>
                </a:tc>
                <a:tc>
                  <a:txBody>
                    <a:bodyPr/>
                    <a:lstStyle/>
                    <a:p>
                      <a:pPr algn="ctr" fontAlgn="base"/>
                      <a:r>
                        <a:rPr lang="en-IN" sz="1400" b="0" dirty="0">
                          <a:effectLst/>
                        </a:rPr>
                        <a:t>LNAME</a:t>
                      </a:r>
                    </a:p>
                  </a:txBody>
                  <a:tcPr marL="76200" marR="76200" marT="76200" marB="76200" anchor="ctr"/>
                </a:tc>
                <a:extLst>
                  <a:ext uri="{0D108BD9-81ED-4DB2-BD59-A6C34878D82A}">
                    <a16:rowId xmlns:a16="http://schemas.microsoft.com/office/drawing/2014/main" xmlns="" val="3690121636"/>
                  </a:ext>
                </a:extLst>
              </a:tr>
              <a:tr h="354728">
                <a:tc>
                  <a:txBody>
                    <a:bodyPr/>
                    <a:lstStyle/>
                    <a:p>
                      <a:pPr algn="ctr" fontAlgn="base"/>
                      <a:r>
                        <a:rPr lang="en-IN" b="0">
                          <a:effectLst/>
                        </a:rPr>
                        <a:t>1</a:t>
                      </a:r>
                    </a:p>
                  </a:txBody>
                  <a:tcPr anchor="ctr"/>
                </a:tc>
                <a:tc>
                  <a:txBody>
                    <a:bodyPr/>
                    <a:lstStyle/>
                    <a:p>
                      <a:pPr algn="ctr" fontAlgn="base"/>
                      <a:r>
                        <a:rPr lang="en-IN" b="0" dirty="0">
                          <a:effectLst/>
                        </a:rPr>
                        <a:t>ABC</a:t>
                      </a:r>
                    </a:p>
                  </a:txBody>
                  <a:tcPr anchor="ctr"/>
                </a:tc>
                <a:tc>
                  <a:txBody>
                    <a:bodyPr/>
                    <a:lstStyle/>
                    <a:p>
                      <a:pPr algn="ctr" fontAlgn="base"/>
                      <a:r>
                        <a:rPr lang="en-IN" b="0" dirty="0">
                          <a:effectLst/>
                        </a:rPr>
                        <a:t>XYZ</a:t>
                      </a:r>
                    </a:p>
                  </a:txBody>
                  <a:tcPr anchor="ctr"/>
                </a:tc>
                <a:extLst>
                  <a:ext uri="{0D108BD9-81ED-4DB2-BD59-A6C34878D82A}">
                    <a16:rowId xmlns:a16="http://schemas.microsoft.com/office/drawing/2014/main" xmlns="" val="934641313"/>
                  </a:ext>
                </a:extLst>
              </a:tr>
              <a:tr h="354728">
                <a:tc>
                  <a:txBody>
                    <a:bodyPr/>
                    <a:lstStyle/>
                    <a:p>
                      <a:pPr algn="ctr" fontAlgn="base"/>
                      <a:r>
                        <a:rPr lang="en-IN" b="0">
                          <a:effectLst/>
                        </a:rPr>
                        <a:t>2</a:t>
                      </a:r>
                    </a:p>
                  </a:txBody>
                  <a:tcPr anchor="ctr"/>
                </a:tc>
                <a:tc>
                  <a:txBody>
                    <a:bodyPr/>
                    <a:lstStyle/>
                    <a:p>
                      <a:pPr algn="ctr" fontAlgn="base"/>
                      <a:r>
                        <a:rPr lang="en-IN" b="0" dirty="0">
                          <a:effectLst/>
                        </a:rPr>
                        <a:t>PQR</a:t>
                      </a:r>
                    </a:p>
                  </a:txBody>
                  <a:tcPr anchor="ctr"/>
                </a:tc>
                <a:tc>
                  <a:txBody>
                    <a:bodyPr/>
                    <a:lstStyle/>
                    <a:p>
                      <a:pPr algn="ctr" fontAlgn="base"/>
                      <a:r>
                        <a:rPr lang="en-IN" b="0" dirty="0">
                          <a:effectLst/>
                        </a:rPr>
                        <a:t>DEF</a:t>
                      </a:r>
                    </a:p>
                  </a:txBody>
                  <a:tcPr anchor="ctr"/>
                </a:tc>
                <a:extLst>
                  <a:ext uri="{0D108BD9-81ED-4DB2-BD59-A6C34878D82A}">
                    <a16:rowId xmlns:a16="http://schemas.microsoft.com/office/drawing/2014/main" xmlns="" val="3111439054"/>
                  </a:ext>
                </a:extLst>
              </a:tr>
            </a:tbl>
          </a:graphicData>
        </a:graphic>
      </p:graphicFrame>
      <p:graphicFrame>
        <p:nvGraphicFramePr>
          <p:cNvPr id="9" name="Table 9">
            <a:extLst>
              <a:ext uri="{FF2B5EF4-FFF2-40B4-BE49-F238E27FC236}">
                <a16:creationId xmlns:a16="http://schemas.microsoft.com/office/drawing/2014/main" xmlns="" id="{34CEDC7F-3762-47AD-A6FE-5F8563EDB8C4}"/>
              </a:ext>
            </a:extLst>
          </p:cNvPr>
          <p:cNvGraphicFramePr>
            <a:graphicFrameLocks noGrp="1"/>
          </p:cNvGraphicFramePr>
          <p:nvPr>
            <p:extLst>
              <p:ext uri="{D42A27DB-BD31-4B8C-83A1-F6EECF244321}">
                <p14:modId xmlns:p14="http://schemas.microsoft.com/office/powerpoint/2010/main" val="1109622853"/>
              </p:ext>
            </p:extLst>
          </p:nvPr>
        </p:nvGraphicFramePr>
        <p:xfrm>
          <a:off x="6639511" y="1870081"/>
          <a:ext cx="2451224" cy="1097280"/>
        </p:xfrm>
        <a:graphic>
          <a:graphicData uri="http://schemas.openxmlformats.org/drawingml/2006/table">
            <a:tbl>
              <a:tblPr firstRow="1" bandRow="1">
                <a:tableStyleId>{5C22544A-7EE6-4342-B048-85BDC9FD1C3A}</a:tableStyleId>
              </a:tblPr>
              <a:tblGrid>
                <a:gridCol w="1225612">
                  <a:extLst>
                    <a:ext uri="{9D8B030D-6E8A-4147-A177-3AD203B41FA5}">
                      <a16:colId xmlns:a16="http://schemas.microsoft.com/office/drawing/2014/main" xmlns="" val="3915408958"/>
                    </a:ext>
                  </a:extLst>
                </a:gridCol>
                <a:gridCol w="1225612">
                  <a:extLst>
                    <a:ext uri="{9D8B030D-6E8A-4147-A177-3AD203B41FA5}">
                      <a16:colId xmlns:a16="http://schemas.microsoft.com/office/drawing/2014/main" xmlns="" val="1297999393"/>
                    </a:ext>
                  </a:extLst>
                </a:gridCol>
              </a:tblGrid>
              <a:tr h="332469">
                <a:tc>
                  <a:txBody>
                    <a:bodyPr/>
                    <a:lstStyle/>
                    <a:p>
                      <a:pPr algn="ctr" fontAlgn="base"/>
                      <a:r>
                        <a:rPr lang="en-IN" sz="1400" b="0">
                          <a:effectLst/>
                        </a:rPr>
                        <a:t>ROLLNO</a:t>
                      </a:r>
                    </a:p>
                  </a:txBody>
                  <a:tcPr marL="76200" marR="76200" marT="76200" marB="76200" anchor="ctr"/>
                </a:tc>
                <a:tc>
                  <a:txBody>
                    <a:bodyPr/>
                    <a:lstStyle/>
                    <a:p>
                      <a:pPr algn="ctr" fontAlgn="base"/>
                      <a:r>
                        <a:rPr lang="en-IN" sz="1400" b="0" dirty="0">
                          <a:effectLst/>
                        </a:rPr>
                        <a:t>AGE</a:t>
                      </a:r>
                    </a:p>
                  </a:txBody>
                  <a:tcPr marL="76200" marR="76200" marT="76200" marB="76200" anchor="ctr"/>
                </a:tc>
                <a:extLst>
                  <a:ext uri="{0D108BD9-81ED-4DB2-BD59-A6C34878D82A}">
                    <a16:rowId xmlns:a16="http://schemas.microsoft.com/office/drawing/2014/main" xmlns="" val="2953033518"/>
                  </a:ext>
                </a:extLst>
              </a:tr>
              <a:tr h="332469">
                <a:tc>
                  <a:txBody>
                    <a:bodyPr/>
                    <a:lstStyle/>
                    <a:p>
                      <a:pPr algn="ctr" fontAlgn="base"/>
                      <a:r>
                        <a:rPr lang="en-IN" b="0">
                          <a:effectLst/>
                        </a:rPr>
                        <a:t>5</a:t>
                      </a:r>
                    </a:p>
                  </a:txBody>
                  <a:tcPr anchor="ctr"/>
                </a:tc>
                <a:tc>
                  <a:txBody>
                    <a:bodyPr/>
                    <a:lstStyle/>
                    <a:p>
                      <a:pPr algn="ctr" fontAlgn="base"/>
                      <a:r>
                        <a:rPr lang="en-IN" b="0">
                          <a:effectLst/>
                        </a:rPr>
                        <a:t>18</a:t>
                      </a:r>
                    </a:p>
                  </a:txBody>
                  <a:tcPr anchor="ctr"/>
                </a:tc>
                <a:extLst>
                  <a:ext uri="{0D108BD9-81ED-4DB2-BD59-A6C34878D82A}">
                    <a16:rowId xmlns:a16="http://schemas.microsoft.com/office/drawing/2014/main" xmlns="" val="1132739336"/>
                  </a:ext>
                </a:extLst>
              </a:tr>
              <a:tr h="332469">
                <a:tc>
                  <a:txBody>
                    <a:bodyPr/>
                    <a:lstStyle/>
                    <a:p>
                      <a:pPr algn="ctr" fontAlgn="base"/>
                      <a:r>
                        <a:rPr lang="en-IN" b="0">
                          <a:effectLst/>
                        </a:rPr>
                        <a:t>9</a:t>
                      </a:r>
                    </a:p>
                  </a:txBody>
                  <a:tcPr anchor="ctr"/>
                </a:tc>
                <a:tc>
                  <a:txBody>
                    <a:bodyPr/>
                    <a:lstStyle/>
                    <a:p>
                      <a:pPr algn="ctr" fontAlgn="base"/>
                      <a:r>
                        <a:rPr lang="en-IN" b="0" dirty="0">
                          <a:effectLst/>
                        </a:rPr>
                        <a:t>21</a:t>
                      </a:r>
                    </a:p>
                  </a:txBody>
                  <a:tcPr anchor="ctr"/>
                </a:tc>
                <a:extLst>
                  <a:ext uri="{0D108BD9-81ED-4DB2-BD59-A6C34878D82A}">
                    <a16:rowId xmlns:a16="http://schemas.microsoft.com/office/drawing/2014/main" xmlns="" val="1856741620"/>
                  </a:ext>
                </a:extLst>
              </a:tr>
            </a:tbl>
          </a:graphicData>
        </a:graphic>
      </p:graphicFrame>
      <p:sp>
        <p:nvSpPr>
          <p:cNvPr id="16" name="Rectangle 6">
            <a:extLst>
              <a:ext uri="{FF2B5EF4-FFF2-40B4-BE49-F238E27FC236}">
                <a16:creationId xmlns:a16="http://schemas.microsoft.com/office/drawing/2014/main" xmlns="" id="{FFC11CB8-6C63-4CB9-9A18-200AE831889F}"/>
              </a:ext>
            </a:extLst>
          </p:cNvPr>
          <p:cNvSpPr>
            <a:spLocks noChangeArrowheads="1"/>
          </p:cNvSpPr>
          <p:nvPr/>
        </p:nvSpPr>
        <p:spPr bwMode="auto">
          <a:xfrm>
            <a:off x="3959351" y="3820997"/>
            <a:ext cx="3152559" cy="433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STUDENT ✕ DETAIL</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graphicFrame>
        <p:nvGraphicFramePr>
          <p:cNvPr id="17" name="Table 17">
            <a:extLst>
              <a:ext uri="{FF2B5EF4-FFF2-40B4-BE49-F238E27FC236}">
                <a16:creationId xmlns:a16="http://schemas.microsoft.com/office/drawing/2014/main" xmlns="" id="{3F453AD3-9F4B-455C-BE7B-C75675556017}"/>
              </a:ext>
            </a:extLst>
          </p:cNvPr>
          <p:cNvGraphicFramePr>
            <a:graphicFrameLocks noGrp="1"/>
          </p:cNvGraphicFramePr>
          <p:nvPr>
            <p:extLst>
              <p:ext uri="{D42A27DB-BD31-4B8C-83A1-F6EECF244321}">
                <p14:modId xmlns:p14="http://schemas.microsoft.com/office/powerpoint/2010/main" val="1758752761"/>
              </p:ext>
            </p:extLst>
          </p:nvPr>
        </p:nvGraphicFramePr>
        <p:xfrm>
          <a:off x="2653440" y="4390749"/>
          <a:ext cx="5984680" cy="1828800"/>
        </p:xfrm>
        <a:graphic>
          <a:graphicData uri="http://schemas.openxmlformats.org/drawingml/2006/table">
            <a:tbl>
              <a:tblPr firstRow="1" bandRow="1">
                <a:tableStyleId>{5C22544A-7EE6-4342-B048-85BDC9FD1C3A}</a:tableStyleId>
              </a:tblPr>
              <a:tblGrid>
                <a:gridCol w="1196936">
                  <a:extLst>
                    <a:ext uri="{9D8B030D-6E8A-4147-A177-3AD203B41FA5}">
                      <a16:colId xmlns:a16="http://schemas.microsoft.com/office/drawing/2014/main" xmlns="" val="3976116594"/>
                    </a:ext>
                  </a:extLst>
                </a:gridCol>
                <a:gridCol w="1196936">
                  <a:extLst>
                    <a:ext uri="{9D8B030D-6E8A-4147-A177-3AD203B41FA5}">
                      <a16:colId xmlns:a16="http://schemas.microsoft.com/office/drawing/2014/main" xmlns="" val="441094547"/>
                    </a:ext>
                  </a:extLst>
                </a:gridCol>
                <a:gridCol w="1196936">
                  <a:extLst>
                    <a:ext uri="{9D8B030D-6E8A-4147-A177-3AD203B41FA5}">
                      <a16:colId xmlns:a16="http://schemas.microsoft.com/office/drawing/2014/main" xmlns="" val="2743580234"/>
                    </a:ext>
                  </a:extLst>
                </a:gridCol>
                <a:gridCol w="1196936">
                  <a:extLst>
                    <a:ext uri="{9D8B030D-6E8A-4147-A177-3AD203B41FA5}">
                      <a16:colId xmlns:a16="http://schemas.microsoft.com/office/drawing/2014/main" xmlns="" val="90826901"/>
                    </a:ext>
                  </a:extLst>
                </a:gridCol>
                <a:gridCol w="1196936">
                  <a:extLst>
                    <a:ext uri="{9D8B030D-6E8A-4147-A177-3AD203B41FA5}">
                      <a16:colId xmlns:a16="http://schemas.microsoft.com/office/drawing/2014/main" xmlns="" val="3473842573"/>
                    </a:ext>
                  </a:extLst>
                </a:gridCol>
              </a:tblGrid>
              <a:tr h="295940">
                <a:tc>
                  <a:txBody>
                    <a:bodyPr/>
                    <a:lstStyle/>
                    <a:p>
                      <a:pPr algn="ctr" fontAlgn="base"/>
                      <a:r>
                        <a:rPr lang="en-IN" sz="1400" b="0">
                          <a:effectLst/>
                        </a:rPr>
                        <a:t>SNO</a:t>
                      </a:r>
                    </a:p>
                  </a:txBody>
                  <a:tcPr marL="76200" marR="76200" marT="76200" marB="76200" anchor="ctr"/>
                </a:tc>
                <a:tc>
                  <a:txBody>
                    <a:bodyPr/>
                    <a:lstStyle/>
                    <a:p>
                      <a:pPr algn="ctr" fontAlgn="base"/>
                      <a:r>
                        <a:rPr lang="en-IN" sz="1400" b="0">
                          <a:effectLst/>
                        </a:rPr>
                        <a:t>FNAME</a:t>
                      </a:r>
                    </a:p>
                  </a:txBody>
                  <a:tcPr marL="76200" marR="76200" marT="76200" marB="76200" anchor="ctr"/>
                </a:tc>
                <a:tc>
                  <a:txBody>
                    <a:bodyPr/>
                    <a:lstStyle/>
                    <a:p>
                      <a:pPr algn="ctr" fontAlgn="base"/>
                      <a:r>
                        <a:rPr lang="en-IN" sz="1400" b="0">
                          <a:effectLst/>
                        </a:rPr>
                        <a:t>LNAME</a:t>
                      </a:r>
                    </a:p>
                  </a:txBody>
                  <a:tcPr marL="76200" marR="76200" marT="76200" marB="76200" anchor="ctr"/>
                </a:tc>
                <a:tc>
                  <a:txBody>
                    <a:bodyPr/>
                    <a:lstStyle/>
                    <a:p>
                      <a:pPr algn="ctr" fontAlgn="base"/>
                      <a:r>
                        <a:rPr lang="en-IN" sz="1400" b="0">
                          <a:effectLst/>
                        </a:rPr>
                        <a:t>ROLLNO</a:t>
                      </a:r>
                    </a:p>
                  </a:txBody>
                  <a:tcPr marL="76200" marR="76200" marT="76200" marB="76200" anchor="ctr"/>
                </a:tc>
                <a:tc>
                  <a:txBody>
                    <a:bodyPr/>
                    <a:lstStyle/>
                    <a:p>
                      <a:pPr algn="ctr" fontAlgn="base"/>
                      <a:r>
                        <a:rPr lang="en-IN" sz="1400" b="0" dirty="0">
                          <a:effectLst/>
                        </a:rPr>
                        <a:t>AGE</a:t>
                      </a:r>
                    </a:p>
                  </a:txBody>
                  <a:tcPr marL="76200" marR="76200" marT="76200" marB="76200" anchor="ctr"/>
                </a:tc>
                <a:extLst>
                  <a:ext uri="{0D108BD9-81ED-4DB2-BD59-A6C34878D82A}">
                    <a16:rowId xmlns:a16="http://schemas.microsoft.com/office/drawing/2014/main" xmlns="" val="867605289"/>
                  </a:ext>
                </a:extLst>
              </a:tr>
              <a:tr h="295940">
                <a:tc>
                  <a:txBody>
                    <a:bodyPr/>
                    <a:lstStyle/>
                    <a:p>
                      <a:pPr algn="ctr" fontAlgn="base"/>
                      <a:r>
                        <a:rPr lang="en-IN" b="0">
                          <a:effectLst/>
                        </a:rPr>
                        <a:t>1</a:t>
                      </a:r>
                    </a:p>
                  </a:txBody>
                  <a:tcPr anchor="ctr"/>
                </a:tc>
                <a:tc>
                  <a:txBody>
                    <a:bodyPr/>
                    <a:lstStyle/>
                    <a:p>
                      <a:pPr algn="ctr" fontAlgn="base"/>
                      <a:r>
                        <a:rPr lang="en-IN" b="0" dirty="0">
                          <a:effectLst/>
                        </a:rPr>
                        <a:t>ABC</a:t>
                      </a:r>
                    </a:p>
                  </a:txBody>
                  <a:tcPr anchor="ctr"/>
                </a:tc>
                <a:tc>
                  <a:txBody>
                    <a:bodyPr/>
                    <a:lstStyle/>
                    <a:p>
                      <a:pPr algn="ctr" fontAlgn="base"/>
                      <a:r>
                        <a:rPr lang="en-IN" b="0" dirty="0">
                          <a:effectLst/>
                        </a:rPr>
                        <a:t>XYZ</a:t>
                      </a:r>
                    </a:p>
                  </a:txBody>
                  <a:tcPr anchor="ctr"/>
                </a:tc>
                <a:tc>
                  <a:txBody>
                    <a:bodyPr/>
                    <a:lstStyle/>
                    <a:p>
                      <a:pPr algn="ctr" fontAlgn="base"/>
                      <a:r>
                        <a:rPr lang="en-IN" b="0">
                          <a:effectLst/>
                        </a:rPr>
                        <a:t>5</a:t>
                      </a:r>
                    </a:p>
                  </a:txBody>
                  <a:tcPr anchor="ctr"/>
                </a:tc>
                <a:tc>
                  <a:txBody>
                    <a:bodyPr/>
                    <a:lstStyle/>
                    <a:p>
                      <a:pPr algn="ctr" fontAlgn="base"/>
                      <a:r>
                        <a:rPr lang="en-IN" b="0">
                          <a:effectLst/>
                        </a:rPr>
                        <a:t>18</a:t>
                      </a:r>
                    </a:p>
                  </a:txBody>
                  <a:tcPr anchor="ctr"/>
                </a:tc>
                <a:extLst>
                  <a:ext uri="{0D108BD9-81ED-4DB2-BD59-A6C34878D82A}">
                    <a16:rowId xmlns:a16="http://schemas.microsoft.com/office/drawing/2014/main" xmlns="" val="2405382307"/>
                  </a:ext>
                </a:extLst>
              </a:tr>
              <a:tr h="295940">
                <a:tc>
                  <a:txBody>
                    <a:bodyPr/>
                    <a:lstStyle/>
                    <a:p>
                      <a:pPr algn="ctr" fontAlgn="base"/>
                      <a:r>
                        <a:rPr lang="en-IN" b="0">
                          <a:effectLst/>
                        </a:rPr>
                        <a:t>1</a:t>
                      </a:r>
                    </a:p>
                  </a:txBody>
                  <a:tcPr anchor="ctr"/>
                </a:tc>
                <a:tc>
                  <a:txBody>
                    <a:bodyPr/>
                    <a:lstStyle/>
                    <a:p>
                      <a:pPr algn="ctr" fontAlgn="base"/>
                      <a:r>
                        <a:rPr lang="en-IN" b="0" dirty="0">
                          <a:effectLst/>
                        </a:rPr>
                        <a:t>ABC</a:t>
                      </a:r>
                    </a:p>
                  </a:txBody>
                  <a:tcPr anchor="ctr"/>
                </a:tc>
                <a:tc>
                  <a:txBody>
                    <a:bodyPr/>
                    <a:lstStyle/>
                    <a:p>
                      <a:pPr algn="ctr" fontAlgn="base"/>
                      <a:r>
                        <a:rPr lang="en-IN" b="0" dirty="0">
                          <a:effectLst/>
                        </a:rPr>
                        <a:t>XYZ</a:t>
                      </a:r>
                    </a:p>
                  </a:txBody>
                  <a:tcPr anchor="ctr"/>
                </a:tc>
                <a:tc>
                  <a:txBody>
                    <a:bodyPr/>
                    <a:lstStyle/>
                    <a:p>
                      <a:pPr algn="ctr" fontAlgn="base"/>
                      <a:r>
                        <a:rPr lang="en-IN" b="0">
                          <a:effectLst/>
                        </a:rPr>
                        <a:t>9</a:t>
                      </a:r>
                    </a:p>
                  </a:txBody>
                  <a:tcPr anchor="ctr"/>
                </a:tc>
                <a:tc>
                  <a:txBody>
                    <a:bodyPr/>
                    <a:lstStyle/>
                    <a:p>
                      <a:pPr algn="ctr" fontAlgn="base"/>
                      <a:r>
                        <a:rPr lang="en-IN" b="0">
                          <a:effectLst/>
                        </a:rPr>
                        <a:t>21</a:t>
                      </a:r>
                    </a:p>
                  </a:txBody>
                  <a:tcPr anchor="ctr"/>
                </a:tc>
                <a:extLst>
                  <a:ext uri="{0D108BD9-81ED-4DB2-BD59-A6C34878D82A}">
                    <a16:rowId xmlns:a16="http://schemas.microsoft.com/office/drawing/2014/main" xmlns="" val="1021141692"/>
                  </a:ext>
                </a:extLst>
              </a:tr>
              <a:tr h="295940">
                <a:tc>
                  <a:txBody>
                    <a:bodyPr/>
                    <a:lstStyle/>
                    <a:p>
                      <a:pPr algn="ctr" fontAlgn="base"/>
                      <a:r>
                        <a:rPr lang="en-IN" b="0">
                          <a:effectLst/>
                        </a:rPr>
                        <a:t>2</a:t>
                      </a:r>
                    </a:p>
                  </a:txBody>
                  <a:tcPr anchor="ctr"/>
                </a:tc>
                <a:tc>
                  <a:txBody>
                    <a:bodyPr/>
                    <a:lstStyle/>
                    <a:p>
                      <a:pPr algn="ctr" fontAlgn="base"/>
                      <a:r>
                        <a:rPr lang="en-IN" b="0" dirty="0">
                          <a:effectLst/>
                        </a:rPr>
                        <a:t>PQR</a:t>
                      </a:r>
                    </a:p>
                  </a:txBody>
                  <a:tcPr anchor="ctr"/>
                </a:tc>
                <a:tc>
                  <a:txBody>
                    <a:bodyPr/>
                    <a:lstStyle/>
                    <a:p>
                      <a:pPr algn="ctr" fontAlgn="base"/>
                      <a:r>
                        <a:rPr lang="en-IN" b="0" dirty="0">
                          <a:effectLst/>
                        </a:rPr>
                        <a:t>DEF</a:t>
                      </a:r>
                    </a:p>
                  </a:txBody>
                  <a:tcPr anchor="ctr"/>
                </a:tc>
                <a:tc>
                  <a:txBody>
                    <a:bodyPr/>
                    <a:lstStyle/>
                    <a:p>
                      <a:pPr algn="ctr" fontAlgn="base"/>
                      <a:r>
                        <a:rPr lang="en-IN" b="0">
                          <a:effectLst/>
                        </a:rPr>
                        <a:t>5</a:t>
                      </a:r>
                    </a:p>
                  </a:txBody>
                  <a:tcPr anchor="ctr"/>
                </a:tc>
                <a:tc>
                  <a:txBody>
                    <a:bodyPr/>
                    <a:lstStyle/>
                    <a:p>
                      <a:pPr algn="ctr" fontAlgn="base"/>
                      <a:r>
                        <a:rPr lang="en-IN" b="0">
                          <a:effectLst/>
                        </a:rPr>
                        <a:t>18</a:t>
                      </a:r>
                    </a:p>
                  </a:txBody>
                  <a:tcPr anchor="ctr"/>
                </a:tc>
                <a:extLst>
                  <a:ext uri="{0D108BD9-81ED-4DB2-BD59-A6C34878D82A}">
                    <a16:rowId xmlns:a16="http://schemas.microsoft.com/office/drawing/2014/main" xmlns="" val="2287931485"/>
                  </a:ext>
                </a:extLst>
              </a:tr>
              <a:tr h="295940">
                <a:tc>
                  <a:txBody>
                    <a:bodyPr/>
                    <a:lstStyle/>
                    <a:p>
                      <a:pPr algn="ctr" fontAlgn="base"/>
                      <a:r>
                        <a:rPr lang="en-IN" b="0">
                          <a:effectLst/>
                        </a:rPr>
                        <a:t>2</a:t>
                      </a:r>
                    </a:p>
                  </a:txBody>
                  <a:tcPr anchor="ctr"/>
                </a:tc>
                <a:tc>
                  <a:txBody>
                    <a:bodyPr/>
                    <a:lstStyle/>
                    <a:p>
                      <a:pPr algn="ctr" fontAlgn="base"/>
                      <a:r>
                        <a:rPr lang="en-IN" b="0" dirty="0">
                          <a:effectLst/>
                        </a:rPr>
                        <a:t>PQR</a:t>
                      </a:r>
                    </a:p>
                  </a:txBody>
                  <a:tcPr anchor="ctr"/>
                </a:tc>
                <a:tc>
                  <a:txBody>
                    <a:bodyPr/>
                    <a:lstStyle/>
                    <a:p>
                      <a:pPr algn="ctr" fontAlgn="base"/>
                      <a:r>
                        <a:rPr lang="en-IN" b="0" dirty="0">
                          <a:effectLst/>
                        </a:rPr>
                        <a:t>DEF</a:t>
                      </a:r>
                    </a:p>
                  </a:txBody>
                  <a:tcPr anchor="ctr"/>
                </a:tc>
                <a:tc>
                  <a:txBody>
                    <a:bodyPr/>
                    <a:lstStyle/>
                    <a:p>
                      <a:pPr algn="ctr" fontAlgn="base"/>
                      <a:r>
                        <a:rPr lang="en-IN" b="0">
                          <a:effectLst/>
                        </a:rPr>
                        <a:t>9</a:t>
                      </a:r>
                    </a:p>
                  </a:txBody>
                  <a:tcPr anchor="ctr"/>
                </a:tc>
                <a:tc>
                  <a:txBody>
                    <a:bodyPr/>
                    <a:lstStyle/>
                    <a:p>
                      <a:pPr algn="ctr" fontAlgn="base"/>
                      <a:r>
                        <a:rPr lang="en-IN" b="0" dirty="0">
                          <a:effectLst/>
                        </a:rPr>
                        <a:t>21</a:t>
                      </a:r>
                    </a:p>
                  </a:txBody>
                  <a:tcPr anchor="ctr"/>
                </a:tc>
                <a:extLst>
                  <a:ext uri="{0D108BD9-81ED-4DB2-BD59-A6C34878D82A}">
                    <a16:rowId xmlns:a16="http://schemas.microsoft.com/office/drawing/2014/main" xmlns="" val="73662500"/>
                  </a:ext>
                </a:extLst>
              </a:tr>
            </a:tbl>
          </a:graphicData>
        </a:graphic>
      </p:graphicFrame>
    </p:spTree>
    <p:extLst>
      <p:ext uri="{BB962C8B-B14F-4D97-AF65-F5344CB8AC3E}">
        <p14:creationId xmlns:p14="http://schemas.microsoft.com/office/powerpoint/2010/main" val="2490128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9C4C982-C0BF-4C8F-8BF9-676EB04FC15D}"/>
              </a:ext>
            </a:extLst>
          </p:cNvPr>
          <p:cNvSpPr>
            <a:spLocks noGrp="1"/>
          </p:cNvSpPr>
          <p:nvPr>
            <p:ph idx="1"/>
          </p:nvPr>
        </p:nvSpPr>
        <p:spPr>
          <a:xfrm>
            <a:off x="1170432" y="896112"/>
            <a:ext cx="10872216" cy="5861304"/>
          </a:xfrm>
        </p:spPr>
        <p:txBody>
          <a:bodyPr/>
          <a:lstStyle/>
          <a:p>
            <a:pPr>
              <a:buFont typeface="Wingdings" panose="05000000000000000000" pitchFamily="2" charset="2"/>
              <a:buChar char="q"/>
            </a:pPr>
            <a:r>
              <a:rPr lang="en-IN" dirty="0"/>
              <a:t>Cardinality (number of tuples) of resulting relation from a Cross Product operation is equal to number of attributes(say m) in first relation multiplied by number of attributes in second relation(say n).</a:t>
            </a:r>
          </a:p>
          <a:p>
            <a:pPr marL="0" indent="0">
              <a:buNone/>
            </a:pPr>
            <a:endParaRPr lang="en-IN" dirty="0"/>
          </a:p>
          <a:p>
            <a:pPr marL="0" indent="0">
              <a:buNone/>
            </a:pPr>
            <a:endParaRPr lang="en-IN" dirty="0"/>
          </a:p>
          <a:p>
            <a:pPr>
              <a:buFont typeface="Wingdings" panose="05000000000000000000" pitchFamily="2" charset="2"/>
              <a:buChar char="q"/>
            </a:pPr>
            <a:r>
              <a:rPr lang="en-US" altLang="en-US" dirty="0"/>
              <a:t>When same attribute appear</a:t>
            </a:r>
            <a:r>
              <a:rPr lang="en-US" altLang="en-US" sz="2800" dirty="0"/>
              <a:t> in both relations we distinguish between these attribute by attaching to the attribute the name of the relation from which the attribute originally came.</a:t>
            </a:r>
          </a:p>
          <a:p>
            <a:pPr marL="0" indent="0">
              <a:buNone/>
            </a:pPr>
            <a:endParaRPr lang="en-IN" dirty="0"/>
          </a:p>
        </p:txBody>
      </p:sp>
      <p:sp>
        <p:nvSpPr>
          <p:cNvPr id="4" name="Title 1">
            <a:extLst>
              <a:ext uri="{FF2B5EF4-FFF2-40B4-BE49-F238E27FC236}">
                <a16:creationId xmlns:a16="http://schemas.microsoft.com/office/drawing/2014/main" xmlns="" id="{F9773049-B78F-4296-863D-32059BEAF4BA}"/>
              </a:ext>
            </a:extLst>
          </p:cNvPr>
          <p:cNvSpPr>
            <a:spLocks noGrp="1"/>
          </p:cNvSpPr>
          <p:nvPr>
            <p:ph type="title"/>
          </p:nvPr>
        </p:nvSpPr>
        <p:spPr>
          <a:xfrm>
            <a:off x="838200" y="10013"/>
            <a:ext cx="10515600" cy="1064185"/>
          </a:xfrm>
        </p:spPr>
        <p:txBody>
          <a:bodyPr/>
          <a:lstStyle/>
          <a:p>
            <a:pPr algn="ctr"/>
            <a:r>
              <a:rPr lang="en-IN" b="1" dirty="0">
                <a:solidFill>
                  <a:schemeClr val="accent4">
                    <a:lumMod val="50000"/>
                  </a:schemeClr>
                </a:solidFill>
              </a:rPr>
              <a:t>Cartesian-Product Operation</a:t>
            </a:r>
          </a:p>
        </p:txBody>
      </p:sp>
      <p:sp>
        <p:nvSpPr>
          <p:cNvPr id="9" name="Rectangle 2">
            <a:extLst>
              <a:ext uri="{FF2B5EF4-FFF2-40B4-BE49-F238E27FC236}">
                <a16:creationId xmlns:a16="http://schemas.microsoft.com/office/drawing/2014/main" xmlns="" id="{ED7F087C-CFE1-437A-88F5-445C3383357B}"/>
              </a:ext>
            </a:extLst>
          </p:cNvPr>
          <p:cNvSpPr>
            <a:spLocks noChangeArrowheads="1"/>
          </p:cNvSpPr>
          <p:nvPr/>
        </p:nvSpPr>
        <p:spPr bwMode="auto">
          <a:xfrm>
            <a:off x="2267712" y="2279596"/>
            <a:ext cx="3200400" cy="433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73239"/>
                </a:solidFill>
                <a:effectLst/>
                <a:latin typeface="Consolas" panose="020B0609020204030204" pitchFamily="49" charset="0"/>
              </a:rPr>
              <a:t>Cardinality = m*n</a:t>
            </a:r>
            <a:r>
              <a:rPr kumimoji="0" lang="en-US" altLang="en-US" sz="2400" b="0" i="0" u="none" strike="noStrike" cap="none" normalizeH="0" baseline="0">
                <a:ln>
                  <a:noFill/>
                </a:ln>
                <a:solidFill>
                  <a:schemeClr val="tx1"/>
                </a:solidFill>
                <a:effectLst/>
              </a:rPr>
              <a:t> </a:t>
            </a:r>
            <a:endParaRPr kumimoji="0" lang="en-US" altLang="en-US"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60538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1969CF-7282-4909-A0DC-91DFDAAECDBC}"/>
              </a:ext>
            </a:extLst>
          </p:cNvPr>
          <p:cNvSpPr>
            <a:spLocks noGrp="1"/>
          </p:cNvSpPr>
          <p:nvPr>
            <p:ph type="title"/>
          </p:nvPr>
        </p:nvSpPr>
        <p:spPr>
          <a:xfrm>
            <a:off x="838200" y="18892"/>
            <a:ext cx="10515600" cy="922142"/>
          </a:xfrm>
        </p:spPr>
        <p:txBody>
          <a:bodyPr/>
          <a:lstStyle/>
          <a:p>
            <a:pPr algn="ctr"/>
            <a:r>
              <a:rPr lang="en-IN" b="1" dirty="0">
                <a:solidFill>
                  <a:schemeClr val="accent4">
                    <a:lumMod val="50000"/>
                  </a:schemeClr>
                </a:solidFill>
              </a:rPr>
              <a:t>Join Operation</a:t>
            </a:r>
          </a:p>
        </p:txBody>
      </p:sp>
      <p:sp>
        <p:nvSpPr>
          <p:cNvPr id="3" name="Content Placeholder 2">
            <a:extLst>
              <a:ext uri="{FF2B5EF4-FFF2-40B4-BE49-F238E27FC236}">
                <a16:creationId xmlns:a16="http://schemas.microsoft.com/office/drawing/2014/main" xmlns="" id="{D4471B18-32DF-4E2F-994A-8FA3490FB2AD}"/>
              </a:ext>
            </a:extLst>
          </p:cNvPr>
          <p:cNvSpPr>
            <a:spLocks noGrp="1"/>
          </p:cNvSpPr>
          <p:nvPr>
            <p:ph idx="1"/>
          </p:nvPr>
        </p:nvSpPr>
        <p:spPr>
          <a:xfrm>
            <a:off x="1136342" y="834501"/>
            <a:ext cx="10910656" cy="5921406"/>
          </a:xfrm>
        </p:spPr>
        <p:txBody>
          <a:bodyPr>
            <a:normAutofit lnSpcReduction="10000"/>
          </a:bodyPr>
          <a:lstStyle/>
          <a:p>
            <a:pPr>
              <a:buFont typeface="Wingdings" panose="05000000000000000000" pitchFamily="2" charset="2"/>
              <a:buChar char="q"/>
            </a:pPr>
            <a:r>
              <a:rPr lang="en-IN" dirty="0"/>
              <a:t>Join operation allows us to combine a selection and a Cartesian product into a single operation.</a:t>
            </a:r>
          </a:p>
          <a:p>
            <a:pPr>
              <a:buFont typeface="Wingdings" panose="05000000000000000000" pitchFamily="2" charset="2"/>
              <a:buChar char="q"/>
            </a:pPr>
            <a:r>
              <a:rPr lang="en-IN" dirty="0"/>
              <a:t>Consider relations r(R) and s(S), and let θ be a predicate on attributes in the schema R ∪ S. The join operation r ⋈</a:t>
            </a:r>
            <a:r>
              <a:rPr lang="en-IN" baseline="-25000" dirty="0"/>
              <a:t>θ</a:t>
            </a:r>
            <a:r>
              <a:rPr lang="en-IN" dirty="0"/>
              <a:t> s is defined as follows:</a:t>
            </a:r>
          </a:p>
          <a:p>
            <a:pPr marL="0" indent="0" algn="ctr">
              <a:buNone/>
            </a:pPr>
            <a:r>
              <a:rPr lang="en-IN" dirty="0"/>
              <a:t>r ⋈</a:t>
            </a:r>
            <a:r>
              <a:rPr lang="en-IN" baseline="-25000" dirty="0"/>
              <a:t>θ</a:t>
            </a:r>
            <a:r>
              <a:rPr lang="en-IN" dirty="0"/>
              <a:t> s = </a:t>
            </a:r>
            <a:r>
              <a:rPr lang="en-IN" dirty="0" err="1"/>
              <a:t>σ</a:t>
            </a:r>
            <a:r>
              <a:rPr lang="en-IN" baseline="-25000" dirty="0" err="1"/>
              <a:t>θ</a:t>
            </a:r>
            <a:r>
              <a:rPr lang="en-IN" dirty="0"/>
              <a:t>(r × s)</a:t>
            </a:r>
          </a:p>
          <a:p>
            <a:pPr algn="just">
              <a:buFont typeface="Wingdings" panose="05000000000000000000" pitchFamily="2" charset="2"/>
              <a:buChar char="q"/>
            </a:pPr>
            <a:r>
              <a:rPr lang="en-IN" dirty="0"/>
              <a:t>The general form of JOIN operation on two relations R(A1, A2, ..., An) and S(B1, B2, ..., Bm) is</a:t>
            </a:r>
          </a:p>
          <a:p>
            <a:pPr algn="just">
              <a:buFont typeface="Wingdings" panose="05000000000000000000" pitchFamily="2" charset="2"/>
              <a:buChar char="q"/>
            </a:pPr>
            <a:endParaRPr lang="en-IN" dirty="0"/>
          </a:p>
          <a:p>
            <a:pPr algn="just">
              <a:buFont typeface="Wingdings" panose="05000000000000000000" pitchFamily="2" charset="2"/>
              <a:buChar char="q"/>
            </a:pPr>
            <a:r>
              <a:rPr lang="en-IN" b="1" i="0" dirty="0">
                <a:solidFill>
                  <a:srgbClr val="7030A0"/>
                </a:solidFill>
                <a:effectLst/>
              </a:rPr>
              <a:t>Conditional Join </a:t>
            </a:r>
            <a:r>
              <a:rPr lang="en-IN" b="0" i="0" dirty="0">
                <a:solidFill>
                  <a:srgbClr val="273239"/>
                </a:solidFill>
                <a:effectLst/>
              </a:rPr>
              <a:t>is used when we want to join two or more relation based on some conditions. It is also called </a:t>
            </a:r>
            <a:r>
              <a:rPr lang="en-IN" b="1" i="0" dirty="0">
                <a:solidFill>
                  <a:srgbClr val="7030A0"/>
                </a:solidFill>
                <a:effectLst/>
              </a:rPr>
              <a:t>theta join</a:t>
            </a:r>
            <a:r>
              <a:rPr lang="en-IN" b="0" i="0" dirty="0">
                <a:solidFill>
                  <a:srgbClr val="273239"/>
                </a:solidFill>
                <a:effectLst/>
              </a:rPr>
              <a:t>. </a:t>
            </a:r>
            <a:r>
              <a:rPr lang="en-IN" b="0" i="0" dirty="0">
                <a:solidFill>
                  <a:srgbClr val="000000"/>
                </a:solidFill>
                <a:effectLst/>
              </a:rPr>
              <a:t>Theta join combines tuples from different relations provided they satisfy theta condition.</a:t>
            </a:r>
          </a:p>
          <a:p>
            <a:pPr algn="just">
              <a:buFont typeface="Wingdings" panose="05000000000000000000" pitchFamily="2" charset="2"/>
              <a:buChar char="q"/>
            </a:pPr>
            <a:r>
              <a:rPr lang="en-IN" b="0" i="0" dirty="0">
                <a:solidFill>
                  <a:srgbClr val="000000"/>
                </a:solidFill>
                <a:effectLst/>
                <a:latin typeface="Arial" panose="020B0604020202020204" pitchFamily="34" charset="0"/>
              </a:rPr>
              <a:t>Theta join can use all kinds of comparison operators {=, &lt;, ≤, &gt;, ≥, ≠}.</a:t>
            </a:r>
            <a:endParaRPr lang="en-IN" dirty="0"/>
          </a:p>
        </p:txBody>
      </p:sp>
      <p:pic>
        <p:nvPicPr>
          <p:cNvPr id="5" name="Picture 4">
            <a:extLst>
              <a:ext uri="{FF2B5EF4-FFF2-40B4-BE49-F238E27FC236}">
                <a16:creationId xmlns:a16="http://schemas.microsoft.com/office/drawing/2014/main" xmlns="" id="{CC68BAA7-D9E2-4A9A-BDC0-E2407DD7F57E}"/>
              </a:ext>
            </a:extLst>
          </p:cNvPr>
          <p:cNvPicPr>
            <a:picLocks noChangeAspect="1"/>
          </p:cNvPicPr>
          <p:nvPr/>
        </p:nvPicPr>
        <p:blipFill>
          <a:blip r:embed="rId2"/>
          <a:stretch>
            <a:fillRect/>
          </a:stretch>
        </p:blipFill>
        <p:spPr>
          <a:xfrm>
            <a:off x="5100825" y="3545656"/>
            <a:ext cx="3091500" cy="582457"/>
          </a:xfrm>
          <a:prstGeom prst="rect">
            <a:avLst/>
          </a:prstGeom>
        </p:spPr>
      </p:pic>
    </p:spTree>
    <p:extLst>
      <p:ext uri="{BB962C8B-B14F-4D97-AF65-F5344CB8AC3E}">
        <p14:creationId xmlns:p14="http://schemas.microsoft.com/office/powerpoint/2010/main" val="4214055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xmlns="" id="{FC1EA533-9C04-4669-9AB4-FB5A54DA4C60}"/>
              </a:ext>
            </a:extLst>
          </p:cNvPr>
          <p:cNvGraphicFramePr>
            <a:graphicFrameLocks noGrp="1"/>
          </p:cNvGraphicFramePr>
          <p:nvPr>
            <p:ph idx="1"/>
            <p:extLst>
              <p:ext uri="{D42A27DB-BD31-4B8C-83A1-F6EECF244321}">
                <p14:modId xmlns:p14="http://schemas.microsoft.com/office/powerpoint/2010/main" val="857928694"/>
              </p:ext>
            </p:extLst>
          </p:nvPr>
        </p:nvGraphicFramePr>
        <p:xfrm>
          <a:off x="838200" y="1195307"/>
          <a:ext cx="4816875" cy="2346885"/>
        </p:xfrm>
        <a:graphic>
          <a:graphicData uri="http://schemas.openxmlformats.org/drawingml/2006/table">
            <a:tbl>
              <a:tblPr firstRow="1" bandRow="1">
                <a:tableStyleId>{5C22544A-7EE6-4342-B048-85BDC9FD1C3A}</a:tableStyleId>
              </a:tblPr>
              <a:tblGrid>
                <a:gridCol w="963375">
                  <a:extLst>
                    <a:ext uri="{9D8B030D-6E8A-4147-A177-3AD203B41FA5}">
                      <a16:colId xmlns:a16="http://schemas.microsoft.com/office/drawing/2014/main" xmlns="" val="658835208"/>
                    </a:ext>
                  </a:extLst>
                </a:gridCol>
                <a:gridCol w="963375">
                  <a:extLst>
                    <a:ext uri="{9D8B030D-6E8A-4147-A177-3AD203B41FA5}">
                      <a16:colId xmlns:a16="http://schemas.microsoft.com/office/drawing/2014/main" xmlns="" val="1320520670"/>
                    </a:ext>
                  </a:extLst>
                </a:gridCol>
                <a:gridCol w="963375">
                  <a:extLst>
                    <a:ext uri="{9D8B030D-6E8A-4147-A177-3AD203B41FA5}">
                      <a16:colId xmlns:a16="http://schemas.microsoft.com/office/drawing/2014/main" xmlns="" val="84726451"/>
                    </a:ext>
                  </a:extLst>
                </a:gridCol>
                <a:gridCol w="963375">
                  <a:extLst>
                    <a:ext uri="{9D8B030D-6E8A-4147-A177-3AD203B41FA5}">
                      <a16:colId xmlns:a16="http://schemas.microsoft.com/office/drawing/2014/main" xmlns="" val="384909602"/>
                    </a:ext>
                  </a:extLst>
                </a:gridCol>
                <a:gridCol w="963375">
                  <a:extLst>
                    <a:ext uri="{9D8B030D-6E8A-4147-A177-3AD203B41FA5}">
                      <a16:colId xmlns:a16="http://schemas.microsoft.com/office/drawing/2014/main" xmlns="" val="449513181"/>
                    </a:ext>
                  </a:extLst>
                </a:gridCol>
              </a:tblGrid>
              <a:tr h="469377">
                <a:tc>
                  <a:txBody>
                    <a:bodyPr/>
                    <a:lstStyle/>
                    <a:p>
                      <a:pPr algn="ctr" fontAlgn="base"/>
                      <a:r>
                        <a:rPr lang="en-IN" sz="1250" b="1" dirty="0">
                          <a:effectLst/>
                        </a:rPr>
                        <a:t>ROLL_NO</a:t>
                      </a:r>
                    </a:p>
                  </a:txBody>
                  <a:tcPr marL="76200" marR="76200" marT="106680" marB="106680" anchor="ctr"/>
                </a:tc>
                <a:tc>
                  <a:txBody>
                    <a:bodyPr/>
                    <a:lstStyle/>
                    <a:p>
                      <a:pPr algn="ctr" fontAlgn="base"/>
                      <a:r>
                        <a:rPr lang="en-IN" sz="1250" b="1" dirty="0">
                          <a:effectLst/>
                        </a:rPr>
                        <a:t>NAME</a:t>
                      </a:r>
                    </a:p>
                  </a:txBody>
                  <a:tcPr marL="76200" marR="76200" marT="106680" marB="106680" anchor="ctr"/>
                </a:tc>
                <a:tc>
                  <a:txBody>
                    <a:bodyPr/>
                    <a:lstStyle/>
                    <a:p>
                      <a:pPr algn="ctr" fontAlgn="base"/>
                      <a:r>
                        <a:rPr lang="en-IN" sz="1250" b="1">
                          <a:effectLst/>
                        </a:rPr>
                        <a:t>ADDRESS</a:t>
                      </a:r>
                    </a:p>
                  </a:txBody>
                  <a:tcPr marL="76200" marR="76200" marT="106680" marB="106680" anchor="ctr"/>
                </a:tc>
                <a:tc>
                  <a:txBody>
                    <a:bodyPr/>
                    <a:lstStyle/>
                    <a:p>
                      <a:pPr algn="ctr" fontAlgn="base"/>
                      <a:r>
                        <a:rPr lang="en-IN" sz="1250" b="1">
                          <a:effectLst/>
                        </a:rPr>
                        <a:t>PHONE</a:t>
                      </a:r>
                    </a:p>
                  </a:txBody>
                  <a:tcPr marL="76200" marR="76200" marT="106680" marB="106680" anchor="ctr"/>
                </a:tc>
                <a:tc>
                  <a:txBody>
                    <a:bodyPr/>
                    <a:lstStyle/>
                    <a:p>
                      <a:pPr algn="ctr" fontAlgn="base"/>
                      <a:r>
                        <a:rPr lang="en-IN" sz="1250" b="1">
                          <a:effectLst/>
                        </a:rPr>
                        <a:t>AGE</a:t>
                      </a:r>
                    </a:p>
                  </a:txBody>
                  <a:tcPr marL="76200" marR="76200" marT="106680" marB="106680" anchor="ctr"/>
                </a:tc>
                <a:extLst>
                  <a:ext uri="{0D108BD9-81ED-4DB2-BD59-A6C34878D82A}">
                    <a16:rowId xmlns:a16="http://schemas.microsoft.com/office/drawing/2014/main" xmlns="" val="2159006544"/>
                  </a:ext>
                </a:extLst>
              </a:tr>
              <a:tr h="469377">
                <a:tc>
                  <a:txBody>
                    <a:bodyPr/>
                    <a:lstStyle/>
                    <a:p>
                      <a:pPr algn="ctr" fontAlgn="base"/>
                      <a:r>
                        <a:rPr lang="en-IN" sz="1250" b="1">
                          <a:effectLst/>
                        </a:rPr>
                        <a:t>1</a:t>
                      </a:r>
                    </a:p>
                  </a:txBody>
                  <a:tcPr marL="76200" marR="76200" marT="106680" marB="106680" anchor="ctr"/>
                </a:tc>
                <a:tc>
                  <a:txBody>
                    <a:bodyPr/>
                    <a:lstStyle/>
                    <a:p>
                      <a:pPr algn="ctr" fontAlgn="base"/>
                      <a:r>
                        <a:rPr lang="en-IN" sz="1250" b="1">
                          <a:effectLst/>
                        </a:rPr>
                        <a:t>RAM</a:t>
                      </a:r>
                    </a:p>
                  </a:txBody>
                  <a:tcPr marL="76200" marR="76200" marT="106680" marB="106680" anchor="ctr"/>
                </a:tc>
                <a:tc>
                  <a:txBody>
                    <a:bodyPr/>
                    <a:lstStyle/>
                    <a:p>
                      <a:pPr algn="ctr" fontAlgn="base"/>
                      <a:r>
                        <a:rPr lang="en-IN" sz="1250" b="1">
                          <a:effectLst/>
                        </a:rPr>
                        <a:t>DELHI</a:t>
                      </a:r>
                    </a:p>
                  </a:txBody>
                  <a:tcPr marL="76200" marR="76200" marT="106680" marB="106680" anchor="ctr"/>
                </a:tc>
                <a:tc>
                  <a:txBody>
                    <a:bodyPr/>
                    <a:lstStyle/>
                    <a:p>
                      <a:pPr algn="ctr" fontAlgn="base"/>
                      <a:r>
                        <a:rPr lang="en-IN" sz="1250" b="1">
                          <a:effectLst/>
                        </a:rPr>
                        <a:t>9455123451</a:t>
                      </a:r>
                    </a:p>
                  </a:txBody>
                  <a:tcPr marL="76200" marR="76200" marT="106680" marB="106680" anchor="ctr"/>
                </a:tc>
                <a:tc>
                  <a:txBody>
                    <a:bodyPr/>
                    <a:lstStyle/>
                    <a:p>
                      <a:pPr algn="ctr" fontAlgn="base"/>
                      <a:r>
                        <a:rPr lang="en-IN" sz="1250" b="1">
                          <a:effectLst/>
                        </a:rPr>
                        <a:t>18</a:t>
                      </a:r>
                    </a:p>
                  </a:txBody>
                  <a:tcPr marL="76200" marR="76200" marT="106680" marB="106680" anchor="ctr"/>
                </a:tc>
                <a:extLst>
                  <a:ext uri="{0D108BD9-81ED-4DB2-BD59-A6C34878D82A}">
                    <a16:rowId xmlns:a16="http://schemas.microsoft.com/office/drawing/2014/main" xmlns="" val="1704089302"/>
                  </a:ext>
                </a:extLst>
              </a:tr>
              <a:tr h="469377">
                <a:tc>
                  <a:txBody>
                    <a:bodyPr/>
                    <a:lstStyle/>
                    <a:p>
                      <a:pPr algn="ctr" fontAlgn="base"/>
                      <a:r>
                        <a:rPr lang="en-IN" sz="1250" b="1" dirty="0">
                          <a:effectLst/>
                        </a:rPr>
                        <a:t>2</a:t>
                      </a:r>
                    </a:p>
                  </a:txBody>
                  <a:tcPr marL="76200" marR="76200" marT="106680" marB="106680" anchor="ctr"/>
                </a:tc>
                <a:tc>
                  <a:txBody>
                    <a:bodyPr/>
                    <a:lstStyle/>
                    <a:p>
                      <a:pPr algn="ctr" fontAlgn="base"/>
                      <a:r>
                        <a:rPr lang="en-IN" sz="1250" b="1">
                          <a:effectLst/>
                        </a:rPr>
                        <a:t>RAMESH</a:t>
                      </a:r>
                    </a:p>
                  </a:txBody>
                  <a:tcPr marL="76200" marR="76200" marT="106680" marB="106680" anchor="ctr"/>
                </a:tc>
                <a:tc>
                  <a:txBody>
                    <a:bodyPr/>
                    <a:lstStyle/>
                    <a:p>
                      <a:pPr algn="ctr" fontAlgn="base"/>
                      <a:r>
                        <a:rPr lang="en-IN" sz="1250" b="1">
                          <a:effectLst/>
                        </a:rPr>
                        <a:t>GURGAON</a:t>
                      </a:r>
                    </a:p>
                  </a:txBody>
                  <a:tcPr marL="76200" marR="76200" marT="106680" marB="106680" anchor="ctr"/>
                </a:tc>
                <a:tc>
                  <a:txBody>
                    <a:bodyPr/>
                    <a:lstStyle/>
                    <a:p>
                      <a:pPr algn="ctr" fontAlgn="base"/>
                      <a:r>
                        <a:rPr lang="en-IN" sz="1250" b="1">
                          <a:effectLst/>
                        </a:rPr>
                        <a:t>9652431543</a:t>
                      </a:r>
                    </a:p>
                  </a:txBody>
                  <a:tcPr marL="76200" marR="76200" marT="106680" marB="106680" anchor="ctr"/>
                </a:tc>
                <a:tc>
                  <a:txBody>
                    <a:bodyPr/>
                    <a:lstStyle/>
                    <a:p>
                      <a:pPr algn="ctr" fontAlgn="base"/>
                      <a:r>
                        <a:rPr lang="en-IN" sz="1250" b="1">
                          <a:effectLst/>
                        </a:rPr>
                        <a:t>18</a:t>
                      </a:r>
                    </a:p>
                  </a:txBody>
                  <a:tcPr marL="76200" marR="76200" marT="106680" marB="106680" anchor="ctr"/>
                </a:tc>
                <a:extLst>
                  <a:ext uri="{0D108BD9-81ED-4DB2-BD59-A6C34878D82A}">
                    <a16:rowId xmlns:a16="http://schemas.microsoft.com/office/drawing/2014/main" xmlns="" val="3628182359"/>
                  </a:ext>
                </a:extLst>
              </a:tr>
              <a:tr h="469377">
                <a:tc>
                  <a:txBody>
                    <a:bodyPr/>
                    <a:lstStyle/>
                    <a:p>
                      <a:pPr algn="ctr" fontAlgn="base"/>
                      <a:r>
                        <a:rPr lang="en-IN" sz="1250" b="1">
                          <a:effectLst/>
                        </a:rPr>
                        <a:t>3</a:t>
                      </a:r>
                    </a:p>
                  </a:txBody>
                  <a:tcPr marL="76200" marR="76200" marT="106680" marB="106680" anchor="ctr"/>
                </a:tc>
                <a:tc>
                  <a:txBody>
                    <a:bodyPr/>
                    <a:lstStyle/>
                    <a:p>
                      <a:pPr algn="ctr" fontAlgn="base"/>
                      <a:r>
                        <a:rPr lang="en-IN" sz="1250" b="1">
                          <a:effectLst/>
                        </a:rPr>
                        <a:t>SUJIT</a:t>
                      </a:r>
                    </a:p>
                  </a:txBody>
                  <a:tcPr marL="76200" marR="76200" marT="106680" marB="106680" anchor="ctr"/>
                </a:tc>
                <a:tc>
                  <a:txBody>
                    <a:bodyPr/>
                    <a:lstStyle/>
                    <a:p>
                      <a:pPr algn="ctr" fontAlgn="base"/>
                      <a:r>
                        <a:rPr lang="en-IN" sz="1250" b="1" dirty="0">
                          <a:effectLst/>
                        </a:rPr>
                        <a:t>ROHTAK</a:t>
                      </a:r>
                    </a:p>
                  </a:txBody>
                  <a:tcPr marL="76200" marR="76200" marT="106680" marB="106680" anchor="ctr"/>
                </a:tc>
                <a:tc>
                  <a:txBody>
                    <a:bodyPr/>
                    <a:lstStyle/>
                    <a:p>
                      <a:pPr algn="ctr" fontAlgn="base"/>
                      <a:r>
                        <a:rPr lang="en-IN" sz="1250" b="1">
                          <a:effectLst/>
                        </a:rPr>
                        <a:t>9156253131</a:t>
                      </a:r>
                    </a:p>
                  </a:txBody>
                  <a:tcPr marL="76200" marR="76200" marT="106680" marB="106680" anchor="ctr"/>
                </a:tc>
                <a:tc>
                  <a:txBody>
                    <a:bodyPr/>
                    <a:lstStyle/>
                    <a:p>
                      <a:pPr algn="ctr" fontAlgn="base"/>
                      <a:r>
                        <a:rPr lang="en-IN" sz="1250" b="1">
                          <a:effectLst/>
                        </a:rPr>
                        <a:t>20</a:t>
                      </a:r>
                    </a:p>
                  </a:txBody>
                  <a:tcPr marL="76200" marR="76200" marT="106680" marB="106680" anchor="ctr"/>
                </a:tc>
                <a:extLst>
                  <a:ext uri="{0D108BD9-81ED-4DB2-BD59-A6C34878D82A}">
                    <a16:rowId xmlns:a16="http://schemas.microsoft.com/office/drawing/2014/main" xmlns="" val="1407954671"/>
                  </a:ext>
                </a:extLst>
              </a:tr>
              <a:tr h="469377">
                <a:tc>
                  <a:txBody>
                    <a:bodyPr/>
                    <a:lstStyle/>
                    <a:p>
                      <a:pPr algn="ctr" fontAlgn="base"/>
                      <a:r>
                        <a:rPr lang="en-IN" sz="1250" b="1" dirty="0">
                          <a:effectLst/>
                        </a:rPr>
                        <a:t>4</a:t>
                      </a:r>
                    </a:p>
                  </a:txBody>
                  <a:tcPr marL="76200" marR="76200" marT="106680" marB="106680" anchor="ctr"/>
                </a:tc>
                <a:tc>
                  <a:txBody>
                    <a:bodyPr/>
                    <a:lstStyle/>
                    <a:p>
                      <a:pPr algn="ctr" fontAlgn="base"/>
                      <a:r>
                        <a:rPr lang="en-IN" sz="1250" b="1">
                          <a:effectLst/>
                        </a:rPr>
                        <a:t>SURESH</a:t>
                      </a:r>
                    </a:p>
                  </a:txBody>
                  <a:tcPr marL="76200" marR="76200" marT="106680" marB="106680" anchor="ctr"/>
                </a:tc>
                <a:tc>
                  <a:txBody>
                    <a:bodyPr/>
                    <a:lstStyle/>
                    <a:p>
                      <a:pPr algn="ctr" fontAlgn="base"/>
                      <a:r>
                        <a:rPr lang="en-IN" sz="1250" b="1">
                          <a:effectLst/>
                        </a:rPr>
                        <a:t>DELHI</a:t>
                      </a:r>
                    </a:p>
                  </a:txBody>
                  <a:tcPr marL="76200" marR="76200" marT="106680" marB="106680" anchor="ctr"/>
                </a:tc>
                <a:tc>
                  <a:txBody>
                    <a:bodyPr/>
                    <a:lstStyle/>
                    <a:p>
                      <a:pPr algn="ctr" fontAlgn="base"/>
                      <a:r>
                        <a:rPr lang="en-IN" sz="1250" b="1">
                          <a:effectLst/>
                        </a:rPr>
                        <a:t>9156768971</a:t>
                      </a:r>
                    </a:p>
                  </a:txBody>
                  <a:tcPr marL="76200" marR="76200" marT="106680" marB="106680" anchor="ctr"/>
                </a:tc>
                <a:tc>
                  <a:txBody>
                    <a:bodyPr/>
                    <a:lstStyle/>
                    <a:p>
                      <a:pPr algn="ctr" fontAlgn="base"/>
                      <a:r>
                        <a:rPr lang="en-IN" sz="1250" b="1" dirty="0">
                          <a:effectLst/>
                        </a:rPr>
                        <a:t>18</a:t>
                      </a:r>
                    </a:p>
                  </a:txBody>
                  <a:tcPr marL="76200" marR="76200" marT="106680" marB="106680" anchor="ctr"/>
                </a:tc>
                <a:extLst>
                  <a:ext uri="{0D108BD9-81ED-4DB2-BD59-A6C34878D82A}">
                    <a16:rowId xmlns:a16="http://schemas.microsoft.com/office/drawing/2014/main" xmlns="" val="3151996180"/>
                  </a:ext>
                </a:extLst>
              </a:tr>
            </a:tbl>
          </a:graphicData>
        </a:graphic>
      </p:graphicFrame>
      <p:sp>
        <p:nvSpPr>
          <p:cNvPr id="4" name="Title 1">
            <a:extLst>
              <a:ext uri="{FF2B5EF4-FFF2-40B4-BE49-F238E27FC236}">
                <a16:creationId xmlns:a16="http://schemas.microsoft.com/office/drawing/2014/main" xmlns="" id="{DEE79A66-1AEC-4CEA-8C80-F96EE6A5F490}"/>
              </a:ext>
            </a:extLst>
          </p:cNvPr>
          <p:cNvSpPr>
            <a:spLocks noGrp="1"/>
          </p:cNvSpPr>
          <p:nvPr>
            <p:ph type="title"/>
          </p:nvPr>
        </p:nvSpPr>
        <p:spPr>
          <a:xfrm>
            <a:off x="838200" y="18892"/>
            <a:ext cx="10515600" cy="922142"/>
          </a:xfrm>
        </p:spPr>
        <p:txBody>
          <a:bodyPr/>
          <a:lstStyle/>
          <a:p>
            <a:pPr algn="ctr"/>
            <a:r>
              <a:rPr lang="en-IN" b="1" dirty="0">
                <a:solidFill>
                  <a:schemeClr val="accent4">
                    <a:lumMod val="50000"/>
                  </a:schemeClr>
                </a:solidFill>
              </a:rPr>
              <a:t>Theta Join Operation</a:t>
            </a:r>
          </a:p>
        </p:txBody>
      </p:sp>
      <p:sp>
        <p:nvSpPr>
          <p:cNvPr id="7" name="TextBox 6">
            <a:extLst>
              <a:ext uri="{FF2B5EF4-FFF2-40B4-BE49-F238E27FC236}">
                <a16:creationId xmlns:a16="http://schemas.microsoft.com/office/drawing/2014/main" xmlns="" id="{87001273-207C-41D3-930D-09F9C546D813}"/>
              </a:ext>
            </a:extLst>
          </p:cNvPr>
          <p:cNvSpPr txBox="1"/>
          <p:nvPr/>
        </p:nvSpPr>
        <p:spPr>
          <a:xfrm>
            <a:off x="3100525" y="824892"/>
            <a:ext cx="1071979" cy="369332"/>
          </a:xfrm>
          <a:prstGeom prst="rect">
            <a:avLst/>
          </a:prstGeom>
          <a:noFill/>
        </p:spPr>
        <p:txBody>
          <a:bodyPr wrap="square">
            <a:spAutoFit/>
          </a:bodyPr>
          <a:lstStyle/>
          <a:p>
            <a:r>
              <a:rPr lang="en-IN" b="1" i="0" dirty="0">
                <a:solidFill>
                  <a:srgbClr val="273239"/>
                </a:solidFill>
                <a:effectLst/>
                <a:latin typeface="urw-din"/>
              </a:rPr>
              <a:t>STUDENT</a:t>
            </a:r>
            <a:endParaRPr lang="en-IN" dirty="0"/>
          </a:p>
        </p:txBody>
      </p:sp>
      <p:graphicFrame>
        <p:nvGraphicFramePr>
          <p:cNvPr id="8" name="Table 8">
            <a:extLst>
              <a:ext uri="{FF2B5EF4-FFF2-40B4-BE49-F238E27FC236}">
                <a16:creationId xmlns:a16="http://schemas.microsoft.com/office/drawing/2014/main" xmlns="" id="{EFB717FC-E887-4104-80ED-87975D4EC98F}"/>
              </a:ext>
            </a:extLst>
          </p:cNvPr>
          <p:cNvGraphicFramePr>
            <a:graphicFrameLocks noGrp="1"/>
          </p:cNvGraphicFramePr>
          <p:nvPr>
            <p:extLst>
              <p:ext uri="{D42A27DB-BD31-4B8C-83A1-F6EECF244321}">
                <p14:modId xmlns:p14="http://schemas.microsoft.com/office/powerpoint/2010/main" val="294887175"/>
              </p:ext>
            </p:extLst>
          </p:nvPr>
        </p:nvGraphicFramePr>
        <p:xfrm>
          <a:off x="6259375" y="1194224"/>
          <a:ext cx="5228330" cy="2346885"/>
        </p:xfrm>
        <a:graphic>
          <a:graphicData uri="http://schemas.openxmlformats.org/drawingml/2006/table">
            <a:tbl>
              <a:tblPr firstRow="1" bandRow="1">
                <a:tableStyleId>{5C22544A-7EE6-4342-B048-85BDC9FD1C3A}</a:tableStyleId>
              </a:tblPr>
              <a:tblGrid>
                <a:gridCol w="1045666">
                  <a:extLst>
                    <a:ext uri="{9D8B030D-6E8A-4147-A177-3AD203B41FA5}">
                      <a16:colId xmlns:a16="http://schemas.microsoft.com/office/drawing/2014/main" xmlns="" val="4262371446"/>
                    </a:ext>
                  </a:extLst>
                </a:gridCol>
                <a:gridCol w="1045666">
                  <a:extLst>
                    <a:ext uri="{9D8B030D-6E8A-4147-A177-3AD203B41FA5}">
                      <a16:colId xmlns:a16="http://schemas.microsoft.com/office/drawing/2014/main" xmlns="" val="2964771172"/>
                    </a:ext>
                  </a:extLst>
                </a:gridCol>
                <a:gridCol w="1045666">
                  <a:extLst>
                    <a:ext uri="{9D8B030D-6E8A-4147-A177-3AD203B41FA5}">
                      <a16:colId xmlns:a16="http://schemas.microsoft.com/office/drawing/2014/main" xmlns="" val="2336443426"/>
                    </a:ext>
                  </a:extLst>
                </a:gridCol>
                <a:gridCol w="1045666">
                  <a:extLst>
                    <a:ext uri="{9D8B030D-6E8A-4147-A177-3AD203B41FA5}">
                      <a16:colId xmlns:a16="http://schemas.microsoft.com/office/drawing/2014/main" xmlns="" val="2744128259"/>
                    </a:ext>
                  </a:extLst>
                </a:gridCol>
                <a:gridCol w="1045666">
                  <a:extLst>
                    <a:ext uri="{9D8B030D-6E8A-4147-A177-3AD203B41FA5}">
                      <a16:colId xmlns:a16="http://schemas.microsoft.com/office/drawing/2014/main" xmlns="" val="1516603564"/>
                    </a:ext>
                  </a:extLst>
                </a:gridCol>
              </a:tblGrid>
              <a:tr h="469377">
                <a:tc>
                  <a:txBody>
                    <a:bodyPr/>
                    <a:lstStyle/>
                    <a:p>
                      <a:pPr algn="ctr" fontAlgn="base"/>
                      <a:r>
                        <a:rPr lang="en-IN" sz="1250" b="1">
                          <a:effectLst/>
                        </a:rPr>
                        <a:t>EMP_NO</a:t>
                      </a:r>
                    </a:p>
                  </a:txBody>
                  <a:tcPr marL="76200" marR="76200" marT="106680" marB="106680" anchor="ctr"/>
                </a:tc>
                <a:tc>
                  <a:txBody>
                    <a:bodyPr/>
                    <a:lstStyle/>
                    <a:p>
                      <a:pPr algn="ctr" fontAlgn="base"/>
                      <a:r>
                        <a:rPr lang="en-IN" sz="1250" b="1">
                          <a:effectLst/>
                        </a:rPr>
                        <a:t>NAME</a:t>
                      </a:r>
                    </a:p>
                  </a:txBody>
                  <a:tcPr marL="76200" marR="76200" marT="106680" marB="106680" anchor="ctr"/>
                </a:tc>
                <a:tc>
                  <a:txBody>
                    <a:bodyPr/>
                    <a:lstStyle/>
                    <a:p>
                      <a:pPr algn="ctr" fontAlgn="base"/>
                      <a:r>
                        <a:rPr lang="en-IN" sz="1250" b="1">
                          <a:effectLst/>
                        </a:rPr>
                        <a:t>ADDRESS</a:t>
                      </a:r>
                    </a:p>
                  </a:txBody>
                  <a:tcPr marL="76200" marR="76200" marT="106680" marB="106680" anchor="ctr"/>
                </a:tc>
                <a:tc>
                  <a:txBody>
                    <a:bodyPr/>
                    <a:lstStyle/>
                    <a:p>
                      <a:pPr algn="ctr" fontAlgn="base"/>
                      <a:r>
                        <a:rPr lang="en-IN" sz="1250" b="1">
                          <a:effectLst/>
                        </a:rPr>
                        <a:t>PHONE</a:t>
                      </a:r>
                    </a:p>
                  </a:txBody>
                  <a:tcPr marL="76200" marR="76200" marT="106680" marB="106680" anchor="ctr"/>
                </a:tc>
                <a:tc>
                  <a:txBody>
                    <a:bodyPr/>
                    <a:lstStyle/>
                    <a:p>
                      <a:pPr algn="ctr" fontAlgn="base"/>
                      <a:r>
                        <a:rPr lang="en-IN" sz="1250" b="1">
                          <a:effectLst/>
                        </a:rPr>
                        <a:t>AGE</a:t>
                      </a:r>
                    </a:p>
                  </a:txBody>
                  <a:tcPr marL="76200" marR="76200" marT="106680" marB="106680" anchor="ctr"/>
                </a:tc>
                <a:extLst>
                  <a:ext uri="{0D108BD9-81ED-4DB2-BD59-A6C34878D82A}">
                    <a16:rowId xmlns:a16="http://schemas.microsoft.com/office/drawing/2014/main" xmlns="" val="1831073401"/>
                  </a:ext>
                </a:extLst>
              </a:tr>
              <a:tr h="469377">
                <a:tc>
                  <a:txBody>
                    <a:bodyPr/>
                    <a:lstStyle/>
                    <a:p>
                      <a:pPr algn="ctr" fontAlgn="base"/>
                      <a:r>
                        <a:rPr lang="en-IN" sz="1250" b="1">
                          <a:effectLst/>
                        </a:rPr>
                        <a:t>1</a:t>
                      </a:r>
                    </a:p>
                  </a:txBody>
                  <a:tcPr marL="76200" marR="76200" marT="106680" marB="106680" anchor="ctr"/>
                </a:tc>
                <a:tc>
                  <a:txBody>
                    <a:bodyPr/>
                    <a:lstStyle/>
                    <a:p>
                      <a:pPr algn="ctr" fontAlgn="base"/>
                      <a:r>
                        <a:rPr lang="en-IN" sz="1250" b="1">
                          <a:effectLst/>
                        </a:rPr>
                        <a:t>RAM</a:t>
                      </a:r>
                    </a:p>
                  </a:txBody>
                  <a:tcPr marL="76200" marR="76200" marT="106680" marB="106680" anchor="ctr"/>
                </a:tc>
                <a:tc>
                  <a:txBody>
                    <a:bodyPr/>
                    <a:lstStyle/>
                    <a:p>
                      <a:pPr algn="ctr" fontAlgn="base"/>
                      <a:r>
                        <a:rPr lang="en-IN" sz="1250" b="1">
                          <a:effectLst/>
                        </a:rPr>
                        <a:t>DELHI</a:t>
                      </a:r>
                    </a:p>
                  </a:txBody>
                  <a:tcPr marL="76200" marR="76200" marT="106680" marB="106680" anchor="ctr"/>
                </a:tc>
                <a:tc>
                  <a:txBody>
                    <a:bodyPr/>
                    <a:lstStyle/>
                    <a:p>
                      <a:pPr algn="ctr" fontAlgn="base"/>
                      <a:r>
                        <a:rPr lang="en-IN" sz="1250" b="1">
                          <a:effectLst/>
                        </a:rPr>
                        <a:t>9455123451</a:t>
                      </a:r>
                    </a:p>
                  </a:txBody>
                  <a:tcPr marL="76200" marR="76200" marT="106680" marB="106680" anchor="ctr"/>
                </a:tc>
                <a:tc>
                  <a:txBody>
                    <a:bodyPr/>
                    <a:lstStyle/>
                    <a:p>
                      <a:pPr algn="ctr" fontAlgn="base"/>
                      <a:r>
                        <a:rPr lang="en-IN" sz="1250" b="1">
                          <a:effectLst/>
                        </a:rPr>
                        <a:t>18</a:t>
                      </a:r>
                    </a:p>
                  </a:txBody>
                  <a:tcPr marL="76200" marR="76200" marT="106680" marB="106680" anchor="ctr"/>
                </a:tc>
                <a:extLst>
                  <a:ext uri="{0D108BD9-81ED-4DB2-BD59-A6C34878D82A}">
                    <a16:rowId xmlns:a16="http://schemas.microsoft.com/office/drawing/2014/main" xmlns="" val="2363713498"/>
                  </a:ext>
                </a:extLst>
              </a:tr>
              <a:tr h="469377">
                <a:tc>
                  <a:txBody>
                    <a:bodyPr/>
                    <a:lstStyle/>
                    <a:p>
                      <a:pPr algn="ctr" fontAlgn="base"/>
                      <a:r>
                        <a:rPr lang="en-IN" sz="1250" b="1">
                          <a:effectLst/>
                        </a:rPr>
                        <a:t>5</a:t>
                      </a:r>
                    </a:p>
                  </a:txBody>
                  <a:tcPr marL="76200" marR="76200" marT="106680" marB="106680" anchor="ctr"/>
                </a:tc>
                <a:tc>
                  <a:txBody>
                    <a:bodyPr/>
                    <a:lstStyle/>
                    <a:p>
                      <a:pPr algn="ctr" fontAlgn="base"/>
                      <a:r>
                        <a:rPr lang="en-IN" sz="1250" b="1">
                          <a:effectLst/>
                        </a:rPr>
                        <a:t>NARESH</a:t>
                      </a:r>
                    </a:p>
                  </a:txBody>
                  <a:tcPr marL="76200" marR="76200" marT="106680" marB="106680" anchor="ctr"/>
                </a:tc>
                <a:tc>
                  <a:txBody>
                    <a:bodyPr/>
                    <a:lstStyle/>
                    <a:p>
                      <a:pPr algn="ctr" fontAlgn="base"/>
                      <a:r>
                        <a:rPr lang="en-IN" sz="1250" b="1">
                          <a:effectLst/>
                        </a:rPr>
                        <a:t>HISAR</a:t>
                      </a:r>
                    </a:p>
                  </a:txBody>
                  <a:tcPr marL="76200" marR="76200" marT="106680" marB="106680" anchor="ctr"/>
                </a:tc>
                <a:tc>
                  <a:txBody>
                    <a:bodyPr/>
                    <a:lstStyle/>
                    <a:p>
                      <a:pPr algn="ctr" fontAlgn="base"/>
                      <a:r>
                        <a:rPr lang="en-IN" sz="1250" b="1">
                          <a:effectLst/>
                        </a:rPr>
                        <a:t>9782918192</a:t>
                      </a:r>
                    </a:p>
                  </a:txBody>
                  <a:tcPr marL="76200" marR="76200" marT="106680" marB="106680" anchor="ctr"/>
                </a:tc>
                <a:tc>
                  <a:txBody>
                    <a:bodyPr/>
                    <a:lstStyle/>
                    <a:p>
                      <a:pPr algn="ctr" fontAlgn="base"/>
                      <a:r>
                        <a:rPr lang="en-IN" sz="1250" b="1">
                          <a:effectLst/>
                        </a:rPr>
                        <a:t>22</a:t>
                      </a:r>
                    </a:p>
                  </a:txBody>
                  <a:tcPr marL="76200" marR="76200" marT="106680" marB="106680" anchor="ctr"/>
                </a:tc>
                <a:extLst>
                  <a:ext uri="{0D108BD9-81ED-4DB2-BD59-A6C34878D82A}">
                    <a16:rowId xmlns:a16="http://schemas.microsoft.com/office/drawing/2014/main" xmlns="" val="902947204"/>
                  </a:ext>
                </a:extLst>
              </a:tr>
              <a:tr h="469377">
                <a:tc>
                  <a:txBody>
                    <a:bodyPr/>
                    <a:lstStyle/>
                    <a:p>
                      <a:pPr algn="ctr" fontAlgn="base"/>
                      <a:r>
                        <a:rPr lang="en-IN" sz="1250" b="1">
                          <a:effectLst/>
                        </a:rPr>
                        <a:t>6</a:t>
                      </a:r>
                    </a:p>
                  </a:txBody>
                  <a:tcPr marL="76200" marR="76200" marT="106680" marB="106680" anchor="ctr"/>
                </a:tc>
                <a:tc>
                  <a:txBody>
                    <a:bodyPr/>
                    <a:lstStyle/>
                    <a:p>
                      <a:pPr algn="ctr" fontAlgn="base"/>
                      <a:r>
                        <a:rPr lang="en-IN" sz="1250" b="1">
                          <a:effectLst/>
                        </a:rPr>
                        <a:t>SWETA</a:t>
                      </a:r>
                    </a:p>
                  </a:txBody>
                  <a:tcPr marL="76200" marR="76200" marT="106680" marB="106680" anchor="ctr"/>
                </a:tc>
                <a:tc>
                  <a:txBody>
                    <a:bodyPr/>
                    <a:lstStyle/>
                    <a:p>
                      <a:pPr algn="ctr" fontAlgn="base"/>
                      <a:r>
                        <a:rPr lang="en-IN" sz="1250" b="1">
                          <a:effectLst/>
                        </a:rPr>
                        <a:t>RANCHI</a:t>
                      </a:r>
                    </a:p>
                  </a:txBody>
                  <a:tcPr marL="76200" marR="76200" marT="106680" marB="106680" anchor="ctr"/>
                </a:tc>
                <a:tc>
                  <a:txBody>
                    <a:bodyPr/>
                    <a:lstStyle/>
                    <a:p>
                      <a:pPr algn="ctr" fontAlgn="base"/>
                      <a:r>
                        <a:rPr lang="en-IN" sz="1250" b="1">
                          <a:effectLst/>
                        </a:rPr>
                        <a:t>9852617621</a:t>
                      </a:r>
                    </a:p>
                  </a:txBody>
                  <a:tcPr marL="76200" marR="76200" marT="106680" marB="106680" anchor="ctr"/>
                </a:tc>
                <a:tc>
                  <a:txBody>
                    <a:bodyPr/>
                    <a:lstStyle/>
                    <a:p>
                      <a:pPr algn="ctr" fontAlgn="base"/>
                      <a:r>
                        <a:rPr lang="en-IN" sz="1250" b="1">
                          <a:effectLst/>
                        </a:rPr>
                        <a:t>21</a:t>
                      </a:r>
                    </a:p>
                  </a:txBody>
                  <a:tcPr marL="76200" marR="76200" marT="106680" marB="106680" anchor="ctr"/>
                </a:tc>
                <a:extLst>
                  <a:ext uri="{0D108BD9-81ED-4DB2-BD59-A6C34878D82A}">
                    <a16:rowId xmlns:a16="http://schemas.microsoft.com/office/drawing/2014/main" xmlns="" val="2889671715"/>
                  </a:ext>
                </a:extLst>
              </a:tr>
              <a:tr h="469377">
                <a:tc>
                  <a:txBody>
                    <a:bodyPr/>
                    <a:lstStyle/>
                    <a:p>
                      <a:pPr algn="ctr" fontAlgn="base"/>
                      <a:r>
                        <a:rPr lang="en-IN" sz="1250" b="1">
                          <a:effectLst/>
                        </a:rPr>
                        <a:t>4</a:t>
                      </a:r>
                    </a:p>
                  </a:txBody>
                  <a:tcPr marL="76200" marR="76200" marT="106680" marB="106680" anchor="ctr"/>
                </a:tc>
                <a:tc>
                  <a:txBody>
                    <a:bodyPr/>
                    <a:lstStyle/>
                    <a:p>
                      <a:pPr algn="ctr" fontAlgn="base"/>
                      <a:r>
                        <a:rPr lang="en-IN" sz="1250" b="1">
                          <a:effectLst/>
                        </a:rPr>
                        <a:t>SURESH</a:t>
                      </a:r>
                    </a:p>
                  </a:txBody>
                  <a:tcPr marL="76200" marR="76200" marT="106680" marB="106680" anchor="ctr"/>
                </a:tc>
                <a:tc>
                  <a:txBody>
                    <a:bodyPr/>
                    <a:lstStyle/>
                    <a:p>
                      <a:pPr algn="ctr" fontAlgn="base"/>
                      <a:r>
                        <a:rPr lang="en-IN" sz="1250" b="1">
                          <a:effectLst/>
                        </a:rPr>
                        <a:t>DELHI</a:t>
                      </a:r>
                    </a:p>
                  </a:txBody>
                  <a:tcPr marL="76200" marR="76200" marT="106680" marB="106680" anchor="ctr"/>
                </a:tc>
                <a:tc>
                  <a:txBody>
                    <a:bodyPr/>
                    <a:lstStyle/>
                    <a:p>
                      <a:pPr algn="ctr" fontAlgn="base"/>
                      <a:r>
                        <a:rPr lang="en-IN" sz="1250" b="1">
                          <a:effectLst/>
                        </a:rPr>
                        <a:t>9156768971</a:t>
                      </a:r>
                    </a:p>
                  </a:txBody>
                  <a:tcPr marL="76200" marR="76200" marT="106680" marB="106680" anchor="ctr"/>
                </a:tc>
                <a:tc>
                  <a:txBody>
                    <a:bodyPr/>
                    <a:lstStyle/>
                    <a:p>
                      <a:pPr algn="ctr" fontAlgn="base"/>
                      <a:r>
                        <a:rPr lang="en-IN" sz="1250" b="1" dirty="0">
                          <a:effectLst/>
                        </a:rPr>
                        <a:t>18</a:t>
                      </a:r>
                    </a:p>
                  </a:txBody>
                  <a:tcPr marL="76200" marR="76200" marT="106680" marB="106680" anchor="ctr"/>
                </a:tc>
                <a:extLst>
                  <a:ext uri="{0D108BD9-81ED-4DB2-BD59-A6C34878D82A}">
                    <a16:rowId xmlns:a16="http://schemas.microsoft.com/office/drawing/2014/main" xmlns="" val="1625343975"/>
                  </a:ext>
                </a:extLst>
              </a:tr>
            </a:tbl>
          </a:graphicData>
        </a:graphic>
      </p:graphicFrame>
      <p:sp>
        <p:nvSpPr>
          <p:cNvPr id="10" name="TextBox 9">
            <a:extLst>
              <a:ext uri="{FF2B5EF4-FFF2-40B4-BE49-F238E27FC236}">
                <a16:creationId xmlns:a16="http://schemas.microsoft.com/office/drawing/2014/main" xmlns="" id="{19980AC5-A252-4E31-959E-2CB7BE934EEE}"/>
              </a:ext>
            </a:extLst>
          </p:cNvPr>
          <p:cNvSpPr txBox="1"/>
          <p:nvPr/>
        </p:nvSpPr>
        <p:spPr>
          <a:xfrm>
            <a:off x="8258452" y="698297"/>
            <a:ext cx="1302798" cy="369332"/>
          </a:xfrm>
          <a:prstGeom prst="rect">
            <a:avLst/>
          </a:prstGeom>
          <a:noFill/>
        </p:spPr>
        <p:txBody>
          <a:bodyPr wrap="square">
            <a:spAutoFit/>
          </a:bodyPr>
          <a:lstStyle/>
          <a:p>
            <a:r>
              <a:rPr lang="en-IN" b="1" i="0" dirty="0">
                <a:solidFill>
                  <a:srgbClr val="273239"/>
                </a:solidFill>
                <a:effectLst/>
                <a:latin typeface="urw-din"/>
              </a:rPr>
              <a:t>EMPLOYEE </a:t>
            </a:r>
            <a:endParaRPr lang="en-IN" dirty="0"/>
          </a:p>
        </p:txBody>
      </p:sp>
      <p:sp>
        <p:nvSpPr>
          <p:cNvPr id="12" name="TextBox 11">
            <a:extLst>
              <a:ext uri="{FF2B5EF4-FFF2-40B4-BE49-F238E27FC236}">
                <a16:creationId xmlns:a16="http://schemas.microsoft.com/office/drawing/2014/main" xmlns="" id="{45F44826-67F6-4D90-AF8E-EE8B26BB0F98}"/>
              </a:ext>
            </a:extLst>
          </p:cNvPr>
          <p:cNvSpPr txBox="1"/>
          <p:nvPr/>
        </p:nvSpPr>
        <p:spPr>
          <a:xfrm>
            <a:off x="739065" y="3667704"/>
            <a:ext cx="6922363" cy="369332"/>
          </a:xfrm>
          <a:prstGeom prst="rect">
            <a:avLst/>
          </a:prstGeom>
          <a:noFill/>
        </p:spPr>
        <p:txBody>
          <a:bodyPr wrap="square">
            <a:spAutoFit/>
          </a:bodyPr>
          <a:lstStyle/>
          <a:p>
            <a:r>
              <a:rPr lang="en-IN" b="0" i="0" dirty="0">
                <a:solidFill>
                  <a:srgbClr val="273239"/>
                </a:solidFill>
                <a:effectLst/>
                <a:latin typeface="urw-din"/>
              </a:rPr>
              <a:t>Select students whose ROLL_NO is greater than EMP_NO of employees</a:t>
            </a:r>
            <a:endParaRPr lang="en-IN" dirty="0"/>
          </a:p>
        </p:txBody>
      </p:sp>
      <p:sp>
        <p:nvSpPr>
          <p:cNvPr id="13" name="Rectangle 1">
            <a:extLst>
              <a:ext uri="{FF2B5EF4-FFF2-40B4-BE49-F238E27FC236}">
                <a16:creationId xmlns:a16="http://schemas.microsoft.com/office/drawing/2014/main" xmlns="" id="{4949B21E-D407-4D2F-AD56-895B5FF611CF}"/>
              </a:ext>
            </a:extLst>
          </p:cNvPr>
          <p:cNvSpPr>
            <a:spLocks noChangeArrowheads="1"/>
          </p:cNvSpPr>
          <p:nvPr/>
        </p:nvSpPr>
        <p:spPr bwMode="auto">
          <a:xfrm>
            <a:off x="3100525" y="4108142"/>
            <a:ext cx="580303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73239"/>
                </a:solidFill>
                <a:effectLst/>
                <a:latin typeface="Consolas" panose="020B0609020204030204" pitchFamily="49" charset="0"/>
              </a:rPr>
              <a:t>STUDENT</a:t>
            </a:r>
            <a:r>
              <a:rPr kumimoji="0" lang="en-US" altLang="en-US" sz="2000" b="1" i="1" u="none" strike="noStrike" cap="none" normalizeH="0" baseline="0" dirty="0">
                <a:ln>
                  <a:noFill/>
                </a:ln>
                <a:solidFill>
                  <a:srgbClr val="273239"/>
                </a:solidFill>
                <a:effectLst/>
                <a:latin typeface="Consolas" panose="020B0609020204030204" pitchFamily="49" charset="0"/>
              </a:rPr>
              <a:t>⋈ </a:t>
            </a:r>
            <a:r>
              <a:rPr kumimoji="0" lang="en-US" altLang="en-US" sz="2000" b="1" i="0" u="none" strike="noStrike" cap="none" normalizeH="0" baseline="-30000" dirty="0">
                <a:ln>
                  <a:noFill/>
                </a:ln>
                <a:solidFill>
                  <a:srgbClr val="273239"/>
                </a:solidFill>
                <a:effectLst/>
                <a:latin typeface="Consolas" panose="020B0609020204030204" pitchFamily="49" charset="0"/>
              </a:rPr>
              <a:t>STUDENT.ROLL_NO&gt;EMPLOYEE.EMP_NO </a:t>
            </a:r>
            <a:r>
              <a:rPr kumimoji="0" lang="en-US" altLang="en-US" sz="2000" b="1" i="0" u="none" strike="noStrike" cap="none" normalizeH="0" baseline="0" dirty="0">
                <a:ln>
                  <a:noFill/>
                </a:ln>
                <a:solidFill>
                  <a:srgbClr val="273239"/>
                </a:solidFill>
                <a:effectLst/>
                <a:latin typeface="Consolas" panose="020B0609020204030204" pitchFamily="49" charset="0"/>
              </a:rPr>
              <a:t>EMPLOYEE</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5" name="TextBox 14">
            <a:extLst>
              <a:ext uri="{FF2B5EF4-FFF2-40B4-BE49-F238E27FC236}">
                <a16:creationId xmlns:a16="http://schemas.microsoft.com/office/drawing/2014/main" xmlns="" id="{234C1BBB-D56A-4776-B751-D034FB4E4081}"/>
              </a:ext>
            </a:extLst>
          </p:cNvPr>
          <p:cNvSpPr txBox="1"/>
          <p:nvPr/>
        </p:nvSpPr>
        <p:spPr>
          <a:xfrm>
            <a:off x="838200" y="4589874"/>
            <a:ext cx="6094520" cy="369332"/>
          </a:xfrm>
          <a:prstGeom prst="rect">
            <a:avLst/>
          </a:prstGeom>
          <a:noFill/>
        </p:spPr>
        <p:txBody>
          <a:bodyPr wrap="square">
            <a:spAutoFit/>
          </a:bodyPr>
          <a:lstStyle/>
          <a:p>
            <a:r>
              <a:rPr lang="en-IN" b="0" i="0" dirty="0">
                <a:solidFill>
                  <a:srgbClr val="273239"/>
                </a:solidFill>
                <a:effectLst/>
                <a:latin typeface="urw-din"/>
              </a:rPr>
              <a:t>In terms of basic operators (cross product and selection) :</a:t>
            </a:r>
            <a:endParaRPr lang="en-IN" dirty="0"/>
          </a:p>
        </p:txBody>
      </p:sp>
      <p:sp>
        <p:nvSpPr>
          <p:cNvPr id="16" name="Rectangle 2">
            <a:extLst>
              <a:ext uri="{FF2B5EF4-FFF2-40B4-BE49-F238E27FC236}">
                <a16:creationId xmlns:a16="http://schemas.microsoft.com/office/drawing/2014/main" xmlns="" id="{415F430D-FD85-458A-B636-228E807778A5}"/>
              </a:ext>
            </a:extLst>
          </p:cNvPr>
          <p:cNvSpPr>
            <a:spLocks noChangeArrowheads="1"/>
          </p:cNvSpPr>
          <p:nvPr/>
        </p:nvSpPr>
        <p:spPr bwMode="auto">
          <a:xfrm>
            <a:off x="2299317" y="4948495"/>
            <a:ext cx="710213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273239"/>
                </a:solidFill>
                <a:effectLst/>
                <a:latin typeface="Consolas" panose="020B0609020204030204" pitchFamily="49" charset="0"/>
              </a:rPr>
              <a:t>σ</a:t>
            </a:r>
            <a:r>
              <a:rPr kumimoji="0" lang="en-US" altLang="en-US" sz="2400" b="1" i="0" u="none" strike="noStrike" cap="none" normalizeH="0" baseline="-30000">
                <a:ln>
                  <a:noFill/>
                </a:ln>
                <a:solidFill>
                  <a:srgbClr val="273239"/>
                </a:solidFill>
                <a:effectLst/>
                <a:latin typeface="Consolas" panose="020B0609020204030204" pitchFamily="49" charset="0"/>
              </a:rPr>
              <a:t> (STUDENT.ROLL_NO&gt;EMPLOYEE.EMP_NO)</a:t>
            </a:r>
            <a:r>
              <a:rPr kumimoji="0" lang="en-US" altLang="en-US" sz="2400" b="1" i="0" u="none" strike="noStrike" cap="none" normalizeH="0" baseline="0">
                <a:ln>
                  <a:noFill/>
                </a:ln>
                <a:solidFill>
                  <a:srgbClr val="273239"/>
                </a:solidFill>
                <a:effectLst/>
                <a:latin typeface="Consolas" panose="020B0609020204030204" pitchFamily="49" charset="0"/>
              </a:rPr>
              <a:t>(STUDENT×EMPLOYEE)</a:t>
            </a:r>
            <a:r>
              <a:rPr kumimoji="0" lang="en-US" altLang="en-US" sz="2400" b="0" i="0" u="none" strike="noStrike" cap="none" normalizeH="0" baseline="0">
                <a:ln>
                  <a:noFill/>
                </a:ln>
                <a:solidFill>
                  <a:schemeClr val="tx1"/>
                </a:solidFill>
                <a:effectLst/>
              </a:rPr>
              <a:t> </a:t>
            </a:r>
            <a:endParaRPr kumimoji="0" lang="en-US" altLang="en-US"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563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xmlns="" id="{FED79C80-A7BC-4503-9BF2-FC14F2A1FEA3}"/>
              </a:ext>
            </a:extLst>
          </p:cNvPr>
          <p:cNvGraphicFramePr>
            <a:graphicFrameLocks noGrp="1"/>
          </p:cNvGraphicFramePr>
          <p:nvPr>
            <p:ph idx="1"/>
            <p:extLst>
              <p:ext uri="{D42A27DB-BD31-4B8C-83A1-F6EECF244321}">
                <p14:modId xmlns:p14="http://schemas.microsoft.com/office/powerpoint/2010/main" val="2957806429"/>
              </p:ext>
            </p:extLst>
          </p:nvPr>
        </p:nvGraphicFramePr>
        <p:xfrm>
          <a:off x="1591319" y="2391263"/>
          <a:ext cx="9825360" cy="1615440"/>
        </p:xfrm>
        <a:graphic>
          <a:graphicData uri="http://schemas.openxmlformats.org/drawingml/2006/table">
            <a:tbl>
              <a:tblPr firstRow="1" bandRow="1">
                <a:tableStyleId>{5C22544A-7EE6-4342-B048-85BDC9FD1C3A}</a:tableStyleId>
              </a:tblPr>
              <a:tblGrid>
                <a:gridCol w="982536">
                  <a:extLst>
                    <a:ext uri="{9D8B030D-6E8A-4147-A177-3AD203B41FA5}">
                      <a16:colId xmlns:a16="http://schemas.microsoft.com/office/drawing/2014/main" xmlns="" val="1899382296"/>
                    </a:ext>
                  </a:extLst>
                </a:gridCol>
                <a:gridCol w="982536">
                  <a:extLst>
                    <a:ext uri="{9D8B030D-6E8A-4147-A177-3AD203B41FA5}">
                      <a16:colId xmlns:a16="http://schemas.microsoft.com/office/drawing/2014/main" xmlns="" val="372284885"/>
                    </a:ext>
                  </a:extLst>
                </a:gridCol>
                <a:gridCol w="982536">
                  <a:extLst>
                    <a:ext uri="{9D8B030D-6E8A-4147-A177-3AD203B41FA5}">
                      <a16:colId xmlns:a16="http://schemas.microsoft.com/office/drawing/2014/main" xmlns="" val="3018582865"/>
                    </a:ext>
                  </a:extLst>
                </a:gridCol>
                <a:gridCol w="982536">
                  <a:extLst>
                    <a:ext uri="{9D8B030D-6E8A-4147-A177-3AD203B41FA5}">
                      <a16:colId xmlns:a16="http://schemas.microsoft.com/office/drawing/2014/main" xmlns="" val="4019362854"/>
                    </a:ext>
                  </a:extLst>
                </a:gridCol>
                <a:gridCol w="982536">
                  <a:extLst>
                    <a:ext uri="{9D8B030D-6E8A-4147-A177-3AD203B41FA5}">
                      <a16:colId xmlns:a16="http://schemas.microsoft.com/office/drawing/2014/main" xmlns="" val="187367797"/>
                    </a:ext>
                  </a:extLst>
                </a:gridCol>
                <a:gridCol w="982536">
                  <a:extLst>
                    <a:ext uri="{9D8B030D-6E8A-4147-A177-3AD203B41FA5}">
                      <a16:colId xmlns:a16="http://schemas.microsoft.com/office/drawing/2014/main" xmlns="" val="314681401"/>
                    </a:ext>
                  </a:extLst>
                </a:gridCol>
                <a:gridCol w="982536">
                  <a:extLst>
                    <a:ext uri="{9D8B030D-6E8A-4147-A177-3AD203B41FA5}">
                      <a16:colId xmlns:a16="http://schemas.microsoft.com/office/drawing/2014/main" xmlns="" val="660854041"/>
                    </a:ext>
                  </a:extLst>
                </a:gridCol>
                <a:gridCol w="982536">
                  <a:extLst>
                    <a:ext uri="{9D8B030D-6E8A-4147-A177-3AD203B41FA5}">
                      <a16:colId xmlns:a16="http://schemas.microsoft.com/office/drawing/2014/main" xmlns="" val="4260366847"/>
                    </a:ext>
                  </a:extLst>
                </a:gridCol>
                <a:gridCol w="982536">
                  <a:extLst>
                    <a:ext uri="{9D8B030D-6E8A-4147-A177-3AD203B41FA5}">
                      <a16:colId xmlns:a16="http://schemas.microsoft.com/office/drawing/2014/main" xmlns="" val="1292742888"/>
                    </a:ext>
                  </a:extLst>
                </a:gridCol>
                <a:gridCol w="982536">
                  <a:extLst>
                    <a:ext uri="{9D8B030D-6E8A-4147-A177-3AD203B41FA5}">
                      <a16:colId xmlns:a16="http://schemas.microsoft.com/office/drawing/2014/main" xmlns="" val="224680036"/>
                    </a:ext>
                  </a:extLst>
                </a:gridCol>
              </a:tblGrid>
              <a:tr h="370840">
                <a:tc>
                  <a:txBody>
                    <a:bodyPr/>
                    <a:lstStyle/>
                    <a:p>
                      <a:pPr algn="ctr" fontAlgn="base"/>
                      <a:r>
                        <a:rPr lang="en-IN" sz="1250" b="1">
                          <a:effectLst/>
                        </a:rPr>
                        <a:t>ROLL_NO</a:t>
                      </a:r>
                    </a:p>
                  </a:txBody>
                  <a:tcPr marL="76200" marR="76200" marT="106680" marB="106680" anchor="ctr"/>
                </a:tc>
                <a:tc>
                  <a:txBody>
                    <a:bodyPr/>
                    <a:lstStyle/>
                    <a:p>
                      <a:pPr algn="ctr" fontAlgn="base"/>
                      <a:r>
                        <a:rPr lang="en-IN" sz="1250" b="1">
                          <a:effectLst/>
                        </a:rPr>
                        <a:t>NAME</a:t>
                      </a:r>
                    </a:p>
                  </a:txBody>
                  <a:tcPr marL="76200" marR="76200" marT="106680" marB="106680" anchor="ctr"/>
                </a:tc>
                <a:tc>
                  <a:txBody>
                    <a:bodyPr/>
                    <a:lstStyle/>
                    <a:p>
                      <a:pPr algn="ctr" fontAlgn="base"/>
                      <a:r>
                        <a:rPr lang="en-IN" sz="1250" b="1">
                          <a:effectLst/>
                        </a:rPr>
                        <a:t>ADDRESS</a:t>
                      </a:r>
                    </a:p>
                  </a:txBody>
                  <a:tcPr marL="76200" marR="76200" marT="106680" marB="106680" anchor="ctr"/>
                </a:tc>
                <a:tc>
                  <a:txBody>
                    <a:bodyPr/>
                    <a:lstStyle/>
                    <a:p>
                      <a:pPr algn="ctr" fontAlgn="base"/>
                      <a:r>
                        <a:rPr lang="en-IN" sz="1250" b="1">
                          <a:effectLst/>
                        </a:rPr>
                        <a:t>PHONE</a:t>
                      </a:r>
                    </a:p>
                  </a:txBody>
                  <a:tcPr marL="76200" marR="76200" marT="106680" marB="106680" anchor="ctr"/>
                </a:tc>
                <a:tc>
                  <a:txBody>
                    <a:bodyPr/>
                    <a:lstStyle/>
                    <a:p>
                      <a:pPr algn="ctr" fontAlgn="base"/>
                      <a:r>
                        <a:rPr lang="en-IN" sz="1250" b="1">
                          <a:effectLst/>
                        </a:rPr>
                        <a:t>AGE</a:t>
                      </a:r>
                    </a:p>
                  </a:txBody>
                  <a:tcPr marL="76200" marR="76200" marT="106680" marB="106680" anchor="ctr"/>
                </a:tc>
                <a:tc>
                  <a:txBody>
                    <a:bodyPr/>
                    <a:lstStyle/>
                    <a:p>
                      <a:pPr algn="ctr" fontAlgn="base"/>
                      <a:r>
                        <a:rPr lang="en-IN" sz="1250" b="1">
                          <a:effectLst/>
                        </a:rPr>
                        <a:t>EMP_NO</a:t>
                      </a:r>
                    </a:p>
                  </a:txBody>
                  <a:tcPr marL="76200" marR="76200" marT="106680" marB="106680" anchor="ctr"/>
                </a:tc>
                <a:tc>
                  <a:txBody>
                    <a:bodyPr/>
                    <a:lstStyle/>
                    <a:p>
                      <a:pPr algn="ctr" fontAlgn="base"/>
                      <a:r>
                        <a:rPr lang="en-IN" sz="1250" b="1">
                          <a:effectLst/>
                        </a:rPr>
                        <a:t>NAME</a:t>
                      </a:r>
                    </a:p>
                  </a:txBody>
                  <a:tcPr marL="76200" marR="76200" marT="106680" marB="106680" anchor="ctr"/>
                </a:tc>
                <a:tc>
                  <a:txBody>
                    <a:bodyPr/>
                    <a:lstStyle/>
                    <a:p>
                      <a:pPr algn="ctr" fontAlgn="base"/>
                      <a:r>
                        <a:rPr lang="en-IN" sz="1250" b="1">
                          <a:effectLst/>
                        </a:rPr>
                        <a:t>ADDRESS</a:t>
                      </a:r>
                    </a:p>
                  </a:txBody>
                  <a:tcPr marL="76200" marR="76200" marT="106680" marB="106680" anchor="ctr"/>
                </a:tc>
                <a:tc>
                  <a:txBody>
                    <a:bodyPr/>
                    <a:lstStyle/>
                    <a:p>
                      <a:pPr algn="ctr" fontAlgn="base"/>
                      <a:r>
                        <a:rPr lang="en-IN" sz="1250" b="1">
                          <a:effectLst/>
                        </a:rPr>
                        <a:t>PHONE</a:t>
                      </a:r>
                    </a:p>
                  </a:txBody>
                  <a:tcPr marL="76200" marR="76200" marT="106680" marB="106680" anchor="ctr"/>
                </a:tc>
                <a:tc>
                  <a:txBody>
                    <a:bodyPr/>
                    <a:lstStyle/>
                    <a:p>
                      <a:pPr algn="ctr" fontAlgn="base"/>
                      <a:r>
                        <a:rPr lang="en-IN" sz="1250" b="1">
                          <a:effectLst/>
                        </a:rPr>
                        <a:t>AGE</a:t>
                      </a:r>
                    </a:p>
                  </a:txBody>
                  <a:tcPr marL="76200" marR="76200" marT="106680" marB="106680" anchor="ctr"/>
                </a:tc>
                <a:extLst>
                  <a:ext uri="{0D108BD9-81ED-4DB2-BD59-A6C34878D82A}">
                    <a16:rowId xmlns:a16="http://schemas.microsoft.com/office/drawing/2014/main" xmlns="" val="1623483421"/>
                  </a:ext>
                </a:extLst>
              </a:tr>
              <a:tr h="370840">
                <a:tc>
                  <a:txBody>
                    <a:bodyPr/>
                    <a:lstStyle/>
                    <a:p>
                      <a:pPr algn="ctr" fontAlgn="base"/>
                      <a:r>
                        <a:rPr lang="en-IN" sz="1250" b="1">
                          <a:effectLst/>
                        </a:rPr>
                        <a:t>2</a:t>
                      </a:r>
                    </a:p>
                  </a:txBody>
                  <a:tcPr marL="76200" marR="76200" marT="106680" marB="106680" anchor="ctr"/>
                </a:tc>
                <a:tc>
                  <a:txBody>
                    <a:bodyPr/>
                    <a:lstStyle/>
                    <a:p>
                      <a:pPr algn="ctr" fontAlgn="base"/>
                      <a:r>
                        <a:rPr lang="en-IN" sz="1250" b="1">
                          <a:effectLst/>
                        </a:rPr>
                        <a:t>RAMESH</a:t>
                      </a:r>
                    </a:p>
                  </a:txBody>
                  <a:tcPr marL="76200" marR="76200" marT="106680" marB="106680" anchor="ctr"/>
                </a:tc>
                <a:tc>
                  <a:txBody>
                    <a:bodyPr/>
                    <a:lstStyle/>
                    <a:p>
                      <a:pPr algn="ctr" fontAlgn="base"/>
                      <a:r>
                        <a:rPr lang="en-IN" sz="1250" b="1">
                          <a:effectLst/>
                        </a:rPr>
                        <a:t>GURGAON</a:t>
                      </a:r>
                    </a:p>
                  </a:txBody>
                  <a:tcPr marL="76200" marR="76200" marT="106680" marB="106680" anchor="ctr"/>
                </a:tc>
                <a:tc>
                  <a:txBody>
                    <a:bodyPr/>
                    <a:lstStyle/>
                    <a:p>
                      <a:pPr algn="ctr" fontAlgn="base"/>
                      <a:r>
                        <a:rPr lang="en-IN" sz="1250" b="1">
                          <a:effectLst/>
                        </a:rPr>
                        <a:t>9652431543</a:t>
                      </a:r>
                    </a:p>
                  </a:txBody>
                  <a:tcPr marL="76200" marR="76200" marT="106680" marB="106680" anchor="ctr"/>
                </a:tc>
                <a:tc>
                  <a:txBody>
                    <a:bodyPr/>
                    <a:lstStyle/>
                    <a:p>
                      <a:pPr algn="ctr" fontAlgn="base"/>
                      <a:r>
                        <a:rPr lang="en-IN" sz="1250" b="1">
                          <a:effectLst/>
                        </a:rPr>
                        <a:t>18</a:t>
                      </a:r>
                    </a:p>
                  </a:txBody>
                  <a:tcPr marL="76200" marR="76200" marT="106680" marB="106680" anchor="ctr"/>
                </a:tc>
                <a:tc>
                  <a:txBody>
                    <a:bodyPr/>
                    <a:lstStyle/>
                    <a:p>
                      <a:pPr algn="ctr" fontAlgn="base"/>
                      <a:r>
                        <a:rPr lang="en-IN" sz="1250" b="1">
                          <a:effectLst/>
                        </a:rPr>
                        <a:t>1</a:t>
                      </a:r>
                    </a:p>
                  </a:txBody>
                  <a:tcPr marL="76200" marR="76200" marT="106680" marB="106680" anchor="ctr"/>
                </a:tc>
                <a:tc>
                  <a:txBody>
                    <a:bodyPr/>
                    <a:lstStyle/>
                    <a:p>
                      <a:pPr algn="ctr" fontAlgn="base"/>
                      <a:r>
                        <a:rPr lang="en-IN" sz="1250" b="1">
                          <a:effectLst/>
                        </a:rPr>
                        <a:t>RAM</a:t>
                      </a:r>
                    </a:p>
                  </a:txBody>
                  <a:tcPr marL="76200" marR="76200" marT="106680" marB="106680" anchor="ctr"/>
                </a:tc>
                <a:tc>
                  <a:txBody>
                    <a:bodyPr/>
                    <a:lstStyle/>
                    <a:p>
                      <a:pPr algn="ctr" fontAlgn="base"/>
                      <a:r>
                        <a:rPr lang="en-IN" sz="1250" b="1">
                          <a:effectLst/>
                        </a:rPr>
                        <a:t>DELHI</a:t>
                      </a:r>
                    </a:p>
                  </a:txBody>
                  <a:tcPr marL="76200" marR="76200" marT="106680" marB="106680" anchor="ctr"/>
                </a:tc>
                <a:tc>
                  <a:txBody>
                    <a:bodyPr/>
                    <a:lstStyle/>
                    <a:p>
                      <a:pPr algn="ctr" fontAlgn="base"/>
                      <a:r>
                        <a:rPr lang="en-IN" sz="1250" b="1">
                          <a:effectLst/>
                        </a:rPr>
                        <a:t>9455123451</a:t>
                      </a:r>
                    </a:p>
                  </a:txBody>
                  <a:tcPr marL="76200" marR="76200" marT="106680" marB="106680" anchor="ctr"/>
                </a:tc>
                <a:tc>
                  <a:txBody>
                    <a:bodyPr/>
                    <a:lstStyle/>
                    <a:p>
                      <a:pPr algn="ctr" fontAlgn="base"/>
                      <a:r>
                        <a:rPr lang="en-IN" sz="1250" b="1">
                          <a:effectLst/>
                        </a:rPr>
                        <a:t>18</a:t>
                      </a:r>
                    </a:p>
                  </a:txBody>
                  <a:tcPr marL="76200" marR="76200" marT="106680" marB="106680" anchor="ctr"/>
                </a:tc>
                <a:extLst>
                  <a:ext uri="{0D108BD9-81ED-4DB2-BD59-A6C34878D82A}">
                    <a16:rowId xmlns:a16="http://schemas.microsoft.com/office/drawing/2014/main" xmlns="" val="2376212810"/>
                  </a:ext>
                </a:extLst>
              </a:tr>
              <a:tr h="370840">
                <a:tc>
                  <a:txBody>
                    <a:bodyPr/>
                    <a:lstStyle/>
                    <a:p>
                      <a:pPr algn="ctr" fontAlgn="base"/>
                      <a:r>
                        <a:rPr lang="en-IN" sz="1250" b="1">
                          <a:effectLst/>
                        </a:rPr>
                        <a:t>3</a:t>
                      </a:r>
                    </a:p>
                  </a:txBody>
                  <a:tcPr marL="76200" marR="76200" marT="106680" marB="106680" anchor="ctr"/>
                </a:tc>
                <a:tc>
                  <a:txBody>
                    <a:bodyPr/>
                    <a:lstStyle/>
                    <a:p>
                      <a:pPr algn="ctr" fontAlgn="base"/>
                      <a:r>
                        <a:rPr lang="en-IN" sz="1250" b="1">
                          <a:effectLst/>
                        </a:rPr>
                        <a:t>SUJIT</a:t>
                      </a:r>
                    </a:p>
                  </a:txBody>
                  <a:tcPr marL="76200" marR="76200" marT="106680" marB="106680" anchor="ctr"/>
                </a:tc>
                <a:tc>
                  <a:txBody>
                    <a:bodyPr/>
                    <a:lstStyle/>
                    <a:p>
                      <a:pPr algn="ctr" fontAlgn="base"/>
                      <a:r>
                        <a:rPr lang="en-IN" sz="1250" b="1">
                          <a:effectLst/>
                        </a:rPr>
                        <a:t>ROHTAK</a:t>
                      </a:r>
                    </a:p>
                  </a:txBody>
                  <a:tcPr marL="76200" marR="76200" marT="106680" marB="106680" anchor="ctr"/>
                </a:tc>
                <a:tc>
                  <a:txBody>
                    <a:bodyPr/>
                    <a:lstStyle/>
                    <a:p>
                      <a:pPr algn="ctr" fontAlgn="base"/>
                      <a:r>
                        <a:rPr lang="en-IN" sz="1250" b="1">
                          <a:effectLst/>
                        </a:rPr>
                        <a:t>9156253131</a:t>
                      </a:r>
                    </a:p>
                  </a:txBody>
                  <a:tcPr marL="76200" marR="76200" marT="106680" marB="106680" anchor="ctr"/>
                </a:tc>
                <a:tc>
                  <a:txBody>
                    <a:bodyPr/>
                    <a:lstStyle/>
                    <a:p>
                      <a:pPr algn="ctr" fontAlgn="base"/>
                      <a:r>
                        <a:rPr lang="en-IN" sz="1250" b="1">
                          <a:effectLst/>
                        </a:rPr>
                        <a:t>20</a:t>
                      </a:r>
                    </a:p>
                  </a:txBody>
                  <a:tcPr marL="76200" marR="76200" marT="106680" marB="106680" anchor="ctr"/>
                </a:tc>
                <a:tc>
                  <a:txBody>
                    <a:bodyPr/>
                    <a:lstStyle/>
                    <a:p>
                      <a:pPr algn="ctr" fontAlgn="base"/>
                      <a:r>
                        <a:rPr lang="en-IN" sz="1250" b="1">
                          <a:effectLst/>
                        </a:rPr>
                        <a:t>1</a:t>
                      </a:r>
                    </a:p>
                  </a:txBody>
                  <a:tcPr marL="76200" marR="76200" marT="106680" marB="106680" anchor="ctr"/>
                </a:tc>
                <a:tc>
                  <a:txBody>
                    <a:bodyPr/>
                    <a:lstStyle/>
                    <a:p>
                      <a:pPr algn="ctr" fontAlgn="base"/>
                      <a:r>
                        <a:rPr lang="en-IN" sz="1250" b="1">
                          <a:effectLst/>
                        </a:rPr>
                        <a:t>RAM</a:t>
                      </a:r>
                    </a:p>
                  </a:txBody>
                  <a:tcPr marL="76200" marR="76200" marT="106680" marB="106680" anchor="ctr"/>
                </a:tc>
                <a:tc>
                  <a:txBody>
                    <a:bodyPr/>
                    <a:lstStyle/>
                    <a:p>
                      <a:pPr algn="ctr" fontAlgn="base"/>
                      <a:r>
                        <a:rPr lang="en-IN" sz="1250" b="1">
                          <a:effectLst/>
                        </a:rPr>
                        <a:t>DELHI</a:t>
                      </a:r>
                    </a:p>
                  </a:txBody>
                  <a:tcPr marL="76200" marR="76200" marT="106680" marB="106680" anchor="ctr"/>
                </a:tc>
                <a:tc>
                  <a:txBody>
                    <a:bodyPr/>
                    <a:lstStyle/>
                    <a:p>
                      <a:pPr algn="ctr" fontAlgn="base"/>
                      <a:r>
                        <a:rPr lang="en-IN" sz="1250" b="1">
                          <a:effectLst/>
                        </a:rPr>
                        <a:t>9455123451</a:t>
                      </a:r>
                    </a:p>
                  </a:txBody>
                  <a:tcPr marL="76200" marR="76200" marT="106680" marB="106680" anchor="ctr"/>
                </a:tc>
                <a:tc>
                  <a:txBody>
                    <a:bodyPr/>
                    <a:lstStyle/>
                    <a:p>
                      <a:pPr algn="ctr" fontAlgn="base"/>
                      <a:r>
                        <a:rPr lang="en-IN" sz="1250" b="1">
                          <a:effectLst/>
                        </a:rPr>
                        <a:t>18</a:t>
                      </a:r>
                    </a:p>
                  </a:txBody>
                  <a:tcPr marL="76200" marR="76200" marT="106680" marB="106680" anchor="ctr"/>
                </a:tc>
                <a:extLst>
                  <a:ext uri="{0D108BD9-81ED-4DB2-BD59-A6C34878D82A}">
                    <a16:rowId xmlns:a16="http://schemas.microsoft.com/office/drawing/2014/main" xmlns="" val="1187369686"/>
                  </a:ext>
                </a:extLst>
              </a:tr>
              <a:tr h="370840">
                <a:tc>
                  <a:txBody>
                    <a:bodyPr/>
                    <a:lstStyle/>
                    <a:p>
                      <a:pPr algn="ctr" fontAlgn="base"/>
                      <a:r>
                        <a:rPr lang="en-IN" sz="1250" b="1">
                          <a:effectLst/>
                        </a:rPr>
                        <a:t>4</a:t>
                      </a:r>
                    </a:p>
                  </a:txBody>
                  <a:tcPr marL="76200" marR="76200" marT="106680" marB="106680" anchor="ctr"/>
                </a:tc>
                <a:tc>
                  <a:txBody>
                    <a:bodyPr/>
                    <a:lstStyle/>
                    <a:p>
                      <a:pPr algn="ctr" fontAlgn="base"/>
                      <a:r>
                        <a:rPr lang="en-IN" sz="1250" b="1">
                          <a:effectLst/>
                        </a:rPr>
                        <a:t>SURESH</a:t>
                      </a:r>
                    </a:p>
                  </a:txBody>
                  <a:tcPr marL="76200" marR="76200" marT="106680" marB="106680" anchor="ctr"/>
                </a:tc>
                <a:tc>
                  <a:txBody>
                    <a:bodyPr/>
                    <a:lstStyle/>
                    <a:p>
                      <a:pPr algn="ctr" fontAlgn="base"/>
                      <a:r>
                        <a:rPr lang="en-IN" sz="1250" b="1">
                          <a:effectLst/>
                        </a:rPr>
                        <a:t>DELHI</a:t>
                      </a:r>
                    </a:p>
                  </a:txBody>
                  <a:tcPr marL="76200" marR="76200" marT="106680" marB="106680" anchor="ctr"/>
                </a:tc>
                <a:tc>
                  <a:txBody>
                    <a:bodyPr/>
                    <a:lstStyle/>
                    <a:p>
                      <a:pPr algn="ctr" fontAlgn="base"/>
                      <a:r>
                        <a:rPr lang="en-IN" sz="1250" b="1">
                          <a:effectLst/>
                        </a:rPr>
                        <a:t>9156768971</a:t>
                      </a:r>
                    </a:p>
                  </a:txBody>
                  <a:tcPr marL="76200" marR="76200" marT="106680" marB="106680" anchor="ctr"/>
                </a:tc>
                <a:tc>
                  <a:txBody>
                    <a:bodyPr/>
                    <a:lstStyle/>
                    <a:p>
                      <a:pPr algn="ctr" fontAlgn="base"/>
                      <a:r>
                        <a:rPr lang="en-IN" sz="1250" b="1">
                          <a:effectLst/>
                        </a:rPr>
                        <a:t>18</a:t>
                      </a:r>
                    </a:p>
                  </a:txBody>
                  <a:tcPr marL="76200" marR="76200" marT="106680" marB="106680" anchor="ctr"/>
                </a:tc>
                <a:tc>
                  <a:txBody>
                    <a:bodyPr/>
                    <a:lstStyle/>
                    <a:p>
                      <a:pPr algn="ctr" fontAlgn="base"/>
                      <a:r>
                        <a:rPr lang="en-IN" sz="1250" b="1">
                          <a:effectLst/>
                        </a:rPr>
                        <a:t>1</a:t>
                      </a:r>
                    </a:p>
                  </a:txBody>
                  <a:tcPr marL="76200" marR="76200" marT="106680" marB="106680" anchor="ctr"/>
                </a:tc>
                <a:tc>
                  <a:txBody>
                    <a:bodyPr/>
                    <a:lstStyle/>
                    <a:p>
                      <a:pPr algn="ctr" fontAlgn="base"/>
                      <a:r>
                        <a:rPr lang="en-IN" sz="1250" b="1">
                          <a:effectLst/>
                        </a:rPr>
                        <a:t>RAM</a:t>
                      </a:r>
                    </a:p>
                  </a:txBody>
                  <a:tcPr marL="76200" marR="76200" marT="106680" marB="106680" anchor="ctr"/>
                </a:tc>
                <a:tc>
                  <a:txBody>
                    <a:bodyPr/>
                    <a:lstStyle/>
                    <a:p>
                      <a:pPr algn="ctr" fontAlgn="base"/>
                      <a:r>
                        <a:rPr lang="en-IN" sz="1250" b="1">
                          <a:effectLst/>
                        </a:rPr>
                        <a:t>DELHI</a:t>
                      </a:r>
                    </a:p>
                  </a:txBody>
                  <a:tcPr marL="76200" marR="76200" marT="106680" marB="106680" anchor="ctr"/>
                </a:tc>
                <a:tc>
                  <a:txBody>
                    <a:bodyPr/>
                    <a:lstStyle/>
                    <a:p>
                      <a:pPr algn="ctr" fontAlgn="base"/>
                      <a:r>
                        <a:rPr lang="en-IN" sz="1250" b="1">
                          <a:effectLst/>
                        </a:rPr>
                        <a:t>9455123451</a:t>
                      </a:r>
                    </a:p>
                  </a:txBody>
                  <a:tcPr marL="76200" marR="76200" marT="106680" marB="106680" anchor="ctr"/>
                </a:tc>
                <a:tc>
                  <a:txBody>
                    <a:bodyPr/>
                    <a:lstStyle/>
                    <a:p>
                      <a:pPr algn="ctr" fontAlgn="base"/>
                      <a:r>
                        <a:rPr lang="en-IN" sz="1250" b="1" dirty="0">
                          <a:effectLst/>
                        </a:rPr>
                        <a:t>18</a:t>
                      </a:r>
                    </a:p>
                  </a:txBody>
                  <a:tcPr marL="76200" marR="76200" marT="106680" marB="106680" anchor="ctr"/>
                </a:tc>
                <a:extLst>
                  <a:ext uri="{0D108BD9-81ED-4DB2-BD59-A6C34878D82A}">
                    <a16:rowId xmlns:a16="http://schemas.microsoft.com/office/drawing/2014/main" xmlns="" val="645791675"/>
                  </a:ext>
                </a:extLst>
              </a:tr>
            </a:tbl>
          </a:graphicData>
        </a:graphic>
      </p:graphicFrame>
      <p:sp>
        <p:nvSpPr>
          <p:cNvPr id="4" name="Title 1">
            <a:extLst>
              <a:ext uri="{FF2B5EF4-FFF2-40B4-BE49-F238E27FC236}">
                <a16:creationId xmlns:a16="http://schemas.microsoft.com/office/drawing/2014/main" xmlns="" id="{BC492166-EEAA-4732-A405-FEECD31AB45E}"/>
              </a:ext>
            </a:extLst>
          </p:cNvPr>
          <p:cNvSpPr>
            <a:spLocks noGrp="1"/>
          </p:cNvSpPr>
          <p:nvPr>
            <p:ph type="title"/>
          </p:nvPr>
        </p:nvSpPr>
        <p:spPr>
          <a:xfrm>
            <a:off x="838200" y="18892"/>
            <a:ext cx="10515600" cy="922142"/>
          </a:xfrm>
        </p:spPr>
        <p:txBody>
          <a:bodyPr/>
          <a:lstStyle/>
          <a:p>
            <a:pPr algn="ctr"/>
            <a:r>
              <a:rPr lang="en-IN" b="1" dirty="0">
                <a:solidFill>
                  <a:schemeClr val="accent4">
                    <a:lumMod val="50000"/>
                  </a:schemeClr>
                </a:solidFill>
              </a:rPr>
              <a:t>Theta Join Operation</a:t>
            </a:r>
          </a:p>
        </p:txBody>
      </p:sp>
      <p:sp>
        <p:nvSpPr>
          <p:cNvPr id="7" name="TextBox 6">
            <a:extLst>
              <a:ext uri="{FF2B5EF4-FFF2-40B4-BE49-F238E27FC236}">
                <a16:creationId xmlns:a16="http://schemas.microsoft.com/office/drawing/2014/main" xmlns="" id="{4C8A572C-FA32-4027-A344-C6F6497B86FB}"/>
              </a:ext>
            </a:extLst>
          </p:cNvPr>
          <p:cNvSpPr txBox="1"/>
          <p:nvPr/>
        </p:nvSpPr>
        <p:spPr>
          <a:xfrm>
            <a:off x="2159493" y="1910466"/>
            <a:ext cx="1009835" cy="369332"/>
          </a:xfrm>
          <a:prstGeom prst="rect">
            <a:avLst/>
          </a:prstGeom>
          <a:noFill/>
        </p:spPr>
        <p:txBody>
          <a:bodyPr wrap="square">
            <a:spAutoFit/>
          </a:bodyPr>
          <a:lstStyle/>
          <a:p>
            <a:r>
              <a:rPr lang="en-IN" b="1" i="0" dirty="0">
                <a:solidFill>
                  <a:srgbClr val="273239"/>
                </a:solidFill>
                <a:effectLst/>
                <a:latin typeface="urw-din"/>
              </a:rPr>
              <a:t>RESULT:</a:t>
            </a:r>
            <a:endParaRPr lang="en-IN" dirty="0"/>
          </a:p>
        </p:txBody>
      </p:sp>
    </p:spTree>
    <p:extLst>
      <p:ext uri="{BB962C8B-B14F-4D97-AF65-F5344CB8AC3E}">
        <p14:creationId xmlns:p14="http://schemas.microsoft.com/office/powerpoint/2010/main" val="4245052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AAA2B1-A5F6-4613-AFBF-93FFA18984A3}"/>
              </a:ext>
            </a:extLst>
          </p:cNvPr>
          <p:cNvSpPr>
            <a:spLocks noGrp="1"/>
          </p:cNvSpPr>
          <p:nvPr>
            <p:ph type="title"/>
          </p:nvPr>
        </p:nvSpPr>
        <p:spPr>
          <a:xfrm>
            <a:off x="838200" y="18894"/>
            <a:ext cx="10515600" cy="984283"/>
          </a:xfrm>
        </p:spPr>
        <p:txBody>
          <a:bodyPr/>
          <a:lstStyle/>
          <a:p>
            <a:pPr algn="ctr"/>
            <a:r>
              <a:rPr lang="en-IN" b="1" dirty="0">
                <a:solidFill>
                  <a:schemeClr val="accent4">
                    <a:lumMod val="50000"/>
                  </a:schemeClr>
                </a:solidFill>
              </a:rPr>
              <a:t>Equijoin</a:t>
            </a:r>
          </a:p>
        </p:txBody>
      </p:sp>
      <p:sp>
        <p:nvSpPr>
          <p:cNvPr id="3" name="Content Placeholder 2">
            <a:extLst>
              <a:ext uri="{FF2B5EF4-FFF2-40B4-BE49-F238E27FC236}">
                <a16:creationId xmlns:a16="http://schemas.microsoft.com/office/drawing/2014/main" xmlns="" id="{FF524801-40EC-42D3-899A-8CD8DB5E886A}"/>
              </a:ext>
            </a:extLst>
          </p:cNvPr>
          <p:cNvSpPr>
            <a:spLocks noGrp="1"/>
          </p:cNvSpPr>
          <p:nvPr>
            <p:ph idx="1"/>
          </p:nvPr>
        </p:nvSpPr>
        <p:spPr>
          <a:xfrm>
            <a:off x="1305016" y="914400"/>
            <a:ext cx="10750859" cy="5841507"/>
          </a:xfrm>
        </p:spPr>
        <p:txBody>
          <a:bodyPr/>
          <a:lstStyle/>
          <a:p>
            <a:pPr>
              <a:buFont typeface="Wingdings" panose="05000000000000000000" pitchFamily="2" charset="2"/>
              <a:buChar char="q"/>
            </a:pPr>
            <a:r>
              <a:rPr lang="en-IN" dirty="0"/>
              <a:t>Equijoin is a special case of conditional join or theta join where only equality condition holds between a pair of attributes. As values of two attributes will be equal in result of equijoin, only one attribute will be appeared in result.</a:t>
            </a:r>
          </a:p>
          <a:p>
            <a:pPr>
              <a:buFont typeface="Wingdings" panose="05000000000000000000" pitchFamily="2" charset="2"/>
              <a:buChar char="q"/>
            </a:pPr>
            <a:r>
              <a:rPr lang="en-IN" b="1" i="0" dirty="0">
                <a:solidFill>
                  <a:srgbClr val="273239"/>
                </a:solidFill>
                <a:effectLst/>
                <a:latin typeface="urw-din"/>
              </a:rPr>
              <a:t>Example:</a:t>
            </a:r>
            <a:r>
              <a:rPr lang="en-IN" b="0" i="0" dirty="0">
                <a:solidFill>
                  <a:srgbClr val="273239"/>
                </a:solidFill>
                <a:effectLst/>
                <a:latin typeface="urw-din"/>
              </a:rPr>
              <a:t> Select students whose ROLL_NO is equal to EMP_NO of employees</a:t>
            </a:r>
          </a:p>
          <a:p>
            <a:pPr marL="0" indent="0">
              <a:buNone/>
            </a:pPr>
            <a:endParaRPr lang="en-IN" dirty="0"/>
          </a:p>
          <a:p>
            <a:pPr>
              <a:buFont typeface="Wingdings" panose="05000000000000000000" pitchFamily="2" charset="2"/>
              <a:buChar char="q"/>
            </a:pPr>
            <a:r>
              <a:rPr lang="en-IN" b="0" i="0" dirty="0">
                <a:solidFill>
                  <a:srgbClr val="273239"/>
                </a:solidFill>
                <a:effectLst/>
                <a:latin typeface="urw-din"/>
              </a:rPr>
              <a:t>In terms of basic operators (cross product, selection and projection) :</a:t>
            </a:r>
            <a:endParaRPr lang="en-IN" dirty="0"/>
          </a:p>
        </p:txBody>
      </p:sp>
      <p:sp>
        <p:nvSpPr>
          <p:cNvPr id="4" name="Rectangle 1">
            <a:extLst>
              <a:ext uri="{FF2B5EF4-FFF2-40B4-BE49-F238E27FC236}">
                <a16:creationId xmlns:a16="http://schemas.microsoft.com/office/drawing/2014/main" xmlns="" id="{F37740E0-56E2-42BE-82BA-FA6AE46A7AF7}"/>
              </a:ext>
            </a:extLst>
          </p:cNvPr>
          <p:cNvSpPr>
            <a:spLocks noChangeArrowheads="1"/>
          </p:cNvSpPr>
          <p:nvPr/>
        </p:nvSpPr>
        <p:spPr bwMode="auto">
          <a:xfrm>
            <a:off x="2999171" y="3405446"/>
            <a:ext cx="67307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73239"/>
                </a:solidFill>
                <a:effectLst/>
                <a:latin typeface="Consolas" panose="020B0609020204030204" pitchFamily="49" charset="0"/>
              </a:rPr>
              <a:t>STUDENT⋈</a:t>
            </a:r>
            <a:r>
              <a:rPr kumimoji="0" lang="en-US" altLang="en-US" sz="2400" b="1" i="0" u="none" strike="noStrike" cap="none" normalizeH="0" baseline="-30000" dirty="0">
                <a:ln>
                  <a:noFill/>
                </a:ln>
                <a:solidFill>
                  <a:srgbClr val="273239"/>
                </a:solidFill>
                <a:effectLst/>
                <a:latin typeface="Consolas" panose="020B0609020204030204" pitchFamily="49" charset="0"/>
              </a:rPr>
              <a:t>STUDENT.ROLL_NO=EMPLOYEE.EMP_NO</a:t>
            </a:r>
            <a:r>
              <a:rPr kumimoji="0" lang="en-US" altLang="en-US" sz="2400" b="1" i="0" u="none" strike="noStrike" cap="none" normalizeH="0" baseline="0" dirty="0">
                <a:ln>
                  <a:noFill/>
                </a:ln>
                <a:solidFill>
                  <a:srgbClr val="273239"/>
                </a:solidFill>
                <a:effectLst/>
                <a:latin typeface="Consolas" panose="020B0609020204030204" pitchFamily="49" charset="0"/>
              </a:rPr>
              <a:t>EMPLOYEE</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xmlns="" id="{260C0AF3-055C-4FB5-8A56-263CE985F7B5}"/>
              </a:ext>
            </a:extLst>
          </p:cNvPr>
          <p:cNvSpPr>
            <a:spLocks noChangeArrowheads="1"/>
          </p:cNvSpPr>
          <p:nvPr/>
        </p:nvSpPr>
        <p:spPr bwMode="auto">
          <a:xfrm>
            <a:off x="1305016" y="4708239"/>
            <a:ext cx="10750859"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73239"/>
                </a:solidFill>
                <a:effectLst/>
                <a:latin typeface="Consolas" panose="020B0609020204030204" pitchFamily="49" charset="0"/>
              </a:rPr>
              <a:t>∏</a:t>
            </a:r>
            <a:r>
              <a:rPr kumimoji="0" lang="en-US" altLang="en-US" sz="2400" b="1" i="0" u="none" strike="noStrike" cap="none" normalizeH="0" baseline="-30000" dirty="0">
                <a:ln>
                  <a:noFill/>
                </a:ln>
                <a:solidFill>
                  <a:srgbClr val="273239"/>
                </a:solidFill>
                <a:effectLst/>
                <a:latin typeface="Consolas" panose="020B0609020204030204" pitchFamily="49" charset="0"/>
              </a:rPr>
              <a:t>(STUDENT.ROLL_NO, STUDENT.NAME, STUDENT.ADDRESS, STUDENT.PHONE, STUDENT.AGE EMPLOYEE.NAME, EMPLOYEE.ADDRESS, EMPLOYEE.PHONE, EMPLOYEE&gt;AGE)</a:t>
            </a:r>
            <a:r>
              <a:rPr kumimoji="0" lang="en-US" altLang="en-US" sz="2400" b="1" i="0" u="none" strike="noStrike" cap="none" normalizeH="0" baseline="0" dirty="0">
                <a:ln>
                  <a:noFill/>
                </a:ln>
                <a:solidFill>
                  <a:srgbClr val="273239"/>
                </a:solidFill>
                <a:effectLst/>
                <a:latin typeface="Consolas" panose="020B0609020204030204" pitchFamily="49" charset="0"/>
              </a:rPr>
              <a:t>(σ</a:t>
            </a:r>
            <a:r>
              <a:rPr kumimoji="0" lang="en-US" altLang="en-US" sz="2400" b="1" i="0" u="none" strike="noStrike" cap="none" normalizeH="0" baseline="-30000" dirty="0">
                <a:ln>
                  <a:noFill/>
                </a:ln>
                <a:solidFill>
                  <a:srgbClr val="273239"/>
                </a:solidFill>
                <a:effectLst/>
                <a:latin typeface="Consolas" panose="020B0609020204030204" pitchFamily="49" charset="0"/>
              </a:rPr>
              <a:t> (STUDENT.ROLL_NO=EMPLOYEE.EMP_NO) </a:t>
            </a:r>
            <a:r>
              <a:rPr kumimoji="0" lang="en-US" altLang="en-US" sz="2400" b="1" i="0" u="none" strike="noStrike" cap="none" normalizeH="0" baseline="0" dirty="0">
                <a:ln>
                  <a:noFill/>
                </a:ln>
                <a:solidFill>
                  <a:srgbClr val="273239"/>
                </a:solidFill>
                <a:effectLst/>
                <a:latin typeface="Consolas" panose="020B0609020204030204" pitchFamily="49" charset="0"/>
              </a:rPr>
              <a:t>(STUDENT×EMPLOYEE))</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8005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xmlns="" id="{A75452A8-C704-4701-B76D-963BC1FC6240}"/>
              </a:ext>
            </a:extLst>
          </p:cNvPr>
          <p:cNvGraphicFramePr>
            <a:graphicFrameLocks noGrp="1"/>
          </p:cNvGraphicFramePr>
          <p:nvPr>
            <p:ph idx="1"/>
            <p:extLst>
              <p:ext uri="{D42A27DB-BD31-4B8C-83A1-F6EECF244321}">
                <p14:modId xmlns:p14="http://schemas.microsoft.com/office/powerpoint/2010/main" val="2551507122"/>
              </p:ext>
            </p:extLst>
          </p:nvPr>
        </p:nvGraphicFramePr>
        <p:xfrm>
          <a:off x="2024109" y="1594805"/>
          <a:ext cx="8841420" cy="1211580"/>
        </p:xfrm>
        <a:graphic>
          <a:graphicData uri="http://schemas.openxmlformats.org/drawingml/2006/table">
            <a:tbl>
              <a:tblPr firstRow="1" bandRow="1">
                <a:tableStyleId>{5C22544A-7EE6-4342-B048-85BDC9FD1C3A}</a:tableStyleId>
              </a:tblPr>
              <a:tblGrid>
                <a:gridCol w="982380">
                  <a:extLst>
                    <a:ext uri="{9D8B030D-6E8A-4147-A177-3AD203B41FA5}">
                      <a16:colId xmlns:a16="http://schemas.microsoft.com/office/drawing/2014/main" xmlns="" val="3181798779"/>
                    </a:ext>
                  </a:extLst>
                </a:gridCol>
                <a:gridCol w="982380">
                  <a:extLst>
                    <a:ext uri="{9D8B030D-6E8A-4147-A177-3AD203B41FA5}">
                      <a16:colId xmlns:a16="http://schemas.microsoft.com/office/drawing/2014/main" xmlns="" val="1927414001"/>
                    </a:ext>
                  </a:extLst>
                </a:gridCol>
                <a:gridCol w="982380">
                  <a:extLst>
                    <a:ext uri="{9D8B030D-6E8A-4147-A177-3AD203B41FA5}">
                      <a16:colId xmlns:a16="http://schemas.microsoft.com/office/drawing/2014/main" xmlns="" val="3418943202"/>
                    </a:ext>
                  </a:extLst>
                </a:gridCol>
                <a:gridCol w="982380">
                  <a:extLst>
                    <a:ext uri="{9D8B030D-6E8A-4147-A177-3AD203B41FA5}">
                      <a16:colId xmlns:a16="http://schemas.microsoft.com/office/drawing/2014/main" xmlns="" val="2188178558"/>
                    </a:ext>
                  </a:extLst>
                </a:gridCol>
                <a:gridCol w="982380">
                  <a:extLst>
                    <a:ext uri="{9D8B030D-6E8A-4147-A177-3AD203B41FA5}">
                      <a16:colId xmlns:a16="http://schemas.microsoft.com/office/drawing/2014/main" xmlns="" val="3408215657"/>
                    </a:ext>
                  </a:extLst>
                </a:gridCol>
                <a:gridCol w="982380">
                  <a:extLst>
                    <a:ext uri="{9D8B030D-6E8A-4147-A177-3AD203B41FA5}">
                      <a16:colId xmlns:a16="http://schemas.microsoft.com/office/drawing/2014/main" xmlns="" val="3021197395"/>
                    </a:ext>
                  </a:extLst>
                </a:gridCol>
                <a:gridCol w="982380">
                  <a:extLst>
                    <a:ext uri="{9D8B030D-6E8A-4147-A177-3AD203B41FA5}">
                      <a16:colId xmlns:a16="http://schemas.microsoft.com/office/drawing/2014/main" xmlns="" val="85223849"/>
                    </a:ext>
                  </a:extLst>
                </a:gridCol>
                <a:gridCol w="982380">
                  <a:extLst>
                    <a:ext uri="{9D8B030D-6E8A-4147-A177-3AD203B41FA5}">
                      <a16:colId xmlns:a16="http://schemas.microsoft.com/office/drawing/2014/main" xmlns="" val="373845938"/>
                    </a:ext>
                  </a:extLst>
                </a:gridCol>
                <a:gridCol w="982380">
                  <a:extLst>
                    <a:ext uri="{9D8B030D-6E8A-4147-A177-3AD203B41FA5}">
                      <a16:colId xmlns:a16="http://schemas.microsoft.com/office/drawing/2014/main" xmlns="" val="3767953404"/>
                    </a:ext>
                  </a:extLst>
                </a:gridCol>
              </a:tblGrid>
              <a:tr h="370840">
                <a:tc>
                  <a:txBody>
                    <a:bodyPr/>
                    <a:lstStyle/>
                    <a:p>
                      <a:pPr algn="ctr" fontAlgn="base"/>
                      <a:r>
                        <a:rPr lang="en-IN" sz="1250" b="1" dirty="0">
                          <a:effectLst/>
                        </a:rPr>
                        <a:t>ROLL_NO</a:t>
                      </a:r>
                    </a:p>
                  </a:txBody>
                  <a:tcPr marL="76200" marR="76200" marT="106680" marB="106680" anchor="ctr"/>
                </a:tc>
                <a:tc>
                  <a:txBody>
                    <a:bodyPr/>
                    <a:lstStyle/>
                    <a:p>
                      <a:pPr algn="ctr" fontAlgn="base"/>
                      <a:r>
                        <a:rPr lang="en-IN" sz="1250" b="1">
                          <a:effectLst/>
                        </a:rPr>
                        <a:t>NAME</a:t>
                      </a:r>
                    </a:p>
                  </a:txBody>
                  <a:tcPr marL="76200" marR="76200" marT="106680" marB="106680" anchor="ctr"/>
                </a:tc>
                <a:tc>
                  <a:txBody>
                    <a:bodyPr/>
                    <a:lstStyle/>
                    <a:p>
                      <a:pPr algn="ctr" fontAlgn="base"/>
                      <a:r>
                        <a:rPr lang="en-IN" sz="1250" b="1">
                          <a:effectLst/>
                        </a:rPr>
                        <a:t>ADDRESS</a:t>
                      </a:r>
                    </a:p>
                  </a:txBody>
                  <a:tcPr marL="76200" marR="76200" marT="106680" marB="106680" anchor="ctr"/>
                </a:tc>
                <a:tc>
                  <a:txBody>
                    <a:bodyPr/>
                    <a:lstStyle/>
                    <a:p>
                      <a:pPr algn="ctr" fontAlgn="base"/>
                      <a:r>
                        <a:rPr lang="en-IN" sz="1250" b="1">
                          <a:effectLst/>
                        </a:rPr>
                        <a:t>PHONE</a:t>
                      </a:r>
                    </a:p>
                  </a:txBody>
                  <a:tcPr marL="76200" marR="76200" marT="106680" marB="106680" anchor="ctr"/>
                </a:tc>
                <a:tc>
                  <a:txBody>
                    <a:bodyPr/>
                    <a:lstStyle/>
                    <a:p>
                      <a:pPr algn="ctr" fontAlgn="base"/>
                      <a:r>
                        <a:rPr lang="en-IN" sz="1250" b="1">
                          <a:effectLst/>
                        </a:rPr>
                        <a:t>AGE</a:t>
                      </a:r>
                    </a:p>
                  </a:txBody>
                  <a:tcPr marL="76200" marR="76200" marT="106680" marB="106680" anchor="ctr"/>
                </a:tc>
                <a:tc>
                  <a:txBody>
                    <a:bodyPr/>
                    <a:lstStyle/>
                    <a:p>
                      <a:pPr algn="ctr" fontAlgn="base"/>
                      <a:r>
                        <a:rPr lang="en-IN" sz="1250" b="1">
                          <a:effectLst/>
                        </a:rPr>
                        <a:t>NAME</a:t>
                      </a:r>
                    </a:p>
                  </a:txBody>
                  <a:tcPr marL="76200" marR="76200" marT="106680" marB="106680" anchor="ctr"/>
                </a:tc>
                <a:tc>
                  <a:txBody>
                    <a:bodyPr/>
                    <a:lstStyle/>
                    <a:p>
                      <a:pPr algn="ctr" fontAlgn="base"/>
                      <a:r>
                        <a:rPr lang="en-IN" sz="1250" b="1">
                          <a:effectLst/>
                        </a:rPr>
                        <a:t>ADDRESS</a:t>
                      </a:r>
                    </a:p>
                  </a:txBody>
                  <a:tcPr marL="76200" marR="76200" marT="106680" marB="106680" anchor="ctr"/>
                </a:tc>
                <a:tc>
                  <a:txBody>
                    <a:bodyPr/>
                    <a:lstStyle/>
                    <a:p>
                      <a:pPr algn="ctr" fontAlgn="base"/>
                      <a:r>
                        <a:rPr lang="en-IN" sz="1250" b="1">
                          <a:effectLst/>
                        </a:rPr>
                        <a:t>PHONE</a:t>
                      </a:r>
                    </a:p>
                  </a:txBody>
                  <a:tcPr marL="76200" marR="76200" marT="106680" marB="106680" anchor="ctr"/>
                </a:tc>
                <a:tc>
                  <a:txBody>
                    <a:bodyPr/>
                    <a:lstStyle/>
                    <a:p>
                      <a:pPr algn="ctr" fontAlgn="base"/>
                      <a:r>
                        <a:rPr lang="en-IN" sz="1250" b="1">
                          <a:effectLst/>
                        </a:rPr>
                        <a:t>AGE</a:t>
                      </a:r>
                    </a:p>
                  </a:txBody>
                  <a:tcPr marL="76200" marR="76200" marT="106680" marB="106680" anchor="ctr"/>
                </a:tc>
                <a:extLst>
                  <a:ext uri="{0D108BD9-81ED-4DB2-BD59-A6C34878D82A}">
                    <a16:rowId xmlns:a16="http://schemas.microsoft.com/office/drawing/2014/main" xmlns="" val="1888945958"/>
                  </a:ext>
                </a:extLst>
              </a:tr>
              <a:tr h="370840">
                <a:tc>
                  <a:txBody>
                    <a:bodyPr/>
                    <a:lstStyle/>
                    <a:p>
                      <a:pPr algn="ctr" fontAlgn="base"/>
                      <a:r>
                        <a:rPr lang="en-IN" sz="1250" b="1">
                          <a:effectLst/>
                        </a:rPr>
                        <a:t>1</a:t>
                      </a:r>
                    </a:p>
                  </a:txBody>
                  <a:tcPr marL="76200" marR="76200" marT="106680" marB="106680" anchor="ctr"/>
                </a:tc>
                <a:tc>
                  <a:txBody>
                    <a:bodyPr/>
                    <a:lstStyle/>
                    <a:p>
                      <a:pPr algn="ctr" fontAlgn="base"/>
                      <a:r>
                        <a:rPr lang="en-IN" sz="1250" b="1">
                          <a:effectLst/>
                        </a:rPr>
                        <a:t>RAM</a:t>
                      </a:r>
                    </a:p>
                  </a:txBody>
                  <a:tcPr marL="76200" marR="76200" marT="106680" marB="106680" anchor="ctr"/>
                </a:tc>
                <a:tc>
                  <a:txBody>
                    <a:bodyPr/>
                    <a:lstStyle/>
                    <a:p>
                      <a:pPr algn="ctr" fontAlgn="base"/>
                      <a:r>
                        <a:rPr lang="en-IN" sz="1250" b="1">
                          <a:effectLst/>
                        </a:rPr>
                        <a:t>DELHI</a:t>
                      </a:r>
                    </a:p>
                  </a:txBody>
                  <a:tcPr marL="76200" marR="76200" marT="106680" marB="106680" anchor="ctr"/>
                </a:tc>
                <a:tc>
                  <a:txBody>
                    <a:bodyPr/>
                    <a:lstStyle/>
                    <a:p>
                      <a:pPr algn="ctr" fontAlgn="base"/>
                      <a:r>
                        <a:rPr lang="en-IN" sz="1250" b="1">
                          <a:effectLst/>
                        </a:rPr>
                        <a:t>9455123451</a:t>
                      </a:r>
                    </a:p>
                  </a:txBody>
                  <a:tcPr marL="76200" marR="76200" marT="106680" marB="106680" anchor="ctr"/>
                </a:tc>
                <a:tc>
                  <a:txBody>
                    <a:bodyPr/>
                    <a:lstStyle/>
                    <a:p>
                      <a:pPr algn="ctr" fontAlgn="base"/>
                      <a:r>
                        <a:rPr lang="en-IN" sz="1250" b="1">
                          <a:effectLst/>
                        </a:rPr>
                        <a:t>18</a:t>
                      </a:r>
                    </a:p>
                  </a:txBody>
                  <a:tcPr marL="76200" marR="76200" marT="106680" marB="106680" anchor="ctr"/>
                </a:tc>
                <a:tc>
                  <a:txBody>
                    <a:bodyPr/>
                    <a:lstStyle/>
                    <a:p>
                      <a:pPr algn="ctr" fontAlgn="base"/>
                      <a:r>
                        <a:rPr lang="en-IN" sz="1250" b="1">
                          <a:effectLst/>
                        </a:rPr>
                        <a:t>RAM</a:t>
                      </a:r>
                    </a:p>
                  </a:txBody>
                  <a:tcPr marL="76200" marR="76200" marT="106680" marB="106680" anchor="ctr"/>
                </a:tc>
                <a:tc>
                  <a:txBody>
                    <a:bodyPr/>
                    <a:lstStyle/>
                    <a:p>
                      <a:pPr algn="ctr" fontAlgn="base"/>
                      <a:r>
                        <a:rPr lang="en-IN" sz="1250" b="1">
                          <a:effectLst/>
                        </a:rPr>
                        <a:t>DELHI</a:t>
                      </a:r>
                    </a:p>
                  </a:txBody>
                  <a:tcPr marL="76200" marR="76200" marT="106680" marB="106680" anchor="ctr"/>
                </a:tc>
                <a:tc>
                  <a:txBody>
                    <a:bodyPr/>
                    <a:lstStyle/>
                    <a:p>
                      <a:pPr algn="ctr" fontAlgn="base"/>
                      <a:r>
                        <a:rPr lang="en-IN" sz="1250" b="1">
                          <a:effectLst/>
                        </a:rPr>
                        <a:t>9455123451</a:t>
                      </a:r>
                    </a:p>
                  </a:txBody>
                  <a:tcPr marL="76200" marR="76200" marT="106680" marB="106680" anchor="ctr"/>
                </a:tc>
                <a:tc>
                  <a:txBody>
                    <a:bodyPr/>
                    <a:lstStyle/>
                    <a:p>
                      <a:pPr algn="ctr" fontAlgn="base"/>
                      <a:r>
                        <a:rPr lang="en-IN" sz="1250" b="1">
                          <a:effectLst/>
                        </a:rPr>
                        <a:t>18</a:t>
                      </a:r>
                    </a:p>
                  </a:txBody>
                  <a:tcPr marL="76200" marR="76200" marT="106680" marB="106680" anchor="ctr"/>
                </a:tc>
                <a:extLst>
                  <a:ext uri="{0D108BD9-81ED-4DB2-BD59-A6C34878D82A}">
                    <a16:rowId xmlns:a16="http://schemas.microsoft.com/office/drawing/2014/main" xmlns="" val="2643019524"/>
                  </a:ext>
                </a:extLst>
              </a:tr>
              <a:tr h="370840">
                <a:tc>
                  <a:txBody>
                    <a:bodyPr/>
                    <a:lstStyle/>
                    <a:p>
                      <a:pPr algn="ctr" fontAlgn="base"/>
                      <a:r>
                        <a:rPr lang="en-IN" sz="1250" b="1">
                          <a:effectLst/>
                        </a:rPr>
                        <a:t>4</a:t>
                      </a:r>
                    </a:p>
                  </a:txBody>
                  <a:tcPr marL="76200" marR="76200" marT="106680" marB="106680" anchor="ctr"/>
                </a:tc>
                <a:tc>
                  <a:txBody>
                    <a:bodyPr/>
                    <a:lstStyle/>
                    <a:p>
                      <a:pPr algn="ctr" fontAlgn="base"/>
                      <a:r>
                        <a:rPr lang="en-IN" sz="1250" b="1">
                          <a:effectLst/>
                        </a:rPr>
                        <a:t>SURESH</a:t>
                      </a:r>
                    </a:p>
                  </a:txBody>
                  <a:tcPr marL="76200" marR="76200" marT="106680" marB="106680" anchor="ctr"/>
                </a:tc>
                <a:tc>
                  <a:txBody>
                    <a:bodyPr/>
                    <a:lstStyle/>
                    <a:p>
                      <a:pPr algn="ctr" fontAlgn="base"/>
                      <a:r>
                        <a:rPr lang="en-IN" sz="1250" b="1">
                          <a:effectLst/>
                        </a:rPr>
                        <a:t>DELHI</a:t>
                      </a:r>
                    </a:p>
                  </a:txBody>
                  <a:tcPr marL="76200" marR="76200" marT="106680" marB="106680" anchor="ctr"/>
                </a:tc>
                <a:tc>
                  <a:txBody>
                    <a:bodyPr/>
                    <a:lstStyle/>
                    <a:p>
                      <a:pPr algn="ctr" fontAlgn="base"/>
                      <a:r>
                        <a:rPr lang="en-IN" sz="1250" b="1">
                          <a:effectLst/>
                        </a:rPr>
                        <a:t>9156768971</a:t>
                      </a:r>
                    </a:p>
                  </a:txBody>
                  <a:tcPr marL="76200" marR="76200" marT="106680" marB="106680" anchor="ctr"/>
                </a:tc>
                <a:tc>
                  <a:txBody>
                    <a:bodyPr/>
                    <a:lstStyle/>
                    <a:p>
                      <a:pPr algn="ctr" fontAlgn="base"/>
                      <a:r>
                        <a:rPr lang="en-IN" sz="1250" b="1">
                          <a:effectLst/>
                        </a:rPr>
                        <a:t>18</a:t>
                      </a:r>
                    </a:p>
                  </a:txBody>
                  <a:tcPr marL="76200" marR="76200" marT="106680" marB="106680" anchor="ctr"/>
                </a:tc>
                <a:tc>
                  <a:txBody>
                    <a:bodyPr/>
                    <a:lstStyle/>
                    <a:p>
                      <a:pPr algn="ctr" fontAlgn="base"/>
                      <a:r>
                        <a:rPr lang="en-IN" sz="1250" b="1">
                          <a:effectLst/>
                        </a:rPr>
                        <a:t>SURESH</a:t>
                      </a:r>
                    </a:p>
                  </a:txBody>
                  <a:tcPr marL="76200" marR="76200" marT="106680" marB="106680" anchor="ctr"/>
                </a:tc>
                <a:tc>
                  <a:txBody>
                    <a:bodyPr/>
                    <a:lstStyle/>
                    <a:p>
                      <a:pPr algn="ctr" fontAlgn="base"/>
                      <a:r>
                        <a:rPr lang="en-IN" sz="1250" b="1">
                          <a:effectLst/>
                        </a:rPr>
                        <a:t>DELHI</a:t>
                      </a:r>
                    </a:p>
                  </a:txBody>
                  <a:tcPr marL="76200" marR="76200" marT="106680" marB="106680" anchor="ctr"/>
                </a:tc>
                <a:tc>
                  <a:txBody>
                    <a:bodyPr/>
                    <a:lstStyle/>
                    <a:p>
                      <a:pPr algn="ctr" fontAlgn="base"/>
                      <a:r>
                        <a:rPr lang="en-IN" sz="1250" b="1">
                          <a:effectLst/>
                        </a:rPr>
                        <a:t>9156768971</a:t>
                      </a:r>
                    </a:p>
                  </a:txBody>
                  <a:tcPr marL="76200" marR="76200" marT="106680" marB="106680" anchor="ctr"/>
                </a:tc>
                <a:tc>
                  <a:txBody>
                    <a:bodyPr/>
                    <a:lstStyle/>
                    <a:p>
                      <a:pPr algn="ctr" fontAlgn="base"/>
                      <a:r>
                        <a:rPr lang="en-IN" sz="1250" b="1" dirty="0">
                          <a:effectLst/>
                        </a:rPr>
                        <a:t>18</a:t>
                      </a:r>
                    </a:p>
                  </a:txBody>
                  <a:tcPr marL="76200" marR="76200" marT="106680" marB="106680" anchor="ctr"/>
                </a:tc>
                <a:extLst>
                  <a:ext uri="{0D108BD9-81ED-4DB2-BD59-A6C34878D82A}">
                    <a16:rowId xmlns:a16="http://schemas.microsoft.com/office/drawing/2014/main" xmlns="" val="4055945883"/>
                  </a:ext>
                </a:extLst>
              </a:tr>
            </a:tbl>
          </a:graphicData>
        </a:graphic>
      </p:graphicFrame>
      <p:sp>
        <p:nvSpPr>
          <p:cNvPr id="4" name="Title 1">
            <a:extLst>
              <a:ext uri="{FF2B5EF4-FFF2-40B4-BE49-F238E27FC236}">
                <a16:creationId xmlns:a16="http://schemas.microsoft.com/office/drawing/2014/main" xmlns="" id="{788D280D-91EC-494A-B5CB-2832D25199C8}"/>
              </a:ext>
            </a:extLst>
          </p:cNvPr>
          <p:cNvSpPr>
            <a:spLocks noGrp="1"/>
          </p:cNvSpPr>
          <p:nvPr>
            <p:ph type="title"/>
          </p:nvPr>
        </p:nvSpPr>
        <p:spPr>
          <a:xfrm>
            <a:off x="838200" y="18894"/>
            <a:ext cx="10515600" cy="984283"/>
          </a:xfrm>
        </p:spPr>
        <p:txBody>
          <a:bodyPr/>
          <a:lstStyle/>
          <a:p>
            <a:pPr algn="ctr"/>
            <a:r>
              <a:rPr lang="en-IN" b="1" dirty="0">
                <a:solidFill>
                  <a:schemeClr val="accent4">
                    <a:lumMod val="50000"/>
                  </a:schemeClr>
                </a:solidFill>
              </a:rPr>
              <a:t>Equijoin</a:t>
            </a:r>
          </a:p>
        </p:txBody>
      </p:sp>
      <p:sp>
        <p:nvSpPr>
          <p:cNvPr id="6" name="TextBox 5">
            <a:extLst>
              <a:ext uri="{FF2B5EF4-FFF2-40B4-BE49-F238E27FC236}">
                <a16:creationId xmlns:a16="http://schemas.microsoft.com/office/drawing/2014/main" xmlns="" id="{ECCE3F8C-594C-42C4-8C43-A136FCF8076A}"/>
              </a:ext>
            </a:extLst>
          </p:cNvPr>
          <p:cNvSpPr txBox="1"/>
          <p:nvPr/>
        </p:nvSpPr>
        <p:spPr>
          <a:xfrm>
            <a:off x="2266025" y="1154097"/>
            <a:ext cx="956570" cy="369332"/>
          </a:xfrm>
          <a:prstGeom prst="rect">
            <a:avLst/>
          </a:prstGeom>
          <a:noFill/>
        </p:spPr>
        <p:txBody>
          <a:bodyPr wrap="square">
            <a:spAutoFit/>
          </a:bodyPr>
          <a:lstStyle/>
          <a:p>
            <a:r>
              <a:rPr lang="en-IN" b="1" i="0" dirty="0">
                <a:solidFill>
                  <a:srgbClr val="273239"/>
                </a:solidFill>
                <a:effectLst/>
                <a:latin typeface="urw-din"/>
              </a:rPr>
              <a:t>RESULT:</a:t>
            </a:r>
            <a:endParaRPr lang="en-IN" b="1" dirty="0"/>
          </a:p>
        </p:txBody>
      </p:sp>
    </p:spTree>
    <p:extLst>
      <p:ext uri="{BB962C8B-B14F-4D97-AF65-F5344CB8AC3E}">
        <p14:creationId xmlns:p14="http://schemas.microsoft.com/office/powerpoint/2010/main" val="451853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269F43-2B57-4062-86D9-0C464B6BB9AD}"/>
              </a:ext>
            </a:extLst>
          </p:cNvPr>
          <p:cNvSpPr>
            <a:spLocks noGrp="1"/>
          </p:cNvSpPr>
          <p:nvPr>
            <p:ph type="title"/>
          </p:nvPr>
        </p:nvSpPr>
        <p:spPr>
          <a:xfrm>
            <a:off x="838200" y="10015"/>
            <a:ext cx="10515600" cy="859998"/>
          </a:xfrm>
        </p:spPr>
        <p:txBody>
          <a:bodyPr/>
          <a:lstStyle/>
          <a:p>
            <a:pPr algn="ctr"/>
            <a:r>
              <a:rPr lang="en-IN" b="1" dirty="0">
                <a:solidFill>
                  <a:schemeClr val="accent4">
                    <a:lumMod val="50000"/>
                  </a:schemeClr>
                </a:solidFill>
              </a:rPr>
              <a:t>Natural Join</a:t>
            </a:r>
          </a:p>
        </p:txBody>
      </p:sp>
      <p:sp>
        <p:nvSpPr>
          <p:cNvPr id="3" name="Content Placeholder 2">
            <a:extLst>
              <a:ext uri="{FF2B5EF4-FFF2-40B4-BE49-F238E27FC236}">
                <a16:creationId xmlns:a16="http://schemas.microsoft.com/office/drawing/2014/main" xmlns="" id="{51C493AF-A5A6-40A9-B884-4EBCD91D63CD}"/>
              </a:ext>
            </a:extLst>
          </p:cNvPr>
          <p:cNvSpPr>
            <a:spLocks noGrp="1"/>
          </p:cNvSpPr>
          <p:nvPr>
            <p:ph idx="1"/>
          </p:nvPr>
        </p:nvSpPr>
        <p:spPr>
          <a:xfrm>
            <a:off x="1100831" y="798990"/>
            <a:ext cx="10972799" cy="5965794"/>
          </a:xfrm>
        </p:spPr>
        <p:txBody>
          <a:bodyPr>
            <a:normAutofit/>
          </a:bodyPr>
          <a:lstStyle/>
          <a:p>
            <a:pPr algn="just">
              <a:buFont typeface="Wingdings" panose="05000000000000000000" pitchFamily="2" charset="2"/>
              <a:buChar char="q"/>
            </a:pPr>
            <a:r>
              <a:rPr lang="en-IN" dirty="0"/>
              <a:t>It is a special case of equijoin in which equality condition hold on all attributes which have same name in relations R and S (relations on which join operation is applied).</a:t>
            </a:r>
          </a:p>
          <a:p>
            <a:pPr algn="just">
              <a:buFont typeface="Wingdings" panose="05000000000000000000" pitchFamily="2" charset="2"/>
              <a:buChar char="q"/>
            </a:pPr>
            <a:r>
              <a:rPr lang="en-IN" b="0" i="0" dirty="0">
                <a:solidFill>
                  <a:srgbClr val="273239"/>
                </a:solidFill>
                <a:effectLst/>
                <a:latin typeface="urw-din"/>
              </a:rPr>
              <a:t>While applying natural join on two relations, there is no need to write equality condition explicitly. </a:t>
            </a:r>
          </a:p>
          <a:p>
            <a:pPr algn="just">
              <a:buFont typeface="Wingdings" panose="05000000000000000000" pitchFamily="2" charset="2"/>
              <a:buChar char="q"/>
            </a:pPr>
            <a:r>
              <a:rPr lang="en-IN" b="0" i="0" dirty="0">
                <a:solidFill>
                  <a:srgbClr val="273239"/>
                </a:solidFill>
                <a:effectLst/>
                <a:latin typeface="urw-din"/>
              </a:rPr>
              <a:t>Natural Join will also return the similar attributes only once as their value will be same in resulting relation.</a:t>
            </a:r>
          </a:p>
          <a:p>
            <a:pPr algn="just">
              <a:buFont typeface="Wingdings" panose="05000000000000000000" pitchFamily="2" charset="2"/>
              <a:buChar char="q"/>
            </a:pPr>
            <a:r>
              <a:rPr lang="en-IN" dirty="0"/>
              <a:t>Natural join does not use any comparison operator except =. </a:t>
            </a:r>
          </a:p>
          <a:p>
            <a:pPr algn="just">
              <a:buFont typeface="Wingdings" panose="05000000000000000000" pitchFamily="2" charset="2"/>
              <a:buChar char="q"/>
            </a:pPr>
            <a:r>
              <a:rPr lang="en-IN" dirty="0"/>
              <a:t>We can perform a Natural Join only if there is at least one common attribute that exists between two relations. Common attributes must have the same name and domain.</a:t>
            </a:r>
          </a:p>
          <a:p>
            <a:pPr algn="just">
              <a:buFont typeface="Wingdings" panose="05000000000000000000" pitchFamily="2" charset="2"/>
              <a:buChar char="q"/>
            </a:pPr>
            <a:r>
              <a:rPr lang="en-IN" dirty="0"/>
              <a:t>For NATURAL JOIN operation between two tables R and S, only tuples from R that have matching tuples in S, and vice versa, appear in result.</a:t>
            </a:r>
          </a:p>
        </p:txBody>
      </p:sp>
    </p:spTree>
    <p:extLst>
      <p:ext uri="{BB962C8B-B14F-4D97-AF65-F5344CB8AC3E}">
        <p14:creationId xmlns:p14="http://schemas.microsoft.com/office/powerpoint/2010/main" val="87324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D377A95-5A36-460D-B1D2-4B78792EA728}"/>
              </a:ext>
            </a:extLst>
          </p:cNvPr>
          <p:cNvSpPr>
            <a:spLocks noGrp="1"/>
          </p:cNvSpPr>
          <p:nvPr>
            <p:ph idx="1"/>
          </p:nvPr>
        </p:nvSpPr>
        <p:spPr>
          <a:xfrm>
            <a:off x="1091952" y="772357"/>
            <a:ext cx="10963923" cy="5965794"/>
          </a:xfrm>
        </p:spPr>
        <p:txBody>
          <a:bodyPr/>
          <a:lstStyle/>
          <a:p>
            <a:pPr>
              <a:buFont typeface="Wingdings" panose="05000000000000000000" pitchFamily="2" charset="2"/>
              <a:buChar char="q"/>
            </a:pPr>
            <a:r>
              <a:rPr lang="en-IN" b="1" dirty="0"/>
              <a:t>Example</a:t>
            </a:r>
          </a:p>
        </p:txBody>
      </p:sp>
      <p:sp>
        <p:nvSpPr>
          <p:cNvPr id="4" name="Title 1">
            <a:extLst>
              <a:ext uri="{FF2B5EF4-FFF2-40B4-BE49-F238E27FC236}">
                <a16:creationId xmlns:a16="http://schemas.microsoft.com/office/drawing/2014/main" xmlns="" id="{56505E03-50B8-46F5-AF56-1F602FECEFA0}"/>
              </a:ext>
            </a:extLst>
          </p:cNvPr>
          <p:cNvSpPr>
            <a:spLocks noGrp="1"/>
          </p:cNvSpPr>
          <p:nvPr>
            <p:ph type="title"/>
          </p:nvPr>
        </p:nvSpPr>
        <p:spPr>
          <a:xfrm>
            <a:off x="838200" y="10015"/>
            <a:ext cx="10515600" cy="859998"/>
          </a:xfrm>
        </p:spPr>
        <p:txBody>
          <a:bodyPr/>
          <a:lstStyle/>
          <a:p>
            <a:pPr algn="ctr"/>
            <a:r>
              <a:rPr lang="en-IN" b="1" dirty="0">
                <a:solidFill>
                  <a:schemeClr val="accent4">
                    <a:lumMod val="50000"/>
                  </a:schemeClr>
                </a:solidFill>
              </a:rPr>
              <a:t>Natural Join</a:t>
            </a:r>
          </a:p>
        </p:txBody>
      </p:sp>
      <p:graphicFrame>
        <p:nvGraphicFramePr>
          <p:cNvPr id="5" name="Table 5">
            <a:extLst>
              <a:ext uri="{FF2B5EF4-FFF2-40B4-BE49-F238E27FC236}">
                <a16:creationId xmlns:a16="http://schemas.microsoft.com/office/drawing/2014/main" xmlns="" id="{027F6A8F-24F2-41E3-A4C0-30168AC46C08}"/>
              </a:ext>
            </a:extLst>
          </p:cNvPr>
          <p:cNvGraphicFramePr>
            <a:graphicFrameLocks/>
          </p:cNvGraphicFramePr>
          <p:nvPr>
            <p:extLst>
              <p:ext uri="{D42A27DB-BD31-4B8C-83A1-F6EECF244321}">
                <p14:modId xmlns:p14="http://schemas.microsoft.com/office/powerpoint/2010/main" val="2483511027"/>
              </p:ext>
            </p:extLst>
          </p:nvPr>
        </p:nvGraphicFramePr>
        <p:xfrm>
          <a:off x="1193307" y="1523781"/>
          <a:ext cx="4816875" cy="2346885"/>
        </p:xfrm>
        <a:graphic>
          <a:graphicData uri="http://schemas.openxmlformats.org/drawingml/2006/table">
            <a:tbl>
              <a:tblPr firstRow="1" bandRow="1">
                <a:tableStyleId>{5C22544A-7EE6-4342-B048-85BDC9FD1C3A}</a:tableStyleId>
              </a:tblPr>
              <a:tblGrid>
                <a:gridCol w="963375">
                  <a:extLst>
                    <a:ext uri="{9D8B030D-6E8A-4147-A177-3AD203B41FA5}">
                      <a16:colId xmlns:a16="http://schemas.microsoft.com/office/drawing/2014/main" xmlns="" val="658835208"/>
                    </a:ext>
                  </a:extLst>
                </a:gridCol>
                <a:gridCol w="963375">
                  <a:extLst>
                    <a:ext uri="{9D8B030D-6E8A-4147-A177-3AD203B41FA5}">
                      <a16:colId xmlns:a16="http://schemas.microsoft.com/office/drawing/2014/main" xmlns="" val="1320520670"/>
                    </a:ext>
                  </a:extLst>
                </a:gridCol>
                <a:gridCol w="963375">
                  <a:extLst>
                    <a:ext uri="{9D8B030D-6E8A-4147-A177-3AD203B41FA5}">
                      <a16:colId xmlns:a16="http://schemas.microsoft.com/office/drawing/2014/main" xmlns="" val="84726451"/>
                    </a:ext>
                  </a:extLst>
                </a:gridCol>
                <a:gridCol w="963375">
                  <a:extLst>
                    <a:ext uri="{9D8B030D-6E8A-4147-A177-3AD203B41FA5}">
                      <a16:colId xmlns:a16="http://schemas.microsoft.com/office/drawing/2014/main" xmlns="" val="384909602"/>
                    </a:ext>
                  </a:extLst>
                </a:gridCol>
                <a:gridCol w="963375">
                  <a:extLst>
                    <a:ext uri="{9D8B030D-6E8A-4147-A177-3AD203B41FA5}">
                      <a16:colId xmlns:a16="http://schemas.microsoft.com/office/drawing/2014/main" xmlns="" val="449513181"/>
                    </a:ext>
                  </a:extLst>
                </a:gridCol>
              </a:tblGrid>
              <a:tr h="469377">
                <a:tc>
                  <a:txBody>
                    <a:bodyPr/>
                    <a:lstStyle/>
                    <a:p>
                      <a:pPr algn="ctr" fontAlgn="base"/>
                      <a:r>
                        <a:rPr lang="en-IN" sz="1250" b="1" dirty="0">
                          <a:effectLst/>
                        </a:rPr>
                        <a:t>ROLL_NO</a:t>
                      </a:r>
                    </a:p>
                  </a:txBody>
                  <a:tcPr marL="76200" marR="76200" marT="106680" marB="106680" anchor="ctr"/>
                </a:tc>
                <a:tc>
                  <a:txBody>
                    <a:bodyPr/>
                    <a:lstStyle/>
                    <a:p>
                      <a:pPr algn="ctr" fontAlgn="base"/>
                      <a:r>
                        <a:rPr lang="en-IN" sz="1250" b="1" dirty="0">
                          <a:effectLst/>
                        </a:rPr>
                        <a:t>NAME</a:t>
                      </a:r>
                    </a:p>
                  </a:txBody>
                  <a:tcPr marL="76200" marR="76200" marT="106680" marB="106680" anchor="ctr"/>
                </a:tc>
                <a:tc>
                  <a:txBody>
                    <a:bodyPr/>
                    <a:lstStyle/>
                    <a:p>
                      <a:pPr algn="ctr" fontAlgn="base"/>
                      <a:r>
                        <a:rPr lang="en-IN" sz="1250" b="1">
                          <a:effectLst/>
                        </a:rPr>
                        <a:t>ADDRESS</a:t>
                      </a:r>
                    </a:p>
                  </a:txBody>
                  <a:tcPr marL="76200" marR="76200" marT="106680" marB="106680" anchor="ctr"/>
                </a:tc>
                <a:tc>
                  <a:txBody>
                    <a:bodyPr/>
                    <a:lstStyle/>
                    <a:p>
                      <a:pPr algn="ctr" fontAlgn="base"/>
                      <a:r>
                        <a:rPr lang="en-IN" sz="1250" b="1">
                          <a:effectLst/>
                        </a:rPr>
                        <a:t>PHONE</a:t>
                      </a:r>
                    </a:p>
                  </a:txBody>
                  <a:tcPr marL="76200" marR="76200" marT="106680" marB="106680" anchor="ctr"/>
                </a:tc>
                <a:tc>
                  <a:txBody>
                    <a:bodyPr/>
                    <a:lstStyle/>
                    <a:p>
                      <a:pPr algn="ctr" fontAlgn="base"/>
                      <a:r>
                        <a:rPr lang="en-IN" sz="1250" b="1">
                          <a:effectLst/>
                        </a:rPr>
                        <a:t>AGE</a:t>
                      </a:r>
                    </a:p>
                  </a:txBody>
                  <a:tcPr marL="76200" marR="76200" marT="106680" marB="106680" anchor="ctr"/>
                </a:tc>
                <a:extLst>
                  <a:ext uri="{0D108BD9-81ED-4DB2-BD59-A6C34878D82A}">
                    <a16:rowId xmlns:a16="http://schemas.microsoft.com/office/drawing/2014/main" xmlns="" val="2159006544"/>
                  </a:ext>
                </a:extLst>
              </a:tr>
              <a:tr h="469377">
                <a:tc>
                  <a:txBody>
                    <a:bodyPr/>
                    <a:lstStyle/>
                    <a:p>
                      <a:pPr algn="ctr" fontAlgn="base"/>
                      <a:r>
                        <a:rPr lang="en-IN" sz="1250" b="1">
                          <a:effectLst/>
                        </a:rPr>
                        <a:t>1</a:t>
                      </a:r>
                    </a:p>
                  </a:txBody>
                  <a:tcPr marL="76200" marR="76200" marT="106680" marB="106680" anchor="ctr"/>
                </a:tc>
                <a:tc>
                  <a:txBody>
                    <a:bodyPr/>
                    <a:lstStyle/>
                    <a:p>
                      <a:pPr algn="ctr" fontAlgn="base"/>
                      <a:r>
                        <a:rPr lang="en-IN" sz="1250" b="1">
                          <a:effectLst/>
                        </a:rPr>
                        <a:t>RAM</a:t>
                      </a:r>
                    </a:p>
                  </a:txBody>
                  <a:tcPr marL="76200" marR="76200" marT="106680" marB="106680" anchor="ctr"/>
                </a:tc>
                <a:tc>
                  <a:txBody>
                    <a:bodyPr/>
                    <a:lstStyle/>
                    <a:p>
                      <a:pPr algn="ctr" fontAlgn="base"/>
                      <a:r>
                        <a:rPr lang="en-IN" sz="1250" b="1">
                          <a:effectLst/>
                        </a:rPr>
                        <a:t>DELHI</a:t>
                      </a:r>
                    </a:p>
                  </a:txBody>
                  <a:tcPr marL="76200" marR="76200" marT="106680" marB="106680" anchor="ctr"/>
                </a:tc>
                <a:tc>
                  <a:txBody>
                    <a:bodyPr/>
                    <a:lstStyle/>
                    <a:p>
                      <a:pPr algn="ctr" fontAlgn="base"/>
                      <a:r>
                        <a:rPr lang="en-IN" sz="1250" b="1">
                          <a:effectLst/>
                        </a:rPr>
                        <a:t>9455123451</a:t>
                      </a:r>
                    </a:p>
                  </a:txBody>
                  <a:tcPr marL="76200" marR="76200" marT="106680" marB="106680" anchor="ctr"/>
                </a:tc>
                <a:tc>
                  <a:txBody>
                    <a:bodyPr/>
                    <a:lstStyle/>
                    <a:p>
                      <a:pPr algn="ctr" fontAlgn="base"/>
                      <a:r>
                        <a:rPr lang="en-IN" sz="1250" b="1">
                          <a:effectLst/>
                        </a:rPr>
                        <a:t>18</a:t>
                      </a:r>
                    </a:p>
                  </a:txBody>
                  <a:tcPr marL="76200" marR="76200" marT="106680" marB="106680" anchor="ctr"/>
                </a:tc>
                <a:extLst>
                  <a:ext uri="{0D108BD9-81ED-4DB2-BD59-A6C34878D82A}">
                    <a16:rowId xmlns:a16="http://schemas.microsoft.com/office/drawing/2014/main" xmlns="" val="1704089302"/>
                  </a:ext>
                </a:extLst>
              </a:tr>
              <a:tr h="469377">
                <a:tc>
                  <a:txBody>
                    <a:bodyPr/>
                    <a:lstStyle/>
                    <a:p>
                      <a:pPr algn="ctr" fontAlgn="base"/>
                      <a:r>
                        <a:rPr lang="en-IN" sz="1250" b="1" dirty="0">
                          <a:effectLst/>
                        </a:rPr>
                        <a:t>2</a:t>
                      </a:r>
                    </a:p>
                  </a:txBody>
                  <a:tcPr marL="76200" marR="76200" marT="106680" marB="106680" anchor="ctr"/>
                </a:tc>
                <a:tc>
                  <a:txBody>
                    <a:bodyPr/>
                    <a:lstStyle/>
                    <a:p>
                      <a:pPr algn="ctr" fontAlgn="base"/>
                      <a:r>
                        <a:rPr lang="en-IN" sz="1250" b="1">
                          <a:effectLst/>
                        </a:rPr>
                        <a:t>RAMESH</a:t>
                      </a:r>
                    </a:p>
                  </a:txBody>
                  <a:tcPr marL="76200" marR="76200" marT="106680" marB="106680" anchor="ctr"/>
                </a:tc>
                <a:tc>
                  <a:txBody>
                    <a:bodyPr/>
                    <a:lstStyle/>
                    <a:p>
                      <a:pPr algn="ctr" fontAlgn="base"/>
                      <a:r>
                        <a:rPr lang="en-IN" sz="1250" b="1">
                          <a:effectLst/>
                        </a:rPr>
                        <a:t>GURGAON</a:t>
                      </a:r>
                    </a:p>
                  </a:txBody>
                  <a:tcPr marL="76200" marR="76200" marT="106680" marB="106680" anchor="ctr"/>
                </a:tc>
                <a:tc>
                  <a:txBody>
                    <a:bodyPr/>
                    <a:lstStyle/>
                    <a:p>
                      <a:pPr algn="ctr" fontAlgn="base"/>
                      <a:r>
                        <a:rPr lang="en-IN" sz="1250" b="1">
                          <a:effectLst/>
                        </a:rPr>
                        <a:t>9652431543</a:t>
                      </a:r>
                    </a:p>
                  </a:txBody>
                  <a:tcPr marL="76200" marR="76200" marT="106680" marB="106680" anchor="ctr"/>
                </a:tc>
                <a:tc>
                  <a:txBody>
                    <a:bodyPr/>
                    <a:lstStyle/>
                    <a:p>
                      <a:pPr algn="ctr" fontAlgn="base"/>
                      <a:r>
                        <a:rPr lang="en-IN" sz="1250" b="1">
                          <a:effectLst/>
                        </a:rPr>
                        <a:t>18</a:t>
                      </a:r>
                    </a:p>
                  </a:txBody>
                  <a:tcPr marL="76200" marR="76200" marT="106680" marB="106680" anchor="ctr"/>
                </a:tc>
                <a:extLst>
                  <a:ext uri="{0D108BD9-81ED-4DB2-BD59-A6C34878D82A}">
                    <a16:rowId xmlns:a16="http://schemas.microsoft.com/office/drawing/2014/main" xmlns="" val="3628182359"/>
                  </a:ext>
                </a:extLst>
              </a:tr>
              <a:tr h="469377">
                <a:tc>
                  <a:txBody>
                    <a:bodyPr/>
                    <a:lstStyle/>
                    <a:p>
                      <a:pPr algn="ctr" fontAlgn="base"/>
                      <a:r>
                        <a:rPr lang="en-IN" sz="1250" b="1">
                          <a:effectLst/>
                        </a:rPr>
                        <a:t>3</a:t>
                      </a:r>
                    </a:p>
                  </a:txBody>
                  <a:tcPr marL="76200" marR="76200" marT="106680" marB="106680" anchor="ctr"/>
                </a:tc>
                <a:tc>
                  <a:txBody>
                    <a:bodyPr/>
                    <a:lstStyle/>
                    <a:p>
                      <a:pPr algn="ctr" fontAlgn="base"/>
                      <a:r>
                        <a:rPr lang="en-IN" sz="1250" b="1">
                          <a:effectLst/>
                        </a:rPr>
                        <a:t>SUJIT</a:t>
                      </a:r>
                    </a:p>
                  </a:txBody>
                  <a:tcPr marL="76200" marR="76200" marT="106680" marB="106680" anchor="ctr"/>
                </a:tc>
                <a:tc>
                  <a:txBody>
                    <a:bodyPr/>
                    <a:lstStyle/>
                    <a:p>
                      <a:pPr algn="ctr" fontAlgn="base"/>
                      <a:r>
                        <a:rPr lang="en-IN" sz="1250" b="1" dirty="0">
                          <a:effectLst/>
                        </a:rPr>
                        <a:t>ROHTAK</a:t>
                      </a:r>
                    </a:p>
                  </a:txBody>
                  <a:tcPr marL="76200" marR="76200" marT="106680" marB="106680" anchor="ctr"/>
                </a:tc>
                <a:tc>
                  <a:txBody>
                    <a:bodyPr/>
                    <a:lstStyle/>
                    <a:p>
                      <a:pPr algn="ctr" fontAlgn="base"/>
                      <a:r>
                        <a:rPr lang="en-IN" sz="1250" b="1">
                          <a:effectLst/>
                        </a:rPr>
                        <a:t>9156253131</a:t>
                      </a:r>
                    </a:p>
                  </a:txBody>
                  <a:tcPr marL="76200" marR="76200" marT="106680" marB="106680" anchor="ctr"/>
                </a:tc>
                <a:tc>
                  <a:txBody>
                    <a:bodyPr/>
                    <a:lstStyle/>
                    <a:p>
                      <a:pPr algn="ctr" fontAlgn="base"/>
                      <a:r>
                        <a:rPr lang="en-IN" sz="1250" b="1">
                          <a:effectLst/>
                        </a:rPr>
                        <a:t>20</a:t>
                      </a:r>
                    </a:p>
                  </a:txBody>
                  <a:tcPr marL="76200" marR="76200" marT="106680" marB="106680" anchor="ctr"/>
                </a:tc>
                <a:extLst>
                  <a:ext uri="{0D108BD9-81ED-4DB2-BD59-A6C34878D82A}">
                    <a16:rowId xmlns:a16="http://schemas.microsoft.com/office/drawing/2014/main" xmlns="" val="1407954671"/>
                  </a:ext>
                </a:extLst>
              </a:tr>
              <a:tr h="469377">
                <a:tc>
                  <a:txBody>
                    <a:bodyPr/>
                    <a:lstStyle/>
                    <a:p>
                      <a:pPr algn="ctr" fontAlgn="base"/>
                      <a:r>
                        <a:rPr lang="en-IN" sz="1250" b="1" dirty="0">
                          <a:effectLst/>
                        </a:rPr>
                        <a:t>4</a:t>
                      </a:r>
                    </a:p>
                  </a:txBody>
                  <a:tcPr marL="76200" marR="76200" marT="106680" marB="106680" anchor="ctr"/>
                </a:tc>
                <a:tc>
                  <a:txBody>
                    <a:bodyPr/>
                    <a:lstStyle/>
                    <a:p>
                      <a:pPr algn="ctr" fontAlgn="base"/>
                      <a:r>
                        <a:rPr lang="en-IN" sz="1250" b="1">
                          <a:effectLst/>
                        </a:rPr>
                        <a:t>SURESH</a:t>
                      </a:r>
                    </a:p>
                  </a:txBody>
                  <a:tcPr marL="76200" marR="76200" marT="106680" marB="106680" anchor="ctr"/>
                </a:tc>
                <a:tc>
                  <a:txBody>
                    <a:bodyPr/>
                    <a:lstStyle/>
                    <a:p>
                      <a:pPr algn="ctr" fontAlgn="base"/>
                      <a:r>
                        <a:rPr lang="en-IN" sz="1250" b="1">
                          <a:effectLst/>
                        </a:rPr>
                        <a:t>DELHI</a:t>
                      </a:r>
                    </a:p>
                  </a:txBody>
                  <a:tcPr marL="76200" marR="76200" marT="106680" marB="106680" anchor="ctr"/>
                </a:tc>
                <a:tc>
                  <a:txBody>
                    <a:bodyPr/>
                    <a:lstStyle/>
                    <a:p>
                      <a:pPr algn="ctr" fontAlgn="base"/>
                      <a:r>
                        <a:rPr lang="en-IN" sz="1250" b="1">
                          <a:effectLst/>
                        </a:rPr>
                        <a:t>9156768971</a:t>
                      </a:r>
                    </a:p>
                  </a:txBody>
                  <a:tcPr marL="76200" marR="76200" marT="106680" marB="106680" anchor="ctr"/>
                </a:tc>
                <a:tc>
                  <a:txBody>
                    <a:bodyPr/>
                    <a:lstStyle/>
                    <a:p>
                      <a:pPr algn="ctr" fontAlgn="base"/>
                      <a:r>
                        <a:rPr lang="en-IN" sz="1250" b="1" dirty="0">
                          <a:effectLst/>
                        </a:rPr>
                        <a:t>18</a:t>
                      </a:r>
                    </a:p>
                  </a:txBody>
                  <a:tcPr marL="76200" marR="76200" marT="106680" marB="106680" anchor="ctr"/>
                </a:tc>
                <a:extLst>
                  <a:ext uri="{0D108BD9-81ED-4DB2-BD59-A6C34878D82A}">
                    <a16:rowId xmlns:a16="http://schemas.microsoft.com/office/drawing/2014/main" xmlns="" val="3151996180"/>
                  </a:ext>
                </a:extLst>
              </a:tr>
            </a:tbl>
          </a:graphicData>
        </a:graphic>
      </p:graphicFrame>
      <p:sp>
        <p:nvSpPr>
          <p:cNvPr id="6" name="TextBox 5">
            <a:extLst>
              <a:ext uri="{FF2B5EF4-FFF2-40B4-BE49-F238E27FC236}">
                <a16:creationId xmlns:a16="http://schemas.microsoft.com/office/drawing/2014/main" xmlns="" id="{9A39C836-EE30-409A-B4D4-6CFA0E1C3726}"/>
              </a:ext>
            </a:extLst>
          </p:cNvPr>
          <p:cNvSpPr txBox="1"/>
          <p:nvPr/>
        </p:nvSpPr>
        <p:spPr>
          <a:xfrm>
            <a:off x="3109401" y="1153366"/>
            <a:ext cx="1071979" cy="369332"/>
          </a:xfrm>
          <a:prstGeom prst="rect">
            <a:avLst/>
          </a:prstGeom>
          <a:noFill/>
        </p:spPr>
        <p:txBody>
          <a:bodyPr wrap="square">
            <a:spAutoFit/>
          </a:bodyPr>
          <a:lstStyle/>
          <a:p>
            <a:r>
              <a:rPr lang="en-IN" b="1" i="0" dirty="0">
                <a:solidFill>
                  <a:srgbClr val="273239"/>
                </a:solidFill>
                <a:effectLst/>
                <a:latin typeface="urw-din"/>
              </a:rPr>
              <a:t>STUDENT</a:t>
            </a:r>
            <a:endParaRPr lang="en-IN" dirty="0"/>
          </a:p>
        </p:txBody>
      </p:sp>
      <p:graphicFrame>
        <p:nvGraphicFramePr>
          <p:cNvPr id="7" name="Table 7">
            <a:extLst>
              <a:ext uri="{FF2B5EF4-FFF2-40B4-BE49-F238E27FC236}">
                <a16:creationId xmlns:a16="http://schemas.microsoft.com/office/drawing/2014/main" xmlns="" id="{5D802296-40C2-4984-ADE7-C1A118C76B96}"/>
              </a:ext>
            </a:extLst>
          </p:cNvPr>
          <p:cNvGraphicFramePr>
            <a:graphicFrameLocks noGrp="1"/>
          </p:cNvGraphicFramePr>
          <p:nvPr>
            <p:extLst>
              <p:ext uri="{D42A27DB-BD31-4B8C-83A1-F6EECF244321}">
                <p14:modId xmlns:p14="http://schemas.microsoft.com/office/powerpoint/2010/main" val="3925618154"/>
              </p:ext>
            </p:extLst>
          </p:nvPr>
        </p:nvGraphicFramePr>
        <p:xfrm>
          <a:off x="7432582" y="1522698"/>
          <a:ext cx="2652452" cy="2019300"/>
        </p:xfrm>
        <a:graphic>
          <a:graphicData uri="http://schemas.openxmlformats.org/drawingml/2006/table">
            <a:tbl>
              <a:tblPr firstRow="1" bandRow="1">
                <a:tableStyleId>{5C22544A-7EE6-4342-B048-85BDC9FD1C3A}</a:tableStyleId>
              </a:tblPr>
              <a:tblGrid>
                <a:gridCol w="1326226">
                  <a:extLst>
                    <a:ext uri="{9D8B030D-6E8A-4147-A177-3AD203B41FA5}">
                      <a16:colId xmlns:a16="http://schemas.microsoft.com/office/drawing/2014/main" xmlns="" val="1371951915"/>
                    </a:ext>
                  </a:extLst>
                </a:gridCol>
                <a:gridCol w="1326226">
                  <a:extLst>
                    <a:ext uri="{9D8B030D-6E8A-4147-A177-3AD203B41FA5}">
                      <a16:colId xmlns:a16="http://schemas.microsoft.com/office/drawing/2014/main" xmlns="" val="4178044156"/>
                    </a:ext>
                  </a:extLst>
                </a:gridCol>
              </a:tblGrid>
              <a:tr h="351441">
                <a:tc>
                  <a:txBody>
                    <a:bodyPr/>
                    <a:lstStyle/>
                    <a:p>
                      <a:pPr algn="ctr" fontAlgn="base"/>
                      <a:r>
                        <a:rPr lang="en-IN" sz="1250" b="1">
                          <a:effectLst/>
                        </a:rPr>
                        <a:t>ROLL_NO</a:t>
                      </a:r>
                    </a:p>
                  </a:txBody>
                  <a:tcPr marL="76200" marR="76200" marT="106680" marB="106680" anchor="ctr"/>
                </a:tc>
                <a:tc>
                  <a:txBody>
                    <a:bodyPr/>
                    <a:lstStyle/>
                    <a:p>
                      <a:pPr algn="ctr" fontAlgn="base"/>
                      <a:r>
                        <a:rPr lang="en-IN" sz="1250" b="1">
                          <a:effectLst/>
                        </a:rPr>
                        <a:t>SPORTS</a:t>
                      </a:r>
                    </a:p>
                  </a:txBody>
                  <a:tcPr marL="76200" marR="76200" marT="106680" marB="106680" anchor="ctr"/>
                </a:tc>
                <a:extLst>
                  <a:ext uri="{0D108BD9-81ED-4DB2-BD59-A6C34878D82A}">
                    <a16:rowId xmlns:a16="http://schemas.microsoft.com/office/drawing/2014/main" xmlns="" val="240727479"/>
                  </a:ext>
                </a:extLst>
              </a:tr>
              <a:tr h="351441">
                <a:tc>
                  <a:txBody>
                    <a:bodyPr/>
                    <a:lstStyle/>
                    <a:p>
                      <a:pPr algn="ctr" fontAlgn="base"/>
                      <a:r>
                        <a:rPr lang="en-IN" sz="1250" b="1">
                          <a:effectLst/>
                        </a:rPr>
                        <a:t>1</a:t>
                      </a:r>
                    </a:p>
                  </a:txBody>
                  <a:tcPr marL="76200" marR="76200" marT="106680" marB="106680" anchor="ctr"/>
                </a:tc>
                <a:tc>
                  <a:txBody>
                    <a:bodyPr/>
                    <a:lstStyle/>
                    <a:p>
                      <a:pPr algn="ctr" fontAlgn="base"/>
                      <a:r>
                        <a:rPr lang="en-IN" sz="1250" b="1">
                          <a:effectLst/>
                        </a:rPr>
                        <a:t>Badminton</a:t>
                      </a:r>
                    </a:p>
                  </a:txBody>
                  <a:tcPr marL="76200" marR="76200" marT="106680" marB="106680" anchor="ctr"/>
                </a:tc>
                <a:extLst>
                  <a:ext uri="{0D108BD9-81ED-4DB2-BD59-A6C34878D82A}">
                    <a16:rowId xmlns:a16="http://schemas.microsoft.com/office/drawing/2014/main" xmlns="" val="533960541"/>
                  </a:ext>
                </a:extLst>
              </a:tr>
              <a:tr h="351441">
                <a:tc>
                  <a:txBody>
                    <a:bodyPr/>
                    <a:lstStyle/>
                    <a:p>
                      <a:pPr algn="ctr" fontAlgn="base"/>
                      <a:r>
                        <a:rPr lang="en-IN" sz="1250" b="1">
                          <a:effectLst/>
                        </a:rPr>
                        <a:t>2</a:t>
                      </a:r>
                    </a:p>
                  </a:txBody>
                  <a:tcPr marL="76200" marR="76200" marT="106680" marB="106680" anchor="ctr"/>
                </a:tc>
                <a:tc>
                  <a:txBody>
                    <a:bodyPr/>
                    <a:lstStyle/>
                    <a:p>
                      <a:pPr algn="ctr" fontAlgn="base"/>
                      <a:r>
                        <a:rPr lang="en-IN" sz="1250" b="1">
                          <a:effectLst/>
                        </a:rPr>
                        <a:t>Cricket</a:t>
                      </a:r>
                    </a:p>
                  </a:txBody>
                  <a:tcPr marL="76200" marR="76200" marT="106680" marB="106680" anchor="ctr"/>
                </a:tc>
                <a:extLst>
                  <a:ext uri="{0D108BD9-81ED-4DB2-BD59-A6C34878D82A}">
                    <a16:rowId xmlns:a16="http://schemas.microsoft.com/office/drawing/2014/main" xmlns="" val="1744087771"/>
                  </a:ext>
                </a:extLst>
              </a:tr>
              <a:tr h="351441">
                <a:tc>
                  <a:txBody>
                    <a:bodyPr/>
                    <a:lstStyle/>
                    <a:p>
                      <a:pPr algn="ctr" fontAlgn="base"/>
                      <a:r>
                        <a:rPr lang="en-IN" sz="1250" b="1">
                          <a:effectLst/>
                        </a:rPr>
                        <a:t>2</a:t>
                      </a:r>
                    </a:p>
                  </a:txBody>
                  <a:tcPr marL="76200" marR="76200" marT="106680" marB="106680" anchor="ctr"/>
                </a:tc>
                <a:tc>
                  <a:txBody>
                    <a:bodyPr/>
                    <a:lstStyle/>
                    <a:p>
                      <a:pPr algn="ctr" fontAlgn="base"/>
                      <a:r>
                        <a:rPr lang="en-IN" sz="1250" b="1">
                          <a:effectLst/>
                        </a:rPr>
                        <a:t>Badminton</a:t>
                      </a:r>
                    </a:p>
                  </a:txBody>
                  <a:tcPr marL="76200" marR="76200" marT="106680" marB="106680" anchor="ctr"/>
                </a:tc>
                <a:extLst>
                  <a:ext uri="{0D108BD9-81ED-4DB2-BD59-A6C34878D82A}">
                    <a16:rowId xmlns:a16="http://schemas.microsoft.com/office/drawing/2014/main" xmlns="" val="2679020873"/>
                  </a:ext>
                </a:extLst>
              </a:tr>
              <a:tr h="351441">
                <a:tc>
                  <a:txBody>
                    <a:bodyPr/>
                    <a:lstStyle/>
                    <a:p>
                      <a:pPr algn="ctr" fontAlgn="base"/>
                      <a:r>
                        <a:rPr lang="en-IN" sz="1250" b="1">
                          <a:effectLst/>
                        </a:rPr>
                        <a:t>4</a:t>
                      </a:r>
                    </a:p>
                  </a:txBody>
                  <a:tcPr marL="76200" marR="76200" marT="106680" marB="106680" anchor="ctr"/>
                </a:tc>
                <a:tc>
                  <a:txBody>
                    <a:bodyPr/>
                    <a:lstStyle/>
                    <a:p>
                      <a:pPr algn="ctr" fontAlgn="base"/>
                      <a:r>
                        <a:rPr lang="en-IN" sz="1250" b="1" dirty="0">
                          <a:effectLst/>
                        </a:rPr>
                        <a:t>Badminton</a:t>
                      </a:r>
                    </a:p>
                  </a:txBody>
                  <a:tcPr marL="76200" marR="76200" marT="106680" marB="106680" anchor="ctr"/>
                </a:tc>
                <a:extLst>
                  <a:ext uri="{0D108BD9-81ED-4DB2-BD59-A6C34878D82A}">
                    <a16:rowId xmlns:a16="http://schemas.microsoft.com/office/drawing/2014/main" xmlns="" val="3690006178"/>
                  </a:ext>
                </a:extLst>
              </a:tr>
            </a:tbl>
          </a:graphicData>
        </a:graphic>
      </p:graphicFrame>
      <p:sp>
        <p:nvSpPr>
          <p:cNvPr id="9" name="TextBox 8">
            <a:extLst>
              <a:ext uri="{FF2B5EF4-FFF2-40B4-BE49-F238E27FC236}">
                <a16:creationId xmlns:a16="http://schemas.microsoft.com/office/drawing/2014/main" xmlns="" id="{3F39147D-D423-47A4-AE4F-C06E7BF99D60}"/>
              </a:ext>
            </a:extLst>
          </p:cNvPr>
          <p:cNvSpPr txBox="1"/>
          <p:nvPr/>
        </p:nvSpPr>
        <p:spPr>
          <a:xfrm>
            <a:off x="7772277" y="1153366"/>
            <a:ext cx="1973062" cy="369332"/>
          </a:xfrm>
          <a:prstGeom prst="rect">
            <a:avLst/>
          </a:prstGeom>
          <a:noFill/>
        </p:spPr>
        <p:txBody>
          <a:bodyPr wrap="square">
            <a:spAutoFit/>
          </a:bodyPr>
          <a:lstStyle/>
          <a:p>
            <a:r>
              <a:rPr lang="en-IN" b="1" i="0" dirty="0">
                <a:solidFill>
                  <a:srgbClr val="273239"/>
                </a:solidFill>
                <a:effectLst/>
                <a:latin typeface="urw-din"/>
              </a:rPr>
              <a:t>STUDENT_SPORTS</a:t>
            </a:r>
            <a:endParaRPr lang="en-IN" dirty="0"/>
          </a:p>
        </p:txBody>
      </p:sp>
      <p:sp>
        <p:nvSpPr>
          <p:cNvPr id="11" name="TextBox 10">
            <a:extLst>
              <a:ext uri="{FF2B5EF4-FFF2-40B4-BE49-F238E27FC236}">
                <a16:creationId xmlns:a16="http://schemas.microsoft.com/office/drawing/2014/main" xmlns="" id="{C7CA6697-76BE-45C8-B177-600704EF151B}"/>
              </a:ext>
            </a:extLst>
          </p:cNvPr>
          <p:cNvSpPr txBox="1"/>
          <p:nvPr/>
        </p:nvSpPr>
        <p:spPr>
          <a:xfrm>
            <a:off x="1091951" y="3986677"/>
            <a:ext cx="7474999" cy="369332"/>
          </a:xfrm>
          <a:prstGeom prst="rect">
            <a:avLst/>
          </a:prstGeom>
          <a:noFill/>
        </p:spPr>
        <p:txBody>
          <a:bodyPr wrap="square">
            <a:spAutoFit/>
          </a:bodyPr>
          <a:lstStyle/>
          <a:p>
            <a:r>
              <a:rPr lang="en-IN" b="0" i="0" dirty="0">
                <a:solidFill>
                  <a:srgbClr val="273239"/>
                </a:solidFill>
                <a:effectLst/>
                <a:latin typeface="urw-din"/>
              </a:rPr>
              <a:t>Select students whose ROLL_NO is equal to ROLL_NO of STUDENT_SPORTS as:</a:t>
            </a:r>
            <a:endParaRPr lang="en-IN" dirty="0"/>
          </a:p>
        </p:txBody>
      </p:sp>
      <p:sp>
        <p:nvSpPr>
          <p:cNvPr id="12" name="Rectangle 1">
            <a:extLst>
              <a:ext uri="{FF2B5EF4-FFF2-40B4-BE49-F238E27FC236}">
                <a16:creationId xmlns:a16="http://schemas.microsoft.com/office/drawing/2014/main" xmlns="" id="{E08FA585-309A-48DF-AD6A-F546778AF791}"/>
              </a:ext>
            </a:extLst>
          </p:cNvPr>
          <p:cNvSpPr>
            <a:spLocks noChangeArrowheads="1"/>
          </p:cNvSpPr>
          <p:nvPr/>
        </p:nvSpPr>
        <p:spPr bwMode="auto">
          <a:xfrm>
            <a:off x="4959689" y="4425291"/>
            <a:ext cx="322844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273239"/>
                </a:solidFill>
                <a:effectLst/>
                <a:latin typeface="Consolas" panose="020B0609020204030204" pitchFamily="49" charset="0"/>
              </a:rPr>
              <a:t>STUDENT⋈STUDENT_SPORTS</a:t>
            </a:r>
            <a:r>
              <a:rPr kumimoji="0" lang="en-US" altLang="en-US" sz="2000" b="0" i="0" u="none" strike="noStrike" cap="none" normalizeH="0" baseline="0">
                <a:ln>
                  <a:noFill/>
                </a:ln>
                <a:solidFill>
                  <a:schemeClr val="tx1"/>
                </a:solidFill>
                <a:effectLst/>
              </a:rPr>
              <a:t> </a:t>
            </a:r>
            <a:endParaRPr kumimoji="0" lang="en-US" altLang="en-US" sz="2000" b="0" i="0" u="none" strike="noStrike" cap="none" normalizeH="0" baseline="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xmlns="" id="{28A6CE69-422B-452E-93E3-C6D4EE6400F8}"/>
              </a:ext>
            </a:extLst>
          </p:cNvPr>
          <p:cNvSpPr txBox="1"/>
          <p:nvPr/>
        </p:nvSpPr>
        <p:spPr>
          <a:xfrm>
            <a:off x="1091950" y="4849079"/>
            <a:ext cx="6596111" cy="369332"/>
          </a:xfrm>
          <a:prstGeom prst="rect">
            <a:avLst/>
          </a:prstGeom>
          <a:noFill/>
        </p:spPr>
        <p:txBody>
          <a:bodyPr wrap="square">
            <a:spAutoFit/>
          </a:bodyPr>
          <a:lstStyle/>
          <a:p>
            <a:r>
              <a:rPr lang="en-IN" b="0" i="0" dirty="0">
                <a:solidFill>
                  <a:srgbClr val="273239"/>
                </a:solidFill>
                <a:effectLst/>
                <a:latin typeface="urw-din"/>
              </a:rPr>
              <a:t>In terms of basic operators (cross product, selection and projection) :</a:t>
            </a:r>
            <a:endParaRPr lang="en-IN" dirty="0"/>
          </a:p>
        </p:txBody>
      </p:sp>
      <p:sp>
        <p:nvSpPr>
          <p:cNvPr id="15" name="Rectangle 2">
            <a:extLst>
              <a:ext uri="{FF2B5EF4-FFF2-40B4-BE49-F238E27FC236}">
                <a16:creationId xmlns:a16="http://schemas.microsoft.com/office/drawing/2014/main" xmlns="" id="{8320B215-EE65-449B-88DE-93738A525853}"/>
              </a:ext>
            </a:extLst>
          </p:cNvPr>
          <p:cNvSpPr>
            <a:spLocks noChangeArrowheads="1"/>
          </p:cNvSpPr>
          <p:nvPr/>
        </p:nvSpPr>
        <p:spPr bwMode="auto">
          <a:xfrm>
            <a:off x="3036165" y="5242969"/>
            <a:ext cx="736846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73239"/>
                </a:solidFill>
                <a:effectLst/>
                <a:latin typeface="Consolas" panose="020B0609020204030204" pitchFamily="49" charset="0"/>
              </a:rPr>
              <a:t>∏</a:t>
            </a:r>
            <a:r>
              <a:rPr kumimoji="0" lang="en-US" altLang="en-US" sz="2000" b="1" i="0" u="none" strike="noStrike" cap="none" normalizeH="0" baseline="-30000" dirty="0">
                <a:ln>
                  <a:noFill/>
                </a:ln>
                <a:solidFill>
                  <a:srgbClr val="273239"/>
                </a:solidFill>
                <a:effectLst/>
                <a:latin typeface="Consolas" panose="020B0609020204030204" pitchFamily="49" charset="0"/>
              </a:rPr>
              <a:t>(STUDENT.ROLL_NO, STUDENT.NAME, STUDENT.ADDRESS, STUDENT.PHONE, STUDENT.AGE STUDENT_SPORTS.SPORTS)</a:t>
            </a:r>
            <a:r>
              <a:rPr kumimoji="0" lang="en-US" altLang="en-US" sz="2000" b="1" i="0" u="none" strike="noStrike" cap="none" normalizeH="0" baseline="0" dirty="0">
                <a:ln>
                  <a:noFill/>
                </a:ln>
                <a:solidFill>
                  <a:srgbClr val="273239"/>
                </a:solidFill>
                <a:effectLst/>
                <a:latin typeface="Consolas" panose="020B0609020204030204" pitchFamily="49" charset="0"/>
              </a:rPr>
              <a:t>(σ</a:t>
            </a:r>
            <a:r>
              <a:rPr kumimoji="0" lang="en-US" altLang="en-US" sz="2000" b="1" i="0" u="none" strike="noStrike" cap="none" normalizeH="0" baseline="-30000" dirty="0">
                <a:ln>
                  <a:noFill/>
                </a:ln>
                <a:solidFill>
                  <a:srgbClr val="273239"/>
                </a:solidFill>
                <a:effectLst/>
                <a:latin typeface="Consolas" panose="020B0609020204030204" pitchFamily="49" charset="0"/>
              </a:rPr>
              <a:t> (STUDENT.ROLL_NO=STUDENT_SPORTS.ROLL_NO) </a:t>
            </a:r>
            <a:r>
              <a:rPr kumimoji="0" lang="en-US" altLang="en-US" sz="2000" b="1" i="0" u="none" strike="noStrike" cap="none" normalizeH="0" baseline="0" dirty="0">
                <a:ln>
                  <a:noFill/>
                </a:ln>
                <a:solidFill>
                  <a:srgbClr val="273239"/>
                </a:solidFill>
                <a:effectLst/>
                <a:latin typeface="Consolas" panose="020B0609020204030204" pitchFamily="49" charset="0"/>
              </a:rPr>
              <a:t>(STUDENT×STUDENT_SPORTS))</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9461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4DC787-0587-4343-9D3A-07B923E96FBE}"/>
              </a:ext>
            </a:extLst>
          </p:cNvPr>
          <p:cNvSpPr>
            <a:spLocks noGrp="1"/>
          </p:cNvSpPr>
          <p:nvPr>
            <p:ph type="title"/>
          </p:nvPr>
        </p:nvSpPr>
        <p:spPr>
          <a:xfrm>
            <a:off x="838200" y="18893"/>
            <a:ext cx="10515600" cy="1108572"/>
          </a:xfrm>
        </p:spPr>
        <p:txBody>
          <a:bodyPr/>
          <a:lstStyle/>
          <a:p>
            <a:pPr algn="ctr"/>
            <a:r>
              <a:rPr lang="en-IN" b="1" dirty="0">
                <a:solidFill>
                  <a:schemeClr val="accent4">
                    <a:lumMod val="50000"/>
                  </a:schemeClr>
                </a:solidFill>
              </a:rPr>
              <a:t>Introduction</a:t>
            </a:r>
          </a:p>
        </p:txBody>
      </p:sp>
      <p:sp>
        <p:nvSpPr>
          <p:cNvPr id="3" name="Content Placeholder 2">
            <a:extLst>
              <a:ext uri="{FF2B5EF4-FFF2-40B4-BE49-F238E27FC236}">
                <a16:creationId xmlns:a16="http://schemas.microsoft.com/office/drawing/2014/main" xmlns="" id="{D4AD82D6-5A16-49B3-9913-487C20BA0E70}"/>
              </a:ext>
            </a:extLst>
          </p:cNvPr>
          <p:cNvSpPr>
            <a:spLocks noGrp="1"/>
          </p:cNvSpPr>
          <p:nvPr>
            <p:ph idx="1"/>
          </p:nvPr>
        </p:nvSpPr>
        <p:spPr>
          <a:xfrm>
            <a:off x="1136342" y="941033"/>
            <a:ext cx="10946166" cy="5823751"/>
          </a:xfrm>
        </p:spPr>
        <p:txBody>
          <a:bodyPr>
            <a:normAutofit lnSpcReduction="10000"/>
          </a:bodyPr>
          <a:lstStyle/>
          <a:p>
            <a:pPr>
              <a:buFont typeface="Wingdings" panose="05000000000000000000" pitchFamily="2" charset="2"/>
              <a:buChar char="q"/>
            </a:pPr>
            <a:r>
              <a:rPr lang="en-IN" dirty="0"/>
              <a:t>Relational algebra consists of a set of operations that take one or two relations as input and produce a new relation as their result.</a:t>
            </a:r>
          </a:p>
          <a:p>
            <a:pPr>
              <a:buFont typeface="Wingdings" panose="05000000000000000000" pitchFamily="2" charset="2"/>
              <a:buChar char="q"/>
            </a:pPr>
            <a:r>
              <a:rPr lang="en-US" altLang="en-US" dirty="0"/>
              <a:t>Six basic operations </a:t>
            </a:r>
          </a:p>
          <a:p>
            <a:pPr lvl="1">
              <a:buFont typeface="Wingdings" panose="05000000000000000000" pitchFamily="2" charset="2"/>
              <a:buChar char="§"/>
            </a:pPr>
            <a:r>
              <a:rPr lang="en-US" altLang="en-US" dirty="0"/>
              <a:t>select: </a:t>
            </a:r>
            <a:r>
              <a:rPr kumimoji="0" lang="en-US" altLang="en-US" dirty="0">
                <a:sym typeface="Symbol" panose="05050102010706020507" pitchFamily="18" charset="2"/>
              </a:rPr>
              <a:t></a:t>
            </a:r>
            <a:endParaRPr lang="en-US" altLang="en-US" dirty="0"/>
          </a:p>
          <a:p>
            <a:pPr lvl="1">
              <a:buFont typeface="Wingdings" panose="05000000000000000000" pitchFamily="2" charset="2"/>
              <a:buChar char="§"/>
            </a:pPr>
            <a:r>
              <a:rPr lang="en-US" altLang="en-US" dirty="0"/>
              <a:t>project: </a:t>
            </a:r>
            <a:r>
              <a:rPr lang="en-US" altLang="en-US" dirty="0">
                <a:sym typeface="Symbol" panose="05050102010706020507" pitchFamily="18" charset="2"/>
              </a:rPr>
              <a:t></a:t>
            </a:r>
            <a:endParaRPr lang="en-US" altLang="en-US" dirty="0"/>
          </a:p>
          <a:p>
            <a:pPr lvl="1">
              <a:buFont typeface="Wingdings" panose="05000000000000000000" pitchFamily="2" charset="2"/>
              <a:buChar char="§"/>
            </a:pPr>
            <a:r>
              <a:rPr lang="en-US" altLang="en-US" dirty="0"/>
              <a:t>union: </a:t>
            </a:r>
            <a:r>
              <a:rPr lang="en-US" altLang="en-US" dirty="0">
                <a:sym typeface="Symbol" panose="05050102010706020507" pitchFamily="18" charset="2"/>
              </a:rPr>
              <a:t></a:t>
            </a:r>
            <a:endParaRPr lang="en-US" altLang="en-US" dirty="0"/>
          </a:p>
          <a:p>
            <a:pPr lvl="1">
              <a:buFont typeface="Wingdings" panose="05000000000000000000" pitchFamily="2" charset="2"/>
              <a:buChar char="§"/>
            </a:pPr>
            <a:r>
              <a:rPr lang="en-US" altLang="en-US" dirty="0"/>
              <a:t>set difference: </a:t>
            </a:r>
            <a:r>
              <a:rPr lang="en-US" altLang="en-US" i="1" dirty="0"/>
              <a:t>–</a:t>
            </a:r>
            <a:r>
              <a:rPr lang="en-US" altLang="en-US" dirty="0"/>
              <a:t> </a:t>
            </a:r>
          </a:p>
          <a:p>
            <a:pPr lvl="1">
              <a:buFont typeface="Wingdings" panose="05000000000000000000" pitchFamily="2" charset="2"/>
              <a:buChar char="§"/>
            </a:pPr>
            <a:r>
              <a:rPr lang="en-US" altLang="en-US" dirty="0"/>
              <a:t>Cartesian product: x</a:t>
            </a:r>
          </a:p>
          <a:p>
            <a:pPr lvl="1">
              <a:buFont typeface="Wingdings" panose="05000000000000000000" pitchFamily="2" charset="2"/>
              <a:buChar char="§"/>
            </a:pPr>
            <a:r>
              <a:rPr lang="en-US" altLang="en-US" dirty="0"/>
              <a:t>rename: </a:t>
            </a:r>
            <a:r>
              <a:rPr lang="en-US" altLang="en-US" i="1" dirty="0">
                <a:sym typeface="Symbol" panose="05050102010706020507" pitchFamily="18" charset="2"/>
              </a:rPr>
              <a:t></a:t>
            </a:r>
          </a:p>
          <a:p>
            <a:pPr eaLnBrk="1" hangingPunct="1">
              <a:buFont typeface="Wingdings" panose="05000000000000000000" pitchFamily="2" charset="2"/>
              <a:buChar char="q"/>
            </a:pPr>
            <a:r>
              <a:rPr lang="en-US" altLang="en-US" sz="2700" dirty="0"/>
              <a:t>These operations enable a user to specify </a:t>
            </a:r>
            <a:r>
              <a:rPr lang="en-US" altLang="en-US" sz="2700" b="1" dirty="0">
                <a:solidFill>
                  <a:srgbClr val="7030A0"/>
                </a:solidFill>
              </a:rPr>
              <a:t>basic retrieval requests</a:t>
            </a:r>
            <a:r>
              <a:rPr lang="en-US" altLang="en-US" sz="2700" dirty="0"/>
              <a:t> (or </a:t>
            </a:r>
            <a:r>
              <a:rPr lang="en-US" altLang="en-US" sz="2700" b="1" dirty="0">
                <a:solidFill>
                  <a:srgbClr val="7030A0"/>
                </a:solidFill>
              </a:rPr>
              <a:t>queries</a:t>
            </a:r>
            <a:r>
              <a:rPr lang="en-US" altLang="en-US" sz="2700" dirty="0"/>
              <a:t>). </a:t>
            </a:r>
          </a:p>
          <a:p>
            <a:pPr eaLnBrk="1" hangingPunct="1">
              <a:buFont typeface="Wingdings" panose="05000000000000000000" pitchFamily="2" charset="2"/>
              <a:buChar char="q"/>
            </a:pPr>
            <a:r>
              <a:rPr lang="en-US" altLang="en-US" dirty="0"/>
              <a:t>Result of an operation is a </a:t>
            </a:r>
            <a:r>
              <a:rPr lang="en-US" altLang="en-US" i="1" dirty="0"/>
              <a:t>new relation</a:t>
            </a:r>
            <a:r>
              <a:rPr lang="en-US" altLang="en-US" dirty="0"/>
              <a:t>, which may have been formed from one or more </a:t>
            </a:r>
            <a:r>
              <a:rPr lang="en-US" altLang="en-US" i="1" dirty="0"/>
              <a:t>input</a:t>
            </a:r>
            <a:r>
              <a:rPr lang="en-US" altLang="en-US" dirty="0"/>
              <a:t> relations.</a:t>
            </a:r>
          </a:p>
          <a:p>
            <a:pPr lvl="1" eaLnBrk="1" hangingPunct="1">
              <a:buFont typeface="Wingdings" panose="05000000000000000000" pitchFamily="2" charset="2"/>
              <a:buChar char="§"/>
            </a:pPr>
            <a:r>
              <a:rPr lang="en-US" altLang="en-US" dirty="0"/>
              <a:t>This property makes the algebra “closed” (all objects in relational algebra are relations).</a:t>
            </a:r>
          </a:p>
          <a:p>
            <a:pPr>
              <a:buFont typeface="Wingdings" panose="05000000000000000000" pitchFamily="2" charset="2"/>
              <a:buChar char="q"/>
            </a:pPr>
            <a:endParaRPr lang="en-US" altLang="en-US" i="1" dirty="0">
              <a:sym typeface="Symbol" panose="05050102010706020507" pitchFamily="18" charset="2"/>
            </a:endParaRPr>
          </a:p>
          <a:p>
            <a:pPr>
              <a:buFont typeface="Wingdings" panose="05000000000000000000" pitchFamily="2" charset="2"/>
              <a:buChar char="q"/>
            </a:pPr>
            <a:endParaRPr lang="en-IN" dirty="0"/>
          </a:p>
        </p:txBody>
      </p:sp>
    </p:spTree>
    <p:extLst>
      <p:ext uri="{BB962C8B-B14F-4D97-AF65-F5344CB8AC3E}">
        <p14:creationId xmlns:p14="http://schemas.microsoft.com/office/powerpoint/2010/main" val="1591708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4E9878EC-E1BE-4A6A-AF53-7DE8A17C5FBC}"/>
              </a:ext>
            </a:extLst>
          </p:cNvPr>
          <p:cNvSpPr>
            <a:spLocks noGrp="1"/>
          </p:cNvSpPr>
          <p:nvPr>
            <p:ph type="title"/>
          </p:nvPr>
        </p:nvSpPr>
        <p:spPr>
          <a:xfrm>
            <a:off x="838200" y="10015"/>
            <a:ext cx="10515600" cy="859998"/>
          </a:xfrm>
        </p:spPr>
        <p:txBody>
          <a:bodyPr/>
          <a:lstStyle/>
          <a:p>
            <a:pPr algn="ctr"/>
            <a:r>
              <a:rPr lang="en-IN" b="1" dirty="0">
                <a:solidFill>
                  <a:schemeClr val="accent4">
                    <a:lumMod val="50000"/>
                  </a:schemeClr>
                </a:solidFill>
              </a:rPr>
              <a:t>Natural Join</a:t>
            </a:r>
          </a:p>
        </p:txBody>
      </p:sp>
      <p:sp>
        <p:nvSpPr>
          <p:cNvPr id="6" name="TextBox 5">
            <a:extLst>
              <a:ext uri="{FF2B5EF4-FFF2-40B4-BE49-F238E27FC236}">
                <a16:creationId xmlns:a16="http://schemas.microsoft.com/office/drawing/2014/main" xmlns="" id="{29D412E6-17A6-4A4B-82A0-3A6C64564DA3}"/>
              </a:ext>
            </a:extLst>
          </p:cNvPr>
          <p:cNvSpPr txBox="1"/>
          <p:nvPr/>
        </p:nvSpPr>
        <p:spPr>
          <a:xfrm>
            <a:off x="1644588" y="1044891"/>
            <a:ext cx="1214022" cy="366659"/>
          </a:xfrm>
          <a:prstGeom prst="rect">
            <a:avLst/>
          </a:prstGeom>
          <a:noFill/>
        </p:spPr>
        <p:txBody>
          <a:bodyPr wrap="square">
            <a:spAutoFit/>
          </a:bodyPr>
          <a:lstStyle/>
          <a:p>
            <a:r>
              <a:rPr lang="en-IN" b="1" i="0" dirty="0">
                <a:solidFill>
                  <a:srgbClr val="273239"/>
                </a:solidFill>
                <a:effectLst/>
                <a:latin typeface="urw-din"/>
              </a:rPr>
              <a:t>RESULT</a:t>
            </a:r>
            <a:endParaRPr lang="en-IN" dirty="0"/>
          </a:p>
        </p:txBody>
      </p:sp>
      <p:graphicFrame>
        <p:nvGraphicFramePr>
          <p:cNvPr id="7" name="Table 7">
            <a:extLst>
              <a:ext uri="{FF2B5EF4-FFF2-40B4-BE49-F238E27FC236}">
                <a16:creationId xmlns:a16="http://schemas.microsoft.com/office/drawing/2014/main" xmlns="" id="{77E37A8D-B920-4F4A-8128-8637622B77A2}"/>
              </a:ext>
            </a:extLst>
          </p:cNvPr>
          <p:cNvGraphicFramePr>
            <a:graphicFrameLocks noGrp="1"/>
          </p:cNvGraphicFramePr>
          <p:nvPr>
            <p:extLst>
              <p:ext uri="{D42A27DB-BD31-4B8C-83A1-F6EECF244321}">
                <p14:modId xmlns:p14="http://schemas.microsoft.com/office/powerpoint/2010/main" val="3700558776"/>
              </p:ext>
            </p:extLst>
          </p:nvPr>
        </p:nvGraphicFramePr>
        <p:xfrm>
          <a:off x="2999666" y="1678454"/>
          <a:ext cx="5993412" cy="2520772"/>
        </p:xfrm>
        <a:graphic>
          <a:graphicData uri="http://schemas.openxmlformats.org/drawingml/2006/table">
            <a:tbl>
              <a:tblPr firstRow="1" bandRow="1">
                <a:tableStyleId>{5C22544A-7EE6-4342-B048-85BDC9FD1C3A}</a:tableStyleId>
              </a:tblPr>
              <a:tblGrid>
                <a:gridCol w="998902">
                  <a:extLst>
                    <a:ext uri="{9D8B030D-6E8A-4147-A177-3AD203B41FA5}">
                      <a16:colId xmlns:a16="http://schemas.microsoft.com/office/drawing/2014/main" xmlns="" val="1577610788"/>
                    </a:ext>
                  </a:extLst>
                </a:gridCol>
                <a:gridCol w="998902">
                  <a:extLst>
                    <a:ext uri="{9D8B030D-6E8A-4147-A177-3AD203B41FA5}">
                      <a16:colId xmlns:a16="http://schemas.microsoft.com/office/drawing/2014/main" xmlns="" val="2808549114"/>
                    </a:ext>
                  </a:extLst>
                </a:gridCol>
                <a:gridCol w="998902">
                  <a:extLst>
                    <a:ext uri="{9D8B030D-6E8A-4147-A177-3AD203B41FA5}">
                      <a16:colId xmlns:a16="http://schemas.microsoft.com/office/drawing/2014/main" xmlns="" val="3978479212"/>
                    </a:ext>
                  </a:extLst>
                </a:gridCol>
                <a:gridCol w="998902">
                  <a:extLst>
                    <a:ext uri="{9D8B030D-6E8A-4147-A177-3AD203B41FA5}">
                      <a16:colId xmlns:a16="http://schemas.microsoft.com/office/drawing/2014/main" xmlns="" val="3918173647"/>
                    </a:ext>
                  </a:extLst>
                </a:gridCol>
                <a:gridCol w="998902">
                  <a:extLst>
                    <a:ext uri="{9D8B030D-6E8A-4147-A177-3AD203B41FA5}">
                      <a16:colId xmlns:a16="http://schemas.microsoft.com/office/drawing/2014/main" xmlns="" val="2833144528"/>
                    </a:ext>
                  </a:extLst>
                </a:gridCol>
                <a:gridCol w="998902">
                  <a:extLst>
                    <a:ext uri="{9D8B030D-6E8A-4147-A177-3AD203B41FA5}">
                      <a16:colId xmlns:a16="http://schemas.microsoft.com/office/drawing/2014/main" xmlns="" val="987180589"/>
                    </a:ext>
                  </a:extLst>
                </a:gridCol>
              </a:tblGrid>
              <a:tr h="368263">
                <a:tc>
                  <a:txBody>
                    <a:bodyPr/>
                    <a:lstStyle/>
                    <a:p>
                      <a:pPr algn="ctr" fontAlgn="base"/>
                      <a:r>
                        <a:rPr lang="en-IN" sz="1250" b="1">
                          <a:effectLst/>
                        </a:rPr>
                        <a:t>ROLL_NO</a:t>
                      </a:r>
                    </a:p>
                  </a:txBody>
                  <a:tcPr marL="76200" marR="76200" marT="106680" marB="106680" anchor="ctr"/>
                </a:tc>
                <a:tc>
                  <a:txBody>
                    <a:bodyPr/>
                    <a:lstStyle/>
                    <a:p>
                      <a:pPr algn="ctr" fontAlgn="base"/>
                      <a:r>
                        <a:rPr lang="en-IN" sz="1250" b="1">
                          <a:effectLst/>
                        </a:rPr>
                        <a:t>NAME</a:t>
                      </a:r>
                    </a:p>
                  </a:txBody>
                  <a:tcPr marL="76200" marR="76200" marT="106680" marB="106680" anchor="ctr"/>
                </a:tc>
                <a:tc>
                  <a:txBody>
                    <a:bodyPr/>
                    <a:lstStyle/>
                    <a:p>
                      <a:pPr algn="ctr" fontAlgn="base"/>
                      <a:r>
                        <a:rPr lang="en-IN" sz="1250" b="1">
                          <a:effectLst/>
                        </a:rPr>
                        <a:t>ADDRESS</a:t>
                      </a:r>
                    </a:p>
                  </a:txBody>
                  <a:tcPr marL="76200" marR="76200" marT="106680" marB="106680" anchor="ctr"/>
                </a:tc>
                <a:tc>
                  <a:txBody>
                    <a:bodyPr/>
                    <a:lstStyle/>
                    <a:p>
                      <a:pPr algn="ctr" fontAlgn="base"/>
                      <a:r>
                        <a:rPr lang="en-IN" sz="1250" b="1">
                          <a:effectLst/>
                        </a:rPr>
                        <a:t>PHONE</a:t>
                      </a:r>
                    </a:p>
                  </a:txBody>
                  <a:tcPr marL="76200" marR="76200" marT="106680" marB="106680" anchor="ctr"/>
                </a:tc>
                <a:tc>
                  <a:txBody>
                    <a:bodyPr/>
                    <a:lstStyle/>
                    <a:p>
                      <a:pPr algn="ctr" fontAlgn="base"/>
                      <a:r>
                        <a:rPr lang="en-IN" sz="1250" b="1">
                          <a:effectLst/>
                        </a:rPr>
                        <a:t>AGE</a:t>
                      </a:r>
                    </a:p>
                  </a:txBody>
                  <a:tcPr marL="76200" marR="76200" marT="106680" marB="106680" anchor="ctr"/>
                </a:tc>
                <a:tc>
                  <a:txBody>
                    <a:bodyPr/>
                    <a:lstStyle/>
                    <a:p>
                      <a:pPr algn="ctr" fontAlgn="base"/>
                      <a:r>
                        <a:rPr lang="en-IN" sz="1250" b="1">
                          <a:effectLst/>
                        </a:rPr>
                        <a:t>SPORTS</a:t>
                      </a:r>
                    </a:p>
                  </a:txBody>
                  <a:tcPr marL="76200" marR="76200" marT="106680" marB="106680" anchor="ctr"/>
                </a:tc>
                <a:extLst>
                  <a:ext uri="{0D108BD9-81ED-4DB2-BD59-A6C34878D82A}">
                    <a16:rowId xmlns:a16="http://schemas.microsoft.com/office/drawing/2014/main" xmlns="" val="1419275173"/>
                  </a:ext>
                </a:extLst>
              </a:tr>
              <a:tr h="529228">
                <a:tc>
                  <a:txBody>
                    <a:bodyPr/>
                    <a:lstStyle/>
                    <a:p>
                      <a:pPr algn="ctr" fontAlgn="base"/>
                      <a:r>
                        <a:rPr lang="en-IN" sz="1250" b="1">
                          <a:effectLst/>
                        </a:rPr>
                        <a:t>1</a:t>
                      </a:r>
                    </a:p>
                  </a:txBody>
                  <a:tcPr marL="76200" marR="76200" marT="106680" marB="106680" anchor="ctr"/>
                </a:tc>
                <a:tc>
                  <a:txBody>
                    <a:bodyPr/>
                    <a:lstStyle/>
                    <a:p>
                      <a:pPr algn="ctr" fontAlgn="base"/>
                      <a:r>
                        <a:rPr lang="en-IN" sz="1250" b="1">
                          <a:effectLst/>
                        </a:rPr>
                        <a:t>RAM</a:t>
                      </a:r>
                    </a:p>
                  </a:txBody>
                  <a:tcPr marL="76200" marR="76200" marT="106680" marB="106680" anchor="ctr"/>
                </a:tc>
                <a:tc>
                  <a:txBody>
                    <a:bodyPr/>
                    <a:lstStyle/>
                    <a:p>
                      <a:pPr algn="ctr" fontAlgn="base"/>
                      <a:r>
                        <a:rPr lang="en-IN" sz="1250" b="1">
                          <a:effectLst/>
                        </a:rPr>
                        <a:t>DELHI</a:t>
                      </a:r>
                    </a:p>
                  </a:txBody>
                  <a:tcPr marL="76200" marR="76200" marT="106680" marB="106680" anchor="ctr"/>
                </a:tc>
                <a:tc>
                  <a:txBody>
                    <a:bodyPr/>
                    <a:lstStyle/>
                    <a:p>
                      <a:pPr algn="ctr" fontAlgn="base"/>
                      <a:r>
                        <a:rPr lang="en-IN" sz="1250" b="1">
                          <a:effectLst/>
                        </a:rPr>
                        <a:t>9455123451</a:t>
                      </a:r>
                    </a:p>
                  </a:txBody>
                  <a:tcPr marL="76200" marR="76200" marT="106680" marB="106680" anchor="ctr"/>
                </a:tc>
                <a:tc>
                  <a:txBody>
                    <a:bodyPr/>
                    <a:lstStyle/>
                    <a:p>
                      <a:pPr algn="ctr" fontAlgn="base"/>
                      <a:r>
                        <a:rPr lang="en-IN" sz="1250" b="1">
                          <a:effectLst/>
                        </a:rPr>
                        <a:t>18</a:t>
                      </a:r>
                    </a:p>
                  </a:txBody>
                  <a:tcPr marL="76200" marR="76200" marT="106680" marB="106680" anchor="ctr"/>
                </a:tc>
                <a:tc>
                  <a:txBody>
                    <a:bodyPr/>
                    <a:lstStyle/>
                    <a:p>
                      <a:pPr algn="ctr" fontAlgn="base"/>
                      <a:r>
                        <a:rPr lang="en-IN" sz="1250" b="1">
                          <a:effectLst/>
                        </a:rPr>
                        <a:t>Badminton</a:t>
                      </a:r>
                    </a:p>
                  </a:txBody>
                  <a:tcPr marL="76200" marR="76200" marT="106680" marB="106680" anchor="ctr"/>
                </a:tc>
                <a:extLst>
                  <a:ext uri="{0D108BD9-81ED-4DB2-BD59-A6C34878D82A}">
                    <a16:rowId xmlns:a16="http://schemas.microsoft.com/office/drawing/2014/main" xmlns="" val="4169105465"/>
                  </a:ext>
                </a:extLst>
              </a:tr>
              <a:tr h="529228">
                <a:tc>
                  <a:txBody>
                    <a:bodyPr/>
                    <a:lstStyle/>
                    <a:p>
                      <a:pPr algn="ctr" fontAlgn="base"/>
                      <a:r>
                        <a:rPr lang="en-IN" sz="1250" b="1">
                          <a:effectLst/>
                        </a:rPr>
                        <a:t>2</a:t>
                      </a:r>
                    </a:p>
                  </a:txBody>
                  <a:tcPr marL="76200" marR="76200" marT="106680" marB="106680" anchor="ctr"/>
                </a:tc>
                <a:tc>
                  <a:txBody>
                    <a:bodyPr/>
                    <a:lstStyle/>
                    <a:p>
                      <a:pPr algn="ctr" fontAlgn="base"/>
                      <a:r>
                        <a:rPr lang="en-IN" sz="1250" b="1">
                          <a:effectLst/>
                        </a:rPr>
                        <a:t>RAMESH</a:t>
                      </a:r>
                    </a:p>
                  </a:txBody>
                  <a:tcPr marL="76200" marR="76200" marT="106680" marB="106680" anchor="ctr"/>
                </a:tc>
                <a:tc>
                  <a:txBody>
                    <a:bodyPr/>
                    <a:lstStyle/>
                    <a:p>
                      <a:pPr algn="ctr" fontAlgn="base"/>
                      <a:r>
                        <a:rPr lang="en-IN" sz="1250" b="1">
                          <a:effectLst/>
                        </a:rPr>
                        <a:t>GURGAON</a:t>
                      </a:r>
                    </a:p>
                  </a:txBody>
                  <a:tcPr marL="76200" marR="76200" marT="106680" marB="106680" anchor="ctr"/>
                </a:tc>
                <a:tc>
                  <a:txBody>
                    <a:bodyPr/>
                    <a:lstStyle/>
                    <a:p>
                      <a:pPr algn="ctr" fontAlgn="base"/>
                      <a:r>
                        <a:rPr lang="en-IN" sz="1250" b="1">
                          <a:effectLst/>
                        </a:rPr>
                        <a:t>9652431543</a:t>
                      </a:r>
                    </a:p>
                  </a:txBody>
                  <a:tcPr marL="76200" marR="76200" marT="106680" marB="106680" anchor="ctr"/>
                </a:tc>
                <a:tc>
                  <a:txBody>
                    <a:bodyPr/>
                    <a:lstStyle/>
                    <a:p>
                      <a:pPr algn="ctr" fontAlgn="base"/>
                      <a:r>
                        <a:rPr lang="en-IN" sz="1250" b="1">
                          <a:effectLst/>
                        </a:rPr>
                        <a:t>18</a:t>
                      </a:r>
                    </a:p>
                  </a:txBody>
                  <a:tcPr marL="76200" marR="76200" marT="106680" marB="106680" anchor="ctr"/>
                </a:tc>
                <a:tc>
                  <a:txBody>
                    <a:bodyPr/>
                    <a:lstStyle/>
                    <a:p>
                      <a:pPr algn="ctr" fontAlgn="base"/>
                      <a:r>
                        <a:rPr lang="en-IN" sz="1250" b="1">
                          <a:effectLst/>
                        </a:rPr>
                        <a:t>Cricket</a:t>
                      </a:r>
                    </a:p>
                  </a:txBody>
                  <a:tcPr marL="76200" marR="76200" marT="106680" marB="106680" anchor="ctr"/>
                </a:tc>
                <a:extLst>
                  <a:ext uri="{0D108BD9-81ED-4DB2-BD59-A6C34878D82A}">
                    <a16:rowId xmlns:a16="http://schemas.microsoft.com/office/drawing/2014/main" xmlns="" val="1326996361"/>
                  </a:ext>
                </a:extLst>
              </a:tr>
              <a:tr h="529228">
                <a:tc>
                  <a:txBody>
                    <a:bodyPr/>
                    <a:lstStyle/>
                    <a:p>
                      <a:pPr algn="ctr" fontAlgn="base"/>
                      <a:r>
                        <a:rPr lang="en-IN" sz="1250" b="1">
                          <a:effectLst/>
                        </a:rPr>
                        <a:t>2</a:t>
                      </a:r>
                    </a:p>
                  </a:txBody>
                  <a:tcPr marL="76200" marR="76200" marT="106680" marB="106680" anchor="ctr"/>
                </a:tc>
                <a:tc>
                  <a:txBody>
                    <a:bodyPr/>
                    <a:lstStyle/>
                    <a:p>
                      <a:pPr algn="ctr" fontAlgn="base"/>
                      <a:r>
                        <a:rPr lang="en-IN" sz="1250" b="1">
                          <a:effectLst/>
                        </a:rPr>
                        <a:t>RAMESH</a:t>
                      </a:r>
                    </a:p>
                  </a:txBody>
                  <a:tcPr marL="76200" marR="76200" marT="106680" marB="106680" anchor="ctr"/>
                </a:tc>
                <a:tc>
                  <a:txBody>
                    <a:bodyPr/>
                    <a:lstStyle/>
                    <a:p>
                      <a:pPr algn="ctr" fontAlgn="base"/>
                      <a:r>
                        <a:rPr lang="en-IN" sz="1250" b="1">
                          <a:effectLst/>
                        </a:rPr>
                        <a:t>GURGAON</a:t>
                      </a:r>
                    </a:p>
                  </a:txBody>
                  <a:tcPr marL="76200" marR="76200" marT="106680" marB="106680" anchor="ctr"/>
                </a:tc>
                <a:tc>
                  <a:txBody>
                    <a:bodyPr/>
                    <a:lstStyle/>
                    <a:p>
                      <a:pPr algn="ctr" fontAlgn="base"/>
                      <a:r>
                        <a:rPr lang="en-IN" sz="1250" b="1">
                          <a:effectLst/>
                        </a:rPr>
                        <a:t>9652431543</a:t>
                      </a:r>
                    </a:p>
                  </a:txBody>
                  <a:tcPr marL="76200" marR="76200" marT="106680" marB="106680" anchor="ctr"/>
                </a:tc>
                <a:tc>
                  <a:txBody>
                    <a:bodyPr/>
                    <a:lstStyle/>
                    <a:p>
                      <a:pPr algn="ctr" fontAlgn="base"/>
                      <a:r>
                        <a:rPr lang="en-IN" sz="1250" b="1">
                          <a:effectLst/>
                        </a:rPr>
                        <a:t>18</a:t>
                      </a:r>
                    </a:p>
                  </a:txBody>
                  <a:tcPr marL="76200" marR="76200" marT="106680" marB="106680" anchor="ctr"/>
                </a:tc>
                <a:tc>
                  <a:txBody>
                    <a:bodyPr/>
                    <a:lstStyle/>
                    <a:p>
                      <a:pPr algn="ctr" fontAlgn="base"/>
                      <a:r>
                        <a:rPr lang="en-IN" sz="1250" b="1">
                          <a:effectLst/>
                        </a:rPr>
                        <a:t>Badminton</a:t>
                      </a:r>
                    </a:p>
                  </a:txBody>
                  <a:tcPr marL="76200" marR="76200" marT="106680" marB="106680" anchor="ctr"/>
                </a:tc>
                <a:extLst>
                  <a:ext uri="{0D108BD9-81ED-4DB2-BD59-A6C34878D82A}">
                    <a16:rowId xmlns:a16="http://schemas.microsoft.com/office/drawing/2014/main" xmlns="" val="2324957088"/>
                  </a:ext>
                </a:extLst>
              </a:tr>
              <a:tr h="529228">
                <a:tc>
                  <a:txBody>
                    <a:bodyPr/>
                    <a:lstStyle/>
                    <a:p>
                      <a:pPr algn="ctr" fontAlgn="base"/>
                      <a:r>
                        <a:rPr lang="en-IN" sz="1250" b="1">
                          <a:effectLst/>
                        </a:rPr>
                        <a:t>4</a:t>
                      </a:r>
                    </a:p>
                  </a:txBody>
                  <a:tcPr marL="76200" marR="76200" marT="106680" marB="106680" anchor="ctr"/>
                </a:tc>
                <a:tc>
                  <a:txBody>
                    <a:bodyPr/>
                    <a:lstStyle/>
                    <a:p>
                      <a:pPr algn="ctr" fontAlgn="base"/>
                      <a:r>
                        <a:rPr lang="en-IN" sz="1250" b="1">
                          <a:effectLst/>
                        </a:rPr>
                        <a:t>SURESH</a:t>
                      </a:r>
                    </a:p>
                  </a:txBody>
                  <a:tcPr marL="76200" marR="76200" marT="106680" marB="106680" anchor="ctr"/>
                </a:tc>
                <a:tc>
                  <a:txBody>
                    <a:bodyPr/>
                    <a:lstStyle/>
                    <a:p>
                      <a:pPr algn="ctr" fontAlgn="base"/>
                      <a:r>
                        <a:rPr lang="en-IN" sz="1250" b="1">
                          <a:effectLst/>
                        </a:rPr>
                        <a:t>DELHI</a:t>
                      </a:r>
                    </a:p>
                  </a:txBody>
                  <a:tcPr marL="76200" marR="76200" marT="106680" marB="106680" anchor="ctr"/>
                </a:tc>
                <a:tc>
                  <a:txBody>
                    <a:bodyPr/>
                    <a:lstStyle/>
                    <a:p>
                      <a:pPr algn="ctr" fontAlgn="base"/>
                      <a:r>
                        <a:rPr lang="en-IN" sz="1250" b="1">
                          <a:effectLst/>
                        </a:rPr>
                        <a:t>9156768971</a:t>
                      </a:r>
                    </a:p>
                  </a:txBody>
                  <a:tcPr marL="76200" marR="76200" marT="106680" marB="106680" anchor="ctr"/>
                </a:tc>
                <a:tc>
                  <a:txBody>
                    <a:bodyPr/>
                    <a:lstStyle/>
                    <a:p>
                      <a:pPr algn="ctr" fontAlgn="base"/>
                      <a:r>
                        <a:rPr lang="en-IN" sz="1250" b="1">
                          <a:effectLst/>
                        </a:rPr>
                        <a:t>18</a:t>
                      </a:r>
                    </a:p>
                  </a:txBody>
                  <a:tcPr marL="76200" marR="76200" marT="106680" marB="106680" anchor="ctr"/>
                </a:tc>
                <a:tc>
                  <a:txBody>
                    <a:bodyPr/>
                    <a:lstStyle/>
                    <a:p>
                      <a:pPr algn="ctr" fontAlgn="base"/>
                      <a:r>
                        <a:rPr lang="en-IN" sz="1250" b="1" dirty="0">
                          <a:effectLst/>
                        </a:rPr>
                        <a:t>Badminton</a:t>
                      </a:r>
                    </a:p>
                  </a:txBody>
                  <a:tcPr marL="76200" marR="76200" marT="106680" marB="106680" anchor="ctr"/>
                </a:tc>
                <a:extLst>
                  <a:ext uri="{0D108BD9-81ED-4DB2-BD59-A6C34878D82A}">
                    <a16:rowId xmlns:a16="http://schemas.microsoft.com/office/drawing/2014/main" xmlns="" val="2161860935"/>
                  </a:ext>
                </a:extLst>
              </a:tr>
            </a:tbl>
          </a:graphicData>
        </a:graphic>
      </p:graphicFrame>
    </p:spTree>
    <p:extLst>
      <p:ext uri="{BB962C8B-B14F-4D97-AF65-F5344CB8AC3E}">
        <p14:creationId xmlns:p14="http://schemas.microsoft.com/office/powerpoint/2010/main" val="4102050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B9A7CA-6996-4CD3-B950-937F8037B2EB}"/>
              </a:ext>
            </a:extLst>
          </p:cNvPr>
          <p:cNvSpPr>
            <a:spLocks noGrp="1"/>
          </p:cNvSpPr>
          <p:nvPr>
            <p:ph type="title"/>
          </p:nvPr>
        </p:nvSpPr>
        <p:spPr>
          <a:xfrm>
            <a:off x="838200" y="18895"/>
            <a:ext cx="10515600" cy="1064181"/>
          </a:xfrm>
        </p:spPr>
        <p:txBody>
          <a:bodyPr/>
          <a:lstStyle/>
          <a:p>
            <a:pPr algn="ctr"/>
            <a:r>
              <a:rPr lang="en-IN" b="1" dirty="0">
                <a:solidFill>
                  <a:schemeClr val="accent4">
                    <a:lumMod val="50000"/>
                  </a:schemeClr>
                </a:solidFill>
              </a:rPr>
              <a:t>Types of JOIN</a:t>
            </a:r>
          </a:p>
        </p:txBody>
      </p:sp>
      <p:sp>
        <p:nvSpPr>
          <p:cNvPr id="3" name="Content Placeholder 2">
            <a:extLst>
              <a:ext uri="{FF2B5EF4-FFF2-40B4-BE49-F238E27FC236}">
                <a16:creationId xmlns:a16="http://schemas.microsoft.com/office/drawing/2014/main" xmlns="" id="{070C4D6F-44C0-43CE-AFC4-55E14632D728}"/>
              </a:ext>
            </a:extLst>
          </p:cNvPr>
          <p:cNvSpPr>
            <a:spLocks noGrp="1"/>
          </p:cNvSpPr>
          <p:nvPr>
            <p:ph idx="1"/>
          </p:nvPr>
        </p:nvSpPr>
        <p:spPr>
          <a:xfrm>
            <a:off x="1083076" y="949911"/>
            <a:ext cx="10963922" cy="5823751"/>
          </a:xfrm>
        </p:spPr>
        <p:txBody>
          <a:bodyPr/>
          <a:lstStyle/>
          <a:p>
            <a:pPr>
              <a:buFont typeface="Wingdings" panose="05000000000000000000" pitchFamily="2" charset="2"/>
              <a:buChar char="q"/>
            </a:pPr>
            <a:r>
              <a:rPr lang="en-IN" dirty="0"/>
              <a:t>Inner Joins:</a:t>
            </a:r>
          </a:p>
          <a:p>
            <a:pPr lvl="1">
              <a:buFont typeface="Wingdings" panose="05000000000000000000" pitchFamily="2" charset="2"/>
              <a:buChar char="§"/>
            </a:pPr>
            <a:r>
              <a:rPr lang="en-IN" dirty="0"/>
              <a:t>Theta join</a:t>
            </a:r>
          </a:p>
          <a:p>
            <a:pPr lvl="1">
              <a:buFont typeface="Wingdings" panose="05000000000000000000" pitchFamily="2" charset="2"/>
              <a:buChar char="§"/>
            </a:pPr>
            <a:r>
              <a:rPr lang="en-IN" dirty="0"/>
              <a:t>EQUI join</a:t>
            </a:r>
          </a:p>
          <a:p>
            <a:pPr lvl="1">
              <a:buFont typeface="Wingdings" panose="05000000000000000000" pitchFamily="2" charset="2"/>
              <a:buChar char="§"/>
            </a:pPr>
            <a:r>
              <a:rPr lang="en-IN" dirty="0"/>
              <a:t>Natural join</a:t>
            </a:r>
          </a:p>
          <a:p>
            <a:pPr>
              <a:buFont typeface="Wingdings" panose="05000000000000000000" pitchFamily="2" charset="2"/>
              <a:buChar char="q"/>
            </a:pPr>
            <a:r>
              <a:rPr lang="en-IN" dirty="0"/>
              <a:t>Outer joins:</a:t>
            </a:r>
          </a:p>
          <a:p>
            <a:pPr lvl="1">
              <a:buFont typeface="Wingdings" panose="05000000000000000000" pitchFamily="2" charset="2"/>
              <a:buChar char="§"/>
            </a:pPr>
            <a:r>
              <a:rPr lang="en-IN" dirty="0"/>
              <a:t>Left Outer Join</a:t>
            </a:r>
          </a:p>
          <a:p>
            <a:pPr lvl="1">
              <a:buFont typeface="Wingdings" panose="05000000000000000000" pitchFamily="2" charset="2"/>
              <a:buChar char="§"/>
            </a:pPr>
            <a:r>
              <a:rPr lang="en-IN" dirty="0"/>
              <a:t>Right Outer Join</a:t>
            </a:r>
          </a:p>
          <a:p>
            <a:pPr lvl="1">
              <a:buFont typeface="Wingdings" panose="05000000000000000000" pitchFamily="2" charset="2"/>
              <a:buChar char="§"/>
            </a:pPr>
            <a:r>
              <a:rPr lang="en-IN" dirty="0"/>
              <a:t>Full Outer Join</a:t>
            </a:r>
          </a:p>
          <a:p>
            <a:pPr lvl="1">
              <a:buFont typeface="Wingdings" panose="05000000000000000000" pitchFamily="2" charset="2"/>
              <a:buChar char="§"/>
            </a:pPr>
            <a:endParaRPr lang="en-IN" dirty="0"/>
          </a:p>
          <a:p>
            <a:pPr>
              <a:buFont typeface="Wingdings" panose="05000000000000000000" pitchFamily="2" charset="2"/>
              <a:buChar char="q"/>
            </a:pPr>
            <a:r>
              <a:rPr lang="en-IN" b="1" dirty="0">
                <a:solidFill>
                  <a:srgbClr val="7030A0"/>
                </a:solidFill>
              </a:rPr>
              <a:t>Inner Join</a:t>
            </a:r>
          </a:p>
          <a:p>
            <a:pPr lvl="1">
              <a:buFont typeface="Wingdings" panose="05000000000000000000" pitchFamily="2" charset="2"/>
              <a:buChar char="§"/>
            </a:pPr>
            <a:r>
              <a:rPr lang="en-IN" dirty="0"/>
              <a:t>An inner join includes only those tuples with matching attributes and the rest are discarded in the resulting relation.</a:t>
            </a:r>
          </a:p>
        </p:txBody>
      </p:sp>
    </p:spTree>
    <p:extLst>
      <p:ext uri="{BB962C8B-B14F-4D97-AF65-F5344CB8AC3E}">
        <p14:creationId xmlns:p14="http://schemas.microsoft.com/office/powerpoint/2010/main" val="1526483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5F8B82-4113-429F-9682-33FE94C9C69B}"/>
              </a:ext>
            </a:extLst>
          </p:cNvPr>
          <p:cNvSpPr>
            <a:spLocks noGrp="1"/>
          </p:cNvSpPr>
          <p:nvPr>
            <p:ph type="title"/>
          </p:nvPr>
        </p:nvSpPr>
        <p:spPr>
          <a:xfrm>
            <a:off x="838200" y="10019"/>
            <a:ext cx="10515600" cy="948770"/>
          </a:xfrm>
        </p:spPr>
        <p:txBody>
          <a:bodyPr/>
          <a:lstStyle/>
          <a:p>
            <a:pPr algn="ctr"/>
            <a:r>
              <a:rPr lang="en-IN" b="1" dirty="0">
                <a:solidFill>
                  <a:schemeClr val="accent4">
                    <a:lumMod val="50000"/>
                  </a:schemeClr>
                </a:solidFill>
              </a:rPr>
              <a:t>Outer Joins</a:t>
            </a:r>
          </a:p>
        </p:txBody>
      </p:sp>
      <p:sp>
        <p:nvSpPr>
          <p:cNvPr id="3" name="Content Placeholder 2">
            <a:extLst>
              <a:ext uri="{FF2B5EF4-FFF2-40B4-BE49-F238E27FC236}">
                <a16:creationId xmlns:a16="http://schemas.microsoft.com/office/drawing/2014/main" xmlns="" id="{B4EA42E2-6F84-49D3-9D0A-F9607D055EDB}"/>
              </a:ext>
            </a:extLst>
          </p:cNvPr>
          <p:cNvSpPr>
            <a:spLocks noGrp="1"/>
          </p:cNvSpPr>
          <p:nvPr>
            <p:ph idx="1"/>
          </p:nvPr>
        </p:nvSpPr>
        <p:spPr>
          <a:xfrm>
            <a:off x="1074198" y="825622"/>
            <a:ext cx="10990554" cy="5939161"/>
          </a:xfrm>
        </p:spPr>
        <p:txBody>
          <a:bodyPr/>
          <a:lstStyle/>
          <a:p>
            <a:pPr algn="just">
              <a:lnSpc>
                <a:spcPct val="100000"/>
              </a:lnSpc>
              <a:buFont typeface="Wingdings" panose="05000000000000000000" pitchFamily="2" charset="2"/>
              <a:buChar char="q"/>
            </a:pPr>
            <a:r>
              <a:rPr lang="en-IN" dirty="0"/>
              <a:t>When applying join on two relations R and S, some tuples of R or S does not appear in result set which does not satisfy the join conditions.</a:t>
            </a:r>
          </a:p>
          <a:p>
            <a:pPr algn="just">
              <a:lnSpc>
                <a:spcPct val="100000"/>
              </a:lnSpc>
              <a:buFont typeface="Wingdings" panose="05000000000000000000" pitchFamily="2" charset="2"/>
              <a:buChar char="q"/>
            </a:pPr>
            <a:r>
              <a:rPr lang="en-IN" dirty="0"/>
              <a:t>The outer join operation is an extension of the join operation. It is used to deal with missing information.</a:t>
            </a:r>
          </a:p>
          <a:p>
            <a:pPr algn="just">
              <a:lnSpc>
                <a:spcPct val="100000"/>
              </a:lnSpc>
              <a:buFont typeface="Wingdings" panose="05000000000000000000" pitchFamily="2" charset="2"/>
              <a:buChar char="q"/>
            </a:pPr>
            <a:r>
              <a:rPr lang="en-IN" b="0" i="0" dirty="0">
                <a:solidFill>
                  <a:srgbClr val="222222"/>
                </a:solidFill>
                <a:effectLst/>
                <a:latin typeface="Source Sans Pro" panose="020B0503030403020204" pitchFamily="34" charset="0"/>
              </a:rPr>
              <a:t>In outer join, along with tuples that satisfy the matching criteria, we also include some or all tuples that do not match the criteria.</a:t>
            </a:r>
            <a:endParaRPr lang="en-IN" dirty="0"/>
          </a:p>
          <a:p>
            <a:pPr algn="just">
              <a:lnSpc>
                <a:spcPct val="100000"/>
              </a:lnSpc>
              <a:buFont typeface="Wingdings" panose="05000000000000000000" pitchFamily="2" charset="2"/>
              <a:buChar char="q"/>
            </a:pPr>
            <a:r>
              <a:rPr lang="en-IN" dirty="0">
                <a:solidFill>
                  <a:srgbClr val="000000"/>
                </a:solidFill>
                <a:latin typeface="Arial" panose="020B0604020202020204" pitchFamily="34" charset="0"/>
              </a:rPr>
              <a:t>W</a:t>
            </a:r>
            <a:r>
              <a:rPr lang="en-IN" b="0" i="0" dirty="0">
                <a:solidFill>
                  <a:srgbClr val="000000"/>
                </a:solidFill>
                <a:effectLst/>
                <a:latin typeface="Arial" panose="020B0604020202020204" pitchFamily="34" charset="0"/>
              </a:rPr>
              <a:t>e need to use outer joins to include all the tuples from the participating relations in the resulting relation.</a:t>
            </a:r>
            <a:endParaRPr lang="en-IN" dirty="0"/>
          </a:p>
        </p:txBody>
      </p:sp>
    </p:spTree>
    <p:extLst>
      <p:ext uri="{BB962C8B-B14F-4D97-AF65-F5344CB8AC3E}">
        <p14:creationId xmlns:p14="http://schemas.microsoft.com/office/powerpoint/2010/main" val="1737683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4209C3-2EAA-4B3F-9449-370AFAFEE526}"/>
              </a:ext>
            </a:extLst>
          </p:cNvPr>
          <p:cNvSpPr>
            <a:spLocks noGrp="1"/>
          </p:cNvSpPr>
          <p:nvPr>
            <p:ph type="title"/>
          </p:nvPr>
        </p:nvSpPr>
        <p:spPr>
          <a:xfrm>
            <a:off x="838200" y="18892"/>
            <a:ext cx="10515600" cy="1090818"/>
          </a:xfrm>
        </p:spPr>
        <p:txBody>
          <a:bodyPr/>
          <a:lstStyle/>
          <a:p>
            <a:pPr algn="ctr"/>
            <a:r>
              <a:rPr lang="en-IN" b="1" dirty="0">
                <a:solidFill>
                  <a:schemeClr val="accent4">
                    <a:lumMod val="50000"/>
                  </a:schemeClr>
                </a:solidFill>
              </a:rPr>
              <a:t>Left outer join</a:t>
            </a:r>
          </a:p>
        </p:txBody>
      </p:sp>
      <p:sp>
        <p:nvSpPr>
          <p:cNvPr id="3" name="Content Placeholder 2">
            <a:extLst>
              <a:ext uri="{FF2B5EF4-FFF2-40B4-BE49-F238E27FC236}">
                <a16:creationId xmlns:a16="http://schemas.microsoft.com/office/drawing/2014/main" xmlns="" id="{A4287D45-3A35-4528-B3FC-FAFD398EB077}"/>
              </a:ext>
            </a:extLst>
          </p:cNvPr>
          <p:cNvSpPr>
            <a:spLocks noGrp="1"/>
          </p:cNvSpPr>
          <p:nvPr>
            <p:ph idx="1"/>
          </p:nvPr>
        </p:nvSpPr>
        <p:spPr>
          <a:xfrm>
            <a:off x="1269506" y="896644"/>
            <a:ext cx="10786369" cy="5859262"/>
          </a:xfrm>
        </p:spPr>
        <p:txBody>
          <a:bodyPr/>
          <a:lstStyle/>
          <a:p>
            <a:pPr algn="just">
              <a:buFont typeface="Wingdings" panose="05000000000000000000" pitchFamily="2" charset="2"/>
              <a:buChar char="q"/>
            </a:pPr>
            <a:r>
              <a:rPr lang="en-IN" dirty="0">
                <a:solidFill>
                  <a:srgbClr val="222222"/>
                </a:solidFill>
                <a:latin typeface="Source Sans Pro" panose="020B0503030403020204" pitchFamily="34" charset="0"/>
              </a:rPr>
              <a:t>O</a:t>
            </a:r>
            <a:r>
              <a:rPr lang="en-IN" b="0" i="0" dirty="0">
                <a:solidFill>
                  <a:srgbClr val="222222"/>
                </a:solidFill>
                <a:effectLst/>
                <a:latin typeface="Source Sans Pro" panose="020B0503030403020204" pitchFamily="34" charset="0"/>
              </a:rPr>
              <a:t>peration allows keeping all tuple in the left relation.</a:t>
            </a:r>
          </a:p>
          <a:p>
            <a:pPr algn="just">
              <a:buFont typeface="Wingdings" panose="05000000000000000000" pitchFamily="2" charset="2"/>
              <a:buChar char="q"/>
            </a:pPr>
            <a:r>
              <a:rPr lang="en-IN" dirty="0">
                <a:solidFill>
                  <a:srgbClr val="222222"/>
                </a:solidFill>
                <a:latin typeface="Source Sans Pro" panose="020B0503030403020204" pitchFamily="34" charset="0"/>
              </a:rPr>
              <a:t>I</a:t>
            </a:r>
            <a:r>
              <a:rPr lang="en-IN" b="0" i="0" dirty="0">
                <a:solidFill>
                  <a:srgbClr val="222222"/>
                </a:solidFill>
                <a:effectLst/>
                <a:latin typeface="Source Sans Pro" panose="020B0503030403020204" pitchFamily="34" charset="0"/>
              </a:rPr>
              <a:t>f there is no matching tuple is found in right relation, then attributes of right relation in join result are filled with null values.</a:t>
            </a:r>
          </a:p>
          <a:p>
            <a:pPr algn="just">
              <a:buFont typeface="Wingdings" panose="05000000000000000000" pitchFamily="2" charset="2"/>
              <a:buChar char="q"/>
            </a:pPr>
            <a:endParaRPr lang="en-IN" dirty="0">
              <a:solidFill>
                <a:srgbClr val="222222"/>
              </a:solidFill>
              <a:latin typeface="Source Sans Pro" panose="020B0503030403020204" pitchFamily="34" charset="0"/>
            </a:endParaRPr>
          </a:p>
          <a:p>
            <a:pPr algn="just">
              <a:buFont typeface="Wingdings" panose="05000000000000000000" pitchFamily="2" charset="2"/>
              <a:buChar char="q"/>
            </a:pPr>
            <a:endParaRPr lang="en-IN" dirty="0">
              <a:solidFill>
                <a:srgbClr val="222222"/>
              </a:solidFill>
              <a:latin typeface="Source Sans Pro" panose="020B0503030403020204" pitchFamily="34" charset="0"/>
            </a:endParaRPr>
          </a:p>
          <a:p>
            <a:pPr algn="just">
              <a:buFont typeface="Wingdings" panose="05000000000000000000" pitchFamily="2" charset="2"/>
              <a:buChar char="q"/>
            </a:pPr>
            <a:endParaRPr lang="en-IN" dirty="0">
              <a:solidFill>
                <a:srgbClr val="222222"/>
              </a:solidFill>
              <a:latin typeface="Source Sans Pro" panose="020B0503030403020204" pitchFamily="34" charset="0"/>
            </a:endParaRPr>
          </a:p>
          <a:p>
            <a:pPr algn="just">
              <a:buFont typeface="Wingdings" panose="05000000000000000000" pitchFamily="2" charset="2"/>
              <a:buChar char="q"/>
            </a:pPr>
            <a:r>
              <a:rPr lang="en-IN" b="0" i="0" dirty="0">
                <a:solidFill>
                  <a:srgbClr val="000000"/>
                </a:solidFill>
                <a:effectLst/>
                <a:latin typeface="Arial" panose="020B0604020202020204" pitchFamily="34" charset="0"/>
              </a:rPr>
              <a:t>All tuples from the Left relation </a:t>
            </a:r>
            <a:r>
              <a:rPr lang="en-IN" dirty="0">
                <a:solidFill>
                  <a:srgbClr val="000000"/>
                </a:solidFill>
                <a:latin typeface="Arial" panose="020B0604020202020204" pitchFamily="34" charset="0"/>
              </a:rPr>
              <a:t>A</a:t>
            </a:r>
            <a:r>
              <a:rPr lang="en-IN" b="0" i="0" dirty="0">
                <a:solidFill>
                  <a:srgbClr val="000000"/>
                </a:solidFill>
                <a:effectLst/>
                <a:latin typeface="Arial" panose="020B0604020202020204" pitchFamily="34" charset="0"/>
              </a:rPr>
              <a:t> are included in the resulting relation.</a:t>
            </a:r>
          </a:p>
          <a:p>
            <a:pPr algn="just">
              <a:buFont typeface="Wingdings" panose="05000000000000000000" pitchFamily="2" charset="2"/>
              <a:buChar char="q"/>
            </a:pPr>
            <a:r>
              <a:rPr lang="en-IN" b="0" i="0" dirty="0">
                <a:solidFill>
                  <a:srgbClr val="000000"/>
                </a:solidFill>
                <a:effectLst/>
                <a:latin typeface="Arial" panose="020B0604020202020204" pitchFamily="34" charset="0"/>
              </a:rPr>
              <a:t>If there are tuples in A without any matching tuple in the Right relation B, then B-attributes of the resulting relation are made NULL.</a:t>
            </a:r>
          </a:p>
          <a:p>
            <a:pPr algn="just">
              <a:buFont typeface="Wingdings" panose="05000000000000000000" pitchFamily="2" charset="2"/>
              <a:buChar char="q"/>
            </a:pPr>
            <a:r>
              <a:rPr lang="en-IN" dirty="0">
                <a:solidFill>
                  <a:srgbClr val="000000"/>
                </a:solidFill>
                <a:latin typeface="Arial" panose="020B0604020202020204" pitchFamily="34" charset="0"/>
              </a:rPr>
              <a:t>Notation: A     B</a:t>
            </a:r>
            <a:endParaRPr lang="en-IN" dirty="0"/>
          </a:p>
        </p:txBody>
      </p:sp>
      <p:pic>
        <p:nvPicPr>
          <p:cNvPr id="1026" name="Picture 2">
            <a:extLst>
              <a:ext uri="{FF2B5EF4-FFF2-40B4-BE49-F238E27FC236}">
                <a16:creationId xmlns:a16="http://schemas.microsoft.com/office/drawing/2014/main" xmlns="" id="{DC9A8E5D-23BA-4440-B7C9-435B76BFCA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8134" y="2464200"/>
            <a:ext cx="5143500" cy="13620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xmlns="" id="{718B41E2-9CF0-438C-9FEE-C760F9E0B2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9320" y="6104876"/>
            <a:ext cx="348078" cy="232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8354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9BF06A4-C6A8-445C-9429-394CD52A5E2D}"/>
              </a:ext>
            </a:extLst>
          </p:cNvPr>
          <p:cNvSpPr>
            <a:spLocks noGrp="1"/>
          </p:cNvSpPr>
          <p:nvPr>
            <p:ph idx="1"/>
          </p:nvPr>
        </p:nvSpPr>
        <p:spPr>
          <a:xfrm>
            <a:off x="1074198" y="941032"/>
            <a:ext cx="10972800" cy="5832629"/>
          </a:xfrm>
        </p:spPr>
        <p:txBody>
          <a:bodyPr/>
          <a:lstStyle/>
          <a:p>
            <a:pPr>
              <a:buFont typeface="Wingdings" panose="05000000000000000000" pitchFamily="2" charset="2"/>
              <a:buChar char="q"/>
            </a:pPr>
            <a:r>
              <a:rPr lang="en-IN" b="1" dirty="0"/>
              <a:t>Example</a:t>
            </a:r>
          </a:p>
        </p:txBody>
      </p:sp>
      <p:sp>
        <p:nvSpPr>
          <p:cNvPr id="4" name="Title 1">
            <a:extLst>
              <a:ext uri="{FF2B5EF4-FFF2-40B4-BE49-F238E27FC236}">
                <a16:creationId xmlns:a16="http://schemas.microsoft.com/office/drawing/2014/main" xmlns="" id="{5FB79DA9-8B9B-49F6-8D11-50A8A2C60006}"/>
              </a:ext>
            </a:extLst>
          </p:cNvPr>
          <p:cNvSpPr>
            <a:spLocks noGrp="1"/>
          </p:cNvSpPr>
          <p:nvPr>
            <p:ph type="title"/>
          </p:nvPr>
        </p:nvSpPr>
        <p:spPr>
          <a:xfrm>
            <a:off x="838200" y="18892"/>
            <a:ext cx="10515600" cy="1090818"/>
          </a:xfrm>
        </p:spPr>
        <p:txBody>
          <a:bodyPr/>
          <a:lstStyle/>
          <a:p>
            <a:pPr algn="ctr"/>
            <a:r>
              <a:rPr lang="en-IN" b="1" dirty="0">
                <a:solidFill>
                  <a:schemeClr val="accent4">
                    <a:lumMod val="50000"/>
                  </a:schemeClr>
                </a:solidFill>
              </a:rPr>
              <a:t>Left outer join</a:t>
            </a:r>
          </a:p>
        </p:txBody>
      </p:sp>
      <p:sp>
        <p:nvSpPr>
          <p:cNvPr id="6" name="TextBox 5">
            <a:extLst>
              <a:ext uri="{FF2B5EF4-FFF2-40B4-BE49-F238E27FC236}">
                <a16:creationId xmlns:a16="http://schemas.microsoft.com/office/drawing/2014/main" xmlns="" id="{7CF6E5C5-8991-4C97-B1D8-980FBF341357}"/>
              </a:ext>
            </a:extLst>
          </p:cNvPr>
          <p:cNvSpPr txBox="1"/>
          <p:nvPr/>
        </p:nvSpPr>
        <p:spPr>
          <a:xfrm>
            <a:off x="1831018" y="1385519"/>
            <a:ext cx="9851996" cy="830997"/>
          </a:xfrm>
          <a:prstGeom prst="rect">
            <a:avLst/>
          </a:prstGeom>
          <a:noFill/>
        </p:spPr>
        <p:txBody>
          <a:bodyPr wrap="square">
            <a:spAutoFit/>
          </a:bodyPr>
          <a:lstStyle/>
          <a:p>
            <a:r>
              <a:rPr lang="en-IN" sz="2400" b="0" i="0" dirty="0">
                <a:solidFill>
                  <a:srgbClr val="273239"/>
                </a:solidFill>
                <a:effectLst/>
                <a:latin typeface="urw-din"/>
              </a:rPr>
              <a:t>Select students whose ROLL_NO is greater than EMP_NO of employees and details of other students as well</a:t>
            </a:r>
            <a:endParaRPr lang="en-IN" sz="2400" dirty="0"/>
          </a:p>
        </p:txBody>
      </p:sp>
      <p:graphicFrame>
        <p:nvGraphicFramePr>
          <p:cNvPr id="7" name="Table 5">
            <a:extLst>
              <a:ext uri="{FF2B5EF4-FFF2-40B4-BE49-F238E27FC236}">
                <a16:creationId xmlns:a16="http://schemas.microsoft.com/office/drawing/2014/main" xmlns="" id="{36FFCD08-B257-42DB-9A43-17E36BEDDA1D}"/>
              </a:ext>
            </a:extLst>
          </p:cNvPr>
          <p:cNvGraphicFramePr>
            <a:graphicFrameLocks/>
          </p:cNvGraphicFramePr>
          <p:nvPr>
            <p:extLst>
              <p:ext uri="{D42A27DB-BD31-4B8C-83A1-F6EECF244321}">
                <p14:modId xmlns:p14="http://schemas.microsoft.com/office/powerpoint/2010/main" val="749527125"/>
              </p:ext>
            </p:extLst>
          </p:nvPr>
        </p:nvGraphicFramePr>
        <p:xfrm>
          <a:off x="1859135" y="2597980"/>
          <a:ext cx="4816875" cy="2346885"/>
        </p:xfrm>
        <a:graphic>
          <a:graphicData uri="http://schemas.openxmlformats.org/drawingml/2006/table">
            <a:tbl>
              <a:tblPr firstRow="1" bandRow="1">
                <a:tableStyleId>{5C22544A-7EE6-4342-B048-85BDC9FD1C3A}</a:tableStyleId>
              </a:tblPr>
              <a:tblGrid>
                <a:gridCol w="963375">
                  <a:extLst>
                    <a:ext uri="{9D8B030D-6E8A-4147-A177-3AD203B41FA5}">
                      <a16:colId xmlns:a16="http://schemas.microsoft.com/office/drawing/2014/main" xmlns="" val="658835208"/>
                    </a:ext>
                  </a:extLst>
                </a:gridCol>
                <a:gridCol w="963375">
                  <a:extLst>
                    <a:ext uri="{9D8B030D-6E8A-4147-A177-3AD203B41FA5}">
                      <a16:colId xmlns:a16="http://schemas.microsoft.com/office/drawing/2014/main" xmlns="" val="1320520670"/>
                    </a:ext>
                  </a:extLst>
                </a:gridCol>
                <a:gridCol w="963375">
                  <a:extLst>
                    <a:ext uri="{9D8B030D-6E8A-4147-A177-3AD203B41FA5}">
                      <a16:colId xmlns:a16="http://schemas.microsoft.com/office/drawing/2014/main" xmlns="" val="84726451"/>
                    </a:ext>
                  </a:extLst>
                </a:gridCol>
                <a:gridCol w="963375">
                  <a:extLst>
                    <a:ext uri="{9D8B030D-6E8A-4147-A177-3AD203B41FA5}">
                      <a16:colId xmlns:a16="http://schemas.microsoft.com/office/drawing/2014/main" xmlns="" val="384909602"/>
                    </a:ext>
                  </a:extLst>
                </a:gridCol>
                <a:gridCol w="963375">
                  <a:extLst>
                    <a:ext uri="{9D8B030D-6E8A-4147-A177-3AD203B41FA5}">
                      <a16:colId xmlns:a16="http://schemas.microsoft.com/office/drawing/2014/main" xmlns="" val="449513181"/>
                    </a:ext>
                  </a:extLst>
                </a:gridCol>
              </a:tblGrid>
              <a:tr h="469377">
                <a:tc>
                  <a:txBody>
                    <a:bodyPr/>
                    <a:lstStyle/>
                    <a:p>
                      <a:pPr algn="ctr" fontAlgn="base"/>
                      <a:r>
                        <a:rPr lang="en-IN" sz="1250" b="1" dirty="0">
                          <a:effectLst/>
                        </a:rPr>
                        <a:t>ROLL_NO</a:t>
                      </a:r>
                    </a:p>
                  </a:txBody>
                  <a:tcPr marL="76200" marR="76200" marT="106680" marB="106680" anchor="ctr"/>
                </a:tc>
                <a:tc>
                  <a:txBody>
                    <a:bodyPr/>
                    <a:lstStyle/>
                    <a:p>
                      <a:pPr algn="ctr" fontAlgn="base"/>
                      <a:r>
                        <a:rPr lang="en-IN" sz="1250" b="1" dirty="0">
                          <a:effectLst/>
                        </a:rPr>
                        <a:t>NAME</a:t>
                      </a:r>
                    </a:p>
                  </a:txBody>
                  <a:tcPr marL="76200" marR="76200" marT="106680" marB="106680" anchor="ctr"/>
                </a:tc>
                <a:tc>
                  <a:txBody>
                    <a:bodyPr/>
                    <a:lstStyle/>
                    <a:p>
                      <a:pPr algn="ctr" fontAlgn="base"/>
                      <a:r>
                        <a:rPr lang="en-IN" sz="1250" b="1">
                          <a:effectLst/>
                        </a:rPr>
                        <a:t>ADDRESS</a:t>
                      </a:r>
                    </a:p>
                  </a:txBody>
                  <a:tcPr marL="76200" marR="76200" marT="106680" marB="106680" anchor="ctr"/>
                </a:tc>
                <a:tc>
                  <a:txBody>
                    <a:bodyPr/>
                    <a:lstStyle/>
                    <a:p>
                      <a:pPr algn="ctr" fontAlgn="base"/>
                      <a:r>
                        <a:rPr lang="en-IN" sz="1250" b="1">
                          <a:effectLst/>
                        </a:rPr>
                        <a:t>PHONE</a:t>
                      </a:r>
                    </a:p>
                  </a:txBody>
                  <a:tcPr marL="76200" marR="76200" marT="106680" marB="106680" anchor="ctr"/>
                </a:tc>
                <a:tc>
                  <a:txBody>
                    <a:bodyPr/>
                    <a:lstStyle/>
                    <a:p>
                      <a:pPr algn="ctr" fontAlgn="base"/>
                      <a:r>
                        <a:rPr lang="en-IN" sz="1250" b="1">
                          <a:effectLst/>
                        </a:rPr>
                        <a:t>AGE</a:t>
                      </a:r>
                    </a:p>
                  </a:txBody>
                  <a:tcPr marL="76200" marR="76200" marT="106680" marB="106680" anchor="ctr"/>
                </a:tc>
                <a:extLst>
                  <a:ext uri="{0D108BD9-81ED-4DB2-BD59-A6C34878D82A}">
                    <a16:rowId xmlns:a16="http://schemas.microsoft.com/office/drawing/2014/main" xmlns="" val="2159006544"/>
                  </a:ext>
                </a:extLst>
              </a:tr>
              <a:tr h="469377">
                <a:tc>
                  <a:txBody>
                    <a:bodyPr/>
                    <a:lstStyle/>
                    <a:p>
                      <a:pPr algn="ctr" fontAlgn="base"/>
                      <a:r>
                        <a:rPr lang="en-IN" sz="1250" b="1">
                          <a:effectLst/>
                        </a:rPr>
                        <a:t>1</a:t>
                      </a:r>
                    </a:p>
                  </a:txBody>
                  <a:tcPr marL="76200" marR="76200" marT="106680" marB="106680" anchor="ctr"/>
                </a:tc>
                <a:tc>
                  <a:txBody>
                    <a:bodyPr/>
                    <a:lstStyle/>
                    <a:p>
                      <a:pPr algn="ctr" fontAlgn="base"/>
                      <a:r>
                        <a:rPr lang="en-IN" sz="1250" b="1">
                          <a:effectLst/>
                        </a:rPr>
                        <a:t>RAM</a:t>
                      </a:r>
                    </a:p>
                  </a:txBody>
                  <a:tcPr marL="76200" marR="76200" marT="106680" marB="106680" anchor="ctr"/>
                </a:tc>
                <a:tc>
                  <a:txBody>
                    <a:bodyPr/>
                    <a:lstStyle/>
                    <a:p>
                      <a:pPr algn="ctr" fontAlgn="base"/>
                      <a:r>
                        <a:rPr lang="en-IN" sz="1250" b="1">
                          <a:effectLst/>
                        </a:rPr>
                        <a:t>DELHI</a:t>
                      </a:r>
                    </a:p>
                  </a:txBody>
                  <a:tcPr marL="76200" marR="76200" marT="106680" marB="106680" anchor="ctr"/>
                </a:tc>
                <a:tc>
                  <a:txBody>
                    <a:bodyPr/>
                    <a:lstStyle/>
                    <a:p>
                      <a:pPr algn="ctr" fontAlgn="base"/>
                      <a:r>
                        <a:rPr lang="en-IN" sz="1250" b="1">
                          <a:effectLst/>
                        </a:rPr>
                        <a:t>9455123451</a:t>
                      </a:r>
                    </a:p>
                  </a:txBody>
                  <a:tcPr marL="76200" marR="76200" marT="106680" marB="106680" anchor="ctr"/>
                </a:tc>
                <a:tc>
                  <a:txBody>
                    <a:bodyPr/>
                    <a:lstStyle/>
                    <a:p>
                      <a:pPr algn="ctr" fontAlgn="base"/>
                      <a:r>
                        <a:rPr lang="en-IN" sz="1250" b="1">
                          <a:effectLst/>
                        </a:rPr>
                        <a:t>18</a:t>
                      </a:r>
                    </a:p>
                  </a:txBody>
                  <a:tcPr marL="76200" marR="76200" marT="106680" marB="106680" anchor="ctr"/>
                </a:tc>
                <a:extLst>
                  <a:ext uri="{0D108BD9-81ED-4DB2-BD59-A6C34878D82A}">
                    <a16:rowId xmlns:a16="http://schemas.microsoft.com/office/drawing/2014/main" xmlns="" val="1704089302"/>
                  </a:ext>
                </a:extLst>
              </a:tr>
              <a:tr h="469377">
                <a:tc>
                  <a:txBody>
                    <a:bodyPr/>
                    <a:lstStyle/>
                    <a:p>
                      <a:pPr algn="ctr" fontAlgn="base"/>
                      <a:r>
                        <a:rPr lang="en-IN" sz="1250" b="1" dirty="0">
                          <a:effectLst/>
                        </a:rPr>
                        <a:t>2</a:t>
                      </a:r>
                    </a:p>
                  </a:txBody>
                  <a:tcPr marL="76200" marR="76200" marT="106680" marB="106680" anchor="ctr"/>
                </a:tc>
                <a:tc>
                  <a:txBody>
                    <a:bodyPr/>
                    <a:lstStyle/>
                    <a:p>
                      <a:pPr algn="ctr" fontAlgn="base"/>
                      <a:r>
                        <a:rPr lang="en-IN" sz="1250" b="1">
                          <a:effectLst/>
                        </a:rPr>
                        <a:t>RAMESH</a:t>
                      </a:r>
                    </a:p>
                  </a:txBody>
                  <a:tcPr marL="76200" marR="76200" marT="106680" marB="106680" anchor="ctr"/>
                </a:tc>
                <a:tc>
                  <a:txBody>
                    <a:bodyPr/>
                    <a:lstStyle/>
                    <a:p>
                      <a:pPr algn="ctr" fontAlgn="base"/>
                      <a:r>
                        <a:rPr lang="en-IN" sz="1250" b="1">
                          <a:effectLst/>
                        </a:rPr>
                        <a:t>GURGAON</a:t>
                      </a:r>
                    </a:p>
                  </a:txBody>
                  <a:tcPr marL="76200" marR="76200" marT="106680" marB="106680" anchor="ctr"/>
                </a:tc>
                <a:tc>
                  <a:txBody>
                    <a:bodyPr/>
                    <a:lstStyle/>
                    <a:p>
                      <a:pPr algn="ctr" fontAlgn="base"/>
                      <a:r>
                        <a:rPr lang="en-IN" sz="1250" b="1">
                          <a:effectLst/>
                        </a:rPr>
                        <a:t>9652431543</a:t>
                      </a:r>
                    </a:p>
                  </a:txBody>
                  <a:tcPr marL="76200" marR="76200" marT="106680" marB="106680" anchor="ctr"/>
                </a:tc>
                <a:tc>
                  <a:txBody>
                    <a:bodyPr/>
                    <a:lstStyle/>
                    <a:p>
                      <a:pPr algn="ctr" fontAlgn="base"/>
                      <a:r>
                        <a:rPr lang="en-IN" sz="1250" b="1">
                          <a:effectLst/>
                        </a:rPr>
                        <a:t>18</a:t>
                      </a:r>
                    </a:p>
                  </a:txBody>
                  <a:tcPr marL="76200" marR="76200" marT="106680" marB="106680" anchor="ctr"/>
                </a:tc>
                <a:extLst>
                  <a:ext uri="{0D108BD9-81ED-4DB2-BD59-A6C34878D82A}">
                    <a16:rowId xmlns:a16="http://schemas.microsoft.com/office/drawing/2014/main" xmlns="" val="3628182359"/>
                  </a:ext>
                </a:extLst>
              </a:tr>
              <a:tr h="469377">
                <a:tc>
                  <a:txBody>
                    <a:bodyPr/>
                    <a:lstStyle/>
                    <a:p>
                      <a:pPr algn="ctr" fontAlgn="base"/>
                      <a:r>
                        <a:rPr lang="en-IN" sz="1250" b="1">
                          <a:effectLst/>
                        </a:rPr>
                        <a:t>3</a:t>
                      </a:r>
                    </a:p>
                  </a:txBody>
                  <a:tcPr marL="76200" marR="76200" marT="106680" marB="106680" anchor="ctr"/>
                </a:tc>
                <a:tc>
                  <a:txBody>
                    <a:bodyPr/>
                    <a:lstStyle/>
                    <a:p>
                      <a:pPr algn="ctr" fontAlgn="base"/>
                      <a:r>
                        <a:rPr lang="en-IN" sz="1250" b="1">
                          <a:effectLst/>
                        </a:rPr>
                        <a:t>SUJIT</a:t>
                      </a:r>
                    </a:p>
                  </a:txBody>
                  <a:tcPr marL="76200" marR="76200" marT="106680" marB="106680" anchor="ctr"/>
                </a:tc>
                <a:tc>
                  <a:txBody>
                    <a:bodyPr/>
                    <a:lstStyle/>
                    <a:p>
                      <a:pPr algn="ctr" fontAlgn="base"/>
                      <a:r>
                        <a:rPr lang="en-IN" sz="1250" b="1" dirty="0">
                          <a:effectLst/>
                        </a:rPr>
                        <a:t>ROHTAK</a:t>
                      </a:r>
                    </a:p>
                  </a:txBody>
                  <a:tcPr marL="76200" marR="76200" marT="106680" marB="106680" anchor="ctr"/>
                </a:tc>
                <a:tc>
                  <a:txBody>
                    <a:bodyPr/>
                    <a:lstStyle/>
                    <a:p>
                      <a:pPr algn="ctr" fontAlgn="base"/>
                      <a:r>
                        <a:rPr lang="en-IN" sz="1250" b="1">
                          <a:effectLst/>
                        </a:rPr>
                        <a:t>9156253131</a:t>
                      </a:r>
                    </a:p>
                  </a:txBody>
                  <a:tcPr marL="76200" marR="76200" marT="106680" marB="106680" anchor="ctr"/>
                </a:tc>
                <a:tc>
                  <a:txBody>
                    <a:bodyPr/>
                    <a:lstStyle/>
                    <a:p>
                      <a:pPr algn="ctr" fontAlgn="base"/>
                      <a:r>
                        <a:rPr lang="en-IN" sz="1250" b="1">
                          <a:effectLst/>
                        </a:rPr>
                        <a:t>20</a:t>
                      </a:r>
                    </a:p>
                  </a:txBody>
                  <a:tcPr marL="76200" marR="76200" marT="106680" marB="106680" anchor="ctr"/>
                </a:tc>
                <a:extLst>
                  <a:ext uri="{0D108BD9-81ED-4DB2-BD59-A6C34878D82A}">
                    <a16:rowId xmlns:a16="http://schemas.microsoft.com/office/drawing/2014/main" xmlns="" val="1407954671"/>
                  </a:ext>
                </a:extLst>
              </a:tr>
              <a:tr h="469377">
                <a:tc>
                  <a:txBody>
                    <a:bodyPr/>
                    <a:lstStyle/>
                    <a:p>
                      <a:pPr algn="ctr" fontAlgn="base"/>
                      <a:r>
                        <a:rPr lang="en-IN" sz="1250" b="1" dirty="0">
                          <a:effectLst/>
                        </a:rPr>
                        <a:t>4</a:t>
                      </a:r>
                    </a:p>
                  </a:txBody>
                  <a:tcPr marL="76200" marR="76200" marT="106680" marB="106680" anchor="ctr"/>
                </a:tc>
                <a:tc>
                  <a:txBody>
                    <a:bodyPr/>
                    <a:lstStyle/>
                    <a:p>
                      <a:pPr algn="ctr" fontAlgn="base"/>
                      <a:r>
                        <a:rPr lang="en-IN" sz="1250" b="1">
                          <a:effectLst/>
                        </a:rPr>
                        <a:t>SURESH</a:t>
                      </a:r>
                    </a:p>
                  </a:txBody>
                  <a:tcPr marL="76200" marR="76200" marT="106680" marB="106680" anchor="ctr"/>
                </a:tc>
                <a:tc>
                  <a:txBody>
                    <a:bodyPr/>
                    <a:lstStyle/>
                    <a:p>
                      <a:pPr algn="ctr" fontAlgn="base"/>
                      <a:r>
                        <a:rPr lang="en-IN" sz="1250" b="1">
                          <a:effectLst/>
                        </a:rPr>
                        <a:t>DELHI</a:t>
                      </a:r>
                    </a:p>
                  </a:txBody>
                  <a:tcPr marL="76200" marR="76200" marT="106680" marB="106680" anchor="ctr"/>
                </a:tc>
                <a:tc>
                  <a:txBody>
                    <a:bodyPr/>
                    <a:lstStyle/>
                    <a:p>
                      <a:pPr algn="ctr" fontAlgn="base"/>
                      <a:r>
                        <a:rPr lang="en-IN" sz="1250" b="1">
                          <a:effectLst/>
                        </a:rPr>
                        <a:t>9156768971</a:t>
                      </a:r>
                    </a:p>
                  </a:txBody>
                  <a:tcPr marL="76200" marR="76200" marT="106680" marB="106680" anchor="ctr"/>
                </a:tc>
                <a:tc>
                  <a:txBody>
                    <a:bodyPr/>
                    <a:lstStyle/>
                    <a:p>
                      <a:pPr algn="ctr" fontAlgn="base"/>
                      <a:r>
                        <a:rPr lang="en-IN" sz="1250" b="1" dirty="0">
                          <a:effectLst/>
                        </a:rPr>
                        <a:t>18</a:t>
                      </a:r>
                    </a:p>
                  </a:txBody>
                  <a:tcPr marL="76200" marR="76200" marT="106680" marB="106680" anchor="ctr"/>
                </a:tc>
                <a:extLst>
                  <a:ext uri="{0D108BD9-81ED-4DB2-BD59-A6C34878D82A}">
                    <a16:rowId xmlns:a16="http://schemas.microsoft.com/office/drawing/2014/main" xmlns="" val="3151996180"/>
                  </a:ext>
                </a:extLst>
              </a:tr>
            </a:tbl>
          </a:graphicData>
        </a:graphic>
      </p:graphicFrame>
      <p:sp>
        <p:nvSpPr>
          <p:cNvPr id="8" name="TextBox 7">
            <a:extLst>
              <a:ext uri="{FF2B5EF4-FFF2-40B4-BE49-F238E27FC236}">
                <a16:creationId xmlns:a16="http://schemas.microsoft.com/office/drawing/2014/main" xmlns="" id="{6C55FA25-80EC-422C-A02D-8B561DDE9DDD}"/>
              </a:ext>
            </a:extLst>
          </p:cNvPr>
          <p:cNvSpPr txBox="1"/>
          <p:nvPr/>
        </p:nvSpPr>
        <p:spPr>
          <a:xfrm>
            <a:off x="4121460" y="2227565"/>
            <a:ext cx="1071979" cy="369332"/>
          </a:xfrm>
          <a:prstGeom prst="rect">
            <a:avLst/>
          </a:prstGeom>
          <a:noFill/>
        </p:spPr>
        <p:txBody>
          <a:bodyPr wrap="square">
            <a:spAutoFit/>
          </a:bodyPr>
          <a:lstStyle/>
          <a:p>
            <a:r>
              <a:rPr lang="en-IN" b="1" i="0" dirty="0">
                <a:solidFill>
                  <a:srgbClr val="273239"/>
                </a:solidFill>
                <a:effectLst/>
                <a:latin typeface="urw-din"/>
              </a:rPr>
              <a:t>STUDENT</a:t>
            </a:r>
            <a:endParaRPr lang="en-IN" dirty="0"/>
          </a:p>
        </p:txBody>
      </p:sp>
      <p:graphicFrame>
        <p:nvGraphicFramePr>
          <p:cNvPr id="9" name="Table 8">
            <a:extLst>
              <a:ext uri="{FF2B5EF4-FFF2-40B4-BE49-F238E27FC236}">
                <a16:creationId xmlns:a16="http://schemas.microsoft.com/office/drawing/2014/main" xmlns="" id="{23BA5BED-391B-42D1-84C3-0E9C3A057061}"/>
              </a:ext>
            </a:extLst>
          </p:cNvPr>
          <p:cNvGraphicFramePr>
            <a:graphicFrameLocks noGrp="1"/>
          </p:cNvGraphicFramePr>
          <p:nvPr>
            <p:extLst>
              <p:ext uri="{D42A27DB-BD31-4B8C-83A1-F6EECF244321}">
                <p14:modId xmlns:p14="http://schemas.microsoft.com/office/powerpoint/2010/main" val="831928283"/>
              </p:ext>
            </p:extLst>
          </p:nvPr>
        </p:nvGraphicFramePr>
        <p:xfrm>
          <a:off x="6889690" y="2552509"/>
          <a:ext cx="5228330" cy="2346885"/>
        </p:xfrm>
        <a:graphic>
          <a:graphicData uri="http://schemas.openxmlformats.org/drawingml/2006/table">
            <a:tbl>
              <a:tblPr firstRow="1" bandRow="1">
                <a:tableStyleId>{5C22544A-7EE6-4342-B048-85BDC9FD1C3A}</a:tableStyleId>
              </a:tblPr>
              <a:tblGrid>
                <a:gridCol w="1045666">
                  <a:extLst>
                    <a:ext uri="{9D8B030D-6E8A-4147-A177-3AD203B41FA5}">
                      <a16:colId xmlns:a16="http://schemas.microsoft.com/office/drawing/2014/main" xmlns="" val="4262371446"/>
                    </a:ext>
                  </a:extLst>
                </a:gridCol>
                <a:gridCol w="1045666">
                  <a:extLst>
                    <a:ext uri="{9D8B030D-6E8A-4147-A177-3AD203B41FA5}">
                      <a16:colId xmlns:a16="http://schemas.microsoft.com/office/drawing/2014/main" xmlns="" val="2964771172"/>
                    </a:ext>
                  </a:extLst>
                </a:gridCol>
                <a:gridCol w="1045666">
                  <a:extLst>
                    <a:ext uri="{9D8B030D-6E8A-4147-A177-3AD203B41FA5}">
                      <a16:colId xmlns:a16="http://schemas.microsoft.com/office/drawing/2014/main" xmlns="" val="2336443426"/>
                    </a:ext>
                  </a:extLst>
                </a:gridCol>
                <a:gridCol w="1045666">
                  <a:extLst>
                    <a:ext uri="{9D8B030D-6E8A-4147-A177-3AD203B41FA5}">
                      <a16:colId xmlns:a16="http://schemas.microsoft.com/office/drawing/2014/main" xmlns="" val="2744128259"/>
                    </a:ext>
                  </a:extLst>
                </a:gridCol>
                <a:gridCol w="1045666">
                  <a:extLst>
                    <a:ext uri="{9D8B030D-6E8A-4147-A177-3AD203B41FA5}">
                      <a16:colId xmlns:a16="http://schemas.microsoft.com/office/drawing/2014/main" xmlns="" val="1516603564"/>
                    </a:ext>
                  </a:extLst>
                </a:gridCol>
              </a:tblGrid>
              <a:tr h="469377">
                <a:tc>
                  <a:txBody>
                    <a:bodyPr/>
                    <a:lstStyle/>
                    <a:p>
                      <a:pPr algn="ctr" fontAlgn="base"/>
                      <a:r>
                        <a:rPr lang="en-IN" sz="1250" b="1">
                          <a:effectLst/>
                        </a:rPr>
                        <a:t>EMP_NO</a:t>
                      </a:r>
                    </a:p>
                  </a:txBody>
                  <a:tcPr marL="76200" marR="76200" marT="106680" marB="106680" anchor="ctr"/>
                </a:tc>
                <a:tc>
                  <a:txBody>
                    <a:bodyPr/>
                    <a:lstStyle/>
                    <a:p>
                      <a:pPr algn="ctr" fontAlgn="base"/>
                      <a:r>
                        <a:rPr lang="en-IN" sz="1250" b="1">
                          <a:effectLst/>
                        </a:rPr>
                        <a:t>NAME</a:t>
                      </a:r>
                    </a:p>
                  </a:txBody>
                  <a:tcPr marL="76200" marR="76200" marT="106680" marB="106680" anchor="ctr"/>
                </a:tc>
                <a:tc>
                  <a:txBody>
                    <a:bodyPr/>
                    <a:lstStyle/>
                    <a:p>
                      <a:pPr algn="ctr" fontAlgn="base"/>
                      <a:r>
                        <a:rPr lang="en-IN" sz="1250" b="1">
                          <a:effectLst/>
                        </a:rPr>
                        <a:t>ADDRESS</a:t>
                      </a:r>
                    </a:p>
                  </a:txBody>
                  <a:tcPr marL="76200" marR="76200" marT="106680" marB="106680" anchor="ctr"/>
                </a:tc>
                <a:tc>
                  <a:txBody>
                    <a:bodyPr/>
                    <a:lstStyle/>
                    <a:p>
                      <a:pPr algn="ctr" fontAlgn="base"/>
                      <a:r>
                        <a:rPr lang="en-IN" sz="1250" b="1">
                          <a:effectLst/>
                        </a:rPr>
                        <a:t>PHONE</a:t>
                      </a:r>
                    </a:p>
                  </a:txBody>
                  <a:tcPr marL="76200" marR="76200" marT="106680" marB="106680" anchor="ctr"/>
                </a:tc>
                <a:tc>
                  <a:txBody>
                    <a:bodyPr/>
                    <a:lstStyle/>
                    <a:p>
                      <a:pPr algn="ctr" fontAlgn="base"/>
                      <a:r>
                        <a:rPr lang="en-IN" sz="1250" b="1">
                          <a:effectLst/>
                        </a:rPr>
                        <a:t>AGE</a:t>
                      </a:r>
                    </a:p>
                  </a:txBody>
                  <a:tcPr marL="76200" marR="76200" marT="106680" marB="106680" anchor="ctr"/>
                </a:tc>
                <a:extLst>
                  <a:ext uri="{0D108BD9-81ED-4DB2-BD59-A6C34878D82A}">
                    <a16:rowId xmlns:a16="http://schemas.microsoft.com/office/drawing/2014/main" xmlns="" val="1831073401"/>
                  </a:ext>
                </a:extLst>
              </a:tr>
              <a:tr h="469377">
                <a:tc>
                  <a:txBody>
                    <a:bodyPr/>
                    <a:lstStyle/>
                    <a:p>
                      <a:pPr algn="ctr" fontAlgn="base"/>
                      <a:r>
                        <a:rPr lang="en-IN" sz="1250" b="1">
                          <a:effectLst/>
                        </a:rPr>
                        <a:t>1</a:t>
                      </a:r>
                    </a:p>
                  </a:txBody>
                  <a:tcPr marL="76200" marR="76200" marT="106680" marB="106680" anchor="ctr"/>
                </a:tc>
                <a:tc>
                  <a:txBody>
                    <a:bodyPr/>
                    <a:lstStyle/>
                    <a:p>
                      <a:pPr algn="ctr" fontAlgn="base"/>
                      <a:r>
                        <a:rPr lang="en-IN" sz="1250" b="1">
                          <a:effectLst/>
                        </a:rPr>
                        <a:t>RAM</a:t>
                      </a:r>
                    </a:p>
                  </a:txBody>
                  <a:tcPr marL="76200" marR="76200" marT="106680" marB="106680" anchor="ctr"/>
                </a:tc>
                <a:tc>
                  <a:txBody>
                    <a:bodyPr/>
                    <a:lstStyle/>
                    <a:p>
                      <a:pPr algn="ctr" fontAlgn="base"/>
                      <a:r>
                        <a:rPr lang="en-IN" sz="1250" b="1">
                          <a:effectLst/>
                        </a:rPr>
                        <a:t>DELHI</a:t>
                      </a:r>
                    </a:p>
                  </a:txBody>
                  <a:tcPr marL="76200" marR="76200" marT="106680" marB="106680" anchor="ctr"/>
                </a:tc>
                <a:tc>
                  <a:txBody>
                    <a:bodyPr/>
                    <a:lstStyle/>
                    <a:p>
                      <a:pPr algn="ctr" fontAlgn="base"/>
                      <a:r>
                        <a:rPr lang="en-IN" sz="1250" b="1">
                          <a:effectLst/>
                        </a:rPr>
                        <a:t>9455123451</a:t>
                      </a:r>
                    </a:p>
                  </a:txBody>
                  <a:tcPr marL="76200" marR="76200" marT="106680" marB="106680" anchor="ctr"/>
                </a:tc>
                <a:tc>
                  <a:txBody>
                    <a:bodyPr/>
                    <a:lstStyle/>
                    <a:p>
                      <a:pPr algn="ctr" fontAlgn="base"/>
                      <a:r>
                        <a:rPr lang="en-IN" sz="1250" b="1">
                          <a:effectLst/>
                        </a:rPr>
                        <a:t>18</a:t>
                      </a:r>
                    </a:p>
                  </a:txBody>
                  <a:tcPr marL="76200" marR="76200" marT="106680" marB="106680" anchor="ctr"/>
                </a:tc>
                <a:extLst>
                  <a:ext uri="{0D108BD9-81ED-4DB2-BD59-A6C34878D82A}">
                    <a16:rowId xmlns:a16="http://schemas.microsoft.com/office/drawing/2014/main" xmlns="" val="2363713498"/>
                  </a:ext>
                </a:extLst>
              </a:tr>
              <a:tr h="469377">
                <a:tc>
                  <a:txBody>
                    <a:bodyPr/>
                    <a:lstStyle/>
                    <a:p>
                      <a:pPr algn="ctr" fontAlgn="base"/>
                      <a:r>
                        <a:rPr lang="en-IN" sz="1250" b="1">
                          <a:effectLst/>
                        </a:rPr>
                        <a:t>5</a:t>
                      </a:r>
                    </a:p>
                  </a:txBody>
                  <a:tcPr marL="76200" marR="76200" marT="106680" marB="106680" anchor="ctr"/>
                </a:tc>
                <a:tc>
                  <a:txBody>
                    <a:bodyPr/>
                    <a:lstStyle/>
                    <a:p>
                      <a:pPr algn="ctr" fontAlgn="base"/>
                      <a:r>
                        <a:rPr lang="en-IN" sz="1250" b="1">
                          <a:effectLst/>
                        </a:rPr>
                        <a:t>NARESH</a:t>
                      </a:r>
                    </a:p>
                  </a:txBody>
                  <a:tcPr marL="76200" marR="76200" marT="106680" marB="106680" anchor="ctr"/>
                </a:tc>
                <a:tc>
                  <a:txBody>
                    <a:bodyPr/>
                    <a:lstStyle/>
                    <a:p>
                      <a:pPr algn="ctr" fontAlgn="base"/>
                      <a:r>
                        <a:rPr lang="en-IN" sz="1250" b="1">
                          <a:effectLst/>
                        </a:rPr>
                        <a:t>HISAR</a:t>
                      </a:r>
                    </a:p>
                  </a:txBody>
                  <a:tcPr marL="76200" marR="76200" marT="106680" marB="106680" anchor="ctr"/>
                </a:tc>
                <a:tc>
                  <a:txBody>
                    <a:bodyPr/>
                    <a:lstStyle/>
                    <a:p>
                      <a:pPr algn="ctr" fontAlgn="base"/>
                      <a:r>
                        <a:rPr lang="en-IN" sz="1250" b="1">
                          <a:effectLst/>
                        </a:rPr>
                        <a:t>9782918192</a:t>
                      </a:r>
                    </a:p>
                  </a:txBody>
                  <a:tcPr marL="76200" marR="76200" marT="106680" marB="106680" anchor="ctr"/>
                </a:tc>
                <a:tc>
                  <a:txBody>
                    <a:bodyPr/>
                    <a:lstStyle/>
                    <a:p>
                      <a:pPr algn="ctr" fontAlgn="base"/>
                      <a:r>
                        <a:rPr lang="en-IN" sz="1250" b="1">
                          <a:effectLst/>
                        </a:rPr>
                        <a:t>22</a:t>
                      </a:r>
                    </a:p>
                  </a:txBody>
                  <a:tcPr marL="76200" marR="76200" marT="106680" marB="106680" anchor="ctr"/>
                </a:tc>
                <a:extLst>
                  <a:ext uri="{0D108BD9-81ED-4DB2-BD59-A6C34878D82A}">
                    <a16:rowId xmlns:a16="http://schemas.microsoft.com/office/drawing/2014/main" xmlns="" val="902947204"/>
                  </a:ext>
                </a:extLst>
              </a:tr>
              <a:tr h="469377">
                <a:tc>
                  <a:txBody>
                    <a:bodyPr/>
                    <a:lstStyle/>
                    <a:p>
                      <a:pPr algn="ctr" fontAlgn="base"/>
                      <a:r>
                        <a:rPr lang="en-IN" sz="1250" b="1">
                          <a:effectLst/>
                        </a:rPr>
                        <a:t>6</a:t>
                      </a:r>
                    </a:p>
                  </a:txBody>
                  <a:tcPr marL="76200" marR="76200" marT="106680" marB="106680" anchor="ctr"/>
                </a:tc>
                <a:tc>
                  <a:txBody>
                    <a:bodyPr/>
                    <a:lstStyle/>
                    <a:p>
                      <a:pPr algn="ctr" fontAlgn="base"/>
                      <a:r>
                        <a:rPr lang="en-IN" sz="1250" b="1">
                          <a:effectLst/>
                        </a:rPr>
                        <a:t>SWETA</a:t>
                      </a:r>
                    </a:p>
                  </a:txBody>
                  <a:tcPr marL="76200" marR="76200" marT="106680" marB="106680" anchor="ctr"/>
                </a:tc>
                <a:tc>
                  <a:txBody>
                    <a:bodyPr/>
                    <a:lstStyle/>
                    <a:p>
                      <a:pPr algn="ctr" fontAlgn="base"/>
                      <a:r>
                        <a:rPr lang="en-IN" sz="1250" b="1">
                          <a:effectLst/>
                        </a:rPr>
                        <a:t>RANCHI</a:t>
                      </a:r>
                    </a:p>
                  </a:txBody>
                  <a:tcPr marL="76200" marR="76200" marT="106680" marB="106680" anchor="ctr"/>
                </a:tc>
                <a:tc>
                  <a:txBody>
                    <a:bodyPr/>
                    <a:lstStyle/>
                    <a:p>
                      <a:pPr algn="ctr" fontAlgn="base"/>
                      <a:r>
                        <a:rPr lang="en-IN" sz="1250" b="1">
                          <a:effectLst/>
                        </a:rPr>
                        <a:t>9852617621</a:t>
                      </a:r>
                    </a:p>
                  </a:txBody>
                  <a:tcPr marL="76200" marR="76200" marT="106680" marB="106680" anchor="ctr"/>
                </a:tc>
                <a:tc>
                  <a:txBody>
                    <a:bodyPr/>
                    <a:lstStyle/>
                    <a:p>
                      <a:pPr algn="ctr" fontAlgn="base"/>
                      <a:r>
                        <a:rPr lang="en-IN" sz="1250" b="1">
                          <a:effectLst/>
                        </a:rPr>
                        <a:t>21</a:t>
                      </a:r>
                    </a:p>
                  </a:txBody>
                  <a:tcPr marL="76200" marR="76200" marT="106680" marB="106680" anchor="ctr"/>
                </a:tc>
                <a:extLst>
                  <a:ext uri="{0D108BD9-81ED-4DB2-BD59-A6C34878D82A}">
                    <a16:rowId xmlns:a16="http://schemas.microsoft.com/office/drawing/2014/main" xmlns="" val="2889671715"/>
                  </a:ext>
                </a:extLst>
              </a:tr>
              <a:tr h="469377">
                <a:tc>
                  <a:txBody>
                    <a:bodyPr/>
                    <a:lstStyle/>
                    <a:p>
                      <a:pPr algn="ctr" fontAlgn="base"/>
                      <a:r>
                        <a:rPr lang="en-IN" sz="1250" b="1">
                          <a:effectLst/>
                        </a:rPr>
                        <a:t>4</a:t>
                      </a:r>
                    </a:p>
                  </a:txBody>
                  <a:tcPr marL="76200" marR="76200" marT="106680" marB="106680" anchor="ctr"/>
                </a:tc>
                <a:tc>
                  <a:txBody>
                    <a:bodyPr/>
                    <a:lstStyle/>
                    <a:p>
                      <a:pPr algn="ctr" fontAlgn="base"/>
                      <a:r>
                        <a:rPr lang="en-IN" sz="1250" b="1">
                          <a:effectLst/>
                        </a:rPr>
                        <a:t>SURESH</a:t>
                      </a:r>
                    </a:p>
                  </a:txBody>
                  <a:tcPr marL="76200" marR="76200" marT="106680" marB="106680" anchor="ctr"/>
                </a:tc>
                <a:tc>
                  <a:txBody>
                    <a:bodyPr/>
                    <a:lstStyle/>
                    <a:p>
                      <a:pPr algn="ctr" fontAlgn="base"/>
                      <a:r>
                        <a:rPr lang="en-IN" sz="1250" b="1">
                          <a:effectLst/>
                        </a:rPr>
                        <a:t>DELHI</a:t>
                      </a:r>
                    </a:p>
                  </a:txBody>
                  <a:tcPr marL="76200" marR="76200" marT="106680" marB="106680" anchor="ctr"/>
                </a:tc>
                <a:tc>
                  <a:txBody>
                    <a:bodyPr/>
                    <a:lstStyle/>
                    <a:p>
                      <a:pPr algn="ctr" fontAlgn="base"/>
                      <a:r>
                        <a:rPr lang="en-IN" sz="1250" b="1">
                          <a:effectLst/>
                        </a:rPr>
                        <a:t>9156768971</a:t>
                      </a:r>
                    </a:p>
                  </a:txBody>
                  <a:tcPr marL="76200" marR="76200" marT="106680" marB="106680" anchor="ctr"/>
                </a:tc>
                <a:tc>
                  <a:txBody>
                    <a:bodyPr/>
                    <a:lstStyle/>
                    <a:p>
                      <a:pPr algn="ctr" fontAlgn="base"/>
                      <a:r>
                        <a:rPr lang="en-IN" sz="1250" b="1" dirty="0">
                          <a:effectLst/>
                        </a:rPr>
                        <a:t>18</a:t>
                      </a:r>
                    </a:p>
                  </a:txBody>
                  <a:tcPr marL="76200" marR="76200" marT="106680" marB="106680" anchor="ctr"/>
                </a:tc>
                <a:extLst>
                  <a:ext uri="{0D108BD9-81ED-4DB2-BD59-A6C34878D82A}">
                    <a16:rowId xmlns:a16="http://schemas.microsoft.com/office/drawing/2014/main" xmlns="" val="1625343975"/>
                  </a:ext>
                </a:extLst>
              </a:tr>
            </a:tbl>
          </a:graphicData>
        </a:graphic>
      </p:graphicFrame>
      <p:sp>
        <p:nvSpPr>
          <p:cNvPr id="10" name="TextBox 9">
            <a:extLst>
              <a:ext uri="{FF2B5EF4-FFF2-40B4-BE49-F238E27FC236}">
                <a16:creationId xmlns:a16="http://schemas.microsoft.com/office/drawing/2014/main" xmlns="" id="{4BCEE592-12CD-483E-920C-1525B6967E42}"/>
              </a:ext>
            </a:extLst>
          </p:cNvPr>
          <p:cNvSpPr txBox="1"/>
          <p:nvPr/>
        </p:nvSpPr>
        <p:spPr>
          <a:xfrm>
            <a:off x="8888767" y="2056582"/>
            <a:ext cx="1302798" cy="369332"/>
          </a:xfrm>
          <a:prstGeom prst="rect">
            <a:avLst/>
          </a:prstGeom>
          <a:noFill/>
        </p:spPr>
        <p:txBody>
          <a:bodyPr wrap="square">
            <a:spAutoFit/>
          </a:bodyPr>
          <a:lstStyle/>
          <a:p>
            <a:r>
              <a:rPr lang="en-IN" b="1" i="0" dirty="0">
                <a:solidFill>
                  <a:srgbClr val="273239"/>
                </a:solidFill>
                <a:effectLst/>
                <a:latin typeface="urw-din"/>
              </a:rPr>
              <a:t>EMPLOYEE </a:t>
            </a:r>
            <a:endParaRPr lang="en-IN" dirty="0"/>
          </a:p>
        </p:txBody>
      </p:sp>
      <p:sp>
        <p:nvSpPr>
          <p:cNvPr id="11" name="Rectangle 1">
            <a:extLst>
              <a:ext uri="{FF2B5EF4-FFF2-40B4-BE49-F238E27FC236}">
                <a16:creationId xmlns:a16="http://schemas.microsoft.com/office/drawing/2014/main" xmlns="" id="{10A53BD1-3F1B-44D9-B734-BDBAAC54C58B}"/>
              </a:ext>
            </a:extLst>
          </p:cNvPr>
          <p:cNvSpPr>
            <a:spLocks noChangeArrowheads="1"/>
          </p:cNvSpPr>
          <p:nvPr/>
        </p:nvSpPr>
        <p:spPr bwMode="auto">
          <a:xfrm>
            <a:off x="2760955" y="5246262"/>
            <a:ext cx="711101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73239"/>
                </a:solidFill>
                <a:effectLst/>
                <a:latin typeface="Consolas" panose="020B0609020204030204" pitchFamily="49" charset="0"/>
              </a:rPr>
              <a:t>STUDENT   </a:t>
            </a:r>
            <a:r>
              <a:rPr kumimoji="0" lang="en-US" altLang="en-US" sz="2400" b="1" i="0" u="none" strike="noStrike" cap="none" normalizeH="0" baseline="-30000" dirty="0">
                <a:ln>
                  <a:noFill/>
                </a:ln>
                <a:solidFill>
                  <a:srgbClr val="273239"/>
                </a:solidFill>
                <a:effectLst/>
                <a:latin typeface="Consolas" panose="020B0609020204030204" pitchFamily="49" charset="0"/>
              </a:rPr>
              <a:t>STUDENT.ROLL_NO&gt;EMPLOYEE.EMP_NO</a:t>
            </a:r>
            <a:r>
              <a:rPr kumimoji="0" lang="en-US" altLang="en-US" sz="2400" b="1" i="0" u="none" strike="noStrike" cap="none" normalizeH="0" baseline="0" dirty="0">
                <a:ln>
                  <a:noFill/>
                </a:ln>
                <a:solidFill>
                  <a:srgbClr val="273239"/>
                </a:solidFill>
                <a:effectLst/>
                <a:latin typeface="Consolas" panose="020B0609020204030204" pitchFamily="49" charset="0"/>
              </a:rPr>
              <a:t>EMPLOYEE</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12" name="Picture 6">
            <a:extLst>
              <a:ext uri="{FF2B5EF4-FFF2-40B4-BE49-F238E27FC236}">
                <a16:creationId xmlns:a16="http://schemas.microsoft.com/office/drawing/2014/main" xmlns="" id="{01A61AEF-C1D1-44EF-8719-8B0F0F0B24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5644" y="5316636"/>
            <a:ext cx="348078" cy="232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52725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9B1CE4B-8DDF-473A-B9B0-053CA3226172}"/>
              </a:ext>
            </a:extLst>
          </p:cNvPr>
          <p:cNvSpPr>
            <a:spLocks noGrp="1"/>
          </p:cNvSpPr>
          <p:nvPr>
            <p:ph idx="1"/>
          </p:nvPr>
        </p:nvSpPr>
        <p:spPr>
          <a:xfrm>
            <a:off x="1091953" y="985421"/>
            <a:ext cx="10937289" cy="5770486"/>
          </a:xfrm>
        </p:spPr>
        <p:txBody>
          <a:bodyPr/>
          <a:lstStyle/>
          <a:p>
            <a:pPr>
              <a:buFont typeface="Wingdings" panose="05000000000000000000" pitchFamily="2" charset="2"/>
              <a:buChar char="q"/>
            </a:pPr>
            <a:r>
              <a:rPr lang="en-IN" b="1" dirty="0"/>
              <a:t>Result</a:t>
            </a:r>
          </a:p>
        </p:txBody>
      </p:sp>
      <p:sp>
        <p:nvSpPr>
          <p:cNvPr id="4" name="Title 1">
            <a:extLst>
              <a:ext uri="{FF2B5EF4-FFF2-40B4-BE49-F238E27FC236}">
                <a16:creationId xmlns:a16="http://schemas.microsoft.com/office/drawing/2014/main" xmlns="" id="{23D0AC4F-5DBB-42AD-9686-E7ACF95C692B}"/>
              </a:ext>
            </a:extLst>
          </p:cNvPr>
          <p:cNvSpPr>
            <a:spLocks noGrp="1"/>
          </p:cNvSpPr>
          <p:nvPr>
            <p:ph type="title"/>
          </p:nvPr>
        </p:nvSpPr>
        <p:spPr>
          <a:xfrm>
            <a:off x="838200" y="18892"/>
            <a:ext cx="10515600" cy="1090818"/>
          </a:xfrm>
        </p:spPr>
        <p:txBody>
          <a:bodyPr/>
          <a:lstStyle/>
          <a:p>
            <a:pPr algn="ctr"/>
            <a:r>
              <a:rPr lang="en-IN" b="1" dirty="0">
                <a:solidFill>
                  <a:schemeClr val="accent4">
                    <a:lumMod val="50000"/>
                  </a:schemeClr>
                </a:solidFill>
              </a:rPr>
              <a:t>Left outer join</a:t>
            </a:r>
          </a:p>
        </p:txBody>
      </p:sp>
      <p:graphicFrame>
        <p:nvGraphicFramePr>
          <p:cNvPr id="5" name="Table 5">
            <a:extLst>
              <a:ext uri="{FF2B5EF4-FFF2-40B4-BE49-F238E27FC236}">
                <a16:creationId xmlns:a16="http://schemas.microsoft.com/office/drawing/2014/main" xmlns="" id="{FF400B3F-537E-4BF8-83EB-4CD5925A2A3F}"/>
              </a:ext>
            </a:extLst>
          </p:cNvPr>
          <p:cNvGraphicFramePr>
            <a:graphicFrameLocks noGrp="1"/>
          </p:cNvGraphicFramePr>
          <p:nvPr>
            <p:extLst>
              <p:ext uri="{D42A27DB-BD31-4B8C-83A1-F6EECF244321}">
                <p14:modId xmlns:p14="http://schemas.microsoft.com/office/powerpoint/2010/main" val="3764812731"/>
              </p:ext>
            </p:extLst>
          </p:nvPr>
        </p:nvGraphicFramePr>
        <p:xfrm>
          <a:off x="1313895" y="1998051"/>
          <a:ext cx="10182680" cy="2174455"/>
        </p:xfrm>
        <a:graphic>
          <a:graphicData uri="http://schemas.openxmlformats.org/drawingml/2006/table">
            <a:tbl>
              <a:tblPr firstRow="1" bandRow="1">
                <a:tableStyleId>{5C22544A-7EE6-4342-B048-85BDC9FD1C3A}</a:tableStyleId>
              </a:tblPr>
              <a:tblGrid>
                <a:gridCol w="1018268">
                  <a:extLst>
                    <a:ext uri="{9D8B030D-6E8A-4147-A177-3AD203B41FA5}">
                      <a16:colId xmlns:a16="http://schemas.microsoft.com/office/drawing/2014/main" xmlns="" val="121129466"/>
                    </a:ext>
                  </a:extLst>
                </a:gridCol>
                <a:gridCol w="1018268">
                  <a:extLst>
                    <a:ext uri="{9D8B030D-6E8A-4147-A177-3AD203B41FA5}">
                      <a16:colId xmlns:a16="http://schemas.microsoft.com/office/drawing/2014/main" xmlns="" val="405544034"/>
                    </a:ext>
                  </a:extLst>
                </a:gridCol>
                <a:gridCol w="1018268">
                  <a:extLst>
                    <a:ext uri="{9D8B030D-6E8A-4147-A177-3AD203B41FA5}">
                      <a16:colId xmlns:a16="http://schemas.microsoft.com/office/drawing/2014/main" xmlns="" val="90585168"/>
                    </a:ext>
                  </a:extLst>
                </a:gridCol>
                <a:gridCol w="1018268">
                  <a:extLst>
                    <a:ext uri="{9D8B030D-6E8A-4147-A177-3AD203B41FA5}">
                      <a16:colId xmlns:a16="http://schemas.microsoft.com/office/drawing/2014/main" xmlns="" val="1722542055"/>
                    </a:ext>
                  </a:extLst>
                </a:gridCol>
                <a:gridCol w="1018268">
                  <a:extLst>
                    <a:ext uri="{9D8B030D-6E8A-4147-A177-3AD203B41FA5}">
                      <a16:colId xmlns:a16="http://schemas.microsoft.com/office/drawing/2014/main" xmlns="" val="2453424759"/>
                    </a:ext>
                  </a:extLst>
                </a:gridCol>
                <a:gridCol w="1018268">
                  <a:extLst>
                    <a:ext uri="{9D8B030D-6E8A-4147-A177-3AD203B41FA5}">
                      <a16:colId xmlns:a16="http://schemas.microsoft.com/office/drawing/2014/main" xmlns="" val="3002322380"/>
                    </a:ext>
                  </a:extLst>
                </a:gridCol>
                <a:gridCol w="1018268">
                  <a:extLst>
                    <a:ext uri="{9D8B030D-6E8A-4147-A177-3AD203B41FA5}">
                      <a16:colId xmlns:a16="http://schemas.microsoft.com/office/drawing/2014/main" xmlns="" val="3664333154"/>
                    </a:ext>
                  </a:extLst>
                </a:gridCol>
                <a:gridCol w="1018268">
                  <a:extLst>
                    <a:ext uri="{9D8B030D-6E8A-4147-A177-3AD203B41FA5}">
                      <a16:colId xmlns:a16="http://schemas.microsoft.com/office/drawing/2014/main" xmlns="" val="3753090531"/>
                    </a:ext>
                  </a:extLst>
                </a:gridCol>
                <a:gridCol w="1018268">
                  <a:extLst>
                    <a:ext uri="{9D8B030D-6E8A-4147-A177-3AD203B41FA5}">
                      <a16:colId xmlns:a16="http://schemas.microsoft.com/office/drawing/2014/main" xmlns="" val="3476816169"/>
                    </a:ext>
                  </a:extLst>
                </a:gridCol>
                <a:gridCol w="1018268">
                  <a:extLst>
                    <a:ext uri="{9D8B030D-6E8A-4147-A177-3AD203B41FA5}">
                      <a16:colId xmlns:a16="http://schemas.microsoft.com/office/drawing/2014/main" xmlns="" val="1530540423"/>
                    </a:ext>
                  </a:extLst>
                </a:gridCol>
              </a:tblGrid>
              <a:tr h="434891">
                <a:tc>
                  <a:txBody>
                    <a:bodyPr/>
                    <a:lstStyle/>
                    <a:p>
                      <a:pPr algn="ctr" fontAlgn="base"/>
                      <a:r>
                        <a:rPr lang="en-IN" sz="1250" b="1">
                          <a:effectLst/>
                        </a:rPr>
                        <a:t>ROLL_NO</a:t>
                      </a:r>
                    </a:p>
                  </a:txBody>
                  <a:tcPr marL="76200" marR="76200" marT="106680" marB="106680" anchor="ctr"/>
                </a:tc>
                <a:tc>
                  <a:txBody>
                    <a:bodyPr/>
                    <a:lstStyle/>
                    <a:p>
                      <a:pPr algn="ctr" fontAlgn="base"/>
                      <a:r>
                        <a:rPr lang="en-IN" sz="1250" b="1">
                          <a:effectLst/>
                        </a:rPr>
                        <a:t>NAME</a:t>
                      </a:r>
                    </a:p>
                  </a:txBody>
                  <a:tcPr marL="76200" marR="76200" marT="106680" marB="106680" anchor="ctr"/>
                </a:tc>
                <a:tc>
                  <a:txBody>
                    <a:bodyPr/>
                    <a:lstStyle/>
                    <a:p>
                      <a:pPr algn="ctr" fontAlgn="base"/>
                      <a:r>
                        <a:rPr lang="en-IN" sz="1250" b="1">
                          <a:effectLst/>
                        </a:rPr>
                        <a:t>ADDRESS</a:t>
                      </a:r>
                    </a:p>
                  </a:txBody>
                  <a:tcPr marL="76200" marR="76200" marT="106680" marB="106680" anchor="ctr"/>
                </a:tc>
                <a:tc>
                  <a:txBody>
                    <a:bodyPr/>
                    <a:lstStyle/>
                    <a:p>
                      <a:pPr algn="ctr" fontAlgn="base"/>
                      <a:r>
                        <a:rPr lang="en-IN" sz="1250" b="1">
                          <a:effectLst/>
                        </a:rPr>
                        <a:t>PHONE</a:t>
                      </a:r>
                    </a:p>
                  </a:txBody>
                  <a:tcPr marL="76200" marR="76200" marT="106680" marB="106680" anchor="ctr"/>
                </a:tc>
                <a:tc>
                  <a:txBody>
                    <a:bodyPr/>
                    <a:lstStyle/>
                    <a:p>
                      <a:pPr algn="ctr" fontAlgn="base"/>
                      <a:r>
                        <a:rPr lang="en-IN" sz="1250" b="1">
                          <a:effectLst/>
                        </a:rPr>
                        <a:t>AGE</a:t>
                      </a:r>
                    </a:p>
                  </a:txBody>
                  <a:tcPr marL="76200" marR="76200" marT="106680" marB="106680" anchor="ctr"/>
                </a:tc>
                <a:tc>
                  <a:txBody>
                    <a:bodyPr/>
                    <a:lstStyle/>
                    <a:p>
                      <a:pPr algn="ctr" fontAlgn="base"/>
                      <a:r>
                        <a:rPr lang="en-IN" sz="1250" b="1">
                          <a:effectLst/>
                        </a:rPr>
                        <a:t>EMP_NO</a:t>
                      </a:r>
                    </a:p>
                  </a:txBody>
                  <a:tcPr marL="76200" marR="76200" marT="106680" marB="106680" anchor="ctr"/>
                </a:tc>
                <a:tc>
                  <a:txBody>
                    <a:bodyPr/>
                    <a:lstStyle/>
                    <a:p>
                      <a:pPr algn="ctr" fontAlgn="base"/>
                      <a:r>
                        <a:rPr lang="en-IN" sz="1250" b="1">
                          <a:effectLst/>
                        </a:rPr>
                        <a:t>NAME</a:t>
                      </a:r>
                    </a:p>
                  </a:txBody>
                  <a:tcPr marL="76200" marR="76200" marT="106680" marB="106680" anchor="ctr"/>
                </a:tc>
                <a:tc>
                  <a:txBody>
                    <a:bodyPr/>
                    <a:lstStyle/>
                    <a:p>
                      <a:pPr algn="ctr" fontAlgn="base"/>
                      <a:r>
                        <a:rPr lang="en-IN" sz="1250" b="1">
                          <a:effectLst/>
                        </a:rPr>
                        <a:t>ADDRESS</a:t>
                      </a:r>
                    </a:p>
                  </a:txBody>
                  <a:tcPr marL="76200" marR="76200" marT="106680" marB="106680" anchor="ctr"/>
                </a:tc>
                <a:tc>
                  <a:txBody>
                    <a:bodyPr/>
                    <a:lstStyle/>
                    <a:p>
                      <a:pPr algn="ctr" fontAlgn="base"/>
                      <a:r>
                        <a:rPr lang="en-IN" sz="1250" b="1">
                          <a:effectLst/>
                        </a:rPr>
                        <a:t>PHONE</a:t>
                      </a:r>
                    </a:p>
                  </a:txBody>
                  <a:tcPr marL="76200" marR="76200" marT="106680" marB="106680" anchor="ctr"/>
                </a:tc>
                <a:tc>
                  <a:txBody>
                    <a:bodyPr/>
                    <a:lstStyle/>
                    <a:p>
                      <a:pPr algn="ctr" fontAlgn="base"/>
                      <a:r>
                        <a:rPr lang="en-IN" sz="1250" b="1">
                          <a:effectLst/>
                        </a:rPr>
                        <a:t>AGE</a:t>
                      </a:r>
                    </a:p>
                  </a:txBody>
                  <a:tcPr marL="76200" marR="76200" marT="106680" marB="106680" anchor="ctr"/>
                </a:tc>
                <a:extLst>
                  <a:ext uri="{0D108BD9-81ED-4DB2-BD59-A6C34878D82A}">
                    <a16:rowId xmlns:a16="http://schemas.microsoft.com/office/drawing/2014/main" xmlns="" val="1936231267"/>
                  </a:ext>
                </a:extLst>
              </a:tr>
              <a:tr h="434891">
                <a:tc>
                  <a:txBody>
                    <a:bodyPr/>
                    <a:lstStyle/>
                    <a:p>
                      <a:pPr algn="ctr" fontAlgn="base"/>
                      <a:r>
                        <a:rPr lang="en-IN" sz="1250" b="1">
                          <a:effectLst/>
                        </a:rPr>
                        <a:t>2</a:t>
                      </a:r>
                    </a:p>
                  </a:txBody>
                  <a:tcPr marL="76200" marR="76200" marT="106680" marB="106680" anchor="ctr"/>
                </a:tc>
                <a:tc>
                  <a:txBody>
                    <a:bodyPr/>
                    <a:lstStyle/>
                    <a:p>
                      <a:pPr algn="ctr" fontAlgn="base"/>
                      <a:r>
                        <a:rPr lang="en-IN" sz="1250" b="1">
                          <a:effectLst/>
                        </a:rPr>
                        <a:t>RAMESH</a:t>
                      </a:r>
                    </a:p>
                  </a:txBody>
                  <a:tcPr marL="76200" marR="76200" marT="106680" marB="106680" anchor="ctr"/>
                </a:tc>
                <a:tc>
                  <a:txBody>
                    <a:bodyPr/>
                    <a:lstStyle/>
                    <a:p>
                      <a:pPr algn="ctr" fontAlgn="base"/>
                      <a:r>
                        <a:rPr lang="en-IN" sz="1250" b="1">
                          <a:effectLst/>
                        </a:rPr>
                        <a:t>GURGAON</a:t>
                      </a:r>
                    </a:p>
                  </a:txBody>
                  <a:tcPr marL="76200" marR="76200" marT="106680" marB="106680" anchor="ctr"/>
                </a:tc>
                <a:tc>
                  <a:txBody>
                    <a:bodyPr/>
                    <a:lstStyle/>
                    <a:p>
                      <a:pPr algn="ctr" fontAlgn="base"/>
                      <a:r>
                        <a:rPr lang="en-IN" sz="1250" b="1">
                          <a:effectLst/>
                        </a:rPr>
                        <a:t>9652431543</a:t>
                      </a:r>
                    </a:p>
                  </a:txBody>
                  <a:tcPr marL="76200" marR="76200" marT="106680" marB="106680" anchor="ctr"/>
                </a:tc>
                <a:tc>
                  <a:txBody>
                    <a:bodyPr/>
                    <a:lstStyle/>
                    <a:p>
                      <a:pPr algn="ctr" fontAlgn="base"/>
                      <a:r>
                        <a:rPr lang="en-IN" sz="1250" b="1">
                          <a:effectLst/>
                        </a:rPr>
                        <a:t>18</a:t>
                      </a:r>
                    </a:p>
                  </a:txBody>
                  <a:tcPr marL="76200" marR="76200" marT="106680" marB="106680" anchor="ctr"/>
                </a:tc>
                <a:tc>
                  <a:txBody>
                    <a:bodyPr/>
                    <a:lstStyle/>
                    <a:p>
                      <a:pPr algn="ctr" fontAlgn="base"/>
                      <a:r>
                        <a:rPr lang="en-IN" sz="1250" b="1">
                          <a:effectLst/>
                        </a:rPr>
                        <a:t>1</a:t>
                      </a:r>
                    </a:p>
                  </a:txBody>
                  <a:tcPr marL="76200" marR="76200" marT="106680" marB="106680" anchor="ctr"/>
                </a:tc>
                <a:tc>
                  <a:txBody>
                    <a:bodyPr/>
                    <a:lstStyle/>
                    <a:p>
                      <a:pPr algn="ctr" fontAlgn="base"/>
                      <a:r>
                        <a:rPr lang="en-IN" sz="1250" b="1">
                          <a:effectLst/>
                        </a:rPr>
                        <a:t>RAM</a:t>
                      </a:r>
                    </a:p>
                  </a:txBody>
                  <a:tcPr marL="76200" marR="76200" marT="106680" marB="106680" anchor="ctr"/>
                </a:tc>
                <a:tc>
                  <a:txBody>
                    <a:bodyPr/>
                    <a:lstStyle/>
                    <a:p>
                      <a:pPr algn="ctr" fontAlgn="base"/>
                      <a:r>
                        <a:rPr lang="en-IN" sz="1250" b="1">
                          <a:effectLst/>
                        </a:rPr>
                        <a:t>DELHI</a:t>
                      </a:r>
                    </a:p>
                  </a:txBody>
                  <a:tcPr marL="76200" marR="76200" marT="106680" marB="106680" anchor="ctr"/>
                </a:tc>
                <a:tc>
                  <a:txBody>
                    <a:bodyPr/>
                    <a:lstStyle/>
                    <a:p>
                      <a:pPr algn="ctr" fontAlgn="base"/>
                      <a:r>
                        <a:rPr lang="en-IN" sz="1250" b="1">
                          <a:effectLst/>
                        </a:rPr>
                        <a:t>9455123451</a:t>
                      </a:r>
                    </a:p>
                  </a:txBody>
                  <a:tcPr marL="76200" marR="76200" marT="106680" marB="106680" anchor="ctr"/>
                </a:tc>
                <a:tc>
                  <a:txBody>
                    <a:bodyPr/>
                    <a:lstStyle/>
                    <a:p>
                      <a:pPr algn="ctr" fontAlgn="base"/>
                      <a:r>
                        <a:rPr lang="en-IN" sz="1250" b="1">
                          <a:effectLst/>
                        </a:rPr>
                        <a:t>18</a:t>
                      </a:r>
                    </a:p>
                  </a:txBody>
                  <a:tcPr marL="76200" marR="76200" marT="106680" marB="106680" anchor="ctr"/>
                </a:tc>
                <a:extLst>
                  <a:ext uri="{0D108BD9-81ED-4DB2-BD59-A6C34878D82A}">
                    <a16:rowId xmlns:a16="http://schemas.microsoft.com/office/drawing/2014/main" xmlns="" val="3712439398"/>
                  </a:ext>
                </a:extLst>
              </a:tr>
              <a:tr h="434891">
                <a:tc>
                  <a:txBody>
                    <a:bodyPr/>
                    <a:lstStyle/>
                    <a:p>
                      <a:pPr algn="ctr" fontAlgn="base"/>
                      <a:r>
                        <a:rPr lang="en-IN" sz="1250" b="1">
                          <a:effectLst/>
                        </a:rPr>
                        <a:t>3</a:t>
                      </a:r>
                    </a:p>
                  </a:txBody>
                  <a:tcPr marL="76200" marR="76200" marT="106680" marB="106680" anchor="ctr"/>
                </a:tc>
                <a:tc>
                  <a:txBody>
                    <a:bodyPr/>
                    <a:lstStyle/>
                    <a:p>
                      <a:pPr algn="ctr" fontAlgn="base"/>
                      <a:r>
                        <a:rPr lang="en-IN" sz="1250" b="1">
                          <a:effectLst/>
                        </a:rPr>
                        <a:t>SUJIT</a:t>
                      </a:r>
                    </a:p>
                  </a:txBody>
                  <a:tcPr marL="76200" marR="76200" marT="106680" marB="106680" anchor="ctr"/>
                </a:tc>
                <a:tc>
                  <a:txBody>
                    <a:bodyPr/>
                    <a:lstStyle/>
                    <a:p>
                      <a:pPr algn="ctr" fontAlgn="base"/>
                      <a:r>
                        <a:rPr lang="en-IN" sz="1250" b="1">
                          <a:effectLst/>
                        </a:rPr>
                        <a:t>ROHTAK</a:t>
                      </a:r>
                    </a:p>
                  </a:txBody>
                  <a:tcPr marL="76200" marR="76200" marT="106680" marB="106680" anchor="ctr"/>
                </a:tc>
                <a:tc>
                  <a:txBody>
                    <a:bodyPr/>
                    <a:lstStyle/>
                    <a:p>
                      <a:pPr algn="ctr" fontAlgn="base"/>
                      <a:r>
                        <a:rPr lang="en-IN" sz="1250" b="1">
                          <a:effectLst/>
                        </a:rPr>
                        <a:t>9156253131</a:t>
                      </a:r>
                    </a:p>
                  </a:txBody>
                  <a:tcPr marL="76200" marR="76200" marT="106680" marB="106680" anchor="ctr"/>
                </a:tc>
                <a:tc>
                  <a:txBody>
                    <a:bodyPr/>
                    <a:lstStyle/>
                    <a:p>
                      <a:pPr algn="ctr" fontAlgn="base"/>
                      <a:r>
                        <a:rPr lang="en-IN" sz="1250" b="1">
                          <a:effectLst/>
                        </a:rPr>
                        <a:t>20</a:t>
                      </a:r>
                    </a:p>
                  </a:txBody>
                  <a:tcPr marL="76200" marR="76200" marT="106680" marB="106680" anchor="ctr"/>
                </a:tc>
                <a:tc>
                  <a:txBody>
                    <a:bodyPr/>
                    <a:lstStyle/>
                    <a:p>
                      <a:pPr algn="ctr" fontAlgn="base"/>
                      <a:r>
                        <a:rPr lang="en-IN" sz="1250" b="1">
                          <a:effectLst/>
                        </a:rPr>
                        <a:t>1</a:t>
                      </a:r>
                    </a:p>
                  </a:txBody>
                  <a:tcPr marL="76200" marR="76200" marT="106680" marB="106680" anchor="ctr"/>
                </a:tc>
                <a:tc>
                  <a:txBody>
                    <a:bodyPr/>
                    <a:lstStyle/>
                    <a:p>
                      <a:pPr algn="ctr" fontAlgn="base"/>
                      <a:r>
                        <a:rPr lang="en-IN" sz="1250" b="1">
                          <a:effectLst/>
                        </a:rPr>
                        <a:t>RAM</a:t>
                      </a:r>
                    </a:p>
                  </a:txBody>
                  <a:tcPr marL="76200" marR="76200" marT="106680" marB="106680" anchor="ctr"/>
                </a:tc>
                <a:tc>
                  <a:txBody>
                    <a:bodyPr/>
                    <a:lstStyle/>
                    <a:p>
                      <a:pPr algn="ctr" fontAlgn="base"/>
                      <a:r>
                        <a:rPr lang="en-IN" sz="1250" b="1">
                          <a:effectLst/>
                        </a:rPr>
                        <a:t>DELHI</a:t>
                      </a:r>
                    </a:p>
                  </a:txBody>
                  <a:tcPr marL="76200" marR="76200" marT="106680" marB="106680" anchor="ctr"/>
                </a:tc>
                <a:tc>
                  <a:txBody>
                    <a:bodyPr/>
                    <a:lstStyle/>
                    <a:p>
                      <a:pPr algn="ctr" fontAlgn="base"/>
                      <a:r>
                        <a:rPr lang="en-IN" sz="1250" b="1">
                          <a:effectLst/>
                        </a:rPr>
                        <a:t>9455123451</a:t>
                      </a:r>
                    </a:p>
                  </a:txBody>
                  <a:tcPr marL="76200" marR="76200" marT="106680" marB="106680" anchor="ctr"/>
                </a:tc>
                <a:tc>
                  <a:txBody>
                    <a:bodyPr/>
                    <a:lstStyle/>
                    <a:p>
                      <a:pPr algn="ctr" fontAlgn="base"/>
                      <a:r>
                        <a:rPr lang="en-IN" sz="1250" b="1">
                          <a:effectLst/>
                        </a:rPr>
                        <a:t>18</a:t>
                      </a:r>
                    </a:p>
                  </a:txBody>
                  <a:tcPr marL="76200" marR="76200" marT="106680" marB="106680" anchor="ctr"/>
                </a:tc>
                <a:extLst>
                  <a:ext uri="{0D108BD9-81ED-4DB2-BD59-A6C34878D82A}">
                    <a16:rowId xmlns:a16="http://schemas.microsoft.com/office/drawing/2014/main" xmlns="" val="2854262957"/>
                  </a:ext>
                </a:extLst>
              </a:tr>
              <a:tr h="434891">
                <a:tc>
                  <a:txBody>
                    <a:bodyPr/>
                    <a:lstStyle/>
                    <a:p>
                      <a:pPr algn="ctr" fontAlgn="base"/>
                      <a:r>
                        <a:rPr lang="en-IN" sz="1250" b="1">
                          <a:effectLst/>
                        </a:rPr>
                        <a:t>4</a:t>
                      </a:r>
                    </a:p>
                  </a:txBody>
                  <a:tcPr marL="76200" marR="76200" marT="106680" marB="106680" anchor="ctr"/>
                </a:tc>
                <a:tc>
                  <a:txBody>
                    <a:bodyPr/>
                    <a:lstStyle/>
                    <a:p>
                      <a:pPr algn="ctr" fontAlgn="base"/>
                      <a:r>
                        <a:rPr lang="en-IN" sz="1250" b="1">
                          <a:effectLst/>
                        </a:rPr>
                        <a:t>SURESH</a:t>
                      </a:r>
                    </a:p>
                  </a:txBody>
                  <a:tcPr marL="76200" marR="76200" marT="106680" marB="106680" anchor="ctr"/>
                </a:tc>
                <a:tc>
                  <a:txBody>
                    <a:bodyPr/>
                    <a:lstStyle/>
                    <a:p>
                      <a:pPr algn="ctr" fontAlgn="base"/>
                      <a:r>
                        <a:rPr lang="en-IN" sz="1250" b="1">
                          <a:effectLst/>
                        </a:rPr>
                        <a:t>DELHI</a:t>
                      </a:r>
                    </a:p>
                  </a:txBody>
                  <a:tcPr marL="76200" marR="76200" marT="106680" marB="106680" anchor="ctr"/>
                </a:tc>
                <a:tc>
                  <a:txBody>
                    <a:bodyPr/>
                    <a:lstStyle/>
                    <a:p>
                      <a:pPr algn="ctr" fontAlgn="base"/>
                      <a:r>
                        <a:rPr lang="en-IN" sz="1250" b="1">
                          <a:effectLst/>
                        </a:rPr>
                        <a:t>9156768971</a:t>
                      </a:r>
                    </a:p>
                  </a:txBody>
                  <a:tcPr marL="76200" marR="76200" marT="106680" marB="106680" anchor="ctr"/>
                </a:tc>
                <a:tc>
                  <a:txBody>
                    <a:bodyPr/>
                    <a:lstStyle/>
                    <a:p>
                      <a:pPr algn="ctr" fontAlgn="base"/>
                      <a:r>
                        <a:rPr lang="en-IN" sz="1250" b="1">
                          <a:effectLst/>
                        </a:rPr>
                        <a:t>18</a:t>
                      </a:r>
                    </a:p>
                  </a:txBody>
                  <a:tcPr marL="76200" marR="76200" marT="106680" marB="106680" anchor="ctr"/>
                </a:tc>
                <a:tc>
                  <a:txBody>
                    <a:bodyPr/>
                    <a:lstStyle/>
                    <a:p>
                      <a:pPr algn="ctr" fontAlgn="base"/>
                      <a:r>
                        <a:rPr lang="en-IN" sz="1250" b="1">
                          <a:effectLst/>
                        </a:rPr>
                        <a:t>1</a:t>
                      </a:r>
                    </a:p>
                  </a:txBody>
                  <a:tcPr marL="76200" marR="76200" marT="106680" marB="106680" anchor="ctr"/>
                </a:tc>
                <a:tc>
                  <a:txBody>
                    <a:bodyPr/>
                    <a:lstStyle/>
                    <a:p>
                      <a:pPr algn="ctr" fontAlgn="base"/>
                      <a:r>
                        <a:rPr lang="en-IN" sz="1250" b="1">
                          <a:effectLst/>
                        </a:rPr>
                        <a:t>RAM</a:t>
                      </a:r>
                    </a:p>
                  </a:txBody>
                  <a:tcPr marL="76200" marR="76200" marT="106680" marB="106680" anchor="ctr"/>
                </a:tc>
                <a:tc>
                  <a:txBody>
                    <a:bodyPr/>
                    <a:lstStyle/>
                    <a:p>
                      <a:pPr algn="ctr" fontAlgn="base"/>
                      <a:r>
                        <a:rPr lang="en-IN" sz="1250" b="1">
                          <a:effectLst/>
                        </a:rPr>
                        <a:t>DELHI</a:t>
                      </a:r>
                    </a:p>
                  </a:txBody>
                  <a:tcPr marL="76200" marR="76200" marT="106680" marB="106680" anchor="ctr"/>
                </a:tc>
                <a:tc>
                  <a:txBody>
                    <a:bodyPr/>
                    <a:lstStyle/>
                    <a:p>
                      <a:pPr algn="ctr" fontAlgn="base"/>
                      <a:r>
                        <a:rPr lang="en-IN" sz="1250" b="1">
                          <a:effectLst/>
                        </a:rPr>
                        <a:t>9455123451</a:t>
                      </a:r>
                    </a:p>
                  </a:txBody>
                  <a:tcPr marL="76200" marR="76200" marT="106680" marB="106680" anchor="ctr"/>
                </a:tc>
                <a:tc>
                  <a:txBody>
                    <a:bodyPr/>
                    <a:lstStyle/>
                    <a:p>
                      <a:pPr algn="ctr" fontAlgn="base"/>
                      <a:r>
                        <a:rPr lang="en-IN" sz="1250" b="1">
                          <a:effectLst/>
                        </a:rPr>
                        <a:t>18</a:t>
                      </a:r>
                    </a:p>
                  </a:txBody>
                  <a:tcPr marL="76200" marR="76200" marT="106680" marB="106680" anchor="ctr"/>
                </a:tc>
                <a:extLst>
                  <a:ext uri="{0D108BD9-81ED-4DB2-BD59-A6C34878D82A}">
                    <a16:rowId xmlns:a16="http://schemas.microsoft.com/office/drawing/2014/main" xmlns="" val="1449365779"/>
                  </a:ext>
                </a:extLst>
              </a:tr>
              <a:tr h="434891">
                <a:tc>
                  <a:txBody>
                    <a:bodyPr/>
                    <a:lstStyle/>
                    <a:p>
                      <a:pPr algn="ctr" fontAlgn="base"/>
                      <a:r>
                        <a:rPr lang="en-IN" sz="1250" b="1">
                          <a:effectLst/>
                        </a:rPr>
                        <a:t>1</a:t>
                      </a:r>
                    </a:p>
                  </a:txBody>
                  <a:tcPr marL="76200" marR="76200" marT="106680" marB="106680" anchor="ctr"/>
                </a:tc>
                <a:tc>
                  <a:txBody>
                    <a:bodyPr/>
                    <a:lstStyle/>
                    <a:p>
                      <a:pPr algn="ctr" fontAlgn="base"/>
                      <a:r>
                        <a:rPr lang="en-IN" sz="1250" b="1">
                          <a:effectLst/>
                        </a:rPr>
                        <a:t>RAM</a:t>
                      </a:r>
                    </a:p>
                  </a:txBody>
                  <a:tcPr marL="76200" marR="76200" marT="106680" marB="106680" anchor="ctr"/>
                </a:tc>
                <a:tc>
                  <a:txBody>
                    <a:bodyPr/>
                    <a:lstStyle/>
                    <a:p>
                      <a:pPr algn="ctr" fontAlgn="base"/>
                      <a:r>
                        <a:rPr lang="en-IN" sz="1250" b="1">
                          <a:effectLst/>
                        </a:rPr>
                        <a:t>DELHI</a:t>
                      </a:r>
                    </a:p>
                  </a:txBody>
                  <a:tcPr marL="76200" marR="76200" marT="106680" marB="106680" anchor="ctr"/>
                </a:tc>
                <a:tc>
                  <a:txBody>
                    <a:bodyPr/>
                    <a:lstStyle/>
                    <a:p>
                      <a:pPr algn="ctr" fontAlgn="base"/>
                      <a:r>
                        <a:rPr lang="en-IN" sz="1250" b="1">
                          <a:effectLst/>
                        </a:rPr>
                        <a:t>9455123451</a:t>
                      </a:r>
                    </a:p>
                  </a:txBody>
                  <a:tcPr marL="76200" marR="76200" marT="106680" marB="106680" anchor="ctr"/>
                </a:tc>
                <a:tc>
                  <a:txBody>
                    <a:bodyPr/>
                    <a:lstStyle/>
                    <a:p>
                      <a:pPr algn="ctr" fontAlgn="base"/>
                      <a:r>
                        <a:rPr lang="en-IN" sz="1250" b="1">
                          <a:effectLst/>
                        </a:rPr>
                        <a:t>18</a:t>
                      </a:r>
                    </a:p>
                  </a:txBody>
                  <a:tcPr marL="76200" marR="76200" marT="106680" marB="106680" anchor="ctr"/>
                </a:tc>
                <a:tc>
                  <a:txBody>
                    <a:bodyPr/>
                    <a:lstStyle/>
                    <a:p>
                      <a:pPr algn="ctr" fontAlgn="base"/>
                      <a:r>
                        <a:rPr lang="en-IN" sz="1250" b="1">
                          <a:effectLst/>
                        </a:rPr>
                        <a:t>NULL</a:t>
                      </a:r>
                    </a:p>
                  </a:txBody>
                  <a:tcPr marL="76200" marR="76200" marT="106680" marB="106680" anchor="ctr"/>
                </a:tc>
                <a:tc>
                  <a:txBody>
                    <a:bodyPr/>
                    <a:lstStyle/>
                    <a:p>
                      <a:pPr algn="ctr" fontAlgn="base"/>
                      <a:r>
                        <a:rPr lang="en-IN" sz="1250" b="1">
                          <a:effectLst/>
                        </a:rPr>
                        <a:t>NULL</a:t>
                      </a:r>
                    </a:p>
                  </a:txBody>
                  <a:tcPr marL="76200" marR="76200" marT="106680" marB="106680" anchor="ctr"/>
                </a:tc>
                <a:tc>
                  <a:txBody>
                    <a:bodyPr/>
                    <a:lstStyle/>
                    <a:p>
                      <a:pPr algn="ctr" fontAlgn="base"/>
                      <a:r>
                        <a:rPr lang="en-IN" sz="1250" b="1">
                          <a:effectLst/>
                        </a:rPr>
                        <a:t>NULL</a:t>
                      </a:r>
                    </a:p>
                  </a:txBody>
                  <a:tcPr marL="76200" marR="76200" marT="106680" marB="106680" anchor="ctr"/>
                </a:tc>
                <a:tc>
                  <a:txBody>
                    <a:bodyPr/>
                    <a:lstStyle/>
                    <a:p>
                      <a:pPr algn="ctr" fontAlgn="base"/>
                      <a:r>
                        <a:rPr lang="en-IN" sz="1250" b="1">
                          <a:effectLst/>
                        </a:rPr>
                        <a:t>NULL</a:t>
                      </a:r>
                    </a:p>
                  </a:txBody>
                  <a:tcPr marL="76200" marR="76200" marT="106680" marB="106680" anchor="ctr"/>
                </a:tc>
                <a:tc>
                  <a:txBody>
                    <a:bodyPr/>
                    <a:lstStyle/>
                    <a:p>
                      <a:pPr algn="ctr" fontAlgn="base"/>
                      <a:r>
                        <a:rPr lang="en-IN" sz="1250" b="1" dirty="0">
                          <a:effectLst/>
                        </a:rPr>
                        <a:t>NULL</a:t>
                      </a:r>
                    </a:p>
                  </a:txBody>
                  <a:tcPr marL="76200" marR="76200" marT="106680" marB="106680" anchor="ctr"/>
                </a:tc>
                <a:extLst>
                  <a:ext uri="{0D108BD9-81ED-4DB2-BD59-A6C34878D82A}">
                    <a16:rowId xmlns:a16="http://schemas.microsoft.com/office/drawing/2014/main" xmlns="" val="261471363"/>
                  </a:ext>
                </a:extLst>
              </a:tr>
            </a:tbl>
          </a:graphicData>
        </a:graphic>
      </p:graphicFrame>
    </p:spTree>
    <p:extLst>
      <p:ext uri="{BB962C8B-B14F-4D97-AF65-F5344CB8AC3E}">
        <p14:creationId xmlns:p14="http://schemas.microsoft.com/office/powerpoint/2010/main" val="37102272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1CDE5E-2CC8-43BF-B687-2BA47F6D7FE4}"/>
              </a:ext>
            </a:extLst>
          </p:cNvPr>
          <p:cNvSpPr>
            <a:spLocks noGrp="1"/>
          </p:cNvSpPr>
          <p:nvPr>
            <p:ph type="title"/>
          </p:nvPr>
        </p:nvSpPr>
        <p:spPr>
          <a:xfrm>
            <a:off x="838200" y="18894"/>
            <a:ext cx="10515600" cy="1090815"/>
          </a:xfrm>
        </p:spPr>
        <p:txBody>
          <a:bodyPr/>
          <a:lstStyle/>
          <a:p>
            <a:pPr algn="ctr"/>
            <a:r>
              <a:rPr lang="en-IN" b="1" dirty="0">
                <a:solidFill>
                  <a:schemeClr val="accent4">
                    <a:lumMod val="50000"/>
                  </a:schemeClr>
                </a:solidFill>
              </a:rPr>
              <a:t>Right Outer Join</a:t>
            </a:r>
          </a:p>
        </p:txBody>
      </p:sp>
      <p:sp>
        <p:nvSpPr>
          <p:cNvPr id="3" name="Content Placeholder 2">
            <a:extLst>
              <a:ext uri="{FF2B5EF4-FFF2-40B4-BE49-F238E27FC236}">
                <a16:creationId xmlns:a16="http://schemas.microsoft.com/office/drawing/2014/main" xmlns="" id="{CB97F03B-D4CD-40F9-8776-1E9C3E07A21E}"/>
              </a:ext>
            </a:extLst>
          </p:cNvPr>
          <p:cNvSpPr>
            <a:spLocks noGrp="1"/>
          </p:cNvSpPr>
          <p:nvPr>
            <p:ph idx="1"/>
          </p:nvPr>
        </p:nvSpPr>
        <p:spPr>
          <a:xfrm>
            <a:off x="1180730" y="949910"/>
            <a:ext cx="10910656" cy="5814873"/>
          </a:xfrm>
        </p:spPr>
        <p:txBody>
          <a:bodyPr/>
          <a:lstStyle/>
          <a:p>
            <a:pPr>
              <a:buFont typeface="Wingdings" panose="05000000000000000000" pitchFamily="2" charset="2"/>
              <a:buChar char="q"/>
            </a:pPr>
            <a:r>
              <a:rPr lang="en-IN" dirty="0"/>
              <a:t>Operation allows keeping all tuple in the right relation.</a:t>
            </a:r>
          </a:p>
          <a:p>
            <a:pPr>
              <a:buFont typeface="Wingdings" panose="05000000000000000000" pitchFamily="2" charset="2"/>
              <a:buChar char="q"/>
            </a:pPr>
            <a:r>
              <a:rPr lang="en-IN" b="0" i="0" dirty="0">
                <a:solidFill>
                  <a:srgbClr val="222222"/>
                </a:solidFill>
                <a:effectLst/>
                <a:latin typeface="Source Sans Pro" panose="020B0503030403020204" pitchFamily="34" charset="0"/>
              </a:rPr>
              <a:t> If there is no matching tuple is found in the left relation, then attributes of left relation in join result are filled with null values.</a:t>
            </a:r>
          </a:p>
          <a:p>
            <a:pPr>
              <a:buFont typeface="Wingdings" panose="05000000000000000000" pitchFamily="2" charset="2"/>
              <a:buChar char="q"/>
            </a:pPr>
            <a:endParaRPr lang="en-IN" dirty="0">
              <a:solidFill>
                <a:srgbClr val="222222"/>
              </a:solidFill>
              <a:latin typeface="Source Sans Pro" panose="020B0503030403020204" pitchFamily="34" charset="0"/>
            </a:endParaRPr>
          </a:p>
          <a:p>
            <a:pPr>
              <a:buFont typeface="Wingdings" panose="05000000000000000000" pitchFamily="2" charset="2"/>
              <a:buChar char="q"/>
            </a:pPr>
            <a:endParaRPr lang="en-IN" dirty="0">
              <a:solidFill>
                <a:srgbClr val="222222"/>
              </a:solidFill>
              <a:latin typeface="Source Sans Pro" panose="020B0503030403020204" pitchFamily="34" charset="0"/>
            </a:endParaRPr>
          </a:p>
          <a:p>
            <a:pPr>
              <a:buFont typeface="Wingdings" panose="05000000000000000000" pitchFamily="2" charset="2"/>
              <a:buChar char="q"/>
            </a:pPr>
            <a:endParaRPr lang="en-IN" dirty="0">
              <a:solidFill>
                <a:srgbClr val="222222"/>
              </a:solidFill>
              <a:latin typeface="Source Sans Pro" panose="020B0503030403020204" pitchFamily="34" charset="0"/>
            </a:endParaRPr>
          </a:p>
          <a:p>
            <a:pPr>
              <a:buFont typeface="Wingdings" panose="05000000000000000000" pitchFamily="2" charset="2"/>
              <a:buChar char="q"/>
            </a:pPr>
            <a:r>
              <a:rPr lang="en-IN" b="0" i="0" dirty="0">
                <a:solidFill>
                  <a:srgbClr val="273239"/>
                </a:solidFill>
                <a:effectLst/>
                <a:latin typeface="urw-din"/>
              </a:rPr>
              <a:t>If we are applying right outer join on two relations A and B, it gives all tuples of B in the result set.</a:t>
            </a:r>
          </a:p>
          <a:p>
            <a:pPr>
              <a:buFont typeface="Wingdings" panose="05000000000000000000" pitchFamily="2" charset="2"/>
              <a:buChar char="q"/>
            </a:pPr>
            <a:r>
              <a:rPr lang="en-IN" b="0" i="0" dirty="0">
                <a:solidFill>
                  <a:srgbClr val="000000"/>
                </a:solidFill>
                <a:effectLst/>
                <a:latin typeface="Arial" panose="020B0604020202020204" pitchFamily="34" charset="0"/>
              </a:rPr>
              <a:t>If there are tuples in B without any matching tuple in A, then A-attributes of resulting relation are made NULL.</a:t>
            </a:r>
          </a:p>
          <a:p>
            <a:pPr>
              <a:buFont typeface="Wingdings" panose="05000000000000000000" pitchFamily="2" charset="2"/>
              <a:buChar char="q"/>
            </a:pPr>
            <a:r>
              <a:rPr lang="en-IN" dirty="0">
                <a:solidFill>
                  <a:srgbClr val="000000"/>
                </a:solidFill>
                <a:latin typeface="Arial" panose="020B0604020202020204" pitchFamily="34" charset="0"/>
              </a:rPr>
              <a:t>Notation: A    B</a:t>
            </a:r>
            <a:endParaRPr lang="en-IN" dirty="0"/>
          </a:p>
        </p:txBody>
      </p:sp>
      <p:pic>
        <p:nvPicPr>
          <p:cNvPr id="1026" name="Picture 2">
            <a:extLst>
              <a:ext uri="{FF2B5EF4-FFF2-40B4-BE49-F238E27FC236}">
                <a16:creationId xmlns:a16="http://schemas.microsoft.com/office/drawing/2014/main" xmlns="" id="{24F3CF68-20E1-478D-9A5C-4C640D911D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4725" y="2533371"/>
            <a:ext cx="5162550" cy="13239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xmlns="" id="{AAF07DEF-D4B4-4663-B1CC-E7B7377E0358}"/>
              </a:ext>
            </a:extLst>
          </p:cNvPr>
          <p:cNvSpPr>
            <a:spLocks noChangeArrowheads="1"/>
          </p:cNvSpPr>
          <p:nvPr/>
        </p:nvSpPr>
        <p:spPr bwMode="auto">
          <a:xfrm>
            <a:off x="3217323" y="5657135"/>
            <a:ext cx="57704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273239"/>
                </a:solidFill>
                <a:effectLst/>
                <a:latin typeface="Consolas" panose="020B0609020204030204" pitchFamily="49" charset="0"/>
              </a:rPr>
              <a:t>⟖</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053764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96C6E80-44B9-46D3-9719-5DE6128A7C64}"/>
              </a:ext>
            </a:extLst>
          </p:cNvPr>
          <p:cNvSpPr>
            <a:spLocks noGrp="1"/>
          </p:cNvSpPr>
          <p:nvPr>
            <p:ph idx="1"/>
          </p:nvPr>
        </p:nvSpPr>
        <p:spPr>
          <a:xfrm>
            <a:off x="1091952" y="967666"/>
            <a:ext cx="10963923" cy="5779363"/>
          </a:xfrm>
        </p:spPr>
        <p:txBody>
          <a:bodyPr/>
          <a:lstStyle/>
          <a:p>
            <a:pPr>
              <a:buFont typeface="Wingdings" panose="05000000000000000000" pitchFamily="2" charset="2"/>
              <a:buChar char="q"/>
            </a:pPr>
            <a:r>
              <a:rPr lang="en-IN" b="1" dirty="0"/>
              <a:t>Example</a:t>
            </a:r>
          </a:p>
        </p:txBody>
      </p:sp>
      <p:sp>
        <p:nvSpPr>
          <p:cNvPr id="4" name="Title 1">
            <a:extLst>
              <a:ext uri="{FF2B5EF4-FFF2-40B4-BE49-F238E27FC236}">
                <a16:creationId xmlns:a16="http://schemas.microsoft.com/office/drawing/2014/main" xmlns="" id="{03336751-35E1-450B-B0A1-8CF6B3AC7A4C}"/>
              </a:ext>
            </a:extLst>
          </p:cNvPr>
          <p:cNvSpPr>
            <a:spLocks noGrp="1"/>
          </p:cNvSpPr>
          <p:nvPr>
            <p:ph type="title"/>
          </p:nvPr>
        </p:nvSpPr>
        <p:spPr>
          <a:xfrm>
            <a:off x="838200" y="18894"/>
            <a:ext cx="10515600" cy="1090815"/>
          </a:xfrm>
        </p:spPr>
        <p:txBody>
          <a:bodyPr/>
          <a:lstStyle/>
          <a:p>
            <a:pPr algn="ctr"/>
            <a:r>
              <a:rPr lang="en-IN" b="1" dirty="0">
                <a:solidFill>
                  <a:schemeClr val="accent4">
                    <a:lumMod val="50000"/>
                  </a:schemeClr>
                </a:solidFill>
              </a:rPr>
              <a:t>Right Outer Join</a:t>
            </a:r>
          </a:p>
        </p:txBody>
      </p:sp>
      <p:sp>
        <p:nvSpPr>
          <p:cNvPr id="6" name="TextBox 5">
            <a:extLst>
              <a:ext uri="{FF2B5EF4-FFF2-40B4-BE49-F238E27FC236}">
                <a16:creationId xmlns:a16="http://schemas.microsoft.com/office/drawing/2014/main" xmlns="" id="{F7B138E0-BAD6-4364-948B-9C437AB488EE}"/>
              </a:ext>
            </a:extLst>
          </p:cNvPr>
          <p:cNvSpPr txBox="1"/>
          <p:nvPr/>
        </p:nvSpPr>
        <p:spPr>
          <a:xfrm>
            <a:off x="1422646" y="1458316"/>
            <a:ext cx="9772095" cy="1569660"/>
          </a:xfrm>
          <a:prstGeom prst="rect">
            <a:avLst/>
          </a:prstGeom>
          <a:noFill/>
        </p:spPr>
        <p:txBody>
          <a:bodyPr wrap="square">
            <a:spAutoFit/>
          </a:bodyPr>
          <a:lstStyle/>
          <a:p>
            <a:pPr algn="l" fontAlgn="base"/>
            <a:r>
              <a:rPr lang="en-IN" sz="2400" b="0" i="0" dirty="0">
                <a:solidFill>
                  <a:srgbClr val="273239"/>
                </a:solidFill>
                <a:effectLst/>
                <a:latin typeface="urw-din"/>
              </a:rPr>
              <a:t>Select students whose ROLL_NO is greater than EMP_NO of employees and details of other Employees as well.</a:t>
            </a:r>
          </a:p>
          <a:p>
            <a:r>
              <a:rPr lang="en-IN" sz="2400" dirty="0"/>
              <a:t/>
            </a:r>
            <a:br>
              <a:rPr lang="en-IN" sz="2400" dirty="0"/>
            </a:br>
            <a:endParaRPr lang="en-IN" sz="2400" dirty="0"/>
          </a:p>
        </p:txBody>
      </p:sp>
      <p:graphicFrame>
        <p:nvGraphicFramePr>
          <p:cNvPr id="7" name="Table 5">
            <a:extLst>
              <a:ext uri="{FF2B5EF4-FFF2-40B4-BE49-F238E27FC236}">
                <a16:creationId xmlns:a16="http://schemas.microsoft.com/office/drawing/2014/main" xmlns="" id="{E82196A0-353F-4F1A-A26C-F4149275A284}"/>
              </a:ext>
            </a:extLst>
          </p:cNvPr>
          <p:cNvGraphicFramePr>
            <a:graphicFrameLocks/>
          </p:cNvGraphicFramePr>
          <p:nvPr>
            <p:extLst>
              <p:ext uri="{D42A27DB-BD31-4B8C-83A1-F6EECF244321}">
                <p14:modId xmlns:p14="http://schemas.microsoft.com/office/powerpoint/2010/main" val="1399743667"/>
              </p:ext>
            </p:extLst>
          </p:nvPr>
        </p:nvGraphicFramePr>
        <p:xfrm>
          <a:off x="1592803" y="2606858"/>
          <a:ext cx="4816875" cy="2346885"/>
        </p:xfrm>
        <a:graphic>
          <a:graphicData uri="http://schemas.openxmlformats.org/drawingml/2006/table">
            <a:tbl>
              <a:tblPr firstRow="1" bandRow="1">
                <a:tableStyleId>{5C22544A-7EE6-4342-B048-85BDC9FD1C3A}</a:tableStyleId>
              </a:tblPr>
              <a:tblGrid>
                <a:gridCol w="963375">
                  <a:extLst>
                    <a:ext uri="{9D8B030D-6E8A-4147-A177-3AD203B41FA5}">
                      <a16:colId xmlns:a16="http://schemas.microsoft.com/office/drawing/2014/main" xmlns="" val="658835208"/>
                    </a:ext>
                  </a:extLst>
                </a:gridCol>
                <a:gridCol w="963375">
                  <a:extLst>
                    <a:ext uri="{9D8B030D-6E8A-4147-A177-3AD203B41FA5}">
                      <a16:colId xmlns:a16="http://schemas.microsoft.com/office/drawing/2014/main" xmlns="" val="1320520670"/>
                    </a:ext>
                  </a:extLst>
                </a:gridCol>
                <a:gridCol w="963375">
                  <a:extLst>
                    <a:ext uri="{9D8B030D-6E8A-4147-A177-3AD203B41FA5}">
                      <a16:colId xmlns:a16="http://schemas.microsoft.com/office/drawing/2014/main" xmlns="" val="84726451"/>
                    </a:ext>
                  </a:extLst>
                </a:gridCol>
                <a:gridCol w="963375">
                  <a:extLst>
                    <a:ext uri="{9D8B030D-6E8A-4147-A177-3AD203B41FA5}">
                      <a16:colId xmlns:a16="http://schemas.microsoft.com/office/drawing/2014/main" xmlns="" val="384909602"/>
                    </a:ext>
                  </a:extLst>
                </a:gridCol>
                <a:gridCol w="963375">
                  <a:extLst>
                    <a:ext uri="{9D8B030D-6E8A-4147-A177-3AD203B41FA5}">
                      <a16:colId xmlns:a16="http://schemas.microsoft.com/office/drawing/2014/main" xmlns="" val="449513181"/>
                    </a:ext>
                  </a:extLst>
                </a:gridCol>
              </a:tblGrid>
              <a:tr h="469377">
                <a:tc>
                  <a:txBody>
                    <a:bodyPr/>
                    <a:lstStyle/>
                    <a:p>
                      <a:pPr algn="ctr" fontAlgn="base"/>
                      <a:r>
                        <a:rPr lang="en-IN" sz="1250" b="1" dirty="0">
                          <a:effectLst/>
                        </a:rPr>
                        <a:t>ROLL_NO</a:t>
                      </a:r>
                    </a:p>
                  </a:txBody>
                  <a:tcPr marL="76200" marR="76200" marT="106680" marB="106680" anchor="ctr"/>
                </a:tc>
                <a:tc>
                  <a:txBody>
                    <a:bodyPr/>
                    <a:lstStyle/>
                    <a:p>
                      <a:pPr algn="ctr" fontAlgn="base"/>
                      <a:r>
                        <a:rPr lang="en-IN" sz="1250" b="1" dirty="0">
                          <a:effectLst/>
                        </a:rPr>
                        <a:t>NAME</a:t>
                      </a:r>
                    </a:p>
                  </a:txBody>
                  <a:tcPr marL="76200" marR="76200" marT="106680" marB="106680" anchor="ctr"/>
                </a:tc>
                <a:tc>
                  <a:txBody>
                    <a:bodyPr/>
                    <a:lstStyle/>
                    <a:p>
                      <a:pPr algn="ctr" fontAlgn="base"/>
                      <a:r>
                        <a:rPr lang="en-IN" sz="1250" b="1">
                          <a:effectLst/>
                        </a:rPr>
                        <a:t>ADDRESS</a:t>
                      </a:r>
                    </a:p>
                  </a:txBody>
                  <a:tcPr marL="76200" marR="76200" marT="106680" marB="106680" anchor="ctr"/>
                </a:tc>
                <a:tc>
                  <a:txBody>
                    <a:bodyPr/>
                    <a:lstStyle/>
                    <a:p>
                      <a:pPr algn="ctr" fontAlgn="base"/>
                      <a:r>
                        <a:rPr lang="en-IN" sz="1250" b="1">
                          <a:effectLst/>
                        </a:rPr>
                        <a:t>PHONE</a:t>
                      </a:r>
                    </a:p>
                  </a:txBody>
                  <a:tcPr marL="76200" marR="76200" marT="106680" marB="106680" anchor="ctr"/>
                </a:tc>
                <a:tc>
                  <a:txBody>
                    <a:bodyPr/>
                    <a:lstStyle/>
                    <a:p>
                      <a:pPr algn="ctr" fontAlgn="base"/>
                      <a:r>
                        <a:rPr lang="en-IN" sz="1250" b="1">
                          <a:effectLst/>
                        </a:rPr>
                        <a:t>AGE</a:t>
                      </a:r>
                    </a:p>
                  </a:txBody>
                  <a:tcPr marL="76200" marR="76200" marT="106680" marB="106680" anchor="ctr"/>
                </a:tc>
                <a:extLst>
                  <a:ext uri="{0D108BD9-81ED-4DB2-BD59-A6C34878D82A}">
                    <a16:rowId xmlns:a16="http://schemas.microsoft.com/office/drawing/2014/main" xmlns="" val="2159006544"/>
                  </a:ext>
                </a:extLst>
              </a:tr>
              <a:tr h="469377">
                <a:tc>
                  <a:txBody>
                    <a:bodyPr/>
                    <a:lstStyle/>
                    <a:p>
                      <a:pPr algn="ctr" fontAlgn="base"/>
                      <a:r>
                        <a:rPr lang="en-IN" sz="1250" b="1">
                          <a:effectLst/>
                        </a:rPr>
                        <a:t>1</a:t>
                      </a:r>
                    </a:p>
                  </a:txBody>
                  <a:tcPr marL="76200" marR="76200" marT="106680" marB="106680" anchor="ctr"/>
                </a:tc>
                <a:tc>
                  <a:txBody>
                    <a:bodyPr/>
                    <a:lstStyle/>
                    <a:p>
                      <a:pPr algn="ctr" fontAlgn="base"/>
                      <a:r>
                        <a:rPr lang="en-IN" sz="1250" b="1">
                          <a:effectLst/>
                        </a:rPr>
                        <a:t>RAM</a:t>
                      </a:r>
                    </a:p>
                  </a:txBody>
                  <a:tcPr marL="76200" marR="76200" marT="106680" marB="106680" anchor="ctr"/>
                </a:tc>
                <a:tc>
                  <a:txBody>
                    <a:bodyPr/>
                    <a:lstStyle/>
                    <a:p>
                      <a:pPr algn="ctr" fontAlgn="base"/>
                      <a:r>
                        <a:rPr lang="en-IN" sz="1250" b="1">
                          <a:effectLst/>
                        </a:rPr>
                        <a:t>DELHI</a:t>
                      </a:r>
                    </a:p>
                  </a:txBody>
                  <a:tcPr marL="76200" marR="76200" marT="106680" marB="106680" anchor="ctr"/>
                </a:tc>
                <a:tc>
                  <a:txBody>
                    <a:bodyPr/>
                    <a:lstStyle/>
                    <a:p>
                      <a:pPr algn="ctr" fontAlgn="base"/>
                      <a:r>
                        <a:rPr lang="en-IN" sz="1250" b="1">
                          <a:effectLst/>
                        </a:rPr>
                        <a:t>9455123451</a:t>
                      </a:r>
                    </a:p>
                  </a:txBody>
                  <a:tcPr marL="76200" marR="76200" marT="106680" marB="106680" anchor="ctr"/>
                </a:tc>
                <a:tc>
                  <a:txBody>
                    <a:bodyPr/>
                    <a:lstStyle/>
                    <a:p>
                      <a:pPr algn="ctr" fontAlgn="base"/>
                      <a:r>
                        <a:rPr lang="en-IN" sz="1250" b="1">
                          <a:effectLst/>
                        </a:rPr>
                        <a:t>18</a:t>
                      </a:r>
                    </a:p>
                  </a:txBody>
                  <a:tcPr marL="76200" marR="76200" marT="106680" marB="106680" anchor="ctr"/>
                </a:tc>
                <a:extLst>
                  <a:ext uri="{0D108BD9-81ED-4DB2-BD59-A6C34878D82A}">
                    <a16:rowId xmlns:a16="http://schemas.microsoft.com/office/drawing/2014/main" xmlns="" val="1704089302"/>
                  </a:ext>
                </a:extLst>
              </a:tr>
              <a:tr h="469377">
                <a:tc>
                  <a:txBody>
                    <a:bodyPr/>
                    <a:lstStyle/>
                    <a:p>
                      <a:pPr algn="ctr" fontAlgn="base"/>
                      <a:r>
                        <a:rPr lang="en-IN" sz="1250" b="1" dirty="0">
                          <a:effectLst/>
                        </a:rPr>
                        <a:t>2</a:t>
                      </a:r>
                    </a:p>
                  </a:txBody>
                  <a:tcPr marL="76200" marR="76200" marT="106680" marB="106680" anchor="ctr"/>
                </a:tc>
                <a:tc>
                  <a:txBody>
                    <a:bodyPr/>
                    <a:lstStyle/>
                    <a:p>
                      <a:pPr algn="ctr" fontAlgn="base"/>
                      <a:r>
                        <a:rPr lang="en-IN" sz="1250" b="1" dirty="0">
                          <a:effectLst/>
                        </a:rPr>
                        <a:t>RAMESH</a:t>
                      </a:r>
                    </a:p>
                  </a:txBody>
                  <a:tcPr marL="76200" marR="76200" marT="106680" marB="106680" anchor="ctr"/>
                </a:tc>
                <a:tc>
                  <a:txBody>
                    <a:bodyPr/>
                    <a:lstStyle/>
                    <a:p>
                      <a:pPr algn="ctr" fontAlgn="base"/>
                      <a:r>
                        <a:rPr lang="en-IN" sz="1250" b="1">
                          <a:effectLst/>
                        </a:rPr>
                        <a:t>GURGAON</a:t>
                      </a:r>
                    </a:p>
                  </a:txBody>
                  <a:tcPr marL="76200" marR="76200" marT="106680" marB="106680" anchor="ctr"/>
                </a:tc>
                <a:tc>
                  <a:txBody>
                    <a:bodyPr/>
                    <a:lstStyle/>
                    <a:p>
                      <a:pPr algn="ctr" fontAlgn="base"/>
                      <a:r>
                        <a:rPr lang="en-IN" sz="1250" b="1">
                          <a:effectLst/>
                        </a:rPr>
                        <a:t>9652431543</a:t>
                      </a:r>
                    </a:p>
                  </a:txBody>
                  <a:tcPr marL="76200" marR="76200" marT="106680" marB="106680" anchor="ctr"/>
                </a:tc>
                <a:tc>
                  <a:txBody>
                    <a:bodyPr/>
                    <a:lstStyle/>
                    <a:p>
                      <a:pPr algn="ctr" fontAlgn="base"/>
                      <a:r>
                        <a:rPr lang="en-IN" sz="1250" b="1">
                          <a:effectLst/>
                        </a:rPr>
                        <a:t>18</a:t>
                      </a:r>
                    </a:p>
                  </a:txBody>
                  <a:tcPr marL="76200" marR="76200" marT="106680" marB="106680" anchor="ctr"/>
                </a:tc>
                <a:extLst>
                  <a:ext uri="{0D108BD9-81ED-4DB2-BD59-A6C34878D82A}">
                    <a16:rowId xmlns:a16="http://schemas.microsoft.com/office/drawing/2014/main" xmlns="" val="3628182359"/>
                  </a:ext>
                </a:extLst>
              </a:tr>
              <a:tr h="469377">
                <a:tc>
                  <a:txBody>
                    <a:bodyPr/>
                    <a:lstStyle/>
                    <a:p>
                      <a:pPr algn="ctr" fontAlgn="base"/>
                      <a:r>
                        <a:rPr lang="en-IN" sz="1250" b="1">
                          <a:effectLst/>
                        </a:rPr>
                        <a:t>3</a:t>
                      </a:r>
                    </a:p>
                  </a:txBody>
                  <a:tcPr marL="76200" marR="76200" marT="106680" marB="106680" anchor="ctr"/>
                </a:tc>
                <a:tc>
                  <a:txBody>
                    <a:bodyPr/>
                    <a:lstStyle/>
                    <a:p>
                      <a:pPr algn="ctr" fontAlgn="base"/>
                      <a:r>
                        <a:rPr lang="en-IN" sz="1250" b="1">
                          <a:effectLst/>
                        </a:rPr>
                        <a:t>SUJIT</a:t>
                      </a:r>
                    </a:p>
                  </a:txBody>
                  <a:tcPr marL="76200" marR="76200" marT="106680" marB="106680" anchor="ctr"/>
                </a:tc>
                <a:tc>
                  <a:txBody>
                    <a:bodyPr/>
                    <a:lstStyle/>
                    <a:p>
                      <a:pPr algn="ctr" fontAlgn="base"/>
                      <a:r>
                        <a:rPr lang="en-IN" sz="1250" b="1" dirty="0">
                          <a:effectLst/>
                        </a:rPr>
                        <a:t>ROHTAK</a:t>
                      </a:r>
                    </a:p>
                  </a:txBody>
                  <a:tcPr marL="76200" marR="76200" marT="106680" marB="106680" anchor="ctr"/>
                </a:tc>
                <a:tc>
                  <a:txBody>
                    <a:bodyPr/>
                    <a:lstStyle/>
                    <a:p>
                      <a:pPr algn="ctr" fontAlgn="base"/>
                      <a:r>
                        <a:rPr lang="en-IN" sz="1250" b="1">
                          <a:effectLst/>
                        </a:rPr>
                        <a:t>9156253131</a:t>
                      </a:r>
                    </a:p>
                  </a:txBody>
                  <a:tcPr marL="76200" marR="76200" marT="106680" marB="106680" anchor="ctr"/>
                </a:tc>
                <a:tc>
                  <a:txBody>
                    <a:bodyPr/>
                    <a:lstStyle/>
                    <a:p>
                      <a:pPr algn="ctr" fontAlgn="base"/>
                      <a:r>
                        <a:rPr lang="en-IN" sz="1250" b="1">
                          <a:effectLst/>
                        </a:rPr>
                        <a:t>20</a:t>
                      </a:r>
                    </a:p>
                  </a:txBody>
                  <a:tcPr marL="76200" marR="76200" marT="106680" marB="106680" anchor="ctr"/>
                </a:tc>
                <a:extLst>
                  <a:ext uri="{0D108BD9-81ED-4DB2-BD59-A6C34878D82A}">
                    <a16:rowId xmlns:a16="http://schemas.microsoft.com/office/drawing/2014/main" xmlns="" val="1407954671"/>
                  </a:ext>
                </a:extLst>
              </a:tr>
              <a:tr h="469377">
                <a:tc>
                  <a:txBody>
                    <a:bodyPr/>
                    <a:lstStyle/>
                    <a:p>
                      <a:pPr algn="ctr" fontAlgn="base"/>
                      <a:r>
                        <a:rPr lang="en-IN" sz="1250" b="1" dirty="0">
                          <a:effectLst/>
                        </a:rPr>
                        <a:t>4</a:t>
                      </a:r>
                    </a:p>
                  </a:txBody>
                  <a:tcPr marL="76200" marR="76200" marT="106680" marB="106680" anchor="ctr"/>
                </a:tc>
                <a:tc>
                  <a:txBody>
                    <a:bodyPr/>
                    <a:lstStyle/>
                    <a:p>
                      <a:pPr algn="ctr" fontAlgn="base"/>
                      <a:r>
                        <a:rPr lang="en-IN" sz="1250" b="1">
                          <a:effectLst/>
                        </a:rPr>
                        <a:t>SURESH</a:t>
                      </a:r>
                    </a:p>
                  </a:txBody>
                  <a:tcPr marL="76200" marR="76200" marT="106680" marB="106680" anchor="ctr"/>
                </a:tc>
                <a:tc>
                  <a:txBody>
                    <a:bodyPr/>
                    <a:lstStyle/>
                    <a:p>
                      <a:pPr algn="ctr" fontAlgn="base"/>
                      <a:r>
                        <a:rPr lang="en-IN" sz="1250" b="1">
                          <a:effectLst/>
                        </a:rPr>
                        <a:t>DELHI</a:t>
                      </a:r>
                    </a:p>
                  </a:txBody>
                  <a:tcPr marL="76200" marR="76200" marT="106680" marB="106680" anchor="ctr"/>
                </a:tc>
                <a:tc>
                  <a:txBody>
                    <a:bodyPr/>
                    <a:lstStyle/>
                    <a:p>
                      <a:pPr algn="ctr" fontAlgn="base"/>
                      <a:r>
                        <a:rPr lang="en-IN" sz="1250" b="1">
                          <a:effectLst/>
                        </a:rPr>
                        <a:t>9156768971</a:t>
                      </a:r>
                    </a:p>
                  </a:txBody>
                  <a:tcPr marL="76200" marR="76200" marT="106680" marB="106680" anchor="ctr"/>
                </a:tc>
                <a:tc>
                  <a:txBody>
                    <a:bodyPr/>
                    <a:lstStyle/>
                    <a:p>
                      <a:pPr algn="ctr" fontAlgn="base"/>
                      <a:r>
                        <a:rPr lang="en-IN" sz="1250" b="1" dirty="0">
                          <a:effectLst/>
                        </a:rPr>
                        <a:t>18</a:t>
                      </a:r>
                    </a:p>
                  </a:txBody>
                  <a:tcPr marL="76200" marR="76200" marT="106680" marB="106680" anchor="ctr"/>
                </a:tc>
                <a:extLst>
                  <a:ext uri="{0D108BD9-81ED-4DB2-BD59-A6C34878D82A}">
                    <a16:rowId xmlns:a16="http://schemas.microsoft.com/office/drawing/2014/main" xmlns="" val="3151996180"/>
                  </a:ext>
                </a:extLst>
              </a:tr>
            </a:tbl>
          </a:graphicData>
        </a:graphic>
      </p:graphicFrame>
      <p:sp>
        <p:nvSpPr>
          <p:cNvPr id="8" name="TextBox 7">
            <a:extLst>
              <a:ext uri="{FF2B5EF4-FFF2-40B4-BE49-F238E27FC236}">
                <a16:creationId xmlns:a16="http://schemas.microsoft.com/office/drawing/2014/main" xmlns="" id="{194B4155-E7F4-4B6F-9F1F-0B2494F0CB01}"/>
              </a:ext>
            </a:extLst>
          </p:cNvPr>
          <p:cNvSpPr txBox="1"/>
          <p:nvPr/>
        </p:nvSpPr>
        <p:spPr>
          <a:xfrm>
            <a:off x="3855128" y="2236443"/>
            <a:ext cx="1071979" cy="369332"/>
          </a:xfrm>
          <a:prstGeom prst="rect">
            <a:avLst/>
          </a:prstGeom>
          <a:noFill/>
        </p:spPr>
        <p:txBody>
          <a:bodyPr wrap="square">
            <a:spAutoFit/>
          </a:bodyPr>
          <a:lstStyle/>
          <a:p>
            <a:r>
              <a:rPr lang="en-IN" b="1" i="0" dirty="0">
                <a:solidFill>
                  <a:srgbClr val="273239"/>
                </a:solidFill>
                <a:effectLst/>
                <a:latin typeface="urw-din"/>
              </a:rPr>
              <a:t>STUDENT</a:t>
            </a:r>
            <a:endParaRPr lang="en-IN" dirty="0"/>
          </a:p>
        </p:txBody>
      </p:sp>
      <p:graphicFrame>
        <p:nvGraphicFramePr>
          <p:cNvPr id="9" name="Table 8">
            <a:extLst>
              <a:ext uri="{FF2B5EF4-FFF2-40B4-BE49-F238E27FC236}">
                <a16:creationId xmlns:a16="http://schemas.microsoft.com/office/drawing/2014/main" xmlns="" id="{72FA60FB-92EE-4552-A9BD-D7F48015E403}"/>
              </a:ext>
            </a:extLst>
          </p:cNvPr>
          <p:cNvGraphicFramePr>
            <a:graphicFrameLocks noGrp="1"/>
          </p:cNvGraphicFramePr>
          <p:nvPr>
            <p:extLst>
              <p:ext uri="{D42A27DB-BD31-4B8C-83A1-F6EECF244321}">
                <p14:modId xmlns:p14="http://schemas.microsoft.com/office/powerpoint/2010/main" val="1435780504"/>
              </p:ext>
            </p:extLst>
          </p:nvPr>
        </p:nvGraphicFramePr>
        <p:xfrm>
          <a:off x="6623358" y="2561387"/>
          <a:ext cx="5228330" cy="2346885"/>
        </p:xfrm>
        <a:graphic>
          <a:graphicData uri="http://schemas.openxmlformats.org/drawingml/2006/table">
            <a:tbl>
              <a:tblPr firstRow="1" bandRow="1">
                <a:tableStyleId>{5C22544A-7EE6-4342-B048-85BDC9FD1C3A}</a:tableStyleId>
              </a:tblPr>
              <a:tblGrid>
                <a:gridCol w="1045666">
                  <a:extLst>
                    <a:ext uri="{9D8B030D-6E8A-4147-A177-3AD203B41FA5}">
                      <a16:colId xmlns:a16="http://schemas.microsoft.com/office/drawing/2014/main" xmlns="" val="4262371446"/>
                    </a:ext>
                  </a:extLst>
                </a:gridCol>
                <a:gridCol w="1045666">
                  <a:extLst>
                    <a:ext uri="{9D8B030D-6E8A-4147-A177-3AD203B41FA5}">
                      <a16:colId xmlns:a16="http://schemas.microsoft.com/office/drawing/2014/main" xmlns="" val="2964771172"/>
                    </a:ext>
                  </a:extLst>
                </a:gridCol>
                <a:gridCol w="1045666">
                  <a:extLst>
                    <a:ext uri="{9D8B030D-6E8A-4147-A177-3AD203B41FA5}">
                      <a16:colId xmlns:a16="http://schemas.microsoft.com/office/drawing/2014/main" xmlns="" val="2336443426"/>
                    </a:ext>
                  </a:extLst>
                </a:gridCol>
                <a:gridCol w="1045666">
                  <a:extLst>
                    <a:ext uri="{9D8B030D-6E8A-4147-A177-3AD203B41FA5}">
                      <a16:colId xmlns:a16="http://schemas.microsoft.com/office/drawing/2014/main" xmlns="" val="2744128259"/>
                    </a:ext>
                  </a:extLst>
                </a:gridCol>
                <a:gridCol w="1045666">
                  <a:extLst>
                    <a:ext uri="{9D8B030D-6E8A-4147-A177-3AD203B41FA5}">
                      <a16:colId xmlns:a16="http://schemas.microsoft.com/office/drawing/2014/main" xmlns="" val="1516603564"/>
                    </a:ext>
                  </a:extLst>
                </a:gridCol>
              </a:tblGrid>
              <a:tr h="469377">
                <a:tc>
                  <a:txBody>
                    <a:bodyPr/>
                    <a:lstStyle/>
                    <a:p>
                      <a:pPr algn="ctr" fontAlgn="base"/>
                      <a:r>
                        <a:rPr lang="en-IN" sz="1250" b="1">
                          <a:effectLst/>
                        </a:rPr>
                        <a:t>EMP_NO</a:t>
                      </a:r>
                    </a:p>
                  </a:txBody>
                  <a:tcPr marL="76200" marR="76200" marT="106680" marB="106680" anchor="ctr"/>
                </a:tc>
                <a:tc>
                  <a:txBody>
                    <a:bodyPr/>
                    <a:lstStyle/>
                    <a:p>
                      <a:pPr algn="ctr" fontAlgn="base"/>
                      <a:r>
                        <a:rPr lang="en-IN" sz="1250" b="1">
                          <a:effectLst/>
                        </a:rPr>
                        <a:t>NAME</a:t>
                      </a:r>
                    </a:p>
                  </a:txBody>
                  <a:tcPr marL="76200" marR="76200" marT="106680" marB="106680" anchor="ctr"/>
                </a:tc>
                <a:tc>
                  <a:txBody>
                    <a:bodyPr/>
                    <a:lstStyle/>
                    <a:p>
                      <a:pPr algn="ctr" fontAlgn="base"/>
                      <a:r>
                        <a:rPr lang="en-IN" sz="1250" b="1">
                          <a:effectLst/>
                        </a:rPr>
                        <a:t>ADDRESS</a:t>
                      </a:r>
                    </a:p>
                  </a:txBody>
                  <a:tcPr marL="76200" marR="76200" marT="106680" marB="106680" anchor="ctr"/>
                </a:tc>
                <a:tc>
                  <a:txBody>
                    <a:bodyPr/>
                    <a:lstStyle/>
                    <a:p>
                      <a:pPr algn="ctr" fontAlgn="base"/>
                      <a:r>
                        <a:rPr lang="en-IN" sz="1250" b="1">
                          <a:effectLst/>
                        </a:rPr>
                        <a:t>PHONE</a:t>
                      </a:r>
                    </a:p>
                  </a:txBody>
                  <a:tcPr marL="76200" marR="76200" marT="106680" marB="106680" anchor="ctr"/>
                </a:tc>
                <a:tc>
                  <a:txBody>
                    <a:bodyPr/>
                    <a:lstStyle/>
                    <a:p>
                      <a:pPr algn="ctr" fontAlgn="base"/>
                      <a:r>
                        <a:rPr lang="en-IN" sz="1250" b="1">
                          <a:effectLst/>
                        </a:rPr>
                        <a:t>AGE</a:t>
                      </a:r>
                    </a:p>
                  </a:txBody>
                  <a:tcPr marL="76200" marR="76200" marT="106680" marB="106680" anchor="ctr"/>
                </a:tc>
                <a:extLst>
                  <a:ext uri="{0D108BD9-81ED-4DB2-BD59-A6C34878D82A}">
                    <a16:rowId xmlns:a16="http://schemas.microsoft.com/office/drawing/2014/main" xmlns="" val="1831073401"/>
                  </a:ext>
                </a:extLst>
              </a:tr>
              <a:tr h="469377">
                <a:tc>
                  <a:txBody>
                    <a:bodyPr/>
                    <a:lstStyle/>
                    <a:p>
                      <a:pPr algn="ctr" fontAlgn="base"/>
                      <a:r>
                        <a:rPr lang="en-IN" sz="1250" b="1">
                          <a:effectLst/>
                        </a:rPr>
                        <a:t>1</a:t>
                      </a:r>
                    </a:p>
                  </a:txBody>
                  <a:tcPr marL="76200" marR="76200" marT="106680" marB="106680" anchor="ctr"/>
                </a:tc>
                <a:tc>
                  <a:txBody>
                    <a:bodyPr/>
                    <a:lstStyle/>
                    <a:p>
                      <a:pPr algn="ctr" fontAlgn="base"/>
                      <a:r>
                        <a:rPr lang="en-IN" sz="1250" b="1">
                          <a:effectLst/>
                        </a:rPr>
                        <a:t>RAM</a:t>
                      </a:r>
                    </a:p>
                  </a:txBody>
                  <a:tcPr marL="76200" marR="76200" marT="106680" marB="106680" anchor="ctr"/>
                </a:tc>
                <a:tc>
                  <a:txBody>
                    <a:bodyPr/>
                    <a:lstStyle/>
                    <a:p>
                      <a:pPr algn="ctr" fontAlgn="base"/>
                      <a:r>
                        <a:rPr lang="en-IN" sz="1250" b="1">
                          <a:effectLst/>
                        </a:rPr>
                        <a:t>DELHI</a:t>
                      </a:r>
                    </a:p>
                  </a:txBody>
                  <a:tcPr marL="76200" marR="76200" marT="106680" marB="106680" anchor="ctr"/>
                </a:tc>
                <a:tc>
                  <a:txBody>
                    <a:bodyPr/>
                    <a:lstStyle/>
                    <a:p>
                      <a:pPr algn="ctr" fontAlgn="base"/>
                      <a:r>
                        <a:rPr lang="en-IN" sz="1250" b="1">
                          <a:effectLst/>
                        </a:rPr>
                        <a:t>9455123451</a:t>
                      </a:r>
                    </a:p>
                  </a:txBody>
                  <a:tcPr marL="76200" marR="76200" marT="106680" marB="106680" anchor="ctr"/>
                </a:tc>
                <a:tc>
                  <a:txBody>
                    <a:bodyPr/>
                    <a:lstStyle/>
                    <a:p>
                      <a:pPr algn="ctr" fontAlgn="base"/>
                      <a:r>
                        <a:rPr lang="en-IN" sz="1250" b="1">
                          <a:effectLst/>
                        </a:rPr>
                        <a:t>18</a:t>
                      </a:r>
                    </a:p>
                  </a:txBody>
                  <a:tcPr marL="76200" marR="76200" marT="106680" marB="106680" anchor="ctr"/>
                </a:tc>
                <a:extLst>
                  <a:ext uri="{0D108BD9-81ED-4DB2-BD59-A6C34878D82A}">
                    <a16:rowId xmlns:a16="http://schemas.microsoft.com/office/drawing/2014/main" xmlns="" val="2363713498"/>
                  </a:ext>
                </a:extLst>
              </a:tr>
              <a:tr h="469377">
                <a:tc>
                  <a:txBody>
                    <a:bodyPr/>
                    <a:lstStyle/>
                    <a:p>
                      <a:pPr algn="ctr" fontAlgn="base"/>
                      <a:r>
                        <a:rPr lang="en-IN" sz="1250" b="1">
                          <a:effectLst/>
                        </a:rPr>
                        <a:t>5</a:t>
                      </a:r>
                    </a:p>
                  </a:txBody>
                  <a:tcPr marL="76200" marR="76200" marT="106680" marB="106680" anchor="ctr"/>
                </a:tc>
                <a:tc>
                  <a:txBody>
                    <a:bodyPr/>
                    <a:lstStyle/>
                    <a:p>
                      <a:pPr algn="ctr" fontAlgn="base"/>
                      <a:r>
                        <a:rPr lang="en-IN" sz="1250" b="1">
                          <a:effectLst/>
                        </a:rPr>
                        <a:t>NARESH</a:t>
                      </a:r>
                    </a:p>
                  </a:txBody>
                  <a:tcPr marL="76200" marR="76200" marT="106680" marB="106680" anchor="ctr"/>
                </a:tc>
                <a:tc>
                  <a:txBody>
                    <a:bodyPr/>
                    <a:lstStyle/>
                    <a:p>
                      <a:pPr algn="ctr" fontAlgn="base"/>
                      <a:r>
                        <a:rPr lang="en-IN" sz="1250" b="1">
                          <a:effectLst/>
                        </a:rPr>
                        <a:t>HISAR</a:t>
                      </a:r>
                    </a:p>
                  </a:txBody>
                  <a:tcPr marL="76200" marR="76200" marT="106680" marB="106680" anchor="ctr"/>
                </a:tc>
                <a:tc>
                  <a:txBody>
                    <a:bodyPr/>
                    <a:lstStyle/>
                    <a:p>
                      <a:pPr algn="ctr" fontAlgn="base"/>
                      <a:r>
                        <a:rPr lang="en-IN" sz="1250" b="1">
                          <a:effectLst/>
                        </a:rPr>
                        <a:t>9782918192</a:t>
                      </a:r>
                    </a:p>
                  </a:txBody>
                  <a:tcPr marL="76200" marR="76200" marT="106680" marB="106680" anchor="ctr"/>
                </a:tc>
                <a:tc>
                  <a:txBody>
                    <a:bodyPr/>
                    <a:lstStyle/>
                    <a:p>
                      <a:pPr algn="ctr" fontAlgn="base"/>
                      <a:r>
                        <a:rPr lang="en-IN" sz="1250" b="1">
                          <a:effectLst/>
                        </a:rPr>
                        <a:t>22</a:t>
                      </a:r>
                    </a:p>
                  </a:txBody>
                  <a:tcPr marL="76200" marR="76200" marT="106680" marB="106680" anchor="ctr"/>
                </a:tc>
                <a:extLst>
                  <a:ext uri="{0D108BD9-81ED-4DB2-BD59-A6C34878D82A}">
                    <a16:rowId xmlns:a16="http://schemas.microsoft.com/office/drawing/2014/main" xmlns="" val="902947204"/>
                  </a:ext>
                </a:extLst>
              </a:tr>
              <a:tr h="469377">
                <a:tc>
                  <a:txBody>
                    <a:bodyPr/>
                    <a:lstStyle/>
                    <a:p>
                      <a:pPr algn="ctr" fontAlgn="base"/>
                      <a:r>
                        <a:rPr lang="en-IN" sz="1250" b="1">
                          <a:effectLst/>
                        </a:rPr>
                        <a:t>6</a:t>
                      </a:r>
                    </a:p>
                  </a:txBody>
                  <a:tcPr marL="76200" marR="76200" marT="106680" marB="106680" anchor="ctr"/>
                </a:tc>
                <a:tc>
                  <a:txBody>
                    <a:bodyPr/>
                    <a:lstStyle/>
                    <a:p>
                      <a:pPr algn="ctr" fontAlgn="base"/>
                      <a:r>
                        <a:rPr lang="en-IN" sz="1250" b="1">
                          <a:effectLst/>
                        </a:rPr>
                        <a:t>SWETA</a:t>
                      </a:r>
                    </a:p>
                  </a:txBody>
                  <a:tcPr marL="76200" marR="76200" marT="106680" marB="106680" anchor="ctr"/>
                </a:tc>
                <a:tc>
                  <a:txBody>
                    <a:bodyPr/>
                    <a:lstStyle/>
                    <a:p>
                      <a:pPr algn="ctr" fontAlgn="base"/>
                      <a:r>
                        <a:rPr lang="en-IN" sz="1250" b="1">
                          <a:effectLst/>
                        </a:rPr>
                        <a:t>RANCHI</a:t>
                      </a:r>
                    </a:p>
                  </a:txBody>
                  <a:tcPr marL="76200" marR="76200" marT="106680" marB="106680" anchor="ctr"/>
                </a:tc>
                <a:tc>
                  <a:txBody>
                    <a:bodyPr/>
                    <a:lstStyle/>
                    <a:p>
                      <a:pPr algn="ctr" fontAlgn="base"/>
                      <a:r>
                        <a:rPr lang="en-IN" sz="1250" b="1">
                          <a:effectLst/>
                        </a:rPr>
                        <a:t>9852617621</a:t>
                      </a:r>
                    </a:p>
                  </a:txBody>
                  <a:tcPr marL="76200" marR="76200" marT="106680" marB="106680" anchor="ctr"/>
                </a:tc>
                <a:tc>
                  <a:txBody>
                    <a:bodyPr/>
                    <a:lstStyle/>
                    <a:p>
                      <a:pPr algn="ctr" fontAlgn="base"/>
                      <a:r>
                        <a:rPr lang="en-IN" sz="1250" b="1">
                          <a:effectLst/>
                        </a:rPr>
                        <a:t>21</a:t>
                      </a:r>
                    </a:p>
                  </a:txBody>
                  <a:tcPr marL="76200" marR="76200" marT="106680" marB="106680" anchor="ctr"/>
                </a:tc>
                <a:extLst>
                  <a:ext uri="{0D108BD9-81ED-4DB2-BD59-A6C34878D82A}">
                    <a16:rowId xmlns:a16="http://schemas.microsoft.com/office/drawing/2014/main" xmlns="" val="2889671715"/>
                  </a:ext>
                </a:extLst>
              </a:tr>
              <a:tr h="469377">
                <a:tc>
                  <a:txBody>
                    <a:bodyPr/>
                    <a:lstStyle/>
                    <a:p>
                      <a:pPr algn="ctr" fontAlgn="base"/>
                      <a:r>
                        <a:rPr lang="en-IN" sz="1250" b="1">
                          <a:effectLst/>
                        </a:rPr>
                        <a:t>4</a:t>
                      </a:r>
                    </a:p>
                  </a:txBody>
                  <a:tcPr marL="76200" marR="76200" marT="106680" marB="106680" anchor="ctr"/>
                </a:tc>
                <a:tc>
                  <a:txBody>
                    <a:bodyPr/>
                    <a:lstStyle/>
                    <a:p>
                      <a:pPr algn="ctr" fontAlgn="base"/>
                      <a:r>
                        <a:rPr lang="en-IN" sz="1250" b="1">
                          <a:effectLst/>
                        </a:rPr>
                        <a:t>SURESH</a:t>
                      </a:r>
                    </a:p>
                  </a:txBody>
                  <a:tcPr marL="76200" marR="76200" marT="106680" marB="106680" anchor="ctr"/>
                </a:tc>
                <a:tc>
                  <a:txBody>
                    <a:bodyPr/>
                    <a:lstStyle/>
                    <a:p>
                      <a:pPr algn="ctr" fontAlgn="base"/>
                      <a:r>
                        <a:rPr lang="en-IN" sz="1250" b="1">
                          <a:effectLst/>
                        </a:rPr>
                        <a:t>DELHI</a:t>
                      </a:r>
                    </a:p>
                  </a:txBody>
                  <a:tcPr marL="76200" marR="76200" marT="106680" marB="106680" anchor="ctr"/>
                </a:tc>
                <a:tc>
                  <a:txBody>
                    <a:bodyPr/>
                    <a:lstStyle/>
                    <a:p>
                      <a:pPr algn="ctr" fontAlgn="base"/>
                      <a:r>
                        <a:rPr lang="en-IN" sz="1250" b="1">
                          <a:effectLst/>
                        </a:rPr>
                        <a:t>9156768971</a:t>
                      </a:r>
                    </a:p>
                  </a:txBody>
                  <a:tcPr marL="76200" marR="76200" marT="106680" marB="106680" anchor="ctr"/>
                </a:tc>
                <a:tc>
                  <a:txBody>
                    <a:bodyPr/>
                    <a:lstStyle/>
                    <a:p>
                      <a:pPr algn="ctr" fontAlgn="base"/>
                      <a:r>
                        <a:rPr lang="en-IN" sz="1250" b="1" dirty="0">
                          <a:effectLst/>
                        </a:rPr>
                        <a:t>18</a:t>
                      </a:r>
                    </a:p>
                  </a:txBody>
                  <a:tcPr marL="76200" marR="76200" marT="106680" marB="106680" anchor="ctr"/>
                </a:tc>
                <a:extLst>
                  <a:ext uri="{0D108BD9-81ED-4DB2-BD59-A6C34878D82A}">
                    <a16:rowId xmlns:a16="http://schemas.microsoft.com/office/drawing/2014/main" xmlns="" val="1625343975"/>
                  </a:ext>
                </a:extLst>
              </a:tr>
            </a:tbl>
          </a:graphicData>
        </a:graphic>
      </p:graphicFrame>
      <p:sp>
        <p:nvSpPr>
          <p:cNvPr id="10" name="TextBox 9">
            <a:extLst>
              <a:ext uri="{FF2B5EF4-FFF2-40B4-BE49-F238E27FC236}">
                <a16:creationId xmlns:a16="http://schemas.microsoft.com/office/drawing/2014/main" xmlns="" id="{6830442F-2419-4D48-876B-C4E8687B02EC}"/>
              </a:ext>
            </a:extLst>
          </p:cNvPr>
          <p:cNvSpPr txBox="1"/>
          <p:nvPr/>
        </p:nvSpPr>
        <p:spPr>
          <a:xfrm>
            <a:off x="8646599" y="2171196"/>
            <a:ext cx="1302798" cy="369332"/>
          </a:xfrm>
          <a:prstGeom prst="rect">
            <a:avLst/>
          </a:prstGeom>
          <a:noFill/>
        </p:spPr>
        <p:txBody>
          <a:bodyPr wrap="square">
            <a:spAutoFit/>
          </a:bodyPr>
          <a:lstStyle/>
          <a:p>
            <a:r>
              <a:rPr lang="en-IN" b="1" i="0" dirty="0">
                <a:solidFill>
                  <a:srgbClr val="273239"/>
                </a:solidFill>
                <a:effectLst/>
                <a:latin typeface="urw-din"/>
              </a:rPr>
              <a:t>EMPLOYEE </a:t>
            </a:r>
            <a:endParaRPr lang="en-IN" dirty="0"/>
          </a:p>
        </p:txBody>
      </p:sp>
      <p:sp>
        <p:nvSpPr>
          <p:cNvPr id="11" name="Rectangle 1">
            <a:extLst>
              <a:ext uri="{FF2B5EF4-FFF2-40B4-BE49-F238E27FC236}">
                <a16:creationId xmlns:a16="http://schemas.microsoft.com/office/drawing/2014/main" xmlns="" id="{28436901-B687-42F2-A274-5932E95BE216}"/>
              </a:ext>
            </a:extLst>
          </p:cNvPr>
          <p:cNvSpPr>
            <a:spLocks noChangeArrowheads="1"/>
          </p:cNvSpPr>
          <p:nvPr/>
        </p:nvSpPr>
        <p:spPr bwMode="auto">
          <a:xfrm>
            <a:off x="2894001" y="5335039"/>
            <a:ext cx="640399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273239"/>
                </a:solidFill>
                <a:effectLst/>
                <a:latin typeface="Consolas" panose="020B0609020204030204" pitchFamily="49" charset="0"/>
              </a:rPr>
              <a:t>STUDENT⟖</a:t>
            </a:r>
            <a:r>
              <a:rPr kumimoji="0" lang="en-US" altLang="en-US" sz="2400" b="1" i="0" u="none" strike="noStrike" cap="none" normalizeH="0" baseline="-30000">
                <a:ln>
                  <a:noFill/>
                </a:ln>
                <a:solidFill>
                  <a:srgbClr val="273239"/>
                </a:solidFill>
                <a:effectLst/>
                <a:latin typeface="Consolas" panose="020B0609020204030204" pitchFamily="49" charset="0"/>
              </a:rPr>
              <a:t>STUDENT.ROLL_NO&gt;EMPLOYEE.EMP_NO</a:t>
            </a:r>
            <a:r>
              <a:rPr kumimoji="0" lang="en-US" altLang="en-US" sz="2400" b="1" i="0" u="none" strike="noStrike" cap="none" normalizeH="0" baseline="0">
                <a:ln>
                  <a:noFill/>
                </a:ln>
                <a:solidFill>
                  <a:srgbClr val="273239"/>
                </a:solidFill>
                <a:effectLst/>
                <a:latin typeface="Consolas" panose="020B0609020204030204" pitchFamily="49" charset="0"/>
              </a:rPr>
              <a:t>EMPLOYEE</a:t>
            </a:r>
            <a:r>
              <a:rPr kumimoji="0" lang="en-US" altLang="en-US" sz="2400" b="0" i="0" u="none" strike="noStrike" cap="none" normalizeH="0" baseline="0">
                <a:ln>
                  <a:noFill/>
                </a:ln>
                <a:solidFill>
                  <a:schemeClr val="tx1"/>
                </a:solidFill>
                <a:effectLst/>
              </a:rPr>
              <a:t> </a:t>
            </a:r>
            <a:endParaRPr kumimoji="0" lang="en-US" altLang="en-US"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05828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1DF992B-724B-402E-B64B-DB13E2209B99}"/>
              </a:ext>
            </a:extLst>
          </p:cNvPr>
          <p:cNvSpPr>
            <a:spLocks noGrp="1"/>
          </p:cNvSpPr>
          <p:nvPr>
            <p:ph idx="1"/>
          </p:nvPr>
        </p:nvSpPr>
        <p:spPr>
          <a:xfrm>
            <a:off x="1171852" y="932154"/>
            <a:ext cx="10901778" cy="5788241"/>
          </a:xfrm>
        </p:spPr>
        <p:txBody>
          <a:bodyPr/>
          <a:lstStyle/>
          <a:p>
            <a:pPr>
              <a:buFont typeface="Wingdings" panose="05000000000000000000" pitchFamily="2" charset="2"/>
              <a:buChar char="q"/>
            </a:pPr>
            <a:r>
              <a:rPr lang="en-IN" b="1" dirty="0"/>
              <a:t>Result</a:t>
            </a:r>
          </a:p>
        </p:txBody>
      </p:sp>
      <p:sp>
        <p:nvSpPr>
          <p:cNvPr id="4" name="Title 1">
            <a:extLst>
              <a:ext uri="{FF2B5EF4-FFF2-40B4-BE49-F238E27FC236}">
                <a16:creationId xmlns:a16="http://schemas.microsoft.com/office/drawing/2014/main" xmlns="" id="{E97FAAF2-7ECE-4FC9-8541-1FC8042F7D66}"/>
              </a:ext>
            </a:extLst>
          </p:cNvPr>
          <p:cNvSpPr>
            <a:spLocks noGrp="1"/>
          </p:cNvSpPr>
          <p:nvPr>
            <p:ph type="title"/>
          </p:nvPr>
        </p:nvSpPr>
        <p:spPr>
          <a:xfrm>
            <a:off x="838200" y="18894"/>
            <a:ext cx="10515600" cy="1090815"/>
          </a:xfrm>
        </p:spPr>
        <p:txBody>
          <a:bodyPr/>
          <a:lstStyle/>
          <a:p>
            <a:pPr algn="ctr"/>
            <a:r>
              <a:rPr lang="en-IN" b="1" dirty="0">
                <a:solidFill>
                  <a:schemeClr val="accent4">
                    <a:lumMod val="50000"/>
                  </a:schemeClr>
                </a:solidFill>
              </a:rPr>
              <a:t>Right Outer Join</a:t>
            </a:r>
          </a:p>
        </p:txBody>
      </p:sp>
      <p:graphicFrame>
        <p:nvGraphicFramePr>
          <p:cNvPr id="5" name="Table 5">
            <a:extLst>
              <a:ext uri="{FF2B5EF4-FFF2-40B4-BE49-F238E27FC236}">
                <a16:creationId xmlns:a16="http://schemas.microsoft.com/office/drawing/2014/main" xmlns="" id="{366B8657-AFFB-4FE5-8163-A80139472513}"/>
              </a:ext>
            </a:extLst>
          </p:cNvPr>
          <p:cNvGraphicFramePr>
            <a:graphicFrameLocks noGrp="1"/>
          </p:cNvGraphicFramePr>
          <p:nvPr>
            <p:extLst>
              <p:ext uri="{D42A27DB-BD31-4B8C-83A1-F6EECF244321}">
                <p14:modId xmlns:p14="http://schemas.microsoft.com/office/powerpoint/2010/main" val="2092557706"/>
              </p:ext>
            </p:extLst>
          </p:nvPr>
        </p:nvGraphicFramePr>
        <p:xfrm>
          <a:off x="1376039" y="1713965"/>
          <a:ext cx="9862350" cy="2827020"/>
        </p:xfrm>
        <a:graphic>
          <a:graphicData uri="http://schemas.openxmlformats.org/drawingml/2006/table">
            <a:tbl>
              <a:tblPr firstRow="1" bandRow="1">
                <a:tableStyleId>{5C22544A-7EE6-4342-B048-85BDC9FD1C3A}</a:tableStyleId>
              </a:tblPr>
              <a:tblGrid>
                <a:gridCol w="986235">
                  <a:extLst>
                    <a:ext uri="{9D8B030D-6E8A-4147-A177-3AD203B41FA5}">
                      <a16:colId xmlns:a16="http://schemas.microsoft.com/office/drawing/2014/main" xmlns="" val="784914389"/>
                    </a:ext>
                  </a:extLst>
                </a:gridCol>
                <a:gridCol w="986235">
                  <a:extLst>
                    <a:ext uri="{9D8B030D-6E8A-4147-A177-3AD203B41FA5}">
                      <a16:colId xmlns:a16="http://schemas.microsoft.com/office/drawing/2014/main" xmlns="" val="784056201"/>
                    </a:ext>
                  </a:extLst>
                </a:gridCol>
                <a:gridCol w="986235">
                  <a:extLst>
                    <a:ext uri="{9D8B030D-6E8A-4147-A177-3AD203B41FA5}">
                      <a16:colId xmlns:a16="http://schemas.microsoft.com/office/drawing/2014/main" xmlns="" val="2150470339"/>
                    </a:ext>
                  </a:extLst>
                </a:gridCol>
                <a:gridCol w="986235">
                  <a:extLst>
                    <a:ext uri="{9D8B030D-6E8A-4147-A177-3AD203B41FA5}">
                      <a16:colId xmlns:a16="http://schemas.microsoft.com/office/drawing/2014/main" xmlns="" val="1015980249"/>
                    </a:ext>
                  </a:extLst>
                </a:gridCol>
                <a:gridCol w="986235">
                  <a:extLst>
                    <a:ext uri="{9D8B030D-6E8A-4147-A177-3AD203B41FA5}">
                      <a16:colId xmlns:a16="http://schemas.microsoft.com/office/drawing/2014/main" xmlns="" val="1682528883"/>
                    </a:ext>
                  </a:extLst>
                </a:gridCol>
                <a:gridCol w="986235">
                  <a:extLst>
                    <a:ext uri="{9D8B030D-6E8A-4147-A177-3AD203B41FA5}">
                      <a16:colId xmlns:a16="http://schemas.microsoft.com/office/drawing/2014/main" xmlns="" val="934225522"/>
                    </a:ext>
                  </a:extLst>
                </a:gridCol>
                <a:gridCol w="986235">
                  <a:extLst>
                    <a:ext uri="{9D8B030D-6E8A-4147-A177-3AD203B41FA5}">
                      <a16:colId xmlns:a16="http://schemas.microsoft.com/office/drawing/2014/main" xmlns="" val="3569994153"/>
                    </a:ext>
                  </a:extLst>
                </a:gridCol>
                <a:gridCol w="986235">
                  <a:extLst>
                    <a:ext uri="{9D8B030D-6E8A-4147-A177-3AD203B41FA5}">
                      <a16:colId xmlns:a16="http://schemas.microsoft.com/office/drawing/2014/main" xmlns="" val="4104387599"/>
                    </a:ext>
                  </a:extLst>
                </a:gridCol>
                <a:gridCol w="986235">
                  <a:extLst>
                    <a:ext uri="{9D8B030D-6E8A-4147-A177-3AD203B41FA5}">
                      <a16:colId xmlns:a16="http://schemas.microsoft.com/office/drawing/2014/main" xmlns="" val="3347544178"/>
                    </a:ext>
                  </a:extLst>
                </a:gridCol>
                <a:gridCol w="986235">
                  <a:extLst>
                    <a:ext uri="{9D8B030D-6E8A-4147-A177-3AD203B41FA5}">
                      <a16:colId xmlns:a16="http://schemas.microsoft.com/office/drawing/2014/main" xmlns="" val="4017856242"/>
                    </a:ext>
                  </a:extLst>
                </a:gridCol>
              </a:tblGrid>
              <a:tr h="370840">
                <a:tc>
                  <a:txBody>
                    <a:bodyPr/>
                    <a:lstStyle/>
                    <a:p>
                      <a:pPr algn="ctr" fontAlgn="base"/>
                      <a:r>
                        <a:rPr lang="en-IN" sz="1250" b="1">
                          <a:effectLst/>
                        </a:rPr>
                        <a:t>ROLL_NO</a:t>
                      </a:r>
                    </a:p>
                  </a:txBody>
                  <a:tcPr marL="76200" marR="76200" marT="106680" marB="106680" anchor="ctr"/>
                </a:tc>
                <a:tc>
                  <a:txBody>
                    <a:bodyPr/>
                    <a:lstStyle/>
                    <a:p>
                      <a:pPr algn="ctr" fontAlgn="base"/>
                      <a:r>
                        <a:rPr lang="en-IN" sz="1250" b="1">
                          <a:effectLst/>
                        </a:rPr>
                        <a:t>NAME</a:t>
                      </a:r>
                    </a:p>
                  </a:txBody>
                  <a:tcPr marL="76200" marR="76200" marT="106680" marB="106680" anchor="ctr"/>
                </a:tc>
                <a:tc>
                  <a:txBody>
                    <a:bodyPr/>
                    <a:lstStyle/>
                    <a:p>
                      <a:pPr algn="ctr" fontAlgn="base"/>
                      <a:r>
                        <a:rPr lang="en-IN" sz="1250" b="1">
                          <a:effectLst/>
                        </a:rPr>
                        <a:t>ADDRESS</a:t>
                      </a:r>
                    </a:p>
                  </a:txBody>
                  <a:tcPr marL="76200" marR="76200" marT="106680" marB="106680" anchor="ctr"/>
                </a:tc>
                <a:tc>
                  <a:txBody>
                    <a:bodyPr/>
                    <a:lstStyle/>
                    <a:p>
                      <a:pPr algn="ctr" fontAlgn="base"/>
                      <a:r>
                        <a:rPr lang="en-IN" sz="1250" b="1">
                          <a:effectLst/>
                        </a:rPr>
                        <a:t>PHONE</a:t>
                      </a:r>
                    </a:p>
                  </a:txBody>
                  <a:tcPr marL="76200" marR="76200" marT="106680" marB="106680" anchor="ctr"/>
                </a:tc>
                <a:tc>
                  <a:txBody>
                    <a:bodyPr/>
                    <a:lstStyle/>
                    <a:p>
                      <a:pPr algn="ctr" fontAlgn="base"/>
                      <a:r>
                        <a:rPr lang="en-IN" sz="1250" b="1">
                          <a:effectLst/>
                        </a:rPr>
                        <a:t>AGE</a:t>
                      </a:r>
                    </a:p>
                  </a:txBody>
                  <a:tcPr marL="76200" marR="76200" marT="106680" marB="106680" anchor="ctr"/>
                </a:tc>
                <a:tc>
                  <a:txBody>
                    <a:bodyPr/>
                    <a:lstStyle/>
                    <a:p>
                      <a:pPr algn="ctr" fontAlgn="base"/>
                      <a:r>
                        <a:rPr lang="en-IN" sz="1250" b="1">
                          <a:effectLst/>
                        </a:rPr>
                        <a:t>EMP_NO</a:t>
                      </a:r>
                    </a:p>
                  </a:txBody>
                  <a:tcPr marL="76200" marR="76200" marT="106680" marB="106680" anchor="ctr"/>
                </a:tc>
                <a:tc>
                  <a:txBody>
                    <a:bodyPr/>
                    <a:lstStyle/>
                    <a:p>
                      <a:pPr algn="ctr" fontAlgn="base"/>
                      <a:r>
                        <a:rPr lang="en-IN" sz="1250" b="1">
                          <a:effectLst/>
                        </a:rPr>
                        <a:t>NAME</a:t>
                      </a:r>
                    </a:p>
                  </a:txBody>
                  <a:tcPr marL="76200" marR="76200" marT="106680" marB="106680" anchor="ctr"/>
                </a:tc>
                <a:tc>
                  <a:txBody>
                    <a:bodyPr/>
                    <a:lstStyle/>
                    <a:p>
                      <a:pPr algn="ctr" fontAlgn="base"/>
                      <a:r>
                        <a:rPr lang="en-IN" sz="1250" b="1">
                          <a:effectLst/>
                        </a:rPr>
                        <a:t>ADDRESS</a:t>
                      </a:r>
                    </a:p>
                  </a:txBody>
                  <a:tcPr marL="76200" marR="76200" marT="106680" marB="106680" anchor="ctr"/>
                </a:tc>
                <a:tc>
                  <a:txBody>
                    <a:bodyPr/>
                    <a:lstStyle/>
                    <a:p>
                      <a:pPr algn="ctr" fontAlgn="base"/>
                      <a:r>
                        <a:rPr lang="en-IN" sz="1250" b="1">
                          <a:effectLst/>
                        </a:rPr>
                        <a:t>PHONE</a:t>
                      </a:r>
                    </a:p>
                  </a:txBody>
                  <a:tcPr marL="76200" marR="76200" marT="106680" marB="106680" anchor="ctr"/>
                </a:tc>
                <a:tc>
                  <a:txBody>
                    <a:bodyPr/>
                    <a:lstStyle/>
                    <a:p>
                      <a:pPr algn="ctr" fontAlgn="base"/>
                      <a:r>
                        <a:rPr lang="en-IN" sz="1250" b="1">
                          <a:effectLst/>
                        </a:rPr>
                        <a:t>AGE</a:t>
                      </a:r>
                    </a:p>
                  </a:txBody>
                  <a:tcPr marL="76200" marR="76200" marT="106680" marB="106680" anchor="ctr"/>
                </a:tc>
                <a:extLst>
                  <a:ext uri="{0D108BD9-81ED-4DB2-BD59-A6C34878D82A}">
                    <a16:rowId xmlns:a16="http://schemas.microsoft.com/office/drawing/2014/main" xmlns="" val="1638866588"/>
                  </a:ext>
                </a:extLst>
              </a:tr>
              <a:tr h="370840">
                <a:tc>
                  <a:txBody>
                    <a:bodyPr/>
                    <a:lstStyle/>
                    <a:p>
                      <a:pPr algn="ctr" fontAlgn="base"/>
                      <a:r>
                        <a:rPr lang="en-IN" sz="1250" b="1">
                          <a:effectLst/>
                        </a:rPr>
                        <a:t>2</a:t>
                      </a:r>
                    </a:p>
                  </a:txBody>
                  <a:tcPr marL="76200" marR="76200" marT="106680" marB="106680" anchor="ctr"/>
                </a:tc>
                <a:tc>
                  <a:txBody>
                    <a:bodyPr/>
                    <a:lstStyle/>
                    <a:p>
                      <a:pPr algn="ctr" fontAlgn="base"/>
                      <a:r>
                        <a:rPr lang="en-IN" sz="1250" b="1">
                          <a:effectLst/>
                        </a:rPr>
                        <a:t>RAMESH</a:t>
                      </a:r>
                    </a:p>
                  </a:txBody>
                  <a:tcPr marL="76200" marR="76200" marT="106680" marB="106680" anchor="ctr"/>
                </a:tc>
                <a:tc>
                  <a:txBody>
                    <a:bodyPr/>
                    <a:lstStyle/>
                    <a:p>
                      <a:pPr algn="ctr" fontAlgn="base"/>
                      <a:r>
                        <a:rPr lang="en-IN" sz="1250" b="1">
                          <a:effectLst/>
                        </a:rPr>
                        <a:t>GURGAON</a:t>
                      </a:r>
                    </a:p>
                  </a:txBody>
                  <a:tcPr marL="76200" marR="76200" marT="106680" marB="106680" anchor="ctr"/>
                </a:tc>
                <a:tc>
                  <a:txBody>
                    <a:bodyPr/>
                    <a:lstStyle/>
                    <a:p>
                      <a:pPr algn="ctr" fontAlgn="base"/>
                      <a:r>
                        <a:rPr lang="en-IN" sz="1250" b="1">
                          <a:effectLst/>
                        </a:rPr>
                        <a:t>9652431543</a:t>
                      </a:r>
                    </a:p>
                  </a:txBody>
                  <a:tcPr marL="76200" marR="76200" marT="106680" marB="106680" anchor="ctr"/>
                </a:tc>
                <a:tc>
                  <a:txBody>
                    <a:bodyPr/>
                    <a:lstStyle/>
                    <a:p>
                      <a:pPr algn="ctr" fontAlgn="base"/>
                      <a:r>
                        <a:rPr lang="en-IN" sz="1250" b="1">
                          <a:effectLst/>
                        </a:rPr>
                        <a:t>18</a:t>
                      </a:r>
                    </a:p>
                  </a:txBody>
                  <a:tcPr marL="76200" marR="76200" marT="106680" marB="106680" anchor="ctr"/>
                </a:tc>
                <a:tc>
                  <a:txBody>
                    <a:bodyPr/>
                    <a:lstStyle/>
                    <a:p>
                      <a:pPr algn="ctr" fontAlgn="base"/>
                      <a:r>
                        <a:rPr lang="en-IN" sz="1250" b="1">
                          <a:effectLst/>
                        </a:rPr>
                        <a:t>1</a:t>
                      </a:r>
                    </a:p>
                  </a:txBody>
                  <a:tcPr marL="76200" marR="76200" marT="106680" marB="106680" anchor="ctr"/>
                </a:tc>
                <a:tc>
                  <a:txBody>
                    <a:bodyPr/>
                    <a:lstStyle/>
                    <a:p>
                      <a:pPr algn="ctr" fontAlgn="base"/>
                      <a:r>
                        <a:rPr lang="en-IN" sz="1250" b="1">
                          <a:effectLst/>
                        </a:rPr>
                        <a:t>RAM</a:t>
                      </a:r>
                    </a:p>
                  </a:txBody>
                  <a:tcPr marL="76200" marR="76200" marT="106680" marB="106680" anchor="ctr"/>
                </a:tc>
                <a:tc>
                  <a:txBody>
                    <a:bodyPr/>
                    <a:lstStyle/>
                    <a:p>
                      <a:pPr algn="ctr" fontAlgn="base"/>
                      <a:r>
                        <a:rPr lang="en-IN" sz="1250" b="1">
                          <a:effectLst/>
                        </a:rPr>
                        <a:t>DELHI</a:t>
                      </a:r>
                    </a:p>
                  </a:txBody>
                  <a:tcPr marL="76200" marR="76200" marT="106680" marB="106680" anchor="ctr"/>
                </a:tc>
                <a:tc>
                  <a:txBody>
                    <a:bodyPr/>
                    <a:lstStyle/>
                    <a:p>
                      <a:pPr algn="ctr" fontAlgn="base"/>
                      <a:r>
                        <a:rPr lang="en-IN" sz="1250" b="1">
                          <a:effectLst/>
                        </a:rPr>
                        <a:t>9455123451</a:t>
                      </a:r>
                    </a:p>
                  </a:txBody>
                  <a:tcPr marL="76200" marR="76200" marT="106680" marB="106680" anchor="ctr"/>
                </a:tc>
                <a:tc>
                  <a:txBody>
                    <a:bodyPr/>
                    <a:lstStyle/>
                    <a:p>
                      <a:pPr algn="ctr" fontAlgn="base"/>
                      <a:r>
                        <a:rPr lang="en-IN" sz="1250" b="1">
                          <a:effectLst/>
                        </a:rPr>
                        <a:t>18</a:t>
                      </a:r>
                    </a:p>
                  </a:txBody>
                  <a:tcPr marL="76200" marR="76200" marT="106680" marB="106680" anchor="ctr"/>
                </a:tc>
                <a:extLst>
                  <a:ext uri="{0D108BD9-81ED-4DB2-BD59-A6C34878D82A}">
                    <a16:rowId xmlns:a16="http://schemas.microsoft.com/office/drawing/2014/main" xmlns="" val="2741626657"/>
                  </a:ext>
                </a:extLst>
              </a:tr>
              <a:tr h="370840">
                <a:tc>
                  <a:txBody>
                    <a:bodyPr/>
                    <a:lstStyle/>
                    <a:p>
                      <a:pPr algn="ctr" fontAlgn="base"/>
                      <a:r>
                        <a:rPr lang="en-IN" sz="1250" b="1">
                          <a:effectLst/>
                        </a:rPr>
                        <a:t>3</a:t>
                      </a:r>
                    </a:p>
                  </a:txBody>
                  <a:tcPr marL="76200" marR="76200" marT="106680" marB="106680" anchor="ctr"/>
                </a:tc>
                <a:tc>
                  <a:txBody>
                    <a:bodyPr/>
                    <a:lstStyle/>
                    <a:p>
                      <a:pPr algn="ctr" fontAlgn="base"/>
                      <a:r>
                        <a:rPr lang="en-IN" sz="1250" b="1">
                          <a:effectLst/>
                        </a:rPr>
                        <a:t>SUJIT</a:t>
                      </a:r>
                    </a:p>
                  </a:txBody>
                  <a:tcPr marL="76200" marR="76200" marT="106680" marB="106680" anchor="ctr"/>
                </a:tc>
                <a:tc>
                  <a:txBody>
                    <a:bodyPr/>
                    <a:lstStyle/>
                    <a:p>
                      <a:pPr algn="ctr" fontAlgn="base"/>
                      <a:r>
                        <a:rPr lang="en-IN" sz="1250" b="1">
                          <a:effectLst/>
                        </a:rPr>
                        <a:t>ROHTAK</a:t>
                      </a:r>
                    </a:p>
                  </a:txBody>
                  <a:tcPr marL="76200" marR="76200" marT="106680" marB="106680" anchor="ctr"/>
                </a:tc>
                <a:tc>
                  <a:txBody>
                    <a:bodyPr/>
                    <a:lstStyle/>
                    <a:p>
                      <a:pPr algn="ctr" fontAlgn="base"/>
                      <a:r>
                        <a:rPr lang="en-IN" sz="1250" b="1">
                          <a:effectLst/>
                        </a:rPr>
                        <a:t>9156253131</a:t>
                      </a:r>
                    </a:p>
                  </a:txBody>
                  <a:tcPr marL="76200" marR="76200" marT="106680" marB="106680" anchor="ctr"/>
                </a:tc>
                <a:tc>
                  <a:txBody>
                    <a:bodyPr/>
                    <a:lstStyle/>
                    <a:p>
                      <a:pPr algn="ctr" fontAlgn="base"/>
                      <a:r>
                        <a:rPr lang="en-IN" sz="1250" b="1">
                          <a:effectLst/>
                        </a:rPr>
                        <a:t>20</a:t>
                      </a:r>
                    </a:p>
                  </a:txBody>
                  <a:tcPr marL="76200" marR="76200" marT="106680" marB="106680" anchor="ctr"/>
                </a:tc>
                <a:tc>
                  <a:txBody>
                    <a:bodyPr/>
                    <a:lstStyle/>
                    <a:p>
                      <a:pPr algn="ctr" fontAlgn="base"/>
                      <a:r>
                        <a:rPr lang="en-IN" sz="1250" b="1">
                          <a:effectLst/>
                        </a:rPr>
                        <a:t>1</a:t>
                      </a:r>
                    </a:p>
                  </a:txBody>
                  <a:tcPr marL="76200" marR="76200" marT="106680" marB="106680" anchor="ctr"/>
                </a:tc>
                <a:tc>
                  <a:txBody>
                    <a:bodyPr/>
                    <a:lstStyle/>
                    <a:p>
                      <a:pPr algn="ctr" fontAlgn="base"/>
                      <a:r>
                        <a:rPr lang="en-IN" sz="1250" b="1">
                          <a:effectLst/>
                        </a:rPr>
                        <a:t>RAM</a:t>
                      </a:r>
                    </a:p>
                  </a:txBody>
                  <a:tcPr marL="76200" marR="76200" marT="106680" marB="106680" anchor="ctr"/>
                </a:tc>
                <a:tc>
                  <a:txBody>
                    <a:bodyPr/>
                    <a:lstStyle/>
                    <a:p>
                      <a:pPr algn="ctr" fontAlgn="base"/>
                      <a:r>
                        <a:rPr lang="en-IN" sz="1250" b="1">
                          <a:effectLst/>
                        </a:rPr>
                        <a:t>DELHI</a:t>
                      </a:r>
                    </a:p>
                  </a:txBody>
                  <a:tcPr marL="76200" marR="76200" marT="106680" marB="106680" anchor="ctr"/>
                </a:tc>
                <a:tc>
                  <a:txBody>
                    <a:bodyPr/>
                    <a:lstStyle/>
                    <a:p>
                      <a:pPr algn="ctr" fontAlgn="base"/>
                      <a:r>
                        <a:rPr lang="en-IN" sz="1250" b="1">
                          <a:effectLst/>
                        </a:rPr>
                        <a:t>9455123451</a:t>
                      </a:r>
                    </a:p>
                  </a:txBody>
                  <a:tcPr marL="76200" marR="76200" marT="106680" marB="106680" anchor="ctr"/>
                </a:tc>
                <a:tc>
                  <a:txBody>
                    <a:bodyPr/>
                    <a:lstStyle/>
                    <a:p>
                      <a:pPr algn="ctr" fontAlgn="base"/>
                      <a:r>
                        <a:rPr lang="en-IN" sz="1250" b="1">
                          <a:effectLst/>
                        </a:rPr>
                        <a:t>18</a:t>
                      </a:r>
                    </a:p>
                  </a:txBody>
                  <a:tcPr marL="76200" marR="76200" marT="106680" marB="106680" anchor="ctr"/>
                </a:tc>
                <a:extLst>
                  <a:ext uri="{0D108BD9-81ED-4DB2-BD59-A6C34878D82A}">
                    <a16:rowId xmlns:a16="http://schemas.microsoft.com/office/drawing/2014/main" xmlns="" val="458464417"/>
                  </a:ext>
                </a:extLst>
              </a:tr>
              <a:tr h="370840">
                <a:tc>
                  <a:txBody>
                    <a:bodyPr/>
                    <a:lstStyle/>
                    <a:p>
                      <a:pPr algn="ctr" fontAlgn="base"/>
                      <a:r>
                        <a:rPr lang="en-IN" sz="1250" b="1">
                          <a:effectLst/>
                        </a:rPr>
                        <a:t>4</a:t>
                      </a:r>
                    </a:p>
                  </a:txBody>
                  <a:tcPr marL="76200" marR="76200" marT="106680" marB="106680" anchor="ctr"/>
                </a:tc>
                <a:tc>
                  <a:txBody>
                    <a:bodyPr/>
                    <a:lstStyle/>
                    <a:p>
                      <a:pPr algn="ctr" fontAlgn="base"/>
                      <a:r>
                        <a:rPr lang="en-IN" sz="1250" b="1">
                          <a:effectLst/>
                        </a:rPr>
                        <a:t>SURESH</a:t>
                      </a:r>
                    </a:p>
                  </a:txBody>
                  <a:tcPr marL="76200" marR="76200" marT="106680" marB="106680" anchor="ctr"/>
                </a:tc>
                <a:tc>
                  <a:txBody>
                    <a:bodyPr/>
                    <a:lstStyle/>
                    <a:p>
                      <a:pPr algn="ctr" fontAlgn="base"/>
                      <a:r>
                        <a:rPr lang="en-IN" sz="1250" b="1">
                          <a:effectLst/>
                        </a:rPr>
                        <a:t>DELHI</a:t>
                      </a:r>
                    </a:p>
                  </a:txBody>
                  <a:tcPr marL="76200" marR="76200" marT="106680" marB="106680" anchor="ctr"/>
                </a:tc>
                <a:tc>
                  <a:txBody>
                    <a:bodyPr/>
                    <a:lstStyle/>
                    <a:p>
                      <a:pPr algn="ctr" fontAlgn="base"/>
                      <a:r>
                        <a:rPr lang="en-IN" sz="1250" b="1">
                          <a:effectLst/>
                        </a:rPr>
                        <a:t>9156768971</a:t>
                      </a:r>
                    </a:p>
                  </a:txBody>
                  <a:tcPr marL="76200" marR="76200" marT="106680" marB="106680" anchor="ctr"/>
                </a:tc>
                <a:tc>
                  <a:txBody>
                    <a:bodyPr/>
                    <a:lstStyle/>
                    <a:p>
                      <a:pPr algn="ctr" fontAlgn="base"/>
                      <a:r>
                        <a:rPr lang="en-IN" sz="1250" b="1">
                          <a:effectLst/>
                        </a:rPr>
                        <a:t>18</a:t>
                      </a:r>
                    </a:p>
                  </a:txBody>
                  <a:tcPr marL="76200" marR="76200" marT="106680" marB="106680" anchor="ctr"/>
                </a:tc>
                <a:tc>
                  <a:txBody>
                    <a:bodyPr/>
                    <a:lstStyle/>
                    <a:p>
                      <a:pPr algn="ctr" fontAlgn="base"/>
                      <a:r>
                        <a:rPr lang="en-IN" sz="1250" b="1">
                          <a:effectLst/>
                        </a:rPr>
                        <a:t>1</a:t>
                      </a:r>
                    </a:p>
                  </a:txBody>
                  <a:tcPr marL="76200" marR="76200" marT="106680" marB="106680" anchor="ctr"/>
                </a:tc>
                <a:tc>
                  <a:txBody>
                    <a:bodyPr/>
                    <a:lstStyle/>
                    <a:p>
                      <a:pPr algn="ctr" fontAlgn="base"/>
                      <a:r>
                        <a:rPr lang="en-IN" sz="1250" b="1">
                          <a:effectLst/>
                        </a:rPr>
                        <a:t>RAM</a:t>
                      </a:r>
                    </a:p>
                  </a:txBody>
                  <a:tcPr marL="76200" marR="76200" marT="106680" marB="106680" anchor="ctr"/>
                </a:tc>
                <a:tc>
                  <a:txBody>
                    <a:bodyPr/>
                    <a:lstStyle/>
                    <a:p>
                      <a:pPr algn="ctr" fontAlgn="base"/>
                      <a:r>
                        <a:rPr lang="en-IN" sz="1250" b="1">
                          <a:effectLst/>
                        </a:rPr>
                        <a:t>DELHI</a:t>
                      </a:r>
                    </a:p>
                  </a:txBody>
                  <a:tcPr marL="76200" marR="76200" marT="106680" marB="106680" anchor="ctr"/>
                </a:tc>
                <a:tc>
                  <a:txBody>
                    <a:bodyPr/>
                    <a:lstStyle/>
                    <a:p>
                      <a:pPr algn="ctr" fontAlgn="base"/>
                      <a:r>
                        <a:rPr lang="en-IN" sz="1250" b="1">
                          <a:effectLst/>
                        </a:rPr>
                        <a:t>9455123451</a:t>
                      </a:r>
                    </a:p>
                  </a:txBody>
                  <a:tcPr marL="76200" marR="76200" marT="106680" marB="106680" anchor="ctr"/>
                </a:tc>
                <a:tc>
                  <a:txBody>
                    <a:bodyPr/>
                    <a:lstStyle/>
                    <a:p>
                      <a:pPr algn="ctr" fontAlgn="base"/>
                      <a:r>
                        <a:rPr lang="en-IN" sz="1250" b="1">
                          <a:effectLst/>
                        </a:rPr>
                        <a:t>18</a:t>
                      </a:r>
                    </a:p>
                  </a:txBody>
                  <a:tcPr marL="76200" marR="76200" marT="106680" marB="106680" anchor="ctr"/>
                </a:tc>
                <a:extLst>
                  <a:ext uri="{0D108BD9-81ED-4DB2-BD59-A6C34878D82A}">
                    <a16:rowId xmlns:a16="http://schemas.microsoft.com/office/drawing/2014/main" xmlns="" val="722180417"/>
                  </a:ext>
                </a:extLst>
              </a:tr>
              <a:tr h="370840">
                <a:tc>
                  <a:txBody>
                    <a:bodyPr/>
                    <a:lstStyle/>
                    <a:p>
                      <a:pPr algn="ctr" fontAlgn="base"/>
                      <a:r>
                        <a:rPr lang="en-IN" sz="1250" b="1">
                          <a:effectLst/>
                        </a:rPr>
                        <a:t>NULL</a:t>
                      </a:r>
                    </a:p>
                  </a:txBody>
                  <a:tcPr marL="76200" marR="76200" marT="106680" marB="106680" anchor="ctr"/>
                </a:tc>
                <a:tc>
                  <a:txBody>
                    <a:bodyPr/>
                    <a:lstStyle/>
                    <a:p>
                      <a:pPr algn="ctr" fontAlgn="base"/>
                      <a:r>
                        <a:rPr lang="en-IN" sz="1250" b="1">
                          <a:effectLst/>
                        </a:rPr>
                        <a:t>NULL</a:t>
                      </a:r>
                    </a:p>
                  </a:txBody>
                  <a:tcPr marL="76200" marR="76200" marT="106680" marB="106680" anchor="ctr"/>
                </a:tc>
                <a:tc>
                  <a:txBody>
                    <a:bodyPr/>
                    <a:lstStyle/>
                    <a:p>
                      <a:pPr algn="ctr" fontAlgn="base"/>
                      <a:r>
                        <a:rPr lang="en-IN" sz="1250" b="1">
                          <a:effectLst/>
                        </a:rPr>
                        <a:t>NULL</a:t>
                      </a:r>
                    </a:p>
                  </a:txBody>
                  <a:tcPr marL="76200" marR="76200" marT="106680" marB="106680" anchor="ctr"/>
                </a:tc>
                <a:tc>
                  <a:txBody>
                    <a:bodyPr/>
                    <a:lstStyle/>
                    <a:p>
                      <a:pPr algn="ctr" fontAlgn="base"/>
                      <a:r>
                        <a:rPr lang="en-IN" sz="1250" b="1">
                          <a:effectLst/>
                        </a:rPr>
                        <a:t>NULL</a:t>
                      </a:r>
                    </a:p>
                  </a:txBody>
                  <a:tcPr marL="76200" marR="76200" marT="106680" marB="106680" anchor="ctr"/>
                </a:tc>
                <a:tc>
                  <a:txBody>
                    <a:bodyPr/>
                    <a:lstStyle/>
                    <a:p>
                      <a:pPr algn="ctr" fontAlgn="base"/>
                      <a:r>
                        <a:rPr lang="en-IN" sz="1250" b="1">
                          <a:effectLst/>
                        </a:rPr>
                        <a:t>NULL</a:t>
                      </a:r>
                    </a:p>
                  </a:txBody>
                  <a:tcPr marL="76200" marR="76200" marT="106680" marB="106680" anchor="ctr"/>
                </a:tc>
                <a:tc>
                  <a:txBody>
                    <a:bodyPr/>
                    <a:lstStyle/>
                    <a:p>
                      <a:pPr algn="ctr" fontAlgn="base"/>
                      <a:r>
                        <a:rPr lang="en-IN" sz="1250" b="1">
                          <a:effectLst/>
                        </a:rPr>
                        <a:t>5</a:t>
                      </a:r>
                    </a:p>
                  </a:txBody>
                  <a:tcPr marL="76200" marR="76200" marT="106680" marB="106680" anchor="ctr"/>
                </a:tc>
                <a:tc>
                  <a:txBody>
                    <a:bodyPr/>
                    <a:lstStyle/>
                    <a:p>
                      <a:pPr algn="ctr" fontAlgn="base"/>
                      <a:r>
                        <a:rPr lang="en-IN" sz="1250" b="1">
                          <a:effectLst/>
                        </a:rPr>
                        <a:t>NARESH</a:t>
                      </a:r>
                    </a:p>
                  </a:txBody>
                  <a:tcPr marL="76200" marR="76200" marT="106680" marB="106680" anchor="ctr"/>
                </a:tc>
                <a:tc>
                  <a:txBody>
                    <a:bodyPr/>
                    <a:lstStyle/>
                    <a:p>
                      <a:pPr algn="ctr" fontAlgn="base"/>
                      <a:r>
                        <a:rPr lang="en-IN" sz="1250" b="1">
                          <a:effectLst/>
                        </a:rPr>
                        <a:t>HISAR</a:t>
                      </a:r>
                    </a:p>
                  </a:txBody>
                  <a:tcPr marL="76200" marR="76200" marT="106680" marB="106680" anchor="ctr"/>
                </a:tc>
                <a:tc>
                  <a:txBody>
                    <a:bodyPr/>
                    <a:lstStyle/>
                    <a:p>
                      <a:pPr algn="ctr" fontAlgn="base"/>
                      <a:r>
                        <a:rPr lang="en-IN" sz="1250" b="1">
                          <a:effectLst/>
                        </a:rPr>
                        <a:t>9782918192</a:t>
                      </a:r>
                    </a:p>
                  </a:txBody>
                  <a:tcPr marL="76200" marR="76200" marT="106680" marB="106680" anchor="ctr"/>
                </a:tc>
                <a:tc>
                  <a:txBody>
                    <a:bodyPr/>
                    <a:lstStyle/>
                    <a:p>
                      <a:pPr algn="ctr" fontAlgn="base"/>
                      <a:r>
                        <a:rPr lang="en-IN" sz="1250" b="1">
                          <a:effectLst/>
                        </a:rPr>
                        <a:t>22</a:t>
                      </a:r>
                    </a:p>
                  </a:txBody>
                  <a:tcPr marL="76200" marR="76200" marT="106680" marB="106680" anchor="ctr"/>
                </a:tc>
                <a:extLst>
                  <a:ext uri="{0D108BD9-81ED-4DB2-BD59-A6C34878D82A}">
                    <a16:rowId xmlns:a16="http://schemas.microsoft.com/office/drawing/2014/main" xmlns="" val="2486701759"/>
                  </a:ext>
                </a:extLst>
              </a:tr>
              <a:tr h="370840">
                <a:tc>
                  <a:txBody>
                    <a:bodyPr/>
                    <a:lstStyle/>
                    <a:p>
                      <a:pPr algn="ctr" fontAlgn="base"/>
                      <a:r>
                        <a:rPr lang="en-IN" sz="1250" b="1">
                          <a:effectLst/>
                        </a:rPr>
                        <a:t>NULL</a:t>
                      </a:r>
                    </a:p>
                  </a:txBody>
                  <a:tcPr marL="76200" marR="76200" marT="106680" marB="106680" anchor="ctr"/>
                </a:tc>
                <a:tc>
                  <a:txBody>
                    <a:bodyPr/>
                    <a:lstStyle/>
                    <a:p>
                      <a:pPr algn="ctr" fontAlgn="base"/>
                      <a:r>
                        <a:rPr lang="en-IN" sz="1250" b="1">
                          <a:effectLst/>
                        </a:rPr>
                        <a:t>NULL</a:t>
                      </a:r>
                    </a:p>
                  </a:txBody>
                  <a:tcPr marL="76200" marR="76200" marT="106680" marB="106680" anchor="ctr"/>
                </a:tc>
                <a:tc>
                  <a:txBody>
                    <a:bodyPr/>
                    <a:lstStyle/>
                    <a:p>
                      <a:pPr algn="ctr" fontAlgn="base"/>
                      <a:r>
                        <a:rPr lang="en-IN" sz="1250" b="1">
                          <a:effectLst/>
                        </a:rPr>
                        <a:t>NULL</a:t>
                      </a:r>
                    </a:p>
                  </a:txBody>
                  <a:tcPr marL="76200" marR="76200" marT="106680" marB="106680" anchor="ctr"/>
                </a:tc>
                <a:tc>
                  <a:txBody>
                    <a:bodyPr/>
                    <a:lstStyle/>
                    <a:p>
                      <a:pPr algn="ctr" fontAlgn="base"/>
                      <a:r>
                        <a:rPr lang="en-IN" sz="1250" b="1">
                          <a:effectLst/>
                        </a:rPr>
                        <a:t>NULL</a:t>
                      </a:r>
                    </a:p>
                  </a:txBody>
                  <a:tcPr marL="76200" marR="76200" marT="106680" marB="106680" anchor="ctr"/>
                </a:tc>
                <a:tc>
                  <a:txBody>
                    <a:bodyPr/>
                    <a:lstStyle/>
                    <a:p>
                      <a:pPr algn="ctr" fontAlgn="base"/>
                      <a:r>
                        <a:rPr lang="en-IN" sz="1250" b="1">
                          <a:effectLst/>
                        </a:rPr>
                        <a:t>NULL</a:t>
                      </a:r>
                    </a:p>
                  </a:txBody>
                  <a:tcPr marL="76200" marR="76200" marT="106680" marB="106680" anchor="ctr"/>
                </a:tc>
                <a:tc>
                  <a:txBody>
                    <a:bodyPr/>
                    <a:lstStyle/>
                    <a:p>
                      <a:pPr algn="ctr" fontAlgn="base"/>
                      <a:r>
                        <a:rPr lang="en-IN" sz="1250" b="1">
                          <a:effectLst/>
                        </a:rPr>
                        <a:t>6</a:t>
                      </a:r>
                    </a:p>
                  </a:txBody>
                  <a:tcPr marL="76200" marR="76200" marT="106680" marB="106680" anchor="ctr"/>
                </a:tc>
                <a:tc>
                  <a:txBody>
                    <a:bodyPr/>
                    <a:lstStyle/>
                    <a:p>
                      <a:pPr algn="ctr" fontAlgn="base"/>
                      <a:r>
                        <a:rPr lang="en-IN" sz="1250" b="1">
                          <a:effectLst/>
                        </a:rPr>
                        <a:t>SWETA</a:t>
                      </a:r>
                    </a:p>
                  </a:txBody>
                  <a:tcPr marL="76200" marR="76200" marT="106680" marB="106680" anchor="ctr"/>
                </a:tc>
                <a:tc>
                  <a:txBody>
                    <a:bodyPr/>
                    <a:lstStyle/>
                    <a:p>
                      <a:pPr algn="ctr" fontAlgn="base"/>
                      <a:r>
                        <a:rPr lang="en-IN" sz="1250" b="1">
                          <a:effectLst/>
                        </a:rPr>
                        <a:t>RANCHI</a:t>
                      </a:r>
                    </a:p>
                  </a:txBody>
                  <a:tcPr marL="76200" marR="76200" marT="106680" marB="106680" anchor="ctr"/>
                </a:tc>
                <a:tc>
                  <a:txBody>
                    <a:bodyPr/>
                    <a:lstStyle/>
                    <a:p>
                      <a:pPr algn="ctr" fontAlgn="base"/>
                      <a:r>
                        <a:rPr lang="en-IN" sz="1250" b="1">
                          <a:effectLst/>
                        </a:rPr>
                        <a:t>9852617621</a:t>
                      </a:r>
                    </a:p>
                  </a:txBody>
                  <a:tcPr marL="76200" marR="76200" marT="106680" marB="106680" anchor="ctr"/>
                </a:tc>
                <a:tc>
                  <a:txBody>
                    <a:bodyPr/>
                    <a:lstStyle/>
                    <a:p>
                      <a:pPr algn="ctr" fontAlgn="base"/>
                      <a:r>
                        <a:rPr lang="en-IN" sz="1250" b="1">
                          <a:effectLst/>
                        </a:rPr>
                        <a:t>21</a:t>
                      </a:r>
                    </a:p>
                  </a:txBody>
                  <a:tcPr marL="76200" marR="76200" marT="106680" marB="106680" anchor="ctr"/>
                </a:tc>
                <a:extLst>
                  <a:ext uri="{0D108BD9-81ED-4DB2-BD59-A6C34878D82A}">
                    <a16:rowId xmlns:a16="http://schemas.microsoft.com/office/drawing/2014/main" xmlns="" val="2520073595"/>
                  </a:ext>
                </a:extLst>
              </a:tr>
              <a:tr h="370840">
                <a:tc>
                  <a:txBody>
                    <a:bodyPr/>
                    <a:lstStyle/>
                    <a:p>
                      <a:pPr algn="ctr" fontAlgn="base"/>
                      <a:r>
                        <a:rPr lang="en-IN" sz="1250" b="1">
                          <a:effectLst/>
                        </a:rPr>
                        <a:t>NULL</a:t>
                      </a:r>
                    </a:p>
                  </a:txBody>
                  <a:tcPr marL="76200" marR="76200" marT="106680" marB="106680" anchor="ctr"/>
                </a:tc>
                <a:tc>
                  <a:txBody>
                    <a:bodyPr/>
                    <a:lstStyle/>
                    <a:p>
                      <a:pPr algn="ctr" fontAlgn="base"/>
                      <a:r>
                        <a:rPr lang="en-IN" sz="1250" b="1">
                          <a:effectLst/>
                        </a:rPr>
                        <a:t>NULL</a:t>
                      </a:r>
                    </a:p>
                  </a:txBody>
                  <a:tcPr marL="76200" marR="76200" marT="106680" marB="106680" anchor="ctr"/>
                </a:tc>
                <a:tc>
                  <a:txBody>
                    <a:bodyPr/>
                    <a:lstStyle/>
                    <a:p>
                      <a:pPr algn="ctr" fontAlgn="base"/>
                      <a:r>
                        <a:rPr lang="en-IN" sz="1250" b="1">
                          <a:effectLst/>
                        </a:rPr>
                        <a:t>NULL</a:t>
                      </a:r>
                    </a:p>
                  </a:txBody>
                  <a:tcPr marL="76200" marR="76200" marT="106680" marB="106680" anchor="ctr"/>
                </a:tc>
                <a:tc>
                  <a:txBody>
                    <a:bodyPr/>
                    <a:lstStyle/>
                    <a:p>
                      <a:pPr algn="ctr" fontAlgn="base"/>
                      <a:r>
                        <a:rPr lang="en-IN" sz="1250" b="1">
                          <a:effectLst/>
                        </a:rPr>
                        <a:t>NULL</a:t>
                      </a:r>
                    </a:p>
                  </a:txBody>
                  <a:tcPr marL="76200" marR="76200" marT="106680" marB="106680" anchor="ctr"/>
                </a:tc>
                <a:tc>
                  <a:txBody>
                    <a:bodyPr/>
                    <a:lstStyle/>
                    <a:p>
                      <a:pPr algn="ctr" fontAlgn="base"/>
                      <a:r>
                        <a:rPr lang="en-IN" sz="1250" b="1">
                          <a:effectLst/>
                        </a:rPr>
                        <a:t>NULL</a:t>
                      </a:r>
                    </a:p>
                  </a:txBody>
                  <a:tcPr marL="76200" marR="76200" marT="106680" marB="106680" anchor="ctr"/>
                </a:tc>
                <a:tc>
                  <a:txBody>
                    <a:bodyPr/>
                    <a:lstStyle/>
                    <a:p>
                      <a:pPr algn="ctr" fontAlgn="base"/>
                      <a:r>
                        <a:rPr lang="en-IN" sz="1250" b="1">
                          <a:effectLst/>
                        </a:rPr>
                        <a:t>4</a:t>
                      </a:r>
                    </a:p>
                  </a:txBody>
                  <a:tcPr marL="76200" marR="76200" marT="106680" marB="106680" anchor="ctr"/>
                </a:tc>
                <a:tc>
                  <a:txBody>
                    <a:bodyPr/>
                    <a:lstStyle/>
                    <a:p>
                      <a:pPr algn="ctr" fontAlgn="base"/>
                      <a:r>
                        <a:rPr lang="en-IN" sz="1250" b="1">
                          <a:effectLst/>
                        </a:rPr>
                        <a:t>SURESH</a:t>
                      </a:r>
                    </a:p>
                  </a:txBody>
                  <a:tcPr marL="76200" marR="76200" marT="106680" marB="106680" anchor="ctr"/>
                </a:tc>
                <a:tc>
                  <a:txBody>
                    <a:bodyPr/>
                    <a:lstStyle/>
                    <a:p>
                      <a:pPr algn="ctr" fontAlgn="base"/>
                      <a:r>
                        <a:rPr lang="en-IN" sz="1250" b="1">
                          <a:effectLst/>
                        </a:rPr>
                        <a:t>DELHI</a:t>
                      </a:r>
                    </a:p>
                  </a:txBody>
                  <a:tcPr marL="76200" marR="76200" marT="106680" marB="106680" anchor="ctr"/>
                </a:tc>
                <a:tc>
                  <a:txBody>
                    <a:bodyPr/>
                    <a:lstStyle/>
                    <a:p>
                      <a:pPr algn="ctr" fontAlgn="base"/>
                      <a:r>
                        <a:rPr lang="en-IN" sz="1250" b="1">
                          <a:effectLst/>
                        </a:rPr>
                        <a:t>9156768971</a:t>
                      </a:r>
                    </a:p>
                  </a:txBody>
                  <a:tcPr marL="76200" marR="76200" marT="106680" marB="106680" anchor="ctr"/>
                </a:tc>
                <a:tc>
                  <a:txBody>
                    <a:bodyPr/>
                    <a:lstStyle/>
                    <a:p>
                      <a:pPr algn="ctr" fontAlgn="base"/>
                      <a:r>
                        <a:rPr lang="en-IN" sz="1250" b="1" dirty="0">
                          <a:effectLst/>
                        </a:rPr>
                        <a:t>18</a:t>
                      </a:r>
                    </a:p>
                  </a:txBody>
                  <a:tcPr marL="76200" marR="76200" marT="106680" marB="106680" anchor="ctr"/>
                </a:tc>
                <a:extLst>
                  <a:ext uri="{0D108BD9-81ED-4DB2-BD59-A6C34878D82A}">
                    <a16:rowId xmlns:a16="http://schemas.microsoft.com/office/drawing/2014/main" xmlns="" val="3491947137"/>
                  </a:ext>
                </a:extLst>
              </a:tr>
            </a:tbl>
          </a:graphicData>
        </a:graphic>
      </p:graphicFrame>
    </p:spTree>
    <p:extLst>
      <p:ext uri="{BB962C8B-B14F-4D97-AF65-F5344CB8AC3E}">
        <p14:creationId xmlns:p14="http://schemas.microsoft.com/office/powerpoint/2010/main" val="20595845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2ADAA7-B0D5-4F45-B0C0-8A3F0FA32B1E}"/>
              </a:ext>
            </a:extLst>
          </p:cNvPr>
          <p:cNvSpPr>
            <a:spLocks noGrp="1"/>
          </p:cNvSpPr>
          <p:nvPr>
            <p:ph type="title"/>
          </p:nvPr>
        </p:nvSpPr>
        <p:spPr>
          <a:xfrm>
            <a:off x="838200" y="18894"/>
            <a:ext cx="10515600" cy="913262"/>
          </a:xfrm>
        </p:spPr>
        <p:txBody>
          <a:bodyPr/>
          <a:lstStyle/>
          <a:p>
            <a:pPr algn="ctr"/>
            <a:r>
              <a:rPr lang="en-IN" b="1" dirty="0">
                <a:solidFill>
                  <a:schemeClr val="accent4">
                    <a:lumMod val="50000"/>
                  </a:schemeClr>
                </a:solidFill>
              </a:rPr>
              <a:t>Full Outer Join</a:t>
            </a:r>
          </a:p>
        </p:txBody>
      </p:sp>
      <p:sp>
        <p:nvSpPr>
          <p:cNvPr id="3" name="Content Placeholder 2">
            <a:extLst>
              <a:ext uri="{FF2B5EF4-FFF2-40B4-BE49-F238E27FC236}">
                <a16:creationId xmlns:a16="http://schemas.microsoft.com/office/drawing/2014/main" xmlns="" id="{2BC61865-7FBB-45E5-80C7-241AEAB1D2BC}"/>
              </a:ext>
            </a:extLst>
          </p:cNvPr>
          <p:cNvSpPr>
            <a:spLocks noGrp="1"/>
          </p:cNvSpPr>
          <p:nvPr>
            <p:ph idx="1"/>
          </p:nvPr>
        </p:nvSpPr>
        <p:spPr>
          <a:xfrm>
            <a:off x="1162975" y="781234"/>
            <a:ext cx="10910655" cy="5992427"/>
          </a:xfrm>
        </p:spPr>
        <p:txBody>
          <a:bodyPr/>
          <a:lstStyle/>
          <a:p>
            <a:pPr algn="just">
              <a:lnSpc>
                <a:spcPct val="100000"/>
              </a:lnSpc>
              <a:buFont typeface="Wingdings" panose="05000000000000000000" pitchFamily="2" charset="2"/>
              <a:buChar char="q"/>
            </a:pPr>
            <a:r>
              <a:rPr lang="en-IN" dirty="0"/>
              <a:t>All tuples from both relations are included in the result, irrespective of the matching condition.</a:t>
            </a:r>
          </a:p>
          <a:p>
            <a:pPr algn="just">
              <a:lnSpc>
                <a:spcPct val="100000"/>
              </a:lnSpc>
              <a:buFont typeface="Wingdings" panose="05000000000000000000" pitchFamily="2" charset="2"/>
              <a:buChar char="q"/>
            </a:pPr>
            <a:r>
              <a:rPr lang="en-IN" b="0" i="0" dirty="0">
                <a:solidFill>
                  <a:srgbClr val="273239"/>
                </a:solidFill>
                <a:effectLst/>
                <a:latin typeface="urw-din"/>
              </a:rPr>
              <a:t>When applying full outer join on two relations R and S, it gives all tuples of S and all tuples of R in the result set. The tuples of S which do not satisfy join condition will have values as NULL for attributes of R and vice versa.</a:t>
            </a:r>
          </a:p>
          <a:p>
            <a:pPr algn="just">
              <a:lnSpc>
                <a:spcPct val="100000"/>
              </a:lnSpc>
              <a:buFont typeface="Wingdings" panose="05000000000000000000" pitchFamily="2" charset="2"/>
              <a:buChar char="q"/>
            </a:pPr>
            <a:r>
              <a:rPr lang="en-IN" dirty="0">
                <a:solidFill>
                  <a:srgbClr val="273239"/>
                </a:solidFill>
                <a:latin typeface="urw-din"/>
              </a:rPr>
              <a:t>Notation: R      S</a:t>
            </a:r>
            <a:endParaRPr lang="en-IN" dirty="0"/>
          </a:p>
        </p:txBody>
      </p:sp>
      <p:sp>
        <p:nvSpPr>
          <p:cNvPr id="11" name="TextBox 10">
            <a:extLst>
              <a:ext uri="{FF2B5EF4-FFF2-40B4-BE49-F238E27FC236}">
                <a16:creationId xmlns:a16="http://schemas.microsoft.com/office/drawing/2014/main" xmlns="" id="{DACFC979-3889-45A9-ABB8-BB48E9574B21}"/>
              </a:ext>
            </a:extLst>
          </p:cNvPr>
          <p:cNvSpPr txBox="1"/>
          <p:nvPr/>
        </p:nvSpPr>
        <p:spPr>
          <a:xfrm>
            <a:off x="3177540" y="3608390"/>
            <a:ext cx="662940" cy="461665"/>
          </a:xfrm>
          <a:prstGeom prst="rect">
            <a:avLst/>
          </a:prstGeom>
          <a:noFill/>
        </p:spPr>
        <p:txBody>
          <a:bodyPr wrap="square">
            <a:spAutoFit/>
          </a:bodyPr>
          <a:lstStyle/>
          <a:p>
            <a:r>
              <a:rPr lang="en-IN" sz="2400" dirty="0"/>
              <a:t>⟗</a:t>
            </a:r>
          </a:p>
        </p:txBody>
      </p:sp>
    </p:spTree>
    <p:extLst>
      <p:ext uri="{BB962C8B-B14F-4D97-AF65-F5344CB8AC3E}">
        <p14:creationId xmlns:p14="http://schemas.microsoft.com/office/powerpoint/2010/main" val="2251253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ABC4DB-EFD8-4006-8DFA-268DC91203B5}"/>
              </a:ext>
            </a:extLst>
          </p:cNvPr>
          <p:cNvSpPr>
            <a:spLocks noGrp="1"/>
          </p:cNvSpPr>
          <p:nvPr>
            <p:ph type="title"/>
          </p:nvPr>
        </p:nvSpPr>
        <p:spPr>
          <a:xfrm>
            <a:off x="838200" y="27769"/>
            <a:ext cx="10515600" cy="1002041"/>
          </a:xfrm>
        </p:spPr>
        <p:txBody>
          <a:bodyPr/>
          <a:lstStyle/>
          <a:p>
            <a:pPr algn="ctr"/>
            <a:r>
              <a:rPr lang="en-IN" b="1" dirty="0">
                <a:solidFill>
                  <a:schemeClr val="accent4">
                    <a:lumMod val="50000"/>
                  </a:schemeClr>
                </a:solidFill>
              </a:rPr>
              <a:t>Select Operation</a:t>
            </a:r>
          </a:p>
        </p:txBody>
      </p:sp>
      <p:sp>
        <p:nvSpPr>
          <p:cNvPr id="3" name="Content Placeholder 2">
            <a:extLst>
              <a:ext uri="{FF2B5EF4-FFF2-40B4-BE49-F238E27FC236}">
                <a16:creationId xmlns:a16="http://schemas.microsoft.com/office/drawing/2014/main" xmlns="" id="{F24A469E-BFF9-4473-85C1-62FD3BC2B085}"/>
              </a:ext>
            </a:extLst>
          </p:cNvPr>
          <p:cNvSpPr>
            <a:spLocks noGrp="1"/>
          </p:cNvSpPr>
          <p:nvPr>
            <p:ph idx="1"/>
          </p:nvPr>
        </p:nvSpPr>
        <p:spPr>
          <a:xfrm>
            <a:off x="1287262" y="923278"/>
            <a:ext cx="10804124" cy="2201662"/>
          </a:xfrm>
        </p:spPr>
        <p:txBody>
          <a:bodyPr>
            <a:normAutofit fontScale="70000" lnSpcReduction="20000"/>
          </a:bodyPr>
          <a:lstStyle/>
          <a:p>
            <a:pPr>
              <a:lnSpc>
                <a:spcPct val="120000"/>
              </a:lnSpc>
              <a:buFont typeface="Wingdings" panose="05000000000000000000" pitchFamily="2" charset="2"/>
              <a:buChar char="q"/>
              <a:tabLst>
                <a:tab pos="1658938" algn="l"/>
                <a:tab pos="3149600" algn="ctr"/>
                <a:tab pos="3425825" algn="l"/>
              </a:tabLst>
            </a:pPr>
            <a:r>
              <a:rPr lang="en-US" altLang="en-US" sz="2800" b="1" dirty="0">
                <a:solidFill>
                  <a:srgbClr val="002060"/>
                </a:solidFill>
              </a:rPr>
              <a:t>select</a:t>
            </a:r>
            <a:r>
              <a:rPr lang="en-US" altLang="en-US" sz="2800" dirty="0"/>
              <a:t> operation selects tuples that satisfy a given predicate.</a:t>
            </a:r>
          </a:p>
          <a:p>
            <a:pPr>
              <a:lnSpc>
                <a:spcPct val="120000"/>
              </a:lnSpc>
              <a:buFont typeface="Wingdings" panose="05000000000000000000" pitchFamily="2" charset="2"/>
              <a:buChar char="q"/>
              <a:tabLst>
                <a:tab pos="1658938" algn="l"/>
                <a:tab pos="3149600" algn="ctr"/>
                <a:tab pos="3425825" algn="l"/>
              </a:tabLst>
            </a:pPr>
            <a:r>
              <a:rPr lang="en-US" altLang="en-US" sz="2800" dirty="0"/>
              <a:t>Notation:  </a:t>
            </a:r>
            <a:r>
              <a:rPr lang="en-US" altLang="en-US" i="1" dirty="0">
                <a:sym typeface="Symbol" panose="05050102010706020507" pitchFamily="18" charset="2"/>
              </a:rPr>
              <a:t></a:t>
            </a:r>
            <a:r>
              <a:rPr lang="en-US" altLang="en-US" dirty="0">
                <a:sym typeface="Symbol" panose="05050102010706020507" pitchFamily="18" charset="2"/>
              </a:rPr>
              <a:t> </a:t>
            </a:r>
            <a:r>
              <a:rPr lang="en-US" altLang="en-US" i="1" baseline="-25000" dirty="0">
                <a:sym typeface="Symbol" panose="05050102010706020507" pitchFamily="18" charset="2"/>
              </a:rPr>
              <a:t>p </a:t>
            </a:r>
            <a:r>
              <a:rPr lang="en-US" altLang="en-US" sz="2800" dirty="0">
                <a:sym typeface="Symbol" panose="05050102010706020507" pitchFamily="18" charset="2"/>
              </a:rPr>
              <a:t>(</a:t>
            </a:r>
            <a:r>
              <a:rPr lang="en-US" altLang="en-US" sz="2800" i="1" dirty="0">
                <a:sym typeface="Symbol" panose="05050102010706020507" pitchFamily="18" charset="2"/>
              </a:rPr>
              <a:t>r</a:t>
            </a:r>
            <a:r>
              <a:rPr lang="en-US" altLang="en-US" sz="2800" dirty="0">
                <a:sym typeface="Symbol" panose="05050102010706020507" pitchFamily="18" charset="2"/>
              </a:rPr>
              <a:t>)</a:t>
            </a:r>
          </a:p>
          <a:p>
            <a:pPr>
              <a:lnSpc>
                <a:spcPct val="120000"/>
              </a:lnSpc>
              <a:buFont typeface="Wingdings" panose="05000000000000000000" pitchFamily="2" charset="2"/>
              <a:buChar char="q"/>
              <a:tabLst>
                <a:tab pos="1658938" algn="l"/>
                <a:tab pos="3149600" algn="ctr"/>
                <a:tab pos="3425825" algn="l"/>
              </a:tabLst>
            </a:pPr>
            <a:r>
              <a:rPr lang="en-US" altLang="en-US" sz="2800" i="1" dirty="0">
                <a:sym typeface="Symbol" panose="05050102010706020507" pitchFamily="18" charset="2"/>
              </a:rPr>
              <a:t>p</a:t>
            </a:r>
            <a:r>
              <a:rPr lang="en-US" altLang="en-US" sz="2800" dirty="0">
                <a:sym typeface="Symbol" panose="05050102010706020507" pitchFamily="18" charset="2"/>
              </a:rPr>
              <a:t> is called </a:t>
            </a:r>
            <a:r>
              <a:rPr lang="en-US" altLang="en-US" sz="2800" b="1" dirty="0">
                <a:solidFill>
                  <a:srgbClr val="002060"/>
                </a:solidFill>
                <a:sym typeface="Symbol" panose="05050102010706020507" pitchFamily="18" charset="2"/>
              </a:rPr>
              <a:t>selection predicate</a:t>
            </a:r>
            <a:r>
              <a:rPr lang="en-US" altLang="en-US" sz="2800" dirty="0">
                <a:sym typeface="Symbol" panose="05050102010706020507" pitchFamily="18" charset="2"/>
              </a:rPr>
              <a:t>.</a:t>
            </a:r>
          </a:p>
          <a:p>
            <a:pPr>
              <a:lnSpc>
                <a:spcPct val="120000"/>
              </a:lnSpc>
              <a:buFont typeface="Wingdings" panose="05000000000000000000" pitchFamily="2" charset="2"/>
              <a:buChar char="q"/>
              <a:tabLst>
                <a:tab pos="1658938" algn="l"/>
                <a:tab pos="3149600" algn="ctr"/>
                <a:tab pos="3425825" algn="l"/>
              </a:tabLst>
            </a:pPr>
            <a:r>
              <a:rPr lang="en-US" altLang="en-US" b="1" dirty="0">
                <a:sym typeface="Symbol" panose="05050102010706020507" pitchFamily="18" charset="2"/>
              </a:rPr>
              <a:t>Example</a:t>
            </a:r>
          </a:p>
          <a:p>
            <a:pPr marL="0" indent="0">
              <a:lnSpc>
                <a:spcPct val="120000"/>
              </a:lnSpc>
              <a:buNone/>
              <a:tabLst>
                <a:tab pos="1658938" algn="l"/>
                <a:tab pos="3149600" algn="ctr"/>
                <a:tab pos="3425825" algn="l"/>
              </a:tabLst>
            </a:pPr>
            <a:r>
              <a:rPr lang="en-US" altLang="en-US" sz="2800" b="1" dirty="0">
                <a:sym typeface="Symbol" panose="05050102010706020507" pitchFamily="18" charset="2"/>
              </a:rPr>
              <a:t>                                                       </a:t>
            </a:r>
          </a:p>
          <a:p>
            <a:pPr>
              <a:lnSpc>
                <a:spcPct val="120000"/>
              </a:lnSpc>
              <a:buFont typeface="Wingdings" panose="05000000000000000000" pitchFamily="2" charset="2"/>
              <a:buChar char="q"/>
              <a:tabLst>
                <a:tab pos="1658938" algn="l"/>
                <a:tab pos="3149600" algn="ctr"/>
                <a:tab pos="3425825" algn="l"/>
              </a:tabLst>
            </a:pPr>
            <a:endParaRPr lang="en-US" altLang="en-US" sz="2800" b="1" dirty="0">
              <a:solidFill>
                <a:srgbClr val="002060"/>
              </a:solidFill>
              <a:sym typeface="Symbol" panose="05050102010706020507" pitchFamily="18" charset="2"/>
            </a:endParaRPr>
          </a:p>
          <a:p>
            <a:pPr>
              <a:lnSpc>
                <a:spcPct val="120000"/>
              </a:lnSpc>
            </a:pPr>
            <a:endParaRPr lang="en-IN" dirty="0"/>
          </a:p>
        </p:txBody>
      </p:sp>
      <p:pic>
        <p:nvPicPr>
          <p:cNvPr id="4" name="Graphic 3">
            <a:extLst>
              <a:ext uri="{FF2B5EF4-FFF2-40B4-BE49-F238E27FC236}">
                <a16:creationId xmlns:a16="http://schemas.microsoft.com/office/drawing/2014/main" xmlns="" id="{31815E8F-C245-4825-BAFF-58685409E36D}"/>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t="-1" b="12197"/>
          <a:stretch/>
        </p:blipFill>
        <p:spPr>
          <a:xfrm>
            <a:off x="1382024" y="3045041"/>
            <a:ext cx="4164978" cy="3288932"/>
          </a:xfrm>
          <a:prstGeom prst="rect">
            <a:avLst/>
          </a:prstGeom>
        </p:spPr>
      </p:pic>
      <p:sp>
        <p:nvSpPr>
          <p:cNvPr id="6" name="TextBox 5">
            <a:extLst>
              <a:ext uri="{FF2B5EF4-FFF2-40B4-BE49-F238E27FC236}">
                <a16:creationId xmlns:a16="http://schemas.microsoft.com/office/drawing/2014/main" xmlns="" id="{64227FD5-DA15-4C56-95FD-FD5AE84E24D7}"/>
              </a:ext>
            </a:extLst>
          </p:cNvPr>
          <p:cNvSpPr txBox="1"/>
          <p:nvPr/>
        </p:nvSpPr>
        <p:spPr>
          <a:xfrm>
            <a:off x="2499742" y="6238329"/>
            <a:ext cx="1885827" cy="369332"/>
          </a:xfrm>
          <a:prstGeom prst="rect">
            <a:avLst/>
          </a:prstGeom>
          <a:noFill/>
        </p:spPr>
        <p:txBody>
          <a:bodyPr wrap="square">
            <a:spAutoFit/>
          </a:bodyPr>
          <a:lstStyle/>
          <a:p>
            <a:r>
              <a:rPr lang="en-IN" sz="1800" b="0" i="1" u="none" strike="noStrike" baseline="0" dirty="0">
                <a:latin typeface="NimbusRomDOT-RegIta"/>
              </a:rPr>
              <a:t>instructor </a:t>
            </a:r>
            <a:r>
              <a:rPr lang="en-IN" sz="1800" b="0" i="0" u="none" strike="noStrike" baseline="0" dirty="0">
                <a:latin typeface="NimbusRomDOT-Reg"/>
              </a:rPr>
              <a:t>relation</a:t>
            </a:r>
            <a:endParaRPr lang="en-IN" dirty="0"/>
          </a:p>
        </p:txBody>
      </p:sp>
      <p:sp>
        <p:nvSpPr>
          <p:cNvPr id="8" name="TextBox 7">
            <a:extLst>
              <a:ext uri="{FF2B5EF4-FFF2-40B4-BE49-F238E27FC236}">
                <a16:creationId xmlns:a16="http://schemas.microsoft.com/office/drawing/2014/main" xmlns="" id="{B36941DB-CC73-4268-91B7-9EF3674508BB}"/>
              </a:ext>
            </a:extLst>
          </p:cNvPr>
          <p:cNvSpPr txBox="1"/>
          <p:nvPr/>
        </p:nvSpPr>
        <p:spPr>
          <a:xfrm>
            <a:off x="5641763" y="2966012"/>
            <a:ext cx="6378601" cy="646331"/>
          </a:xfrm>
          <a:prstGeom prst="rect">
            <a:avLst/>
          </a:prstGeom>
          <a:noFill/>
        </p:spPr>
        <p:txBody>
          <a:bodyPr wrap="square">
            <a:spAutoFit/>
          </a:bodyPr>
          <a:lstStyle/>
          <a:p>
            <a:r>
              <a:rPr lang="en-US" altLang="en-US" sz="1800" dirty="0">
                <a:sym typeface="Symbol" panose="05050102010706020507" pitchFamily="18" charset="2"/>
              </a:rPr>
              <a:t>Select those tuples of </a:t>
            </a:r>
            <a:r>
              <a:rPr lang="en-US" altLang="en-US" sz="1800" i="1" dirty="0">
                <a:sym typeface="Symbol" panose="05050102010706020507" pitchFamily="18" charset="2"/>
              </a:rPr>
              <a:t>instructor</a:t>
            </a:r>
            <a:r>
              <a:rPr lang="en-US" altLang="en-US" sz="1800" dirty="0">
                <a:sym typeface="Symbol" panose="05050102010706020507" pitchFamily="18" charset="2"/>
              </a:rPr>
              <a:t>  relation where instructor is in  “Physics” department</a:t>
            </a:r>
            <a:endParaRPr lang="en-IN" dirty="0"/>
          </a:p>
        </p:txBody>
      </p:sp>
      <p:sp>
        <p:nvSpPr>
          <p:cNvPr id="10" name="TextBox 9">
            <a:extLst>
              <a:ext uri="{FF2B5EF4-FFF2-40B4-BE49-F238E27FC236}">
                <a16:creationId xmlns:a16="http://schemas.microsoft.com/office/drawing/2014/main" xmlns="" id="{FAFEE7CB-7F56-4601-A128-A9B39F84190B}"/>
              </a:ext>
            </a:extLst>
          </p:cNvPr>
          <p:cNvSpPr txBox="1"/>
          <p:nvPr/>
        </p:nvSpPr>
        <p:spPr>
          <a:xfrm>
            <a:off x="5996866" y="3928471"/>
            <a:ext cx="6094520" cy="1740476"/>
          </a:xfrm>
          <a:prstGeom prst="rect">
            <a:avLst/>
          </a:prstGeom>
          <a:noFill/>
        </p:spPr>
        <p:txBody>
          <a:bodyPr wrap="square">
            <a:spAutoFit/>
          </a:bodyPr>
          <a:lstStyle/>
          <a:p>
            <a:pPr lvl="1">
              <a:lnSpc>
                <a:spcPct val="90000"/>
              </a:lnSpc>
              <a:tabLst>
                <a:tab pos="1658938" algn="l"/>
                <a:tab pos="3149600" algn="ctr"/>
                <a:tab pos="3425825" algn="l"/>
              </a:tabLst>
            </a:pPr>
            <a:r>
              <a:rPr lang="en-US" altLang="en-US" sz="1800" dirty="0">
                <a:sym typeface="Symbol" panose="05050102010706020507" pitchFamily="18" charset="2"/>
              </a:rPr>
              <a:t>Query</a:t>
            </a:r>
          </a:p>
          <a:p>
            <a:pPr marL="457200" lvl="1" indent="0">
              <a:lnSpc>
                <a:spcPct val="90000"/>
              </a:lnSpc>
              <a:buNone/>
              <a:tabLst>
                <a:tab pos="1658938" algn="l"/>
                <a:tab pos="3149600" algn="ctr"/>
                <a:tab pos="3425825" algn="l"/>
              </a:tabLst>
            </a:pPr>
            <a:r>
              <a:rPr lang="en-US" altLang="en-US" sz="900" dirty="0">
                <a:sym typeface="Symbol" panose="05050102010706020507" pitchFamily="18" charset="2"/>
              </a:rPr>
              <a:t> </a:t>
            </a:r>
            <a:r>
              <a:rPr lang="en-US" altLang="en-US" sz="1800" dirty="0">
                <a:sym typeface="Symbol" panose="05050102010706020507" pitchFamily="18" charset="2"/>
              </a:rPr>
              <a:t/>
            </a:r>
            <a:br>
              <a:rPr lang="en-US" altLang="en-US" sz="1800" dirty="0">
                <a:sym typeface="Symbol" panose="05050102010706020507" pitchFamily="18" charset="2"/>
              </a:rPr>
            </a:br>
            <a:r>
              <a:rPr lang="en-US" altLang="en-US" sz="1800" dirty="0">
                <a:sym typeface="Symbol" panose="05050102010706020507" pitchFamily="18" charset="2"/>
              </a:rPr>
              <a:t>  	</a:t>
            </a:r>
            <a:r>
              <a:rPr lang="en-US" altLang="en-US" sz="2000" i="1" dirty="0">
                <a:sym typeface="Symbol" panose="05050102010706020507" pitchFamily="18" charset="2"/>
              </a:rPr>
              <a:t></a:t>
            </a:r>
            <a:r>
              <a:rPr lang="en-US" altLang="en-US" sz="2000" dirty="0">
                <a:sym typeface="Symbol" panose="05050102010706020507" pitchFamily="18" charset="2"/>
              </a:rPr>
              <a:t> </a:t>
            </a:r>
            <a:r>
              <a:rPr lang="en-US" altLang="en-US" sz="2000" i="1" baseline="-25000" dirty="0" err="1">
                <a:sym typeface="Symbol" panose="05050102010706020507" pitchFamily="18" charset="2"/>
              </a:rPr>
              <a:t>dept_name</a:t>
            </a:r>
            <a:r>
              <a:rPr lang="en-US" altLang="en-US" sz="2000" i="1" baseline="-25000" dirty="0">
                <a:sym typeface="Symbol" panose="05050102010706020507" pitchFamily="18" charset="2"/>
              </a:rPr>
              <a:t>=</a:t>
            </a:r>
            <a:r>
              <a:rPr lang="ja-JP" altLang="en-US" sz="2000" i="1" baseline="-25000" dirty="0">
                <a:sym typeface="Symbol" panose="05050102010706020507" pitchFamily="18" charset="2"/>
              </a:rPr>
              <a:t>“</a:t>
            </a:r>
            <a:r>
              <a:rPr lang="en-US" altLang="ja-JP" sz="2000" i="1" baseline="-25000" dirty="0">
                <a:sym typeface="Symbol" panose="05050102010706020507" pitchFamily="18" charset="2"/>
              </a:rPr>
              <a:t>Physics” </a:t>
            </a:r>
            <a:r>
              <a:rPr lang="en-US" altLang="ja-JP" sz="1800" dirty="0">
                <a:sym typeface="Symbol" panose="05050102010706020507" pitchFamily="18" charset="2"/>
              </a:rPr>
              <a:t>(</a:t>
            </a:r>
            <a:r>
              <a:rPr lang="en-US" altLang="ja-JP" sz="1800" i="1" dirty="0">
                <a:sym typeface="Symbol" panose="05050102010706020507" pitchFamily="18" charset="2"/>
              </a:rPr>
              <a:t>instructor</a:t>
            </a:r>
            <a:r>
              <a:rPr lang="en-US" altLang="ja-JP" sz="1800" dirty="0">
                <a:sym typeface="Symbol" panose="05050102010706020507" pitchFamily="18" charset="2"/>
              </a:rPr>
              <a:t>)</a:t>
            </a:r>
          </a:p>
          <a:p>
            <a:pPr marL="457200" lvl="1" indent="0">
              <a:lnSpc>
                <a:spcPct val="90000"/>
              </a:lnSpc>
              <a:buNone/>
              <a:tabLst>
                <a:tab pos="1658938" algn="l"/>
                <a:tab pos="3149600" algn="ctr"/>
                <a:tab pos="3425825" algn="l"/>
              </a:tabLst>
            </a:pPr>
            <a:endParaRPr lang="en-US" altLang="ja-JP" dirty="0">
              <a:sym typeface="Symbol" panose="05050102010706020507" pitchFamily="18" charset="2"/>
            </a:endParaRPr>
          </a:p>
          <a:p>
            <a:pPr marL="457200" lvl="1" indent="0">
              <a:lnSpc>
                <a:spcPct val="90000"/>
              </a:lnSpc>
              <a:buNone/>
              <a:tabLst>
                <a:tab pos="1658938" algn="l"/>
                <a:tab pos="3149600" algn="ctr"/>
                <a:tab pos="3425825" algn="l"/>
              </a:tabLst>
            </a:pPr>
            <a:endParaRPr lang="en-US" altLang="ja-JP" sz="1800" dirty="0">
              <a:sym typeface="Symbol" panose="05050102010706020507" pitchFamily="18" charset="2"/>
            </a:endParaRPr>
          </a:p>
          <a:p>
            <a:pPr marL="457200" lvl="1" indent="0">
              <a:lnSpc>
                <a:spcPct val="90000"/>
              </a:lnSpc>
              <a:buNone/>
              <a:tabLst>
                <a:tab pos="1658938" algn="l"/>
                <a:tab pos="3149600" algn="ctr"/>
                <a:tab pos="3425825" algn="l"/>
              </a:tabLst>
            </a:pPr>
            <a:r>
              <a:rPr lang="en-US" altLang="ja-JP" sz="1800" dirty="0">
                <a:sym typeface="Symbol" panose="05050102010706020507" pitchFamily="18" charset="2"/>
              </a:rPr>
              <a:t>Result</a:t>
            </a:r>
          </a:p>
          <a:p>
            <a:pPr marL="457200" lvl="1" indent="0">
              <a:lnSpc>
                <a:spcPct val="90000"/>
              </a:lnSpc>
              <a:buNone/>
              <a:tabLst>
                <a:tab pos="1658938" algn="l"/>
                <a:tab pos="3149600" algn="ctr"/>
                <a:tab pos="3425825" algn="l"/>
              </a:tabLst>
            </a:pPr>
            <a:endParaRPr lang="en-US" altLang="ja-JP" sz="1800" dirty="0">
              <a:sym typeface="Symbol" panose="05050102010706020507" pitchFamily="18" charset="2"/>
            </a:endParaRPr>
          </a:p>
        </p:txBody>
      </p:sp>
      <p:pic>
        <p:nvPicPr>
          <p:cNvPr id="11" name="Graphic 10">
            <a:extLst>
              <a:ext uri="{FF2B5EF4-FFF2-40B4-BE49-F238E27FC236}">
                <a16:creationId xmlns:a16="http://schemas.microsoft.com/office/drawing/2014/main" xmlns="" id="{200AC496-FE6D-4CEE-A380-AC29AD034C2F}"/>
              </a:ext>
            </a:extLst>
          </p:cNvPr>
          <p:cNvPicPr>
            <a:picLocks noChangeAspect="1"/>
          </p:cNvPicPr>
          <p:nvPr/>
        </p:nvPicPr>
        <p:blipFill rotWithShape="1">
          <a:blip r:embed="rId4">
            <a:extLst>
              <a:ext uri="{96DAC541-7B7A-43D3-8B79-37D633B846F1}">
                <asvg:svgBlip xmlns:asvg="http://schemas.microsoft.com/office/drawing/2016/SVG/main" xmlns="" r:embed="rId5"/>
              </a:ext>
            </a:extLst>
          </a:blip>
          <a:srcRect b="31858"/>
          <a:stretch/>
        </p:blipFill>
        <p:spPr>
          <a:xfrm>
            <a:off x="6664720" y="5548545"/>
            <a:ext cx="4932139" cy="1223136"/>
          </a:xfrm>
          <a:prstGeom prst="rect">
            <a:avLst/>
          </a:prstGeom>
        </p:spPr>
      </p:pic>
    </p:spTree>
    <p:extLst>
      <p:ext uri="{BB962C8B-B14F-4D97-AF65-F5344CB8AC3E}">
        <p14:creationId xmlns:p14="http://schemas.microsoft.com/office/powerpoint/2010/main" val="27339262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DA4DD12-AC48-43ED-A749-468200D8630E}"/>
              </a:ext>
            </a:extLst>
          </p:cNvPr>
          <p:cNvSpPr>
            <a:spLocks noGrp="1"/>
          </p:cNvSpPr>
          <p:nvPr>
            <p:ph idx="1"/>
          </p:nvPr>
        </p:nvSpPr>
        <p:spPr>
          <a:xfrm>
            <a:off x="1280160" y="832104"/>
            <a:ext cx="10799064" cy="5925312"/>
          </a:xfrm>
        </p:spPr>
        <p:txBody>
          <a:bodyPr/>
          <a:lstStyle/>
          <a:p>
            <a:pPr>
              <a:buFont typeface="Wingdings" panose="05000000000000000000" pitchFamily="2" charset="2"/>
              <a:buChar char="q"/>
            </a:pPr>
            <a:r>
              <a:rPr lang="en-IN" b="1" dirty="0"/>
              <a:t>Example</a:t>
            </a:r>
          </a:p>
          <a:p>
            <a:pPr marL="0" indent="0">
              <a:buNone/>
            </a:pPr>
            <a:endParaRPr lang="en-IN" dirty="0"/>
          </a:p>
        </p:txBody>
      </p:sp>
      <p:sp>
        <p:nvSpPr>
          <p:cNvPr id="4" name="Title 1">
            <a:extLst>
              <a:ext uri="{FF2B5EF4-FFF2-40B4-BE49-F238E27FC236}">
                <a16:creationId xmlns:a16="http://schemas.microsoft.com/office/drawing/2014/main" xmlns="" id="{DAAF1042-AA50-4443-95AC-390A7455EF5C}"/>
              </a:ext>
            </a:extLst>
          </p:cNvPr>
          <p:cNvSpPr>
            <a:spLocks noGrp="1"/>
          </p:cNvSpPr>
          <p:nvPr>
            <p:ph type="title"/>
          </p:nvPr>
        </p:nvSpPr>
        <p:spPr>
          <a:xfrm>
            <a:off x="838200" y="18894"/>
            <a:ext cx="10515600" cy="913262"/>
          </a:xfrm>
        </p:spPr>
        <p:txBody>
          <a:bodyPr/>
          <a:lstStyle/>
          <a:p>
            <a:pPr algn="ctr"/>
            <a:r>
              <a:rPr lang="en-IN" b="1" dirty="0">
                <a:solidFill>
                  <a:schemeClr val="accent4">
                    <a:lumMod val="50000"/>
                  </a:schemeClr>
                </a:solidFill>
              </a:rPr>
              <a:t>Full Outer Join</a:t>
            </a:r>
          </a:p>
        </p:txBody>
      </p:sp>
      <p:sp>
        <p:nvSpPr>
          <p:cNvPr id="6" name="TextBox 5">
            <a:extLst>
              <a:ext uri="{FF2B5EF4-FFF2-40B4-BE49-F238E27FC236}">
                <a16:creationId xmlns:a16="http://schemas.microsoft.com/office/drawing/2014/main" xmlns="" id="{F15DA8A9-F03A-43E4-A5BC-39FEA48B4C78}"/>
              </a:ext>
            </a:extLst>
          </p:cNvPr>
          <p:cNvSpPr txBox="1"/>
          <p:nvPr/>
        </p:nvSpPr>
        <p:spPr>
          <a:xfrm>
            <a:off x="1551051" y="1325987"/>
            <a:ext cx="10257282" cy="830997"/>
          </a:xfrm>
          <a:prstGeom prst="rect">
            <a:avLst/>
          </a:prstGeom>
          <a:noFill/>
        </p:spPr>
        <p:txBody>
          <a:bodyPr wrap="square">
            <a:spAutoFit/>
          </a:bodyPr>
          <a:lstStyle/>
          <a:p>
            <a:r>
              <a:rPr lang="en-IN" sz="2400" b="0" i="0" dirty="0">
                <a:solidFill>
                  <a:srgbClr val="273239"/>
                </a:solidFill>
                <a:effectLst/>
                <a:latin typeface="urw-din"/>
              </a:rPr>
              <a:t>Select students whose ROLL_NO is greater than EMP_NO of employees and details of other Employees as well and other Students</a:t>
            </a:r>
            <a:endParaRPr lang="en-IN" sz="2400" dirty="0"/>
          </a:p>
        </p:txBody>
      </p:sp>
      <p:graphicFrame>
        <p:nvGraphicFramePr>
          <p:cNvPr id="7" name="Table 5">
            <a:extLst>
              <a:ext uri="{FF2B5EF4-FFF2-40B4-BE49-F238E27FC236}">
                <a16:creationId xmlns:a16="http://schemas.microsoft.com/office/drawing/2014/main" xmlns="" id="{ECEFA0CC-6C88-4131-9A9E-7017CB4BC4DB}"/>
              </a:ext>
            </a:extLst>
          </p:cNvPr>
          <p:cNvGraphicFramePr>
            <a:graphicFrameLocks/>
          </p:cNvGraphicFramePr>
          <p:nvPr>
            <p:extLst>
              <p:ext uri="{D42A27DB-BD31-4B8C-83A1-F6EECF244321}">
                <p14:modId xmlns:p14="http://schemas.microsoft.com/office/powerpoint/2010/main" val="1854038893"/>
              </p:ext>
            </p:extLst>
          </p:nvPr>
        </p:nvGraphicFramePr>
        <p:xfrm>
          <a:off x="1373347" y="2606858"/>
          <a:ext cx="4816875" cy="2346885"/>
        </p:xfrm>
        <a:graphic>
          <a:graphicData uri="http://schemas.openxmlformats.org/drawingml/2006/table">
            <a:tbl>
              <a:tblPr firstRow="1" bandRow="1">
                <a:tableStyleId>{5C22544A-7EE6-4342-B048-85BDC9FD1C3A}</a:tableStyleId>
              </a:tblPr>
              <a:tblGrid>
                <a:gridCol w="963375">
                  <a:extLst>
                    <a:ext uri="{9D8B030D-6E8A-4147-A177-3AD203B41FA5}">
                      <a16:colId xmlns:a16="http://schemas.microsoft.com/office/drawing/2014/main" xmlns="" val="658835208"/>
                    </a:ext>
                  </a:extLst>
                </a:gridCol>
                <a:gridCol w="963375">
                  <a:extLst>
                    <a:ext uri="{9D8B030D-6E8A-4147-A177-3AD203B41FA5}">
                      <a16:colId xmlns:a16="http://schemas.microsoft.com/office/drawing/2014/main" xmlns="" val="1320520670"/>
                    </a:ext>
                  </a:extLst>
                </a:gridCol>
                <a:gridCol w="963375">
                  <a:extLst>
                    <a:ext uri="{9D8B030D-6E8A-4147-A177-3AD203B41FA5}">
                      <a16:colId xmlns:a16="http://schemas.microsoft.com/office/drawing/2014/main" xmlns="" val="84726451"/>
                    </a:ext>
                  </a:extLst>
                </a:gridCol>
                <a:gridCol w="963375">
                  <a:extLst>
                    <a:ext uri="{9D8B030D-6E8A-4147-A177-3AD203B41FA5}">
                      <a16:colId xmlns:a16="http://schemas.microsoft.com/office/drawing/2014/main" xmlns="" val="384909602"/>
                    </a:ext>
                  </a:extLst>
                </a:gridCol>
                <a:gridCol w="963375">
                  <a:extLst>
                    <a:ext uri="{9D8B030D-6E8A-4147-A177-3AD203B41FA5}">
                      <a16:colId xmlns:a16="http://schemas.microsoft.com/office/drawing/2014/main" xmlns="" val="449513181"/>
                    </a:ext>
                  </a:extLst>
                </a:gridCol>
              </a:tblGrid>
              <a:tr h="469377">
                <a:tc>
                  <a:txBody>
                    <a:bodyPr/>
                    <a:lstStyle/>
                    <a:p>
                      <a:pPr algn="ctr" fontAlgn="base"/>
                      <a:r>
                        <a:rPr lang="en-IN" sz="1250" b="1" dirty="0">
                          <a:effectLst/>
                        </a:rPr>
                        <a:t>ROLL_NO</a:t>
                      </a:r>
                    </a:p>
                  </a:txBody>
                  <a:tcPr marL="76200" marR="76200" marT="106680" marB="106680" anchor="ctr"/>
                </a:tc>
                <a:tc>
                  <a:txBody>
                    <a:bodyPr/>
                    <a:lstStyle/>
                    <a:p>
                      <a:pPr algn="ctr" fontAlgn="base"/>
                      <a:r>
                        <a:rPr lang="en-IN" sz="1250" b="1" dirty="0">
                          <a:effectLst/>
                        </a:rPr>
                        <a:t>NAME</a:t>
                      </a:r>
                    </a:p>
                  </a:txBody>
                  <a:tcPr marL="76200" marR="76200" marT="106680" marB="106680" anchor="ctr"/>
                </a:tc>
                <a:tc>
                  <a:txBody>
                    <a:bodyPr/>
                    <a:lstStyle/>
                    <a:p>
                      <a:pPr algn="ctr" fontAlgn="base"/>
                      <a:r>
                        <a:rPr lang="en-IN" sz="1250" b="1">
                          <a:effectLst/>
                        </a:rPr>
                        <a:t>ADDRESS</a:t>
                      </a:r>
                    </a:p>
                  </a:txBody>
                  <a:tcPr marL="76200" marR="76200" marT="106680" marB="106680" anchor="ctr"/>
                </a:tc>
                <a:tc>
                  <a:txBody>
                    <a:bodyPr/>
                    <a:lstStyle/>
                    <a:p>
                      <a:pPr algn="ctr" fontAlgn="base"/>
                      <a:r>
                        <a:rPr lang="en-IN" sz="1250" b="1">
                          <a:effectLst/>
                        </a:rPr>
                        <a:t>PHONE</a:t>
                      </a:r>
                    </a:p>
                  </a:txBody>
                  <a:tcPr marL="76200" marR="76200" marT="106680" marB="106680" anchor="ctr"/>
                </a:tc>
                <a:tc>
                  <a:txBody>
                    <a:bodyPr/>
                    <a:lstStyle/>
                    <a:p>
                      <a:pPr algn="ctr" fontAlgn="base"/>
                      <a:r>
                        <a:rPr lang="en-IN" sz="1250" b="1">
                          <a:effectLst/>
                        </a:rPr>
                        <a:t>AGE</a:t>
                      </a:r>
                    </a:p>
                  </a:txBody>
                  <a:tcPr marL="76200" marR="76200" marT="106680" marB="106680" anchor="ctr"/>
                </a:tc>
                <a:extLst>
                  <a:ext uri="{0D108BD9-81ED-4DB2-BD59-A6C34878D82A}">
                    <a16:rowId xmlns:a16="http://schemas.microsoft.com/office/drawing/2014/main" xmlns="" val="2159006544"/>
                  </a:ext>
                </a:extLst>
              </a:tr>
              <a:tr h="469377">
                <a:tc>
                  <a:txBody>
                    <a:bodyPr/>
                    <a:lstStyle/>
                    <a:p>
                      <a:pPr algn="ctr" fontAlgn="base"/>
                      <a:r>
                        <a:rPr lang="en-IN" sz="1250" b="1">
                          <a:effectLst/>
                        </a:rPr>
                        <a:t>1</a:t>
                      </a:r>
                    </a:p>
                  </a:txBody>
                  <a:tcPr marL="76200" marR="76200" marT="106680" marB="106680" anchor="ctr"/>
                </a:tc>
                <a:tc>
                  <a:txBody>
                    <a:bodyPr/>
                    <a:lstStyle/>
                    <a:p>
                      <a:pPr algn="ctr" fontAlgn="base"/>
                      <a:r>
                        <a:rPr lang="en-IN" sz="1250" b="1">
                          <a:effectLst/>
                        </a:rPr>
                        <a:t>RAM</a:t>
                      </a:r>
                    </a:p>
                  </a:txBody>
                  <a:tcPr marL="76200" marR="76200" marT="106680" marB="106680" anchor="ctr"/>
                </a:tc>
                <a:tc>
                  <a:txBody>
                    <a:bodyPr/>
                    <a:lstStyle/>
                    <a:p>
                      <a:pPr algn="ctr" fontAlgn="base"/>
                      <a:r>
                        <a:rPr lang="en-IN" sz="1250" b="1">
                          <a:effectLst/>
                        </a:rPr>
                        <a:t>DELHI</a:t>
                      </a:r>
                    </a:p>
                  </a:txBody>
                  <a:tcPr marL="76200" marR="76200" marT="106680" marB="106680" anchor="ctr"/>
                </a:tc>
                <a:tc>
                  <a:txBody>
                    <a:bodyPr/>
                    <a:lstStyle/>
                    <a:p>
                      <a:pPr algn="ctr" fontAlgn="base"/>
                      <a:r>
                        <a:rPr lang="en-IN" sz="1250" b="1">
                          <a:effectLst/>
                        </a:rPr>
                        <a:t>9455123451</a:t>
                      </a:r>
                    </a:p>
                  </a:txBody>
                  <a:tcPr marL="76200" marR="76200" marT="106680" marB="106680" anchor="ctr"/>
                </a:tc>
                <a:tc>
                  <a:txBody>
                    <a:bodyPr/>
                    <a:lstStyle/>
                    <a:p>
                      <a:pPr algn="ctr" fontAlgn="base"/>
                      <a:r>
                        <a:rPr lang="en-IN" sz="1250" b="1">
                          <a:effectLst/>
                        </a:rPr>
                        <a:t>18</a:t>
                      </a:r>
                    </a:p>
                  </a:txBody>
                  <a:tcPr marL="76200" marR="76200" marT="106680" marB="106680" anchor="ctr"/>
                </a:tc>
                <a:extLst>
                  <a:ext uri="{0D108BD9-81ED-4DB2-BD59-A6C34878D82A}">
                    <a16:rowId xmlns:a16="http://schemas.microsoft.com/office/drawing/2014/main" xmlns="" val="1704089302"/>
                  </a:ext>
                </a:extLst>
              </a:tr>
              <a:tr h="469377">
                <a:tc>
                  <a:txBody>
                    <a:bodyPr/>
                    <a:lstStyle/>
                    <a:p>
                      <a:pPr algn="ctr" fontAlgn="base"/>
                      <a:r>
                        <a:rPr lang="en-IN" sz="1250" b="1" dirty="0">
                          <a:effectLst/>
                        </a:rPr>
                        <a:t>2</a:t>
                      </a:r>
                    </a:p>
                  </a:txBody>
                  <a:tcPr marL="76200" marR="76200" marT="106680" marB="106680" anchor="ctr"/>
                </a:tc>
                <a:tc>
                  <a:txBody>
                    <a:bodyPr/>
                    <a:lstStyle/>
                    <a:p>
                      <a:pPr algn="ctr" fontAlgn="base"/>
                      <a:r>
                        <a:rPr lang="en-IN" sz="1250" b="1" dirty="0">
                          <a:effectLst/>
                        </a:rPr>
                        <a:t>RAMESH</a:t>
                      </a:r>
                    </a:p>
                  </a:txBody>
                  <a:tcPr marL="76200" marR="76200" marT="106680" marB="106680" anchor="ctr"/>
                </a:tc>
                <a:tc>
                  <a:txBody>
                    <a:bodyPr/>
                    <a:lstStyle/>
                    <a:p>
                      <a:pPr algn="ctr" fontAlgn="base"/>
                      <a:r>
                        <a:rPr lang="en-IN" sz="1250" b="1">
                          <a:effectLst/>
                        </a:rPr>
                        <a:t>GURGAON</a:t>
                      </a:r>
                    </a:p>
                  </a:txBody>
                  <a:tcPr marL="76200" marR="76200" marT="106680" marB="106680" anchor="ctr"/>
                </a:tc>
                <a:tc>
                  <a:txBody>
                    <a:bodyPr/>
                    <a:lstStyle/>
                    <a:p>
                      <a:pPr algn="ctr" fontAlgn="base"/>
                      <a:r>
                        <a:rPr lang="en-IN" sz="1250" b="1">
                          <a:effectLst/>
                        </a:rPr>
                        <a:t>9652431543</a:t>
                      </a:r>
                    </a:p>
                  </a:txBody>
                  <a:tcPr marL="76200" marR="76200" marT="106680" marB="106680" anchor="ctr"/>
                </a:tc>
                <a:tc>
                  <a:txBody>
                    <a:bodyPr/>
                    <a:lstStyle/>
                    <a:p>
                      <a:pPr algn="ctr" fontAlgn="base"/>
                      <a:r>
                        <a:rPr lang="en-IN" sz="1250" b="1">
                          <a:effectLst/>
                        </a:rPr>
                        <a:t>18</a:t>
                      </a:r>
                    </a:p>
                  </a:txBody>
                  <a:tcPr marL="76200" marR="76200" marT="106680" marB="106680" anchor="ctr"/>
                </a:tc>
                <a:extLst>
                  <a:ext uri="{0D108BD9-81ED-4DB2-BD59-A6C34878D82A}">
                    <a16:rowId xmlns:a16="http://schemas.microsoft.com/office/drawing/2014/main" xmlns="" val="3628182359"/>
                  </a:ext>
                </a:extLst>
              </a:tr>
              <a:tr h="469377">
                <a:tc>
                  <a:txBody>
                    <a:bodyPr/>
                    <a:lstStyle/>
                    <a:p>
                      <a:pPr algn="ctr" fontAlgn="base"/>
                      <a:r>
                        <a:rPr lang="en-IN" sz="1250" b="1">
                          <a:effectLst/>
                        </a:rPr>
                        <a:t>3</a:t>
                      </a:r>
                    </a:p>
                  </a:txBody>
                  <a:tcPr marL="76200" marR="76200" marT="106680" marB="106680" anchor="ctr"/>
                </a:tc>
                <a:tc>
                  <a:txBody>
                    <a:bodyPr/>
                    <a:lstStyle/>
                    <a:p>
                      <a:pPr algn="ctr" fontAlgn="base"/>
                      <a:r>
                        <a:rPr lang="en-IN" sz="1250" b="1">
                          <a:effectLst/>
                        </a:rPr>
                        <a:t>SUJIT</a:t>
                      </a:r>
                    </a:p>
                  </a:txBody>
                  <a:tcPr marL="76200" marR="76200" marT="106680" marB="106680" anchor="ctr"/>
                </a:tc>
                <a:tc>
                  <a:txBody>
                    <a:bodyPr/>
                    <a:lstStyle/>
                    <a:p>
                      <a:pPr algn="ctr" fontAlgn="base"/>
                      <a:r>
                        <a:rPr lang="en-IN" sz="1250" b="1" dirty="0">
                          <a:effectLst/>
                        </a:rPr>
                        <a:t>ROHTAK</a:t>
                      </a:r>
                    </a:p>
                  </a:txBody>
                  <a:tcPr marL="76200" marR="76200" marT="106680" marB="106680" anchor="ctr"/>
                </a:tc>
                <a:tc>
                  <a:txBody>
                    <a:bodyPr/>
                    <a:lstStyle/>
                    <a:p>
                      <a:pPr algn="ctr" fontAlgn="base"/>
                      <a:r>
                        <a:rPr lang="en-IN" sz="1250" b="1">
                          <a:effectLst/>
                        </a:rPr>
                        <a:t>9156253131</a:t>
                      </a:r>
                    </a:p>
                  </a:txBody>
                  <a:tcPr marL="76200" marR="76200" marT="106680" marB="106680" anchor="ctr"/>
                </a:tc>
                <a:tc>
                  <a:txBody>
                    <a:bodyPr/>
                    <a:lstStyle/>
                    <a:p>
                      <a:pPr algn="ctr" fontAlgn="base"/>
                      <a:r>
                        <a:rPr lang="en-IN" sz="1250" b="1">
                          <a:effectLst/>
                        </a:rPr>
                        <a:t>20</a:t>
                      </a:r>
                    </a:p>
                  </a:txBody>
                  <a:tcPr marL="76200" marR="76200" marT="106680" marB="106680" anchor="ctr"/>
                </a:tc>
                <a:extLst>
                  <a:ext uri="{0D108BD9-81ED-4DB2-BD59-A6C34878D82A}">
                    <a16:rowId xmlns:a16="http://schemas.microsoft.com/office/drawing/2014/main" xmlns="" val="1407954671"/>
                  </a:ext>
                </a:extLst>
              </a:tr>
              <a:tr h="469377">
                <a:tc>
                  <a:txBody>
                    <a:bodyPr/>
                    <a:lstStyle/>
                    <a:p>
                      <a:pPr algn="ctr" fontAlgn="base"/>
                      <a:r>
                        <a:rPr lang="en-IN" sz="1250" b="1" dirty="0">
                          <a:effectLst/>
                        </a:rPr>
                        <a:t>4</a:t>
                      </a:r>
                    </a:p>
                  </a:txBody>
                  <a:tcPr marL="76200" marR="76200" marT="106680" marB="106680" anchor="ctr"/>
                </a:tc>
                <a:tc>
                  <a:txBody>
                    <a:bodyPr/>
                    <a:lstStyle/>
                    <a:p>
                      <a:pPr algn="ctr" fontAlgn="base"/>
                      <a:r>
                        <a:rPr lang="en-IN" sz="1250" b="1">
                          <a:effectLst/>
                        </a:rPr>
                        <a:t>SURESH</a:t>
                      </a:r>
                    </a:p>
                  </a:txBody>
                  <a:tcPr marL="76200" marR="76200" marT="106680" marB="106680" anchor="ctr"/>
                </a:tc>
                <a:tc>
                  <a:txBody>
                    <a:bodyPr/>
                    <a:lstStyle/>
                    <a:p>
                      <a:pPr algn="ctr" fontAlgn="base"/>
                      <a:r>
                        <a:rPr lang="en-IN" sz="1250" b="1">
                          <a:effectLst/>
                        </a:rPr>
                        <a:t>DELHI</a:t>
                      </a:r>
                    </a:p>
                  </a:txBody>
                  <a:tcPr marL="76200" marR="76200" marT="106680" marB="106680" anchor="ctr"/>
                </a:tc>
                <a:tc>
                  <a:txBody>
                    <a:bodyPr/>
                    <a:lstStyle/>
                    <a:p>
                      <a:pPr algn="ctr" fontAlgn="base"/>
                      <a:r>
                        <a:rPr lang="en-IN" sz="1250" b="1">
                          <a:effectLst/>
                        </a:rPr>
                        <a:t>9156768971</a:t>
                      </a:r>
                    </a:p>
                  </a:txBody>
                  <a:tcPr marL="76200" marR="76200" marT="106680" marB="106680" anchor="ctr"/>
                </a:tc>
                <a:tc>
                  <a:txBody>
                    <a:bodyPr/>
                    <a:lstStyle/>
                    <a:p>
                      <a:pPr algn="ctr" fontAlgn="base"/>
                      <a:r>
                        <a:rPr lang="en-IN" sz="1250" b="1" dirty="0">
                          <a:effectLst/>
                        </a:rPr>
                        <a:t>18</a:t>
                      </a:r>
                    </a:p>
                  </a:txBody>
                  <a:tcPr marL="76200" marR="76200" marT="106680" marB="106680" anchor="ctr"/>
                </a:tc>
                <a:extLst>
                  <a:ext uri="{0D108BD9-81ED-4DB2-BD59-A6C34878D82A}">
                    <a16:rowId xmlns:a16="http://schemas.microsoft.com/office/drawing/2014/main" xmlns="" val="3151996180"/>
                  </a:ext>
                </a:extLst>
              </a:tr>
            </a:tbl>
          </a:graphicData>
        </a:graphic>
      </p:graphicFrame>
      <p:sp>
        <p:nvSpPr>
          <p:cNvPr id="8" name="TextBox 7">
            <a:extLst>
              <a:ext uri="{FF2B5EF4-FFF2-40B4-BE49-F238E27FC236}">
                <a16:creationId xmlns:a16="http://schemas.microsoft.com/office/drawing/2014/main" xmlns="" id="{B9FF60F5-1C63-40D5-8CF8-13045DF45AC6}"/>
              </a:ext>
            </a:extLst>
          </p:cNvPr>
          <p:cNvSpPr txBox="1"/>
          <p:nvPr/>
        </p:nvSpPr>
        <p:spPr>
          <a:xfrm>
            <a:off x="3635672" y="2236443"/>
            <a:ext cx="1071979" cy="369332"/>
          </a:xfrm>
          <a:prstGeom prst="rect">
            <a:avLst/>
          </a:prstGeom>
          <a:noFill/>
        </p:spPr>
        <p:txBody>
          <a:bodyPr wrap="square">
            <a:spAutoFit/>
          </a:bodyPr>
          <a:lstStyle/>
          <a:p>
            <a:r>
              <a:rPr lang="en-IN" b="1" i="0" dirty="0">
                <a:solidFill>
                  <a:srgbClr val="273239"/>
                </a:solidFill>
                <a:effectLst/>
                <a:latin typeface="urw-din"/>
              </a:rPr>
              <a:t>STUDENT</a:t>
            </a:r>
            <a:endParaRPr lang="en-IN" dirty="0"/>
          </a:p>
        </p:txBody>
      </p:sp>
      <p:graphicFrame>
        <p:nvGraphicFramePr>
          <p:cNvPr id="9" name="Table 8">
            <a:extLst>
              <a:ext uri="{FF2B5EF4-FFF2-40B4-BE49-F238E27FC236}">
                <a16:creationId xmlns:a16="http://schemas.microsoft.com/office/drawing/2014/main" xmlns="" id="{FE59CD36-2E49-4819-890D-1E0A1B2E833E}"/>
              </a:ext>
            </a:extLst>
          </p:cNvPr>
          <p:cNvGraphicFramePr>
            <a:graphicFrameLocks noGrp="1"/>
          </p:cNvGraphicFramePr>
          <p:nvPr>
            <p:extLst>
              <p:ext uri="{D42A27DB-BD31-4B8C-83A1-F6EECF244321}">
                <p14:modId xmlns:p14="http://schemas.microsoft.com/office/powerpoint/2010/main" val="1312882211"/>
              </p:ext>
            </p:extLst>
          </p:nvPr>
        </p:nvGraphicFramePr>
        <p:xfrm>
          <a:off x="6403902" y="2561387"/>
          <a:ext cx="5228330" cy="2346885"/>
        </p:xfrm>
        <a:graphic>
          <a:graphicData uri="http://schemas.openxmlformats.org/drawingml/2006/table">
            <a:tbl>
              <a:tblPr firstRow="1" bandRow="1">
                <a:tableStyleId>{5C22544A-7EE6-4342-B048-85BDC9FD1C3A}</a:tableStyleId>
              </a:tblPr>
              <a:tblGrid>
                <a:gridCol w="1045666">
                  <a:extLst>
                    <a:ext uri="{9D8B030D-6E8A-4147-A177-3AD203B41FA5}">
                      <a16:colId xmlns:a16="http://schemas.microsoft.com/office/drawing/2014/main" xmlns="" val="4262371446"/>
                    </a:ext>
                  </a:extLst>
                </a:gridCol>
                <a:gridCol w="1045666">
                  <a:extLst>
                    <a:ext uri="{9D8B030D-6E8A-4147-A177-3AD203B41FA5}">
                      <a16:colId xmlns:a16="http://schemas.microsoft.com/office/drawing/2014/main" xmlns="" val="2964771172"/>
                    </a:ext>
                  </a:extLst>
                </a:gridCol>
                <a:gridCol w="1045666">
                  <a:extLst>
                    <a:ext uri="{9D8B030D-6E8A-4147-A177-3AD203B41FA5}">
                      <a16:colId xmlns:a16="http://schemas.microsoft.com/office/drawing/2014/main" xmlns="" val="2336443426"/>
                    </a:ext>
                  </a:extLst>
                </a:gridCol>
                <a:gridCol w="1045666">
                  <a:extLst>
                    <a:ext uri="{9D8B030D-6E8A-4147-A177-3AD203B41FA5}">
                      <a16:colId xmlns:a16="http://schemas.microsoft.com/office/drawing/2014/main" xmlns="" val="2744128259"/>
                    </a:ext>
                  </a:extLst>
                </a:gridCol>
                <a:gridCol w="1045666">
                  <a:extLst>
                    <a:ext uri="{9D8B030D-6E8A-4147-A177-3AD203B41FA5}">
                      <a16:colId xmlns:a16="http://schemas.microsoft.com/office/drawing/2014/main" xmlns="" val="1516603564"/>
                    </a:ext>
                  </a:extLst>
                </a:gridCol>
              </a:tblGrid>
              <a:tr h="469377">
                <a:tc>
                  <a:txBody>
                    <a:bodyPr/>
                    <a:lstStyle/>
                    <a:p>
                      <a:pPr algn="ctr" fontAlgn="base"/>
                      <a:r>
                        <a:rPr lang="en-IN" sz="1250" b="1">
                          <a:effectLst/>
                        </a:rPr>
                        <a:t>EMP_NO</a:t>
                      </a:r>
                    </a:p>
                  </a:txBody>
                  <a:tcPr marL="76200" marR="76200" marT="106680" marB="106680" anchor="ctr"/>
                </a:tc>
                <a:tc>
                  <a:txBody>
                    <a:bodyPr/>
                    <a:lstStyle/>
                    <a:p>
                      <a:pPr algn="ctr" fontAlgn="base"/>
                      <a:r>
                        <a:rPr lang="en-IN" sz="1250" b="1">
                          <a:effectLst/>
                        </a:rPr>
                        <a:t>NAME</a:t>
                      </a:r>
                    </a:p>
                  </a:txBody>
                  <a:tcPr marL="76200" marR="76200" marT="106680" marB="106680" anchor="ctr"/>
                </a:tc>
                <a:tc>
                  <a:txBody>
                    <a:bodyPr/>
                    <a:lstStyle/>
                    <a:p>
                      <a:pPr algn="ctr" fontAlgn="base"/>
                      <a:r>
                        <a:rPr lang="en-IN" sz="1250" b="1">
                          <a:effectLst/>
                        </a:rPr>
                        <a:t>ADDRESS</a:t>
                      </a:r>
                    </a:p>
                  </a:txBody>
                  <a:tcPr marL="76200" marR="76200" marT="106680" marB="106680" anchor="ctr"/>
                </a:tc>
                <a:tc>
                  <a:txBody>
                    <a:bodyPr/>
                    <a:lstStyle/>
                    <a:p>
                      <a:pPr algn="ctr" fontAlgn="base"/>
                      <a:r>
                        <a:rPr lang="en-IN" sz="1250" b="1">
                          <a:effectLst/>
                        </a:rPr>
                        <a:t>PHONE</a:t>
                      </a:r>
                    </a:p>
                  </a:txBody>
                  <a:tcPr marL="76200" marR="76200" marT="106680" marB="106680" anchor="ctr"/>
                </a:tc>
                <a:tc>
                  <a:txBody>
                    <a:bodyPr/>
                    <a:lstStyle/>
                    <a:p>
                      <a:pPr algn="ctr" fontAlgn="base"/>
                      <a:r>
                        <a:rPr lang="en-IN" sz="1250" b="1">
                          <a:effectLst/>
                        </a:rPr>
                        <a:t>AGE</a:t>
                      </a:r>
                    </a:p>
                  </a:txBody>
                  <a:tcPr marL="76200" marR="76200" marT="106680" marB="106680" anchor="ctr"/>
                </a:tc>
                <a:extLst>
                  <a:ext uri="{0D108BD9-81ED-4DB2-BD59-A6C34878D82A}">
                    <a16:rowId xmlns:a16="http://schemas.microsoft.com/office/drawing/2014/main" xmlns="" val="1831073401"/>
                  </a:ext>
                </a:extLst>
              </a:tr>
              <a:tr h="469377">
                <a:tc>
                  <a:txBody>
                    <a:bodyPr/>
                    <a:lstStyle/>
                    <a:p>
                      <a:pPr algn="ctr" fontAlgn="base"/>
                      <a:r>
                        <a:rPr lang="en-IN" sz="1250" b="1">
                          <a:effectLst/>
                        </a:rPr>
                        <a:t>1</a:t>
                      </a:r>
                    </a:p>
                  </a:txBody>
                  <a:tcPr marL="76200" marR="76200" marT="106680" marB="106680" anchor="ctr"/>
                </a:tc>
                <a:tc>
                  <a:txBody>
                    <a:bodyPr/>
                    <a:lstStyle/>
                    <a:p>
                      <a:pPr algn="ctr" fontAlgn="base"/>
                      <a:r>
                        <a:rPr lang="en-IN" sz="1250" b="1">
                          <a:effectLst/>
                        </a:rPr>
                        <a:t>RAM</a:t>
                      </a:r>
                    </a:p>
                  </a:txBody>
                  <a:tcPr marL="76200" marR="76200" marT="106680" marB="106680" anchor="ctr"/>
                </a:tc>
                <a:tc>
                  <a:txBody>
                    <a:bodyPr/>
                    <a:lstStyle/>
                    <a:p>
                      <a:pPr algn="ctr" fontAlgn="base"/>
                      <a:r>
                        <a:rPr lang="en-IN" sz="1250" b="1">
                          <a:effectLst/>
                        </a:rPr>
                        <a:t>DELHI</a:t>
                      </a:r>
                    </a:p>
                  </a:txBody>
                  <a:tcPr marL="76200" marR="76200" marT="106680" marB="106680" anchor="ctr"/>
                </a:tc>
                <a:tc>
                  <a:txBody>
                    <a:bodyPr/>
                    <a:lstStyle/>
                    <a:p>
                      <a:pPr algn="ctr" fontAlgn="base"/>
                      <a:r>
                        <a:rPr lang="en-IN" sz="1250" b="1">
                          <a:effectLst/>
                        </a:rPr>
                        <a:t>9455123451</a:t>
                      </a:r>
                    </a:p>
                  </a:txBody>
                  <a:tcPr marL="76200" marR="76200" marT="106680" marB="106680" anchor="ctr"/>
                </a:tc>
                <a:tc>
                  <a:txBody>
                    <a:bodyPr/>
                    <a:lstStyle/>
                    <a:p>
                      <a:pPr algn="ctr" fontAlgn="base"/>
                      <a:r>
                        <a:rPr lang="en-IN" sz="1250" b="1">
                          <a:effectLst/>
                        </a:rPr>
                        <a:t>18</a:t>
                      </a:r>
                    </a:p>
                  </a:txBody>
                  <a:tcPr marL="76200" marR="76200" marT="106680" marB="106680" anchor="ctr"/>
                </a:tc>
                <a:extLst>
                  <a:ext uri="{0D108BD9-81ED-4DB2-BD59-A6C34878D82A}">
                    <a16:rowId xmlns:a16="http://schemas.microsoft.com/office/drawing/2014/main" xmlns="" val="2363713498"/>
                  </a:ext>
                </a:extLst>
              </a:tr>
              <a:tr h="469377">
                <a:tc>
                  <a:txBody>
                    <a:bodyPr/>
                    <a:lstStyle/>
                    <a:p>
                      <a:pPr algn="ctr" fontAlgn="base"/>
                      <a:r>
                        <a:rPr lang="en-IN" sz="1250" b="1">
                          <a:effectLst/>
                        </a:rPr>
                        <a:t>5</a:t>
                      </a:r>
                    </a:p>
                  </a:txBody>
                  <a:tcPr marL="76200" marR="76200" marT="106680" marB="106680" anchor="ctr"/>
                </a:tc>
                <a:tc>
                  <a:txBody>
                    <a:bodyPr/>
                    <a:lstStyle/>
                    <a:p>
                      <a:pPr algn="ctr" fontAlgn="base"/>
                      <a:r>
                        <a:rPr lang="en-IN" sz="1250" b="1">
                          <a:effectLst/>
                        </a:rPr>
                        <a:t>NARESH</a:t>
                      </a:r>
                    </a:p>
                  </a:txBody>
                  <a:tcPr marL="76200" marR="76200" marT="106680" marB="106680" anchor="ctr"/>
                </a:tc>
                <a:tc>
                  <a:txBody>
                    <a:bodyPr/>
                    <a:lstStyle/>
                    <a:p>
                      <a:pPr algn="ctr" fontAlgn="base"/>
                      <a:r>
                        <a:rPr lang="en-IN" sz="1250" b="1">
                          <a:effectLst/>
                        </a:rPr>
                        <a:t>HISAR</a:t>
                      </a:r>
                    </a:p>
                  </a:txBody>
                  <a:tcPr marL="76200" marR="76200" marT="106680" marB="106680" anchor="ctr"/>
                </a:tc>
                <a:tc>
                  <a:txBody>
                    <a:bodyPr/>
                    <a:lstStyle/>
                    <a:p>
                      <a:pPr algn="ctr" fontAlgn="base"/>
                      <a:r>
                        <a:rPr lang="en-IN" sz="1250" b="1">
                          <a:effectLst/>
                        </a:rPr>
                        <a:t>9782918192</a:t>
                      </a:r>
                    </a:p>
                  </a:txBody>
                  <a:tcPr marL="76200" marR="76200" marT="106680" marB="106680" anchor="ctr"/>
                </a:tc>
                <a:tc>
                  <a:txBody>
                    <a:bodyPr/>
                    <a:lstStyle/>
                    <a:p>
                      <a:pPr algn="ctr" fontAlgn="base"/>
                      <a:r>
                        <a:rPr lang="en-IN" sz="1250" b="1">
                          <a:effectLst/>
                        </a:rPr>
                        <a:t>22</a:t>
                      </a:r>
                    </a:p>
                  </a:txBody>
                  <a:tcPr marL="76200" marR="76200" marT="106680" marB="106680" anchor="ctr"/>
                </a:tc>
                <a:extLst>
                  <a:ext uri="{0D108BD9-81ED-4DB2-BD59-A6C34878D82A}">
                    <a16:rowId xmlns:a16="http://schemas.microsoft.com/office/drawing/2014/main" xmlns="" val="902947204"/>
                  </a:ext>
                </a:extLst>
              </a:tr>
              <a:tr h="469377">
                <a:tc>
                  <a:txBody>
                    <a:bodyPr/>
                    <a:lstStyle/>
                    <a:p>
                      <a:pPr algn="ctr" fontAlgn="base"/>
                      <a:r>
                        <a:rPr lang="en-IN" sz="1250" b="1">
                          <a:effectLst/>
                        </a:rPr>
                        <a:t>6</a:t>
                      </a:r>
                    </a:p>
                  </a:txBody>
                  <a:tcPr marL="76200" marR="76200" marT="106680" marB="106680" anchor="ctr"/>
                </a:tc>
                <a:tc>
                  <a:txBody>
                    <a:bodyPr/>
                    <a:lstStyle/>
                    <a:p>
                      <a:pPr algn="ctr" fontAlgn="base"/>
                      <a:r>
                        <a:rPr lang="en-IN" sz="1250" b="1">
                          <a:effectLst/>
                        </a:rPr>
                        <a:t>SWETA</a:t>
                      </a:r>
                    </a:p>
                  </a:txBody>
                  <a:tcPr marL="76200" marR="76200" marT="106680" marB="106680" anchor="ctr"/>
                </a:tc>
                <a:tc>
                  <a:txBody>
                    <a:bodyPr/>
                    <a:lstStyle/>
                    <a:p>
                      <a:pPr algn="ctr" fontAlgn="base"/>
                      <a:r>
                        <a:rPr lang="en-IN" sz="1250" b="1">
                          <a:effectLst/>
                        </a:rPr>
                        <a:t>RANCHI</a:t>
                      </a:r>
                    </a:p>
                  </a:txBody>
                  <a:tcPr marL="76200" marR="76200" marT="106680" marB="106680" anchor="ctr"/>
                </a:tc>
                <a:tc>
                  <a:txBody>
                    <a:bodyPr/>
                    <a:lstStyle/>
                    <a:p>
                      <a:pPr algn="ctr" fontAlgn="base"/>
                      <a:r>
                        <a:rPr lang="en-IN" sz="1250" b="1">
                          <a:effectLst/>
                        </a:rPr>
                        <a:t>9852617621</a:t>
                      </a:r>
                    </a:p>
                  </a:txBody>
                  <a:tcPr marL="76200" marR="76200" marT="106680" marB="106680" anchor="ctr"/>
                </a:tc>
                <a:tc>
                  <a:txBody>
                    <a:bodyPr/>
                    <a:lstStyle/>
                    <a:p>
                      <a:pPr algn="ctr" fontAlgn="base"/>
                      <a:r>
                        <a:rPr lang="en-IN" sz="1250" b="1">
                          <a:effectLst/>
                        </a:rPr>
                        <a:t>21</a:t>
                      </a:r>
                    </a:p>
                  </a:txBody>
                  <a:tcPr marL="76200" marR="76200" marT="106680" marB="106680" anchor="ctr"/>
                </a:tc>
                <a:extLst>
                  <a:ext uri="{0D108BD9-81ED-4DB2-BD59-A6C34878D82A}">
                    <a16:rowId xmlns:a16="http://schemas.microsoft.com/office/drawing/2014/main" xmlns="" val="2889671715"/>
                  </a:ext>
                </a:extLst>
              </a:tr>
              <a:tr h="469377">
                <a:tc>
                  <a:txBody>
                    <a:bodyPr/>
                    <a:lstStyle/>
                    <a:p>
                      <a:pPr algn="ctr" fontAlgn="base"/>
                      <a:r>
                        <a:rPr lang="en-IN" sz="1250" b="1">
                          <a:effectLst/>
                        </a:rPr>
                        <a:t>4</a:t>
                      </a:r>
                    </a:p>
                  </a:txBody>
                  <a:tcPr marL="76200" marR="76200" marT="106680" marB="106680" anchor="ctr"/>
                </a:tc>
                <a:tc>
                  <a:txBody>
                    <a:bodyPr/>
                    <a:lstStyle/>
                    <a:p>
                      <a:pPr algn="ctr" fontAlgn="base"/>
                      <a:r>
                        <a:rPr lang="en-IN" sz="1250" b="1">
                          <a:effectLst/>
                        </a:rPr>
                        <a:t>SURESH</a:t>
                      </a:r>
                    </a:p>
                  </a:txBody>
                  <a:tcPr marL="76200" marR="76200" marT="106680" marB="106680" anchor="ctr"/>
                </a:tc>
                <a:tc>
                  <a:txBody>
                    <a:bodyPr/>
                    <a:lstStyle/>
                    <a:p>
                      <a:pPr algn="ctr" fontAlgn="base"/>
                      <a:r>
                        <a:rPr lang="en-IN" sz="1250" b="1">
                          <a:effectLst/>
                        </a:rPr>
                        <a:t>DELHI</a:t>
                      </a:r>
                    </a:p>
                  </a:txBody>
                  <a:tcPr marL="76200" marR="76200" marT="106680" marB="106680" anchor="ctr"/>
                </a:tc>
                <a:tc>
                  <a:txBody>
                    <a:bodyPr/>
                    <a:lstStyle/>
                    <a:p>
                      <a:pPr algn="ctr" fontAlgn="base"/>
                      <a:r>
                        <a:rPr lang="en-IN" sz="1250" b="1">
                          <a:effectLst/>
                        </a:rPr>
                        <a:t>9156768971</a:t>
                      </a:r>
                    </a:p>
                  </a:txBody>
                  <a:tcPr marL="76200" marR="76200" marT="106680" marB="106680" anchor="ctr"/>
                </a:tc>
                <a:tc>
                  <a:txBody>
                    <a:bodyPr/>
                    <a:lstStyle/>
                    <a:p>
                      <a:pPr algn="ctr" fontAlgn="base"/>
                      <a:r>
                        <a:rPr lang="en-IN" sz="1250" b="1" dirty="0">
                          <a:effectLst/>
                        </a:rPr>
                        <a:t>18</a:t>
                      </a:r>
                    </a:p>
                  </a:txBody>
                  <a:tcPr marL="76200" marR="76200" marT="106680" marB="106680" anchor="ctr"/>
                </a:tc>
                <a:extLst>
                  <a:ext uri="{0D108BD9-81ED-4DB2-BD59-A6C34878D82A}">
                    <a16:rowId xmlns:a16="http://schemas.microsoft.com/office/drawing/2014/main" xmlns="" val="1625343975"/>
                  </a:ext>
                </a:extLst>
              </a:tr>
            </a:tbl>
          </a:graphicData>
        </a:graphic>
      </p:graphicFrame>
      <p:sp>
        <p:nvSpPr>
          <p:cNvPr id="10" name="TextBox 9">
            <a:extLst>
              <a:ext uri="{FF2B5EF4-FFF2-40B4-BE49-F238E27FC236}">
                <a16:creationId xmlns:a16="http://schemas.microsoft.com/office/drawing/2014/main" xmlns="" id="{FAE83314-A93C-4E4B-9D17-869AB0F2EA15}"/>
              </a:ext>
            </a:extLst>
          </p:cNvPr>
          <p:cNvSpPr txBox="1"/>
          <p:nvPr/>
        </p:nvSpPr>
        <p:spPr>
          <a:xfrm>
            <a:off x="8402979" y="2184332"/>
            <a:ext cx="1302798" cy="369332"/>
          </a:xfrm>
          <a:prstGeom prst="rect">
            <a:avLst/>
          </a:prstGeom>
          <a:noFill/>
        </p:spPr>
        <p:txBody>
          <a:bodyPr wrap="square">
            <a:spAutoFit/>
          </a:bodyPr>
          <a:lstStyle/>
          <a:p>
            <a:r>
              <a:rPr lang="en-IN" b="1" i="0" dirty="0">
                <a:solidFill>
                  <a:srgbClr val="273239"/>
                </a:solidFill>
                <a:effectLst/>
                <a:latin typeface="urw-din"/>
              </a:rPr>
              <a:t>EMPLOYEE </a:t>
            </a:r>
            <a:endParaRPr lang="en-IN" dirty="0"/>
          </a:p>
        </p:txBody>
      </p:sp>
      <p:sp>
        <p:nvSpPr>
          <p:cNvPr id="11" name="Rectangle 1">
            <a:extLst>
              <a:ext uri="{FF2B5EF4-FFF2-40B4-BE49-F238E27FC236}">
                <a16:creationId xmlns:a16="http://schemas.microsoft.com/office/drawing/2014/main" xmlns="" id="{352F0A0A-680D-45AB-8964-CC222D975849}"/>
              </a:ext>
            </a:extLst>
          </p:cNvPr>
          <p:cNvSpPr>
            <a:spLocks noChangeArrowheads="1"/>
          </p:cNvSpPr>
          <p:nvPr/>
        </p:nvSpPr>
        <p:spPr bwMode="auto">
          <a:xfrm>
            <a:off x="3458457" y="5356609"/>
            <a:ext cx="644246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273239"/>
                </a:solidFill>
                <a:effectLst/>
                <a:latin typeface="Consolas" panose="020B0609020204030204" pitchFamily="49" charset="0"/>
              </a:rPr>
              <a:t>STUDENT⟗</a:t>
            </a:r>
            <a:r>
              <a:rPr kumimoji="0" lang="en-US" altLang="en-US" sz="2400" b="1" i="0" u="none" strike="noStrike" cap="none" normalizeH="0" baseline="-30000">
                <a:ln>
                  <a:noFill/>
                </a:ln>
                <a:solidFill>
                  <a:srgbClr val="273239"/>
                </a:solidFill>
                <a:effectLst/>
                <a:latin typeface="Consolas" panose="020B0609020204030204" pitchFamily="49" charset="0"/>
              </a:rPr>
              <a:t>STUDENT.ROLL_NO&gt;EMPLOYEE.EMP_NO</a:t>
            </a:r>
            <a:r>
              <a:rPr kumimoji="0" lang="en-US" altLang="en-US" sz="2400" b="1" i="0" u="none" strike="noStrike" cap="none" normalizeH="0" baseline="0">
                <a:ln>
                  <a:noFill/>
                </a:ln>
                <a:solidFill>
                  <a:srgbClr val="273239"/>
                </a:solidFill>
                <a:effectLst/>
                <a:latin typeface="Consolas" panose="020B0609020204030204" pitchFamily="49" charset="0"/>
              </a:rPr>
              <a:t>EMPLOYEE</a:t>
            </a:r>
            <a:r>
              <a:rPr kumimoji="0" lang="en-US" altLang="en-US" sz="2400" b="0" i="0" u="none" strike="noStrike" cap="none" normalizeH="0" baseline="0">
                <a:ln>
                  <a:noFill/>
                </a:ln>
                <a:solidFill>
                  <a:schemeClr val="tx1"/>
                </a:solidFill>
                <a:effectLst/>
              </a:rPr>
              <a:t> </a:t>
            </a:r>
            <a:endParaRPr kumimoji="0" lang="en-US" altLang="en-US"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143168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A31DC37-D643-4D2A-A803-FDC0E992C578}"/>
              </a:ext>
            </a:extLst>
          </p:cNvPr>
          <p:cNvSpPr>
            <a:spLocks noGrp="1"/>
          </p:cNvSpPr>
          <p:nvPr>
            <p:ph idx="1"/>
          </p:nvPr>
        </p:nvSpPr>
        <p:spPr>
          <a:xfrm>
            <a:off x="1038687" y="932156"/>
            <a:ext cx="11043821" cy="5779362"/>
          </a:xfrm>
        </p:spPr>
        <p:txBody>
          <a:bodyPr/>
          <a:lstStyle/>
          <a:p>
            <a:pPr>
              <a:buFont typeface="Wingdings" panose="05000000000000000000" pitchFamily="2" charset="2"/>
              <a:buChar char="q"/>
            </a:pPr>
            <a:r>
              <a:rPr lang="en-IN" b="1" dirty="0"/>
              <a:t>Result</a:t>
            </a:r>
          </a:p>
        </p:txBody>
      </p:sp>
      <p:sp>
        <p:nvSpPr>
          <p:cNvPr id="4" name="Title 1">
            <a:extLst>
              <a:ext uri="{FF2B5EF4-FFF2-40B4-BE49-F238E27FC236}">
                <a16:creationId xmlns:a16="http://schemas.microsoft.com/office/drawing/2014/main" xmlns="" id="{9FD8FC8C-B215-45B4-A29F-3CF2CEEFD3E7}"/>
              </a:ext>
            </a:extLst>
          </p:cNvPr>
          <p:cNvSpPr>
            <a:spLocks noGrp="1"/>
          </p:cNvSpPr>
          <p:nvPr>
            <p:ph type="title"/>
          </p:nvPr>
        </p:nvSpPr>
        <p:spPr>
          <a:xfrm>
            <a:off x="838200" y="18894"/>
            <a:ext cx="10515600" cy="913262"/>
          </a:xfrm>
        </p:spPr>
        <p:txBody>
          <a:bodyPr/>
          <a:lstStyle/>
          <a:p>
            <a:pPr algn="ctr"/>
            <a:r>
              <a:rPr lang="en-IN" b="1" dirty="0">
                <a:solidFill>
                  <a:schemeClr val="accent4">
                    <a:lumMod val="50000"/>
                  </a:schemeClr>
                </a:solidFill>
              </a:rPr>
              <a:t>Full Outer Join</a:t>
            </a:r>
          </a:p>
        </p:txBody>
      </p:sp>
      <p:graphicFrame>
        <p:nvGraphicFramePr>
          <p:cNvPr id="5" name="Table 5">
            <a:extLst>
              <a:ext uri="{FF2B5EF4-FFF2-40B4-BE49-F238E27FC236}">
                <a16:creationId xmlns:a16="http://schemas.microsoft.com/office/drawing/2014/main" xmlns="" id="{902FB1A2-18EF-4B00-AFBD-7750C933203B}"/>
              </a:ext>
            </a:extLst>
          </p:cNvPr>
          <p:cNvGraphicFramePr>
            <a:graphicFrameLocks noGrp="1"/>
          </p:cNvGraphicFramePr>
          <p:nvPr>
            <p:extLst>
              <p:ext uri="{D42A27DB-BD31-4B8C-83A1-F6EECF244321}">
                <p14:modId xmlns:p14="http://schemas.microsoft.com/office/powerpoint/2010/main" val="3285581952"/>
              </p:ext>
            </p:extLst>
          </p:nvPr>
        </p:nvGraphicFramePr>
        <p:xfrm>
          <a:off x="1348419" y="1583875"/>
          <a:ext cx="9881830" cy="3230880"/>
        </p:xfrm>
        <a:graphic>
          <a:graphicData uri="http://schemas.openxmlformats.org/drawingml/2006/table">
            <a:tbl>
              <a:tblPr firstRow="1" bandRow="1">
                <a:tableStyleId>{5C22544A-7EE6-4342-B048-85BDC9FD1C3A}</a:tableStyleId>
              </a:tblPr>
              <a:tblGrid>
                <a:gridCol w="988183">
                  <a:extLst>
                    <a:ext uri="{9D8B030D-6E8A-4147-A177-3AD203B41FA5}">
                      <a16:colId xmlns:a16="http://schemas.microsoft.com/office/drawing/2014/main" xmlns="" val="3354292420"/>
                    </a:ext>
                  </a:extLst>
                </a:gridCol>
                <a:gridCol w="988183">
                  <a:extLst>
                    <a:ext uri="{9D8B030D-6E8A-4147-A177-3AD203B41FA5}">
                      <a16:colId xmlns:a16="http://schemas.microsoft.com/office/drawing/2014/main" xmlns="" val="978423231"/>
                    </a:ext>
                  </a:extLst>
                </a:gridCol>
                <a:gridCol w="988183">
                  <a:extLst>
                    <a:ext uri="{9D8B030D-6E8A-4147-A177-3AD203B41FA5}">
                      <a16:colId xmlns:a16="http://schemas.microsoft.com/office/drawing/2014/main" xmlns="" val="2384043273"/>
                    </a:ext>
                  </a:extLst>
                </a:gridCol>
                <a:gridCol w="988183">
                  <a:extLst>
                    <a:ext uri="{9D8B030D-6E8A-4147-A177-3AD203B41FA5}">
                      <a16:colId xmlns:a16="http://schemas.microsoft.com/office/drawing/2014/main" xmlns="" val="4225141138"/>
                    </a:ext>
                  </a:extLst>
                </a:gridCol>
                <a:gridCol w="988183">
                  <a:extLst>
                    <a:ext uri="{9D8B030D-6E8A-4147-A177-3AD203B41FA5}">
                      <a16:colId xmlns:a16="http://schemas.microsoft.com/office/drawing/2014/main" xmlns="" val="1559032469"/>
                    </a:ext>
                  </a:extLst>
                </a:gridCol>
                <a:gridCol w="988183">
                  <a:extLst>
                    <a:ext uri="{9D8B030D-6E8A-4147-A177-3AD203B41FA5}">
                      <a16:colId xmlns:a16="http://schemas.microsoft.com/office/drawing/2014/main" xmlns="" val="252147181"/>
                    </a:ext>
                  </a:extLst>
                </a:gridCol>
                <a:gridCol w="988183">
                  <a:extLst>
                    <a:ext uri="{9D8B030D-6E8A-4147-A177-3AD203B41FA5}">
                      <a16:colId xmlns:a16="http://schemas.microsoft.com/office/drawing/2014/main" xmlns="" val="451964165"/>
                    </a:ext>
                  </a:extLst>
                </a:gridCol>
                <a:gridCol w="988183">
                  <a:extLst>
                    <a:ext uri="{9D8B030D-6E8A-4147-A177-3AD203B41FA5}">
                      <a16:colId xmlns:a16="http://schemas.microsoft.com/office/drawing/2014/main" xmlns="" val="1157600799"/>
                    </a:ext>
                  </a:extLst>
                </a:gridCol>
                <a:gridCol w="988183">
                  <a:extLst>
                    <a:ext uri="{9D8B030D-6E8A-4147-A177-3AD203B41FA5}">
                      <a16:colId xmlns:a16="http://schemas.microsoft.com/office/drawing/2014/main" xmlns="" val="1869108753"/>
                    </a:ext>
                  </a:extLst>
                </a:gridCol>
                <a:gridCol w="988183">
                  <a:extLst>
                    <a:ext uri="{9D8B030D-6E8A-4147-A177-3AD203B41FA5}">
                      <a16:colId xmlns:a16="http://schemas.microsoft.com/office/drawing/2014/main" xmlns="" val="2340591704"/>
                    </a:ext>
                  </a:extLst>
                </a:gridCol>
              </a:tblGrid>
              <a:tr h="370840">
                <a:tc>
                  <a:txBody>
                    <a:bodyPr/>
                    <a:lstStyle/>
                    <a:p>
                      <a:pPr algn="ctr" fontAlgn="base"/>
                      <a:r>
                        <a:rPr lang="en-IN" sz="1250" b="1">
                          <a:effectLst/>
                        </a:rPr>
                        <a:t>ROLL_NO</a:t>
                      </a:r>
                    </a:p>
                  </a:txBody>
                  <a:tcPr marL="76200" marR="76200" marT="106680" marB="106680" anchor="ctr"/>
                </a:tc>
                <a:tc>
                  <a:txBody>
                    <a:bodyPr/>
                    <a:lstStyle/>
                    <a:p>
                      <a:pPr algn="ctr" fontAlgn="base"/>
                      <a:r>
                        <a:rPr lang="en-IN" sz="1250" b="1">
                          <a:effectLst/>
                        </a:rPr>
                        <a:t>NAME</a:t>
                      </a:r>
                    </a:p>
                  </a:txBody>
                  <a:tcPr marL="76200" marR="76200" marT="106680" marB="106680" anchor="ctr"/>
                </a:tc>
                <a:tc>
                  <a:txBody>
                    <a:bodyPr/>
                    <a:lstStyle/>
                    <a:p>
                      <a:pPr algn="ctr" fontAlgn="base"/>
                      <a:r>
                        <a:rPr lang="en-IN" sz="1250" b="1">
                          <a:effectLst/>
                        </a:rPr>
                        <a:t>ADDRESS</a:t>
                      </a:r>
                    </a:p>
                  </a:txBody>
                  <a:tcPr marL="76200" marR="76200" marT="106680" marB="106680" anchor="ctr"/>
                </a:tc>
                <a:tc>
                  <a:txBody>
                    <a:bodyPr/>
                    <a:lstStyle/>
                    <a:p>
                      <a:pPr algn="ctr" fontAlgn="base"/>
                      <a:r>
                        <a:rPr lang="en-IN" sz="1250" b="1">
                          <a:effectLst/>
                        </a:rPr>
                        <a:t>PHONE</a:t>
                      </a:r>
                    </a:p>
                  </a:txBody>
                  <a:tcPr marL="76200" marR="76200" marT="106680" marB="106680" anchor="ctr"/>
                </a:tc>
                <a:tc>
                  <a:txBody>
                    <a:bodyPr/>
                    <a:lstStyle/>
                    <a:p>
                      <a:pPr algn="ctr" fontAlgn="base"/>
                      <a:r>
                        <a:rPr lang="en-IN" sz="1250" b="1">
                          <a:effectLst/>
                        </a:rPr>
                        <a:t>AGE</a:t>
                      </a:r>
                    </a:p>
                  </a:txBody>
                  <a:tcPr marL="76200" marR="76200" marT="106680" marB="106680" anchor="ctr"/>
                </a:tc>
                <a:tc>
                  <a:txBody>
                    <a:bodyPr/>
                    <a:lstStyle/>
                    <a:p>
                      <a:pPr algn="ctr" fontAlgn="base"/>
                      <a:r>
                        <a:rPr lang="en-IN" sz="1250" b="1">
                          <a:effectLst/>
                        </a:rPr>
                        <a:t>EMP_NO</a:t>
                      </a:r>
                    </a:p>
                  </a:txBody>
                  <a:tcPr marL="76200" marR="76200" marT="106680" marB="106680" anchor="ctr"/>
                </a:tc>
                <a:tc>
                  <a:txBody>
                    <a:bodyPr/>
                    <a:lstStyle/>
                    <a:p>
                      <a:pPr algn="ctr" fontAlgn="base"/>
                      <a:r>
                        <a:rPr lang="en-IN" sz="1250" b="1">
                          <a:effectLst/>
                        </a:rPr>
                        <a:t>NAME</a:t>
                      </a:r>
                    </a:p>
                  </a:txBody>
                  <a:tcPr marL="76200" marR="76200" marT="106680" marB="106680" anchor="ctr"/>
                </a:tc>
                <a:tc>
                  <a:txBody>
                    <a:bodyPr/>
                    <a:lstStyle/>
                    <a:p>
                      <a:pPr algn="ctr" fontAlgn="base"/>
                      <a:r>
                        <a:rPr lang="en-IN" sz="1250" b="1">
                          <a:effectLst/>
                        </a:rPr>
                        <a:t>ADDRESS</a:t>
                      </a:r>
                    </a:p>
                  </a:txBody>
                  <a:tcPr marL="76200" marR="76200" marT="106680" marB="106680" anchor="ctr"/>
                </a:tc>
                <a:tc>
                  <a:txBody>
                    <a:bodyPr/>
                    <a:lstStyle/>
                    <a:p>
                      <a:pPr algn="ctr" fontAlgn="base"/>
                      <a:r>
                        <a:rPr lang="en-IN" sz="1250" b="1">
                          <a:effectLst/>
                        </a:rPr>
                        <a:t>PHONE</a:t>
                      </a:r>
                    </a:p>
                  </a:txBody>
                  <a:tcPr marL="76200" marR="76200" marT="106680" marB="106680" anchor="ctr"/>
                </a:tc>
                <a:tc>
                  <a:txBody>
                    <a:bodyPr/>
                    <a:lstStyle/>
                    <a:p>
                      <a:pPr algn="ctr" fontAlgn="base"/>
                      <a:r>
                        <a:rPr lang="en-IN" sz="1250" b="1">
                          <a:effectLst/>
                        </a:rPr>
                        <a:t>AGE</a:t>
                      </a:r>
                    </a:p>
                  </a:txBody>
                  <a:tcPr marL="76200" marR="76200" marT="106680" marB="106680" anchor="ctr"/>
                </a:tc>
                <a:extLst>
                  <a:ext uri="{0D108BD9-81ED-4DB2-BD59-A6C34878D82A}">
                    <a16:rowId xmlns:a16="http://schemas.microsoft.com/office/drawing/2014/main" xmlns="" val="662006353"/>
                  </a:ext>
                </a:extLst>
              </a:tr>
              <a:tr h="370840">
                <a:tc>
                  <a:txBody>
                    <a:bodyPr/>
                    <a:lstStyle/>
                    <a:p>
                      <a:pPr algn="ctr" fontAlgn="base"/>
                      <a:r>
                        <a:rPr lang="en-IN" sz="1250" b="1">
                          <a:effectLst/>
                        </a:rPr>
                        <a:t>2</a:t>
                      </a:r>
                    </a:p>
                  </a:txBody>
                  <a:tcPr marL="76200" marR="76200" marT="106680" marB="106680" anchor="ctr"/>
                </a:tc>
                <a:tc>
                  <a:txBody>
                    <a:bodyPr/>
                    <a:lstStyle/>
                    <a:p>
                      <a:pPr algn="ctr" fontAlgn="base"/>
                      <a:r>
                        <a:rPr lang="en-IN" sz="1250" b="1">
                          <a:effectLst/>
                        </a:rPr>
                        <a:t>RAMESH</a:t>
                      </a:r>
                    </a:p>
                  </a:txBody>
                  <a:tcPr marL="76200" marR="76200" marT="106680" marB="106680" anchor="ctr"/>
                </a:tc>
                <a:tc>
                  <a:txBody>
                    <a:bodyPr/>
                    <a:lstStyle/>
                    <a:p>
                      <a:pPr algn="ctr" fontAlgn="base"/>
                      <a:r>
                        <a:rPr lang="en-IN" sz="1250" b="1">
                          <a:effectLst/>
                        </a:rPr>
                        <a:t>GURGAON</a:t>
                      </a:r>
                    </a:p>
                  </a:txBody>
                  <a:tcPr marL="76200" marR="76200" marT="106680" marB="106680" anchor="ctr"/>
                </a:tc>
                <a:tc>
                  <a:txBody>
                    <a:bodyPr/>
                    <a:lstStyle/>
                    <a:p>
                      <a:pPr algn="ctr" fontAlgn="base"/>
                      <a:r>
                        <a:rPr lang="en-IN" sz="1250" b="1">
                          <a:effectLst/>
                        </a:rPr>
                        <a:t>9652431543</a:t>
                      </a:r>
                    </a:p>
                  </a:txBody>
                  <a:tcPr marL="76200" marR="76200" marT="106680" marB="106680" anchor="ctr"/>
                </a:tc>
                <a:tc>
                  <a:txBody>
                    <a:bodyPr/>
                    <a:lstStyle/>
                    <a:p>
                      <a:pPr algn="ctr" fontAlgn="base"/>
                      <a:r>
                        <a:rPr lang="en-IN" sz="1250" b="1">
                          <a:effectLst/>
                        </a:rPr>
                        <a:t>18</a:t>
                      </a:r>
                    </a:p>
                  </a:txBody>
                  <a:tcPr marL="76200" marR="76200" marT="106680" marB="106680" anchor="ctr"/>
                </a:tc>
                <a:tc>
                  <a:txBody>
                    <a:bodyPr/>
                    <a:lstStyle/>
                    <a:p>
                      <a:pPr algn="ctr" fontAlgn="base"/>
                      <a:r>
                        <a:rPr lang="en-IN" sz="1250" b="1">
                          <a:effectLst/>
                        </a:rPr>
                        <a:t>1</a:t>
                      </a:r>
                    </a:p>
                  </a:txBody>
                  <a:tcPr marL="76200" marR="76200" marT="106680" marB="106680" anchor="ctr"/>
                </a:tc>
                <a:tc>
                  <a:txBody>
                    <a:bodyPr/>
                    <a:lstStyle/>
                    <a:p>
                      <a:pPr algn="ctr" fontAlgn="base"/>
                      <a:r>
                        <a:rPr lang="en-IN" sz="1250" b="1">
                          <a:effectLst/>
                        </a:rPr>
                        <a:t>RAM</a:t>
                      </a:r>
                    </a:p>
                  </a:txBody>
                  <a:tcPr marL="76200" marR="76200" marT="106680" marB="106680" anchor="ctr"/>
                </a:tc>
                <a:tc>
                  <a:txBody>
                    <a:bodyPr/>
                    <a:lstStyle/>
                    <a:p>
                      <a:pPr algn="ctr" fontAlgn="base"/>
                      <a:r>
                        <a:rPr lang="en-IN" sz="1250" b="1">
                          <a:effectLst/>
                        </a:rPr>
                        <a:t>DELHI</a:t>
                      </a:r>
                    </a:p>
                  </a:txBody>
                  <a:tcPr marL="76200" marR="76200" marT="106680" marB="106680" anchor="ctr"/>
                </a:tc>
                <a:tc>
                  <a:txBody>
                    <a:bodyPr/>
                    <a:lstStyle/>
                    <a:p>
                      <a:pPr algn="ctr" fontAlgn="base"/>
                      <a:r>
                        <a:rPr lang="en-IN" sz="1250" b="1">
                          <a:effectLst/>
                        </a:rPr>
                        <a:t>9455123451</a:t>
                      </a:r>
                    </a:p>
                  </a:txBody>
                  <a:tcPr marL="76200" marR="76200" marT="106680" marB="106680" anchor="ctr"/>
                </a:tc>
                <a:tc>
                  <a:txBody>
                    <a:bodyPr/>
                    <a:lstStyle/>
                    <a:p>
                      <a:pPr algn="ctr" fontAlgn="base"/>
                      <a:r>
                        <a:rPr lang="en-IN" sz="1250" b="1">
                          <a:effectLst/>
                        </a:rPr>
                        <a:t>18</a:t>
                      </a:r>
                    </a:p>
                  </a:txBody>
                  <a:tcPr marL="76200" marR="76200" marT="106680" marB="106680" anchor="ctr"/>
                </a:tc>
                <a:extLst>
                  <a:ext uri="{0D108BD9-81ED-4DB2-BD59-A6C34878D82A}">
                    <a16:rowId xmlns:a16="http://schemas.microsoft.com/office/drawing/2014/main" xmlns="" val="185812687"/>
                  </a:ext>
                </a:extLst>
              </a:tr>
              <a:tr h="370840">
                <a:tc>
                  <a:txBody>
                    <a:bodyPr/>
                    <a:lstStyle/>
                    <a:p>
                      <a:pPr algn="ctr" fontAlgn="base"/>
                      <a:r>
                        <a:rPr lang="en-IN" sz="1250" b="1">
                          <a:effectLst/>
                        </a:rPr>
                        <a:t>3</a:t>
                      </a:r>
                    </a:p>
                  </a:txBody>
                  <a:tcPr marL="76200" marR="76200" marT="106680" marB="106680" anchor="ctr"/>
                </a:tc>
                <a:tc>
                  <a:txBody>
                    <a:bodyPr/>
                    <a:lstStyle/>
                    <a:p>
                      <a:pPr algn="ctr" fontAlgn="base"/>
                      <a:r>
                        <a:rPr lang="en-IN" sz="1250" b="1">
                          <a:effectLst/>
                        </a:rPr>
                        <a:t>SUJIT</a:t>
                      </a:r>
                    </a:p>
                  </a:txBody>
                  <a:tcPr marL="76200" marR="76200" marT="106680" marB="106680" anchor="ctr"/>
                </a:tc>
                <a:tc>
                  <a:txBody>
                    <a:bodyPr/>
                    <a:lstStyle/>
                    <a:p>
                      <a:pPr algn="ctr" fontAlgn="base"/>
                      <a:r>
                        <a:rPr lang="en-IN" sz="1250" b="1">
                          <a:effectLst/>
                        </a:rPr>
                        <a:t>ROHTAK</a:t>
                      </a:r>
                    </a:p>
                  </a:txBody>
                  <a:tcPr marL="76200" marR="76200" marT="106680" marB="106680" anchor="ctr"/>
                </a:tc>
                <a:tc>
                  <a:txBody>
                    <a:bodyPr/>
                    <a:lstStyle/>
                    <a:p>
                      <a:pPr algn="ctr" fontAlgn="base"/>
                      <a:r>
                        <a:rPr lang="en-IN" sz="1250" b="1">
                          <a:effectLst/>
                        </a:rPr>
                        <a:t>9156253131</a:t>
                      </a:r>
                    </a:p>
                  </a:txBody>
                  <a:tcPr marL="76200" marR="76200" marT="106680" marB="106680" anchor="ctr"/>
                </a:tc>
                <a:tc>
                  <a:txBody>
                    <a:bodyPr/>
                    <a:lstStyle/>
                    <a:p>
                      <a:pPr algn="ctr" fontAlgn="base"/>
                      <a:r>
                        <a:rPr lang="en-IN" sz="1250" b="1">
                          <a:effectLst/>
                        </a:rPr>
                        <a:t>20</a:t>
                      </a:r>
                    </a:p>
                  </a:txBody>
                  <a:tcPr marL="76200" marR="76200" marT="106680" marB="106680" anchor="ctr"/>
                </a:tc>
                <a:tc>
                  <a:txBody>
                    <a:bodyPr/>
                    <a:lstStyle/>
                    <a:p>
                      <a:pPr algn="ctr" fontAlgn="base"/>
                      <a:r>
                        <a:rPr lang="en-IN" sz="1250" b="1">
                          <a:effectLst/>
                        </a:rPr>
                        <a:t>1</a:t>
                      </a:r>
                    </a:p>
                  </a:txBody>
                  <a:tcPr marL="76200" marR="76200" marT="106680" marB="106680" anchor="ctr"/>
                </a:tc>
                <a:tc>
                  <a:txBody>
                    <a:bodyPr/>
                    <a:lstStyle/>
                    <a:p>
                      <a:pPr algn="ctr" fontAlgn="base"/>
                      <a:r>
                        <a:rPr lang="en-IN" sz="1250" b="1">
                          <a:effectLst/>
                        </a:rPr>
                        <a:t>RAM</a:t>
                      </a:r>
                    </a:p>
                  </a:txBody>
                  <a:tcPr marL="76200" marR="76200" marT="106680" marB="106680" anchor="ctr"/>
                </a:tc>
                <a:tc>
                  <a:txBody>
                    <a:bodyPr/>
                    <a:lstStyle/>
                    <a:p>
                      <a:pPr algn="ctr" fontAlgn="base"/>
                      <a:r>
                        <a:rPr lang="en-IN" sz="1250" b="1">
                          <a:effectLst/>
                        </a:rPr>
                        <a:t>DELHI</a:t>
                      </a:r>
                    </a:p>
                  </a:txBody>
                  <a:tcPr marL="76200" marR="76200" marT="106680" marB="106680" anchor="ctr"/>
                </a:tc>
                <a:tc>
                  <a:txBody>
                    <a:bodyPr/>
                    <a:lstStyle/>
                    <a:p>
                      <a:pPr algn="ctr" fontAlgn="base"/>
                      <a:r>
                        <a:rPr lang="en-IN" sz="1250" b="1">
                          <a:effectLst/>
                        </a:rPr>
                        <a:t>9455123451</a:t>
                      </a:r>
                    </a:p>
                  </a:txBody>
                  <a:tcPr marL="76200" marR="76200" marT="106680" marB="106680" anchor="ctr"/>
                </a:tc>
                <a:tc>
                  <a:txBody>
                    <a:bodyPr/>
                    <a:lstStyle/>
                    <a:p>
                      <a:pPr algn="ctr" fontAlgn="base"/>
                      <a:r>
                        <a:rPr lang="en-IN" sz="1250" b="1">
                          <a:effectLst/>
                        </a:rPr>
                        <a:t>18</a:t>
                      </a:r>
                    </a:p>
                  </a:txBody>
                  <a:tcPr marL="76200" marR="76200" marT="106680" marB="106680" anchor="ctr"/>
                </a:tc>
                <a:extLst>
                  <a:ext uri="{0D108BD9-81ED-4DB2-BD59-A6C34878D82A}">
                    <a16:rowId xmlns:a16="http://schemas.microsoft.com/office/drawing/2014/main" xmlns="" val="1175865299"/>
                  </a:ext>
                </a:extLst>
              </a:tr>
              <a:tr h="370840">
                <a:tc>
                  <a:txBody>
                    <a:bodyPr/>
                    <a:lstStyle/>
                    <a:p>
                      <a:pPr algn="ctr" fontAlgn="base"/>
                      <a:r>
                        <a:rPr lang="en-IN" sz="1250" b="1">
                          <a:effectLst/>
                        </a:rPr>
                        <a:t>4</a:t>
                      </a:r>
                    </a:p>
                  </a:txBody>
                  <a:tcPr marL="76200" marR="76200" marT="106680" marB="106680" anchor="ctr"/>
                </a:tc>
                <a:tc>
                  <a:txBody>
                    <a:bodyPr/>
                    <a:lstStyle/>
                    <a:p>
                      <a:pPr algn="ctr" fontAlgn="base"/>
                      <a:r>
                        <a:rPr lang="en-IN" sz="1250" b="1">
                          <a:effectLst/>
                        </a:rPr>
                        <a:t>SURESH</a:t>
                      </a:r>
                    </a:p>
                  </a:txBody>
                  <a:tcPr marL="76200" marR="76200" marT="106680" marB="106680" anchor="ctr"/>
                </a:tc>
                <a:tc>
                  <a:txBody>
                    <a:bodyPr/>
                    <a:lstStyle/>
                    <a:p>
                      <a:pPr algn="ctr" fontAlgn="base"/>
                      <a:r>
                        <a:rPr lang="en-IN" sz="1250" b="1">
                          <a:effectLst/>
                        </a:rPr>
                        <a:t>DELHI</a:t>
                      </a:r>
                    </a:p>
                  </a:txBody>
                  <a:tcPr marL="76200" marR="76200" marT="106680" marB="106680" anchor="ctr"/>
                </a:tc>
                <a:tc>
                  <a:txBody>
                    <a:bodyPr/>
                    <a:lstStyle/>
                    <a:p>
                      <a:pPr algn="ctr" fontAlgn="base"/>
                      <a:r>
                        <a:rPr lang="en-IN" sz="1250" b="1">
                          <a:effectLst/>
                        </a:rPr>
                        <a:t>9156768971</a:t>
                      </a:r>
                    </a:p>
                  </a:txBody>
                  <a:tcPr marL="76200" marR="76200" marT="106680" marB="106680" anchor="ctr"/>
                </a:tc>
                <a:tc>
                  <a:txBody>
                    <a:bodyPr/>
                    <a:lstStyle/>
                    <a:p>
                      <a:pPr algn="ctr" fontAlgn="base"/>
                      <a:r>
                        <a:rPr lang="en-IN" sz="1250" b="1">
                          <a:effectLst/>
                        </a:rPr>
                        <a:t>18</a:t>
                      </a:r>
                    </a:p>
                  </a:txBody>
                  <a:tcPr marL="76200" marR="76200" marT="106680" marB="106680" anchor="ctr"/>
                </a:tc>
                <a:tc>
                  <a:txBody>
                    <a:bodyPr/>
                    <a:lstStyle/>
                    <a:p>
                      <a:pPr algn="ctr" fontAlgn="base"/>
                      <a:r>
                        <a:rPr lang="en-IN" sz="1250" b="1">
                          <a:effectLst/>
                        </a:rPr>
                        <a:t>1</a:t>
                      </a:r>
                    </a:p>
                  </a:txBody>
                  <a:tcPr marL="76200" marR="76200" marT="106680" marB="106680" anchor="ctr"/>
                </a:tc>
                <a:tc>
                  <a:txBody>
                    <a:bodyPr/>
                    <a:lstStyle/>
                    <a:p>
                      <a:pPr algn="ctr" fontAlgn="base"/>
                      <a:r>
                        <a:rPr lang="en-IN" sz="1250" b="1">
                          <a:effectLst/>
                        </a:rPr>
                        <a:t>RAM</a:t>
                      </a:r>
                    </a:p>
                  </a:txBody>
                  <a:tcPr marL="76200" marR="76200" marT="106680" marB="106680" anchor="ctr"/>
                </a:tc>
                <a:tc>
                  <a:txBody>
                    <a:bodyPr/>
                    <a:lstStyle/>
                    <a:p>
                      <a:pPr algn="ctr" fontAlgn="base"/>
                      <a:r>
                        <a:rPr lang="en-IN" sz="1250" b="1">
                          <a:effectLst/>
                        </a:rPr>
                        <a:t>DELHI</a:t>
                      </a:r>
                    </a:p>
                  </a:txBody>
                  <a:tcPr marL="76200" marR="76200" marT="106680" marB="106680" anchor="ctr"/>
                </a:tc>
                <a:tc>
                  <a:txBody>
                    <a:bodyPr/>
                    <a:lstStyle/>
                    <a:p>
                      <a:pPr algn="ctr" fontAlgn="base"/>
                      <a:r>
                        <a:rPr lang="en-IN" sz="1250" b="1">
                          <a:effectLst/>
                        </a:rPr>
                        <a:t>9455123451</a:t>
                      </a:r>
                    </a:p>
                  </a:txBody>
                  <a:tcPr marL="76200" marR="76200" marT="106680" marB="106680" anchor="ctr"/>
                </a:tc>
                <a:tc>
                  <a:txBody>
                    <a:bodyPr/>
                    <a:lstStyle/>
                    <a:p>
                      <a:pPr algn="ctr" fontAlgn="base"/>
                      <a:r>
                        <a:rPr lang="en-IN" sz="1250" b="1">
                          <a:effectLst/>
                        </a:rPr>
                        <a:t>18</a:t>
                      </a:r>
                    </a:p>
                  </a:txBody>
                  <a:tcPr marL="76200" marR="76200" marT="106680" marB="106680" anchor="ctr"/>
                </a:tc>
                <a:extLst>
                  <a:ext uri="{0D108BD9-81ED-4DB2-BD59-A6C34878D82A}">
                    <a16:rowId xmlns:a16="http://schemas.microsoft.com/office/drawing/2014/main" xmlns="" val="3517934618"/>
                  </a:ext>
                </a:extLst>
              </a:tr>
              <a:tr h="370840">
                <a:tc>
                  <a:txBody>
                    <a:bodyPr/>
                    <a:lstStyle/>
                    <a:p>
                      <a:pPr algn="ctr" fontAlgn="base"/>
                      <a:r>
                        <a:rPr lang="en-IN" sz="1250" b="1">
                          <a:effectLst/>
                        </a:rPr>
                        <a:t>NULL</a:t>
                      </a:r>
                    </a:p>
                  </a:txBody>
                  <a:tcPr marL="76200" marR="76200" marT="106680" marB="106680" anchor="ctr"/>
                </a:tc>
                <a:tc>
                  <a:txBody>
                    <a:bodyPr/>
                    <a:lstStyle/>
                    <a:p>
                      <a:pPr algn="ctr" fontAlgn="base"/>
                      <a:r>
                        <a:rPr lang="en-IN" sz="1250" b="1">
                          <a:effectLst/>
                        </a:rPr>
                        <a:t>NULL</a:t>
                      </a:r>
                    </a:p>
                  </a:txBody>
                  <a:tcPr marL="76200" marR="76200" marT="106680" marB="106680" anchor="ctr"/>
                </a:tc>
                <a:tc>
                  <a:txBody>
                    <a:bodyPr/>
                    <a:lstStyle/>
                    <a:p>
                      <a:pPr algn="ctr" fontAlgn="base"/>
                      <a:r>
                        <a:rPr lang="en-IN" sz="1250" b="1">
                          <a:effectLst/>
                        </a:rPr>
                        <a:t>NULL</a:t>
                      </a:r>
                    </a:p>
                  </a:txBody>
                  <a:tcPr marL="76200" marR="76200" marT="106680" marB="106680" anchor="ctr"/>
                </a:tc>
                <a:tc>
                  <a:txBody>
                    <a:bodyPr/>
                    <a:lstStyle/>
                    <a:p>
                      <a:pPr algn="ctr" fontAlgn="base"/>
                      <a:r>
                        <a:rPr lang="en-IN" sz="1250" b="1">
                          <a:effectLst/>
                        </a:rPr>
                        <a:t>NULL</a:t>
                      </a:r>
                    </a:p>
                  </a:txBody>
                  <a:tcPr marL="76200" marR="76200" marT="106680" marB="106680" anchor="ctr"/>
                </a:tc>
                <a:tc>
                  <a:txBody>
                    <a:bodyPr/>
                    <a:lstStyle/>
                    <a:p>
                      <a:pPr algn="ctr" fontAlgn="base"/>
                      <a:r>
                        <a:rPr lang="en-IN" sz="1250" b="1">
                          <a:effectLst/>
                        </a:rPr>
                        <a:t>NULL</a:t>
                      </a:r>
                    </a:p>
                  </a:txBody>
                  <a:tcPr marL="76200" marR="76200" marT="106680" marB="106680" anchor="ctr"/>
                </a:tc>
                <a:tc>
                  <a:txBody>
                    <a:bodyPr/>
                    <a:lstStyle/>
                    <a:p>
                      <a:pPr algn="ctr" fontAlgn="base"/>
                      <a:r>
                        <a:rPr lang="en-IN" sz="1250" b="1">
                          <a:effectLst/>
                        </a:rPr>
                        <a:t>5</a:t>
                      </a:r>
                    </a:p>
                  </a:txBody>
                  <a:tcPr marL="76200" marR="76200" marT="106680" marB="106680" anchor="ctr"/>
                </a:tc>
                <a:tc>
                  <a:txBody>
                    <a:bodyPr/>
                    <a:lstStyle/>
                    <a:p>
                      <a:pPr algn="ctr" fontAlgn="base"/>
                      <a:r>
                        <a:rPr lang="en-IN" sz="1250" b="1">
                          <a:effectLst/>
                        </a:rPr>
                        <a:t>NARESH</a:t>
                      </a:r>
                    </a:p>
                  </a:txBody>
                  <a:tcPr marL="76200" marR="76200" marT="106680" marB="106680" anchor="ctr"/>
                </a:tc>
                <a:tc>
                  <a:txBody>
                    <a:bodyPr/>
                    <a:lstStyle/>
                    <a:p>
                      <a:pPr algn="ctr" fontAlgn="base"/>
                      <a:r>
                        <a:rPr lang="en-IN" sz="1250" b="1">
                          <a:effectLst/>
                        </a:rPr>
                        <a:t>HISAR</a:t>
                      </a:r>
                    </a:p>
                  </a:txBody>
                  <a:tcPr marL="76200" marR="76200" marT="106680" marB="106680" anchor="ctr"/>
                </a:tc>
                <a:tc>
                  <a:txBody>
                    <a:bodyPr/>
                    <a:lstStyle/>
                    <a:p>
                      <a:pPr algn="ctr" fontAlgn="base"/>
                      <a:r>
                        <a:rPr lang="en-IN" sz="1250" b="1">
                          <a:effectLst/>
                        </a:rPr>
                        <a:t>9782918192</a:t>
                      </a:r>
                    </a:p>
                  </a:txBody>
                  <a:tcPr marL="76200" marR="76200" marT="106680" marB="106680" anchor="ctr"/>
                </a:tc>
                <a:tc>
                  <a:txBody>
                    <a:bodyPr/>
                    <a:lstStyle/>
                    <a:p>
                      <a:pPr algn="ctr" fontAlgn="base"/>
                      <a:r>
                        <a:rPr lang="en-IN" sz="1250" b="1">
                          <a:effectLst/>
                        </a:rPr>
                        <a:t>22</a:t>
                      </a:r>
                    </a:p>
                  </a:txBody>
                  <a:tcPr marL="76200" marR="76200" marT="106680" marB="106680" anchor="ctr"/>
                </a:tc>
                <a:extLst>
                  <a:ext uri="{0D108BD9-81ED-4DB2-BD59-A6C34878D82A}">
                    <a16:rowId xmlns:a16="http://schemas.microsoft.com/office/drawing/2014/main" xmlns="" val="2709971476"/>
                  </a:ext>
                </a:extLst>
              </a:tr>
              <a:tr h="370840">
                <a:tc>
                  <a:txBody>
                    <a:bodyPr/>
                    <a:lstStyle/>
                    <a:p>
                      <a:pPr algn="ctr" fontAlgn="base"/>
                      <a:r>
                        <a:rPr lang="en-IN" sz="1250" b="1">
                          <a:effectLst/>
                        </a:rPr>
                        <a:t>NULL</a:t>
                      </a:r>
                    </a:p>
                  </a:txBody>
                  <a:tcPr marL="76200" marR="76200" marT="106680" marB="106680" anchor="ctr"/>
                </a:tc>
                <a:tc>
                  <a:txBody>
                    <a:bodyPr/>
                    <a:lstStyle/>
                    <a:p>
                      <a:pPr algn="ctr" fontAlgn="base"/>
                      <a:r>
                        <a:rPr lang="en-IN" sz="1250" b="1">
                          <a:effectLst/>
                        </a:rPr>
                        <a:t>NULL</a:t>
                      </a:r>
                    </a:p>
                  </a:txBody>
                  <a:tcPr marL="76200" marR="76200" marT="106680" marB="106680" anchor="ctr"/>
                </a:tc>
                <a:tc>
                  <a:txBody>
                    <a:bodyPr/>
                    <a:lstStyle/>
                    <a:p>
                      <a:pPr algn="ctr" fontAlgn="base"/>
                      <a:r>
                        <a:rPr lang="en-IN" sz="1250" b="1">
                          <a:effectLst/>
                        </a:rPr>
                        <a:t>NULL</a:t>
                      </a:r>
                    </a:p>
                  </a:txBody>
                  <a:tcPr marL="76200" marR="76200" marT="106680" marB="106680" anchor="ctr"/>
                </a:tc>
                <a:tc>
                  <a:txBody>
                    <a:bodyPr/>
                    <a:lstStyle/>
                    <a:p>
                      <a:pPr algn="ctr" fontAlgn="base"/>
                      <a:r>
                        <a:rPr lang="en-IN" sz="1250" b="1">
                          <a:effectLst/>
                        </a:rPr>
                        <a:t>NULL</a:t>
                      </a:r>
                    </a:p>
                  </a:txBody>
                  <a:tcPr marL="76200" marR="76200" marT="106680" marB="106680" anchor="ctr"/>
                </a:tc>
                <a:tc>
                  <a:txBody>
                    <a:bodyPr/>
                    <a:lstStyle/>
                    <a:p>
                      <a:pPr algn="ctr" fontAlgn="base"/>
                      <a:r>
                        <a:rPr lang="en-IN" sz="1250" b="1">
                          <a:effectLst/>
                        </a:rPr>
                        <a:t>NULL</a:t>
                      </a:r>
                    </a:p>
                  </a:txBody>
                  <a:tcPr marL="76200" marR="76200" marT="106680" marB="106680" anchor="ctr"/>
                </a:tc>
                <a:tc>
                  <a:txBody>
                    <a:bodyPr/>
                    <a:lstStyle/>
                    <a:p>
                      <a:pPr algn="ctr" fontAlgn="base"/>
                      <a:r>
                        <a:rPr lang="en-IN" sz="1250" b="1">
                          <a:effectLst/>
                        </a:rPr>
                        <a:t>6</a:t>
                      </a:r>
                    </a:p>
                  </a:txBody>
                  <a:tcPr marL="76200" marR="76200" marT="106680" marB="106680" anchor="ctr"/>
                </a:tc>
                <a:tc>
                  <a:txBody>
                    <a:bodyPr/>
                    <a:lstStyle/>
                    <a:p>
                      <a:pPr algn="ctr" fontAlgn="base"/>
                      <a:r>
                        <a:rPr lang="en-IN" sz="1250" b="1">
                          <a:effectLst/>
                        </a:rPr>
                        <a:t>SWETA</a:t>
                      </a:r>
                    </a:p>
                  </a:txBody>
                  <a:tcPr marL="76200" marR="76200" marT="106680" marB="106680" anchor="ctr"/>
                </a:tc>
                <a:tc>
                  <a:txBody>
                    <a:bodyPr/>
                    <a:lstStyle/>
                    <a:p>
                      <a:pPr algn="ctr" fontAlgn="base"/>
                      <a:r>
                        <a:rPr lang="en-IN" sz="1250" b="1">
                          <a:effectLst/>
                        </a:rPr>
                        <a:t>RANCHI</a:t>
                      </a:r>
                    </a:p>
                  </a:txBody>
                  <a:tcPr marL="76200" marR="76200" marT="106680" marB="106680" anchor="ctr"/>
                </a:tc>
                <a:tc>
                  <a:txBody>
                    <a:bodyPr/>
                    <a:lstStyle/>
                    <a:p>
                      <a:pPr algn="ctr" fontAlgn="base"/>
                      <a:r>
                        <a:rPr lang="en-IN" sz="1250" b="1">
                          <a:effectLst/>
                        </a:rPr>
                        <a:t>9852617621</a:t>
                      </a:r>
                    </a:p>
                  </a:txBody>
                  <a:tcPr marL="76200" marR="76200" marT="106680" marB="106680" anchor="ctr"/>
                </a:tc>
                <a:tc>
                  <a:txBody>
                    <a:bodyPr/>
                    <a:lstStyle/>
                    <a:p>
                      <a:pPr algn="ctr" fontAlgn="base"/>
                      <a:r>
                        <a:rPr lang="en-IN" sz="1250" b="1">
                          <a:effectLst/>
                        </a:rPr>
                        <a:t>21</a:t>
                      </a:r>
                    </a:p>
                  </a:txBody>
                  <a:tcPr marL="76200" marR="76200" marT="106680" marB="106680" anchor="ctr"/>
                </a:tc>
                <a:extLst>
                  <a:ext uri="{0D108BD9-81ED-4DB2-BD59-A6C34878D82A}">
                    <a16:rowId xmlns:a16="http://schemas.microsoft.com/office/drawing/2014/main" xmlns="" val="908444198"/>
                  </a:ext>
                </a:extLst>
              </a:tr>
              <a:tr h="370840">
                <a:tc>
                  <a:txBody>
                    <a:bodyPr/>
                    <a:lstStyle/>
                    <a:p>
                      <a:pPr algn="ctr" fontAlgn="base"/>
                      <a:r>
                        <a:rPr lang="en-IN" sz="1250" b="1">
                          <a:effectLst/>
                        </a:rPr>
                        <a:t>NULL</a:t>
                      </a:r>
                    </a:p>
                  </a:txBody>
                  <a:tcPr marL="76200" marR="76200" marT="106680" marB="106680" anchor="ctr"/>
                </a:tc>
                <a:tc>
                  <a:txBody>
                    <a:bodyPr/>
                    <a:lstStyle/>
                    <a:p>
                      <a:pPr algn="ctr" fontAlgn="base"/>
                      <a:r>
                        <a:rPr lang="en-IN" sz="1250" b="1">
                          <a:effectLst/>
                        </a:rPr>
                        <a:t>NULL</a:t>
                      </a:r>
                    </a:p>
                  </a:txBody>
                  <a:tcPr marL="76200" marR="76200" marT="106680" marB="106680" anchor="ctr"/>
                </a:tc>
                <a:tc>
                  <a:txBody>
                    <a:bodyPr/>
                    <a:lstStyle/>
                    <a:p>
                      <a:pPr algn="ctr" fontAlgn="base"/>
                      <a:r>
                        <a:rPr lang="en-IN" sz="1250" b="1">
                          <a:effectLst/>
                        </a:rPr>
                        <a:t>NULL</a:t>
                      </a:r>
                    </a:p>
                  </a:txBody>
                  <a:tcPr marL="76200" marR="76200" marT="106680" marB="106680" anchor="ctr"/>
                </a:tc>
                <a:tc>
                  <a:txBody>
                    <a:bodyPr/>
                    <a:lstStyle/>
                    <a:p>
                      <a:pPr algn="ctr" fontAlgn="base"/>
                      <a:r>
                        <a:rPr lang="en-IN" sz="1250" b="1">
                          <a:effectLst/>
                        </a:rPr>
                        <a:t>NULL</a:t>
                      </a:r>
                    </a:p>
                  </a:txBody>
                  <a:tcPr marL="76200" marR="76200" marT="106680" marB="106680" anchor="ctr"/>
                </a:tc>
                <a:tc>
                  <a:txBody>
                    <a:bodyPr/>
                    <a:lstStyle/>
                    <a:p>
                      <a:pPr algn="ctr" fontAlgn="base"/>
                      <a:r>
                        <a:rPr lang="en-IN" sz="1250" b="1">
                          <a:effectLst/>
                        </a:rPr>
                        <a:t>NULL</a:t>
                      </a:r>
                    </a:p>
                  </a:txBody>
                  <a:tcPr marL="76200" marR="76200" marT="106680" marB="106680" anchor="ctr"/>
                </a:tc>
                <a:tc>
                  <a:txBody>
                    <a:bodyPr/>
                    <a:lstStyle/>
                    <a:p>
                      <a:pPr algn="ctr" fontAlgn="base"/>
                      <a:r>
                        <a:rPr lang="en-IN" sz="1250" b="1">
                          <a:effectLst/>
                        </a:rPr>
                        <a:t>4</a:t>
                      </a:r>
                    </a:p>
                  </a:txBody>
                  <a:tcPr marL="76200" marR="76200" marT="106680" marB="106680" anchor="ctr"/>
                </a:tc>
                <a:tc>
                  <a:txBody>
                    <a:bodyPr/>
                    <a:lstStyle/>
                    <a:p>
                      <a:pPr algn="ctr" fontAlgn="base"/>
                      <a:r>
                        <a:rPr lang="en-IN" sz="1250" b="1">
                          <a:effectLst/>
                        </a:rPr>
                        <a:t>SURESH</a:t>
                      </a:r>
                    </a:p>
                  </a:txBody>
                  <a:tcPr marL="76200" marR="76200" marT="106680" marB="106680" anchor="ctr"/>
                </a:tc>
                <a:tc>
                  <a:txBody>
                    <a:bodyPr/>
                    <a:lstStyle/>
                    <a:p>
                      <a:pPr algn="ctr" fontAlgn="base"/>
                      <a:r>
                        <a:rPr lang="en-IN" sz="1250" b="1">
                          <a:effectLst/>
                        </a:rPr>
                        <a:t>DELHI</a:t>
                      </a:r>
                    </a:p>
                  </a:txBody>
                  <a:tcPr marL="76200" marR="76200" marT="106680" marB="106680" anchor="ctr"/>
                </a:tc>
                <a:tc>
                  <a:txBody>
                    <a:bodyPr/>
                    <a:lstStyle/>
                    <a:p>
                      <a:pPr algn="ctr" fontAlgn="base"/>
                      <a:r>
                        <a:rPr lang="en-IN" sz="1250" b="1">
                          <a:effectLst/>
                        </a:rPr>
                        <a:t>9156768971</a:t>
                      </a:r>
                    </a:p>
                  </a:txBody>
                  <a:tcPr marL="76200" marR="76200" marT="106680" marB="106680" anchor="ctr"/>
                </a:tc>
                <a:tc>
                  <a:txBody>
                    <a:bodyPr/>
                    <a:lstStyle/>
                    <a:p>
                      <a:pPr algn="ctr" fontAlgn="base"/>
                      <a:r>
                        <a:rPr lang="en-IN" sz="1250" b="1">
                          <a:effectLst/>
                        </a:rPr>
                        <a:t>18</a:t>
                      </a:r>
                    </a:p>
                  </a:txBody>
                  <a:tcPr marL="76200" marR="76200" marT="106680" marB="106680" anchor="ctr"/>
                </a:tc>
                <a:extLst>
                  <a:ext uri="{0D108BD9-81ED-4DB2-BD59-A6C34878D82A}">
                    <a16:rowId xmlns:a16="http://schemas.microsoft.com/office/drawing/2014/main" xmlns="" val="2947966911"/>
                  </a:ext>
                </a:extLst>
              </a:tr>
              <a:tr h="370840">
                <a:tc>
                  <a:txBody>
                    <a:bodyPr/>
                    <a:lstStyle/>
                    <a:p>
                      <a:pPr algn="ctr" fontAlgn="base"/>
                      <a:r>
                        <a:rPr lang="en-IN" sz="1250" b="1">
                          <a:effectLst/>
                        </a:rPr>
                        <a:t>1</a:t>
                      </a:r>
                    </a:p>
                  </a:txBody>
                  <a:tcPr marL="76200" marR="76200" marT="106680" marB="106680" anchor="ctr"/>
                </a:tc>
                <a:tc>
                  <a:txBody>
                    <a:bodyPr/>
                    <a:lstStyle/>
                    <a:p>
                      <a:pPr algn="ctr" fontAlgn="base"/>
                      <a:r>
                        <a:rPr lang="en-IN" sz="1250" b="1">
                          <a:effectLst/>
                        </a:rPr>
                        <a:t>RAM</a:t>
                      </a:r>
                    </a:p>
                  </a:txBody>
                  <a:tcPr marL="76200" marR="76200" marT="106680" marB="106680" anchor="ctr"/>
                </a:tc>
                <a:tc>
                  <a:txBody>
                    <a:bodyPr/>
                    <a:lstStyle/>
                    <a:p>
                      <a:pPr algn="ctr" fontAlgn="base"/>
                      <a:r>
                        <a:rPr lang="en-IN" sz="1250" b="1">
                          <a:effectLst/>
                        </a:rPr>
                        <a:t>DELHI</a:t>
                      </a:r>
                    </a:p>
                  </a:txBody>
                  <a:tcPr marL="76200" marR="76200" marT="106680" marB="106680" anchor="ctr"/>
                </a:tc>
                <a:tc>
                  <a:txBody>
                    <a:bodyPr/>
                    <a:lstStyle/>
                    <a:p>
                      <a:pPr algn="ctr" fontAlgn="base"/>
                      <a:r>
                        <a:rPr lang="en-IN" sz="1250" b="1">
                          <a:effectLst/>
                        </a:rPr>
                        <a:t>9455123451</a:t>
                      </a:r>
                    </a:p>
                  </a:txBody>
                  <a:tcPr marL="76200" marR="76200" marT="106680" marB="106680" anchor="ctr"/>
                </a:tc>
                <a:tc>
                  <a:txBody>
                    <a:bodyPr/>
                    <a:lstStyle/>
                    <a:p>
                      <a:pPr algn="ctr" fontAlgn="base"/>
                      <a:r>
                        <a:rPr lang="en-IN" sz="1250" b="1">
                          <a:effectLst/>
                        </a:rPr>
                        <a:t>18</a:t>
                      </a:r>
                    </a:p>
                  </a:txBody>
                  <a:tcPr marL="76200" marR="76200" marT="106680" marB="106680" anchor="ctr"/>
                </a:tc>
                <a:tc>
                  <a:txBody>
                    <a:bodyPr/>
                    <a:lstStyle/>
                    <a:p>
                      <a:pPr algn="ctr" fontAlgn="base"/>
                      <a:r>
                        <a:rPr lang="en-IN" sz="1250" b="1">
                          <a:effectLst/>
                        </a:rPr>
                        <a:t>NULL</a:t>
                      </a:r>
                    </a:p>
                  </a:txBody>
                  <a:tcPr marL="76200" marR="76200" marT="106680" marB="106680" anchor="ctr"/>
                </a:tc>
                <a:tc>
                  <a:txBody>
                    <a:bodyPr/>
                    <a:lstStyle/>
                    <a:p>
                      <a:pPr algn="ctr" fontAlgn="base"/>
                      <a:r>
                        <a:rPr lang="en-IN" sz="1250" b="1">
                          <a:effectLst/>
                        </a:rPr>
                        <a:t>NULL</a:t>
                      </a:r>
                    </a:p>
                  </a:txBody>
                  <a:tcPr marL="76200" marR="76200" marT="106680" marB="106680" anchor="ctr"/>
                </a:tc>
                <a:tc>
                  <a:txBody>
                    <a:bodyPr/>
                    <a:lstStyle/>
                    <a:p>
                      <a:pPr algn="ctr" fontAlgn="base"/>
                      <a:r>
                        <a:rPr lang="en-IN" sz="1250" b="1">
                          <a:effectLst/>
                        </a:rPr>
                        <a:t>NULL</a:t>
                      </a:r>
                    </a:p>
                  </a:txBody>
                  <a:tcPr marL="76200" marR="76200" marT="106680" marB="106680" anchor="ctr"/>
                </a:tc>
                <a:tc>
                  <a:txBody>
                    <a:bodyPr/>
                    <a:lstStyle/>
                    <a:p>
                      <a:pPr algn="ctr" fontAlgn="base"/>
                      <a:r>
                        <a:rPr lang="en-IN" sz="1250" b="1">
                          <a:effectLst/>
                        </a:rPr>
                        <a:t>NULL</a:t>
                      </a:r>
                    </a:p>
                  </a:txBody>
                  <a:tcPr marL="76200" marR="76200" marT="106680" marB="106680" anchor="ctr"/>
                </a:tc>
                <a:tc>
                  <a:txBody>
                    <a:bodyPr/>
                    <a:lstStyle/>
                    <a:p>
                      <a:pPr algn="ctr" fontAlgn="base"/>
                      <a:r>
                        <a:rPr lang="en-IN" sz="1250" b="1" dirty="0">
                          <a:effectLst/>
                        </a:rPr>
                        <a:t>NULL</a:t>
                      </a:r>
                    </a:p>
                  </a:txBody>
                  <a:tcPr marL="76200" marR="76200" marT="106680" marB="106680" anchor="ctr"/>
                </a:tc>
                <a:extLst>
                  <a:ext uri="{0D108BD9-81ED-4DB2-BD59-A6C34878D82A}">
                    <a16:rowId xmlns:a16="http://schemas.microsoft.com/office/drawing/2014/main" xmlns="" val="2774276405"/>
                  </a:ext>
                </a:extLst>
              </a:tr>
            </a:tbl>
          </a:graphicData>
        </a:graphic>
      </p:graphicFrame>
    </p:spTree>
    <p:extLst>
      <p:ext uri="{BB962C8B-B14F-4D97-AF65-F5344CB8AC3E}">
        <p14:creationId xmlns:p14="http://schemas.microsoft.com/office/powerpoint/2010/main" val="19065306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8E3403-7FF1-42FB-B24A-E9A7E5F45968}"/>
              </a:ext>
            </a:extLst>
          </p:cNvPr>
          <p:cNvSpPr>
            <a:spLocks noGrp="1"/>
          </p:cNvSpPr>
          <p:nvPr>
            <p:ph type="title"/>
          </p:nvPr>
        </p:nvSpPr>
        <p:spPr>
          <a:xfrm>
            <a:off x="838200" y="10015"/>
            <a:ext cx="10515600" cy="957651"/>
          </a:xfrm>
        </p:spPr>
        <p:txBody>
          <a:bodyPr/>
          <a:lstStyle/>
          <a:p>
            <a:pPr algn="ctr"/>
            <a:r>
              <a:rPr lang="en-IN" b="1" dirty="0">
                <a:solidFill>
                  <a:schemeClr val="accent4">
                    <a:lumMod val="50000"/>
                  </a:schemeClr>
                </a:solidFill>
              </a:rPr>
              <a:t>Rename Operation </a:t>
            </a:r>
          </a:p>
        </p:txBody>
      </p:sp>
      <p:sp>
        <p:nvSpPr>
          <p:cNvPr id="3" name="Content Placeholder 2">
            <a:extLst>
              <a:ext uri="{FF2B5EF4-FFF2-40B4-BE49-F238E27FC236}">
                <a16:creationId xmlns:a16="http://schemas.microsoft.com/office/drawing/2014/main" xmlns="" id="{134B7C36-71FD-445E-9DC7-A78D7A0F75D3}"/>
              </a:ext>
            </a:extLst>
          </p:cNvPr>
          <p:cNvSpPr>
            <a:spLocks noGrp="1"/>
          </p:cNvSpPr>
          <p:nvPr>
            <p:ph idx="1"/>
          </p:nvPr>
        </p:nvSpPr>
        <p:spPr>
          <a:xfrm>
            <a:off x="1047564" y="834500"/>
            <a:ext cx="11008311" cy="5939161"/>
          </a:xfrm>
        </p:spPr>
        <p:txBody>
          <a:bodyPr>
            <a:normAutofit lnSpcReduction="10000"/>
          </a:bodyPr>
          <a:lstStyle/>
          <a:p>
            <a:pPr eaLnBrk="1" hangingPunct="1">
              <a:buFont typeface="Wingdings" panose="05000000000000000000" pitchFamily="2" charset="2"/>
              <a:buChar char="q"/>
            </a:pPr>
            <a:r>
              <a:rPr lang="en-US" altLang="en-US" dirty="0"/>
              <a:t>RENAME operator is denoted by </a:t>
            </a:r>
            <a:r>
              <a:rPr lang="en-US" altLang="en-US" dirty="0">
                <a:sym typeface="Symbol" panose="05050102010706020507" pitchFamily="18" charset="2"/>
              </a:rPr>
              <a:t> (rho)</a:t>
            </a:r>
          </a:p>
          <a:p>
            <a:pPr eaLnBrk="1" hangingPunct="1">
              <a:buFont typeface="Wingdings" panose="05000000000000000000" pitchFamily="2" charset="2"/>
              <a:buChar char="q"/>
            </a:pPr>
            <a:r>
              <a:rPr lang="en-US" altLang="en-US" dirty="0"/>
              <a:t>In some cases, we may want to </a:t>
            </a:r>
            <a:r>
              <a:rPr lang="en-US" altLang="en-US" i="1" dirty="0"/>
              <a:t>rename </a:t>
            </a:r>
            <a:r>
              <a:rPr lang="en-US" altLang="en-US" dirty="0"/>
              <a:t>the attributes of a relation or the relation name or both</a:t>
            </a:r>
          </a:p>
          <a:p>
            <a:pPr lvl="1" eaLnBrk="1" hangingPunct="1">
              <a:buFont typeface="Wingdings" panose="05000000000000000000" pitchFamily="2" charset="2"/>
              <a:buChar char="§"/>
            </a:pPr>
            <a:r>
              <a:rPr lang="en-US" altLang="en-US" sz="2800" dirty="0"/>
              <a:t>Useful when a query requires multiple operations</a:t>
            </a:r>
          </a:p>
          <a:p>
            <a:pPr eaLnBrk="1" hangingPunct="1">
              <a:buFont typeface="Wingdings" panose="05000000000000000000" pitchFamily="2" charset="2"/>
              <a:buChar char="q"/>
            </a:pPr>
            <a:r>
              <a:rPr lang="en-US" altLang="en-US" dirty="0"/>
              <a:t>General RENAME operation </a:t>
            </a:r>
            <a:r>
              <a:rPr lang="en-US" altLang="en-US" dirty="0">
                <a:sym typeface="Symbol" panose="05050102010706020507" pitchFamily="18" charset="2"/>
              </a:rPr>
              <a:t> </a:t>
            </a:r>
            <a:r>
              <a:rPr lang="en-US" altLang="en-US" dirty="0"/>
              <a:t>can be expressed by any of the following forms:</a:t>
            </a:r>
          </a:p>
          <a:p>
            <a:pPr lvl="1" eaLnBrk="1" hangingPunct="1">
              <a:buFont typeface="Wingdings" panose="05000000000000000000" pitchFamily="2" charset="2"/>
              <a:buChar char="§"/>
            </a:pPr>
            <a:r>
              <a:rPr lang="en-US" altLang="en-US" dirty="0">
                <a:sym typeface="Symbol" panose="05050102010706020507" pitchFamily="18" charset="2"/>
              </a:rPr>
              <a:t></a:t>
            </a:r>
            <a:r>
              <a:rPr lang="en-US" altLang="en-US" baseline="-25000" dirty="0">
                <a:sym typeface="Symbol" panose="05050102010706020507" pitchFamily="18" charset="2"/>
              </a:rPr>
              <a:t>S (B1, B2, …, Bn )</a:t>
            </a:r>
            <a:r>
              <a:rPr lang="en-US" altLang="en-US" dirty="0">
                <a:sym typeface="Symbol" panose="05050102010706020507" pitchFamily="18" charset="2"/>
              </a:rPr>
              <a:t>(R) changes both:</a:t>
            </a:r>
          </a:p>
          <a:p>
            <a:pPr lvl="2" eaLnBrk="1" hangingPunct="1"/>
            <a:r>
              <a:rPr lang="en-US" altLang="en-US" dirty="0">
                <a:sym typeface="Symbol" panose="05050102010706020507" pitchFamily="18" charset="2"/>
              </a:rPr>
              <a:t>the relation name to S, </a:t>
            </a:r>
            <a:r>
              <a:rPr lang="en-US" altLang="en-US" i="1" dirty="0">
                <a:sym typeface="Symbol" panose="05050102010706020507" pitchFamily="18" charset="2"/>
              </a:rPr>
              <a:t>and </a:t>
            </a:r>
          </a:p>
          <a:p>
            <a:pPr lvl="2" eaLnBrk="1" hangingPunct="1"/>
            <a:r>
              <a:rPr lang="en-US" altLang="en-US" dirty="0">
                <a:sym typeface="Symbol" panose="05050102010706020507" pitchFamily="18" charset="2"/>
              </a:rPr>
              <a:t>the column (attribute) names to B1, B1, …..Bn</a:t>
            </a:r>
          </a:p>
          <a:p>
            <a:pPr lvl="1" eaLnBrk="1" hangingPunct="1">
              <a:buFont typeface="Wingdings" panose="05000000000000000000" pitchFamily="2" charset="2"/>
              <a:buChar char="§"/>
            </a:pPr>
            <a:r>
              <a:rPr lang="en-US" altLang="en-US" dirty="0">
                <a:sym typeface="Symbol" panose="05050102010706020507" pitchFamily="18" charset="2"/>
              </a:rPr>
              <a:t></a:t>
            </a:r>
            <a:r>
              <a:rPr lang="en-US" altLang="en-US" baseline="-25000" dirty="0">
                <a:sym typeface="Symbol" panose="05050102010706020507" pitchFamily="18" charset="2"/>
              </a:rPr>
              <a:t>S</a:t>
            </a:r>
            <a:r>
              <a:rPr lang="en-US" altLang="en-US" dirty="0">
                <a:sym typeface="Symbol" panose="05050102010706020507" pitchFamily="18" charset="2"/>
              </a:rPr>
              <a:t>(R) changes:</a:t>
            </a:r>
          </a:p>
          <a:p>
            <a:pPr lvl="2" eaLnBrk="1" hangingPunct="1"/>
            <a:r>
              <a:rPr lang="en-US" altLang="en-US" dirty="0">
                <a:sym typeface="Symbol" panose="05050102010706020507" pitchFamily="18" charset="2"/>
              </a:rPr>
              <a:t>the </a:t>
            </a:r>
            <a:r>
              <a:rPr lang="en-US" altLang="en-US" i="1" dirty="0">
                <a:sym typeface="Symbol" panose="05050102010706020507" pitchFamily="18" charset="2"/>
              </a:rPr>
              <a:t>relation name</a:t>
            </a:r>
            <a:r>
              <a:rPr lang="en-US" altLang="en-US" dirty="0">
                <a:sym typeface="Symbol" panose="05050102010706020507" pitchFamily="18" charset="2"/>
              </a:rPr>
              <a:t> only to S</a:t>
            </a:r>
            <a:endParaRPr lang="en-US" altLang="en-US" dirty="0"/>
          </a:p>
          <a:p>
            <a:pPr lvl="1" eaLnBrk="1" hangingPunct="1">
              <a:buFont typeface="Wingdings" panose="05000000000000000000" pitchFamily="2" charset="2"/>
              <a:buChar char="§"/>
            </a:pPr>
            <a:r>
              <a:rPr lang="en-US" altLang="en-US" dirty="0">
                <a:sym typeface="Symbol" panose="05050102010706020507" pitchFamily="18" charset="2"/>
              </a:rPr>
              <a:t></a:t>
            </a:r>
            <a:r>
              <a:rPr lang="en-US" altLang="en-US" baseline="-25000" dirty="0">
                <a:sym typeface="Symbol" panose="05050102010706020507" pitchFamily="18" charset="2"/>
              </a:rPr>
              <a:t>(B1, B2, …, Bn )</a:t>
            </a:r>
            <a:r>
              <a:rPr lang="en-US" altLang="en-US" dirty="0">
                <a:sym typeface="Symbol" panose="05050102010706020507" pitchFamily="18" charset="2"/>
              </a:rPr>
              <a:t>(R) changes:</a:t>
            </a:r>
          </a:p>
          <a:p>
            <a:pPr lvl="2" eaLnBrk="1" hangingPunct="1"/>
            <a:r>
              <a:rPr lang="en-US" altLang="en-US" dirty="0">
                <a:sym typeface="Symbol" panose="05050102010706020507" pitchFamily="18" charset="2"/>
              </a:rPr>
              <a:t>the </a:t>
            </a:r>
            <a:r>
              <a:rPr lang="en-US" altLang="en-US" i="1" dirty="0">
                <a:sym typeface="Symbol" panose="05050102010706020507" pitchFamily="18" charset="2"/>
              </a:rPr>
              <a:t>column (attribute) names</a:t>
            </a:r>
            <a:r>
              <a:rPr lang="en-US" altLang="en-US" dirty="0">
                <a:sym typeface="Symbol" panose="05050102010706020507" pitchFamily="18" charset="2"/>
              </a:rPr>
              <a:t> only to B1, B1, …..Bn</a:t>
            </a:r>
          </a:p>
          <a:p>
            <a:pPr>
              <a:buFont typeface="Wingdings" panose="05000000000000000000" pitchFamily="2" charset="2"/>
              <a:buChar char="q"/>
              <a:defRPr/>
            </a:pPr>
            <a:r>
              <a:rPr lang="en-US" altLang="en-US" dirty="0"/>
              <a:t>If we write:</a:t>
            </a:r>
          </a:p>
          <a:p>
            <a:pPr lvl="1">
              <a:spcBef>
                <a:spcPct val="0"/>
              </a:spcBef>
              <a:buFont typeface="Wingdings" panose="05000000000000000000" pitchFamily="2" charset="2"/>
              <a:buChar char="§"/>
              <a:defRPr/>
            </a:pPr>
            <a:r>
              <a:rPr lang="en-US" altLang="en-US" sz="2900" dirty="0"/>
              <a:t>RESULT </a:t>
            </a:r>
            <a:r>
              <a:rPr lang="en-US" altLang="en-US" sz="2900" dirty="0">
                <a:sym typeface="Symbol" panose="05050102010706020507" pitchFamily="18" charset="2"/>
              </a:rPr>
              <a:t> </a:t>
            </a:r>
            <a:r>
              <a:rPr lang="en-US" altLang="en-US" sz="2900" b="1" dirty="0">
                <a:latin typeface="Symbol" panose="05050102010706020507" pitchFamily="18" charset="2"/>
              </a:rPr>
              <a:t></a:t>
            </a:r>
            <a:r>
              <a:rPr lang="en-US" altLang="en-US" sz="2900" dirty="0"/>
              <a:t> </a:t>
            </a:r>
            <a:r>
              <a:rPr lang="en-US" altLang="en-US" sz="2900" baseline="-25000" dirty="0"/>
              <a:t>FNAME, LNAME, SALARY</a:t>
            </a:r>
            <a:r>
              <a:rPr lang="en-US" altLang="en-US" sz="2900" dirty="0"/>
              <a:t> (R)</a:t>
            </a:r>
          </a:p>
          <a:p>
            <a:pPr lvl="2" eaLnBrk="1" hangingPunct="1">
              <a:spcBef>
                <a:spcPct val="0"/>
              </a:spcBef>
              <a:buClrTx/>
              <a:buSzTx/>
              <a:buFontTx/>
              <a:buChar char="•"/>
              <a:defRPr/>
            </a:pPr>
            <a:r>
              <a:rPr lang="en-US" altLang="en-US" sz="2500" dirty="0"/>
              <a:t>RESULT will have the </a:t>
            </a:r>
            <a:r>
              <a:rPr lang="en-US" altLang="en-US" sz="2500" i="1" dirty="0"/>
              <a:t>same attribute names</a:t>
            </a:r>
            <a:r>
              <a:rPr lang="en-US" altLang="en-US" sz="2500" dirty="0"/>
              <a:t> as R.</a:t>
            </a:r>
            <a:endParaRPr lang="en-IN" dirty="0"/>
          </a:p>
        </p:txBody>
      </p:sp>
    </p:spTree>
    <p:extLst>
      <p:ext uri="{BB962C8B-B14F-4D97-AF65-F5344CB8AC3E}">
        <p14:creationId xmlns:p14="http://schemas.microsoft.com/office/powerpoint/2010/main" val="28117968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BFF4BE-7AE5-4D94-8942-2FD3C75D9614}"/>
              </a:ext>
            </a:extLst>
          </p:cNvPr>
          <p:cNvSpPr>
            <a:spLocks noGrp="1"/>
          </p:cNvSpPr>
          <p:nvPr>
            <p:ph type="title"/>
          </p:nvPr>
        </p:nvSpPr>
        <p:spPr>
          <a:xfrm>
            <a:off x="838200" y="18893"/>
            <a:ext cx="10515600" cy="948773"/>
          </a:xfrm>
        </p:spPr>
        <p:txBody>
          <a:bodyPr/>
          <a:lstStyle/>
          <a:p>
            <a:pPr algn="ctr"/>
            <a:r>
              <a:rPr lang="en-US" altLang="en-US" sz="4400" b="1" dirty="0">
                <a:solidFill>
                  <a:schemeClr val="accent4">
                    <a:lumMod val="50000"/>
                  </a:schemeClr>
                </a:solidFill>
              </a:rPr>
              <a:t>UNION</a:t>
            </a:r>
            <a:endParaRPr lang="en-IN" b="1" dirty="0">
              <a:solidFill>
                <a:schemeClr val="accent4">
                  <a:lumMod val="50000"/>
                </a:schemeClr>
              </a:solidFill>
            </a:endParaRPr>
          </a:p>
        </p:txBody>
      </p:sp>
      <p:sp>
        <p:nvSpPr>
          <p:cNvPr id="3" name="Content Placeholder 2">
            <a:extLst>
              <a:ext uri="{FF2B5EF4-FFF2-40B4-BE49-F238E27FC236}">
                <a16:creationId xmlns:a16="http://schemas.microsoft.com/office/drawing/2014/main" xmlns="" id="{027F9CAE-3E80-4DEB-A873-F2D0D598FD89}"/>
              </a:ext>
            </a:extLst>
          </p:cNvPr>
          <p:cNvSpPr>
            <a:spLocks noGrp="1"/>
          </p:cNvSpPr>
          <p:nvPr>
            <p:ph idx="1"/>
          </p:nvPr>
        </p:nvSpPr>
        <p:spPr>
          <a:xfrm>
            <a:off x="1162975" y="843378"/>
            <a:ext cx="10910655" cy="5921405"/>
          </a:xfrm>
        </p:spPr>
        <p:txBody>
          <a:bodyPr>
            <a:normAutofit lnSpcReduction="10000"/>
          </a:bodyPr>
          <a:lstStyle/>
          <a:p>
            <a:pPr algn="just">
              <a:buFont typeface="Wingdings" panose="05000000000000000000" pitchFamily="2" charset="2"/>
              <a:buChar char="q"/>
            </a:pPr>
            <a:r>
              <a:rPr lang="en-US" altLang="en-US" dirty="0"/>
              <a:t>Binary operation, denoted by </a:t>
            </a:r>
            <a:r>
              <a:rPr lang="en-US" altLang="en-US" dirty="0">
                <a:latin typeface="Symbol" panose="05050102010706020507" pitchFamily="18" charset="2"/>
              </a:rPr>
              <a:t></a:t>
            </a:r>
            <a:r>
              <a:rPr lang="en-US" altLang="en-US" dirty="0"/>
              <a:t> </a:t>
            </a:r>
          </a:p>
          <a:p>
            <a:pPr algn="just">
              <a:buFont typeface="Wingdings" panose="05000000000000000000" pitchFamily="2" charset="2"/>
              <a:buChar char="q"/>
            </a:pPr>
            <a:r>
              <a:rPr lang="en-US" altLang="en-US" dirty="0"/>
              <a:t>Result of R </a:t>
            </a:r>
            <a:r>
              <a:rPr lang="en-US" altLang="en-US" dirty="0">
                <a:latin typeface="Symbol" panose="05050102010706020507" pitchFamily="18" charset="2"/>
              </a:rPr>
              <a:t></a:t>
            </a:r>
            <a:r>
              <a:rPr lang="en-US" altLang="en-US" dirty="0"/>
              <a:t> S, is a relation that includes all tuples that are either in R or in S or in both R and S.</a:t>
            </a:r>
          </a:p>
          <a:p>
            <a:pPr algn="just">
              <a:buFont typeface="Wingdings" panose="05000000000000000000" pitchFamily="2" charset="2"/>
              <a:buChar char="q"/>
            </a:pPr>
            <a:r>
              <a:rPr lang="en-US" altLang="en-US" dirty="0"/>
              <a:t>Duplicate tuples are eliminated.</a:t>
            </a:r>
          </a:p>
          <a:p>
            <a:pPr algn="just">
              <a:buFont typeface="Wingdings" panose="05000000000000000000" pitchFamily="2" charset="2"/>
              <a:buChar char="q"/>
            </a:pPr>
            <a:r>
              <a:rPr lang="en-US" altLang="en-US" dirty="0"/>
              <a:t>Two operand relations R and S must be “type compatible” (or UNION compatible)</a:t>
            </a:r>
          </a:p>
          <a:p>
            <a:pPr lvl="1" algn="just">
              <a:buFont typeface="Wingdings" panose="05000000000000000000" pitchFamily="2" charset="2"/>
              <a:buChar char="§"/>
            </a:pPr>
            <a:r>
              <a:rPr lang="en-US" altLang="en-US" dirty="0"/>
              <a:t>R and S must have same number of attributes.</a:t>
            </a:r>
          </a:p>
          <a:p>
            <a:pPr lvl="1" algn="just">
              <a:buFont typeface="Wingdings" panose="05000000000000000000" pitchFamily="2" charset="2"/>
              <a:buChar char="§"/>
            </a:pPr>
            <a:r>
              <a:rPr lang="en-US" altLang="en-US" dirty="0"/>
              <a:t>Each pair of corresponding attributes must be type compatible (have same or compatible domains).</a:t>
            </a:r>
          </a:p>
          <a:p>
            <a:pPr algn="just" eaLnBrk="1" hangingPunct="1">
              <a:buFont typeface="Wingdings" panose="05000000000000000000" pitchFamily="2" charset="2"/>
              <a:buChar char="q"/>
            </a:pPr>
            <a:r>
              <a:rPr lang="en-US" altLang="en-US" dirty="0"/>
              <a:t>R1(A1, A2, ..., An) and R2(B1, B2, ..., Bn) are type compatible if:</a:t>
            </a:r>
          </a:p>
          <a:p>
            <a:pPr lvl="1" algn="just" eaLnBrk="1" hangingPunct="1">
              <a:buFont typeface="Wingdings" panose="05000000000000000000" pitchFamily="2" charset="2"/>
              <a:buChar char="§"/>
            </a:pPr>
            <a:r>
              <a:rPr lang="en-US" altLang="en-US" dirty="0"/>
              <a:t>they have the same number of attributes, and</a:t>
            </a:r>
          </a:p>
          <a:p>
            <a:pPr lvl="1" algn="just" eaLnBrk="1" hangingPunct="1">
              <a:buFont typeface="Wingdings" panose="05000000000000000000" pitchFamily="2" charset="2"/>
              <a:buChar char="§"/>
            </a:pPr>
            <a:r>
              <a:rPr lang="en-US" altLang="en-US" dirty="0"/>
              <a:t>domains of corresponding attributes are type compatible (i.e. </a:t>
            </a:r>
            <a:r>
              <a:rPr lang="en-US" altLang="en-US" dirty="0" err="1"/>
              <a:t>dom</a:t>
            </a:r>
            <a:r>
              <a:rPr lang="en-US" altLang="en-US" dirty="0"/>
              <a:t>(Ai)=</a:t>
            </a:r>
            <a:r>
              <a:rPr lang="en-US" altLang="en-US" dirty="0" err="1"/>
              <a:t>dom</a:t>
            </a:r>
            <a:r>
              <a:rPr lang="en-US" altLang="en-US" dirty="0"/>
              <a:t>(Bi) for </a:t>
            </a:r>
            <a:r>
              <a:rPr lang="en-US" altLang="en-US" dirty="0" err="1"/>
              <a:t>i</a:t>
            </a:r>
            <a:r>
              <a:rPr lang="en-US" altLang="en-US" dirty="0"/>
              <a:t>=1, 2, ..., n). </a:t>
            </a:r>
          </a:p>
          <a:p>
            <a:pPr algn="just" eaLnBrk="1" hangingPunct="1">
              <a:buFont typeface="Wingdings" panose="05000000000000000000" pitchFamily="2" charset="2"/>
              <a:buChar char="q"/>
            </a:pPr>
            <a:r>
              <a:rPr lang="en-US" altLang="en-US" dirty="0"/>
              <a:t>Resulting relation for R1</a:t>
            </a:r>
            <a:r>
              <a:rPr lang="en-US" altLang="en-US" dirty="0">
                <a:latin typeface="Symbol" panose="05050102010706020507" pitchFamily="18" charset="2"/>
              </a:rPr>
              <a:t></a:t>
            </a:r>
            <a:r>
              <a:rPr lang="en-US" altLang="en-US" dirty="0"/>
              <a:t>R2 has same attribute names as </a:t>
            </a:r>
            <a:r>
              <a:rPr lang="en-US" altLang="en-US" i="1" dirty="0"/>
              <a:t>first</a:t>
            </a:r>
            <a:r>
              <a:rPr lang="en-US" altLang="en-US" dirty="0"/>
              <a:t> operand relation R1 (by convention).</a:t>
            </a:r>
          </a:p>
          <a:p>
            <a:pPr algn="just">
              <a:buFont typeface="Wingdings" panose="05000000000000000000" pitchFamily="2" charset="2"/>
              <a:buChar char="q"/>
            </a:pPr>
            <a:endParaRPr lang="en-US" altLang="en-US" sz="3100" dirty="0"/>
          </a:p>
          <a:p>
            <a:pPr algn="just"/>
            <a:endParaRPr lang="en-IN" dirty="0"/>
          </a:p>
        </p:txBody>
      </p:sp>
    </p:spTree>
    <p:extLst>
      <p:ext uri="{BB962C8B-B14F-4D97-AF65-F5344CB8AC3E}">
        <p14:creationId xmlns:p14="http://schemas.microsoft.com/office/powerpoint/2010/main" val="3854682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7256EF6-2C24-4411-B0AF-8FE04470DB24}"/>
              </a:ext>
            </a:extLst>
          </p:cNvPr>
          <p:cNvSpPr>
            <a:spLocks noGrp="1"/>
          </p:cNvSpPr>
          <p:nvPr>
            <p:ph idx="1"/>
          </p:nvPr>
        </p:nvSpPr>
        <p:spPr>
          <a:xfrm>
            <a:off x="1083076" y="798990"/>
            <a:ext cx="10981676" cy="5965794"/>
          </a:xfrm>
        </p:spPr>
        <p:txBody>
          <a:bodyPr/>
          <a:lstStyle/>
          <a:p>
            <a:pPr>
              <a:buFont typeface="Wingdings" panose="05000000000000000000" pitchFamily="2" charset="2"/>
              <a:buChar char="q"/>
            </a:pPr>
            <a:r>
              <a:rPr lang="en-IN" b="1" dirty="0"/>
              <a:t>Example</a:t>
            </a:r>
          </a:p>
          <a:p>
            <a:pPr marL="0" indent="0">
              <a:buNone/>
            </a:pPr>
            <a:endParaRPr lang="en-IN" b="1" dirty="0"/>
          </a:p>
        </p:txBody>
      </p:sp>
      <p:sp>
        <p:nvSpPr>
          <p:cNvPr id="4" name="Title 1">
            <a:extLst>
              <a:ext uri="{FF2B5EF4-FFF2-40B4-BE49-F238E27FC236}">
                <a16:creationId xmlns:a16="http://schemas.microsoft.com/office/drawing/2014/main" xmlns="" id="{1C87287D-75AE-48B2-9A39-29FBAC900289}"/>
              </a:ext>
            </a:extLst>
          </p:cNvPr>
          <p:cNvSpPr>
            <a:spLocks noGrp="1"/>
          </p:cNvSpPr>
          <p:nvPr>
            <p:ph type="title"/>
          </p:nvPr>
        </p:nvSpPr>
        <p:spPr>
          <a:xfrm>
            <a:off x="838200" y="18893"/>
            <a:ext cx="10515600" cy="948773"/>
          </a:xfrm>
        </p:spPr>
        <p:txBody>
          <a:bodyPr/>
          <a:lstStyle/>
          <a:p>
            <a:pPr algn="ctr"/>
            <a:r>
              <a:rPr lang="en-US" altLang="en-US" sz="4400" b="1" dirty="0">
                <a:solidFill>
                  <a:schemeClr val="accent4">
                    <a:lumMod val="50000"/>
                  </a:schemeClr>
                </a:solidFill>
              </a:rPr>
              <a:t>UNION</a:t>
            </a:r>
            <a:endParaRPr lang="en-IN" b="1" dirty="0">
              <a:solidFill>
                <a:schemeClr val="accent4">
                  <a:lumMod val="50000"/>
                </a:schemeClr>
              </a:solidFill>
            </a:endParaRPr>
          </a:p>
        </p:txBody>
      </p:sp>
      <p:graphicFrame>
        <p:nvGraphicFramePr>
          <p:cNvPr id="5" name="Table 5">
            <a:extLst>
              <a:ext uri="{FF2B5EF4-FFF2-40B4-BE49-F238E27FC236}">
                <a16:creationId xmlns:a16="http://schemas.microsoft.com/office/drawing/2014/main" xmlns="" id="{3E31FCD0-3558-4685-9224-0BB3CBB7E791}"/>
              </a:ext>
            </a:extLst>
          </p:cNvPr>
          <p:cNvGraphicFramePr>
            <a:graphicFrameLocks noGrp="1"/>
          </p:cNvGraphicFramePr>
          <p:nvPr>
            <p:extLst>
              <p:ext uri="{D42A27DB-BD31-4B8C-83A1-F6EECF244321}">
                <p14:modId xmlns:p14="http://schemas.microsoft.com/office/powerpoint/2010/main" val="3608986828"/>
              </p:ext>
            </p:extLst>
          </p:nvPr>
        </p:nvGraphicFramePr>
        <p:xfrm>
          <a:off x="1286276" y="1570364"/>
          <a:ext cx="4945850" cy="2019300"/>
        </p:xfrm>
        <a:graphic>
          <a:graphicData uri="http://schemas.openxmlformats.org/drawingml/2006/table">
            <a:tbl>
              <a:tblPr firstRow="1" bandRow="1">
                <a:tableStyleId>{5C22544A-7EE6-4342-B048-85BDC9FD1C3A}</a:tableStyleId>
              </a:tblPr>
              <a:tblGrid>
                <a:gridCol w="989170">
                  <a:extLst>
                    <a:ext uri="{9D8B030D-6E8A-4147-A177-3AD203B41FA5}">
                      <a16:colId xmlns:a16="http://schemas.microsoft.com/office/drawing/2014/main" xmlns="" val="3980679804"/>
                    </a:ext>
                  </a:extLst>
                </a:gridCol>
                <a:gridCol w="989170">
                  <a:extLst>
                    <a:ext uri="{9D8B030D-6E8A-4147-A177-3AD203B41FA5}">
                      <a16:colId xmlns:a16="http://schemas.microsoft.com/office/drawing/2014/main" xmlns="" val="176908422"/>
                    </a:ext>
                  </a:extLst>
                </a:gridCol>
                <a:gridCol w="989170">
                  <a:extLst>
                    <a:ext uri="{9D8B030D-6E8A-4147-A177-3AD203B41FA5}">
                      <a16:colId xmlns:a16="http://schemas.microsoft.com/office/drawing/2014/main" xmlns="" val="2872629066"/>
                    </a:ext>
                  </a:extLst>
                </a:gridCol>
                <a:gridCol w="989170">
                  <a:extLst>
                    <a:ext uri="{9D8B030D-6E8A-4147-A177-3AD203B41FA5}">
                      <a16:colId xmlns:a16="http://schemas.microsoft.com/office/drawing/2014/main" xmlns="" val="4149957170"/>
                    </a:ext>
                  </a:extLst>
                </a:gridCol>
                <a:gridCol w="989170">
                  <a:extLst>
                    <a:ext uri="{9D8B030D-6E8A-4147-A177-3AD203B41FA5}">
                      <a16:colId xmlns:a16="http://schemas.microsoft.com/office/drawing/2014/main" xmlns="" val="925265977"/>
                    </a:ext>
                  </a:extLst>
                </a:gridCol>
              </a:tblGrid>
              <a:tr h="298486">
                <a:tc>
                  <a:txBody>
                    <a:bodyPr/>
                    <a:lstStyle/>
                    <a:p>
                      <a:pPr algn="ctr" fontAlgn="base"/>
                      <a:r>
                        <a:rPr lang="en-IN" sz="1250" b="1">
                          <a:effectLst/>
                        </a:rPr>
                        <a:t>EMP_NO</a:t>
                      </a:r>
                    </a:p>
                  </a:txBody>
                  <a:tcPr marL="76200" marR="76200" marT="106680" marB="106680" anchor="ctr"/>
                </a:tc>
                <a:tc>
                  <a:txBody>
                    <a:bodyPr/>
                    <a:lstStyle/>
                    <a:p>
                      <a:pPr algn="ctr" fontAlgn="base"/>
                      <a:r>
                        <a:rPr lang="en-IN" sz="1250" b="1">
                          <a:effectLst/>
                        </a:rPr>
                        <a:t>NAME</a:t>
                      </a:r>
                    </a:p>
                  </a:txBody>
                  <a:tcPr marL="76200" marR="76200" marT="106680" marB="106680" anchor="ctr"/>
                </a:tc>
                <a:tc>
                  <a:txBody>
                    <a:bodyPr/>
                    <a:lstStyle/>
                    <a:p>
                      <a:pPr algn="ctr" fontAlgn="base"/>
                      <a:r>
                        <a:rPr lang="en-IN" sz="1250" b="1">
                          <a:effectLst/>
                        </a:rPr>
                        <a:t>ADDRESS</a:t>
                      </a:r>
                    </a:p>
                  </a:txBody>
                  <a:tcPr marL="76200" marR="76200" marT="106680" marB="106680" anchor="ctr"/>
                </a:tc>
                <a:tc>
                  <a:txBody>
                    <a:bodyPr/>
                    <a:lstStyle/>
                    <a:p>
                      <a:pPr algn="ctr" fontAlgn="base"/>
                      <a:r>
                        <a:rPr lang="en-IN" sz="1250" b="1">
                          <a:effectLst/>
                        </a:rPr>
                        <a:t>PHONE</a:t>
                      </a:r>
                    </a:p>
                  </a:txBody>
                  <a:tcPr marL="76200" marR="76200" marT="106680" marB="106680" anchor="ctr"/>
                </a:tc>
                <a:tc>
                  <a:txBody>
                    <a:bodyPr/>
                    <a:lstStyle/>
                    <a:p>
                      <a:pPr algn="ctr" fontAlgn="base"/>
                      <a:r>
                        <a:rPr lang="en-IN" sz="1250" b="1">
                          <a:effectLst/>
                        </a:rPr>
                        <a:t>AGE</a:t>
                      </a:r>
                    </a:p>
                  </a:txBody>
                  <a:tcPr marL="76200" marR="76200" marT="106680" marB="106680" anchor="ctr"/>
                </a:tc>
                <a:extLst>
                  <a:ext uri="{0D108BD9-81ED-4DB2-BD59-A6C34878D82A}">
                    <a16:rowId xmlns:a16="http://schemas.microsoft.com/office/drawing/2014/main" xmlns="" val="3190622407"/>
                  </a:ext>
                </a:extLst>
              </a:tr>
              <a:tr h="298486">
                <a:tc>
                  <a:txBody>
                    <a:bodyPr/>
                    <a:lstStyle/>
                    <a:p>
                      <a:pPr algn="ctr" fontAlgn="base"/>
                      <a:r>
                        <a:rPr lang="en-IN" sz="1250" b="1">
                          <a:effectLst/>
                        </a:rPr>
                        <a:t>1</a:t>
                      </a:r>
                    </a:p>
                  </a:txBody>
                  <a:tcPr marL="76200" marR="76200" marT="106680" marB="106680" anchor="ctr"/>
                </a:tc>
                <a:tc>
                  <a:txBody>
                    <a:bodyPr/>
                    <a:lstStyle/>
                    <a:p>
                      <a:pPr algn="ctr" fontAlgn="base"/>
                      <a:r>
                        <a:rPr lang="en-IN" sz="1250" b="1">
                          <a:effectLst/>
                        </a:rPr>
                        <a:t>RAM</a:t>
                      </a:r>
                    </a:p>
                  </a:txBody>
                  <a:tcPr marL="76200" marR="76200" marT="106680" marB="106680" anchor="ctr"/>
                </a:tc>
                <a:tc>
                  <a:txBody>
                    <a:bodyPr/>
                    <a:lstStyle/>
                    <a:p>
                      <a:pPr algn="ctr" fontAlgn="base"/>
                      <a:r>
                        <a:rPr lang="en-IN" sz="1250" b="1">
                          <a:effectLst/>
                        </a:rPr>
                        <a:t>DELHI</a:t>
                      </a:r>
                    </a:p>
                  </a:txBody>
                  <a:tcPr marL="76200" marR="76200" marT="106680" marB="106680" anchor="ctr"/>
                </a:tc>
                <a:tc>
                  <a:txBody>
                    <a:bodyPr/>
                    <a:lstStyle/>
                    <a:p>
                      <a:pPr algn="ctr" fontAlgn="base"/>
                      <a:r>
                        <a:rPr lang="en-IN" sz="1250" b="1">
                          <a:effectLst/>
                        </a:rPr>
                        <a:t>9455123451</a:t>
                      </a:r>
                    </a:p>
                  </a:txBody>
                  <a:tcPr marL="76200" marR="76200" marT="106680" marB="106680" anchor="ctr"/>
                </a:tc>
                <a:tc>
                  <a:txBody>
                    <a:bodyPr/>
                    <a:lstStyle/>
                    <a:p>
                      <a:pPr algn="ctr" fontAlgn="base"/>
                      <a:r>
                        <a:rPr lang="en-IN" sz="1250" b="1">
                          <a:effectLst/>
                        </a:rPr>
                        <a:t>18</a:t>
                      </a:r>
                    </a:p>
                  </a:txBody>
                  <a:tcPr marL="76200" marR="76200" marT="106680" marB="106680" anchor="ctr"/>
                </a:tc>
                <a:extLst>
                  <a:ext uri="{0D108BD9-81ED-4DB2-BD59-A6C34878D82A}">
                    <a16:rowId xmlns:a16="http://schemas.microsoft.com/office/drawing/2014/main" xmlns="" val="228910601"/>
                  </a:ext>
                </a:extLst>
              </a:tr>
              <a:tr h="298486">
                <a:tc>
                  <a:txBody>
                    <a:bodyPr/>
                    <a:lstStyle/>
                    <a:p>
                      <a:pPr algn="ctr" fontAlgn="base"/>
                      <a:r>
                        <a:rPr lang="en-IN" sz="1250" b="1">
                          <a:effectLst/>
                        </a:rPr>
                        <a:t>5</a:t>
                      </a:r>
                    </a:p>
                  </a:txBody>
                  <a:tcPr marL="76200" marR="76200" marT="106680" marB="106680" anchor="ctr"/>
                </a:tc>
                <a:tc>
                  <a:txBody>
                    <a:bodyPr/>
                    <a:lstStyle/>
                    <a:p>
                      <a:pPr algn="ctr" fontAlgn="base"/>
                      <a:r>
                        <a:rPr lang="en-IN" sz="1250" b="1">
                          <a:effectLst/>
                        </a:rPr>
                        <a:t>NARESH</a:t>
                      </a:r>
                    </a:p>
                  </a:txBody>
                  <a:tcPr marL="76200" marR="76200" marT="106680" marB="106680" anchor="ctr"/>
                </a:tc>
                <a:tc>
                  <a:txBody>
                    <a:bodyPr/>
                    <a:lstStyle/>
                    <a:p>
                      <a:pPr algn="ctr" fontAlgn="base"/>
                      <a:r>
                        <a:rPr lang="en-IN" sz="1250" b="1" dirty="0">
                          <a:effectLst/>
                        </a:rPr>
                        <a:t>HISAR</a:t>
                      </a:r>
                    </a:p>
                  </a:txBody>
                  <a:tcPr marL="76200" marR="76200" marT="106680" marB="106680" anchor="ctr"/>
                </a:tc>
                <a:tc>
                  <a:txBody>
                    <a:bodyPr/>
                    <a:lstStyle/>
                    <a:p>
                      <a:pPr algn="ctr" fontAlgn="base"/>
                      <a:r>
                        <a:rPr lang="en-IN" sz="1250" b="1">
                          <a:effectLst/>
                        </a:rPr>
                        <a:t>9782918192</a:t>
                      </a:r>
                    </a:p>
                  </a:txBody>
                  <a:tcPr marL="76200" marR="76200" marT="106680" marB="106680" anchor="ctr"/>
                </a:tc>
                <a:tc>
                  <a:txBody>
                    <a:bodyPr/>
                    <a:lstStyle/>
                    <a:p>
                      <a:pPr algn="ctr" fontAlgn="base"/>
                      <a:r>
                        <a:rPr lang="en-IN" sz="1250" b="1">
                          <a:effectLst/>
                        </a:rPr>
                        <a:t>22</a:t>
                      </a:r>
                    </a:p>
                  </a:txBody>
                  <a:tcPr marL="76200" marR="76200" marT="106680" marB="106680" anchor="ctr"/>
                </a:tc>
                <a:extLst>
                  <a:ext uri="{0D108BD9-81ED-4DB2-BD59-A6C34878D82A}">
                    <a16:rowId xmlns:a16="http://schemas.microsoft.com/office/drawing/2014/main" xmlns="" val="69860189"/>
                  </a:ext>
                </a:extLst>
              </a:tr>
              <a:tr h="298486">
                <a:tc>
                  <a:txBody>
                    <a:bodyPr/>
                    <a:lstStyle/>
                    <a:p>
                      <a:pPr algn="ctr" fontAlgn="base"/>
                      <a:r>
                        <a:rPr lang="en-IN" sz="1250" b="1" dirty="0">
                          <a:effectLst/>
                        </a:rPr>
                        <a:t>6</a:t>
                      </a:r>
                    </a:p>
                  </a:txBody>
                  <a:tcPr marL="76200" marR="76200" marT="106680" marB="106680" anchor="ctr"/>
                </a:tc>
                <a:tc>
                  <a:txBody>
                    <a:bodyPr/>
                    <a:lstStyle/>
                    <a:p>
                      <a:pPr algn="ctr" fontAlgn="base"/>
                      <a:r>
                        <a:rPr lang="en-IN" sz="1250" b="1">
                          <a:effectLst/>
                        </a:rPr>
                        <a:t>SWETA</a:t>
                      </a:r>
                    </a:p>
                  </a:txBody>
                  <a:tcPr marL="76200" marR="76200" marT="106680" marB="106680" anchor="ctr"/>
                </a:tc>
                <a:tc>
                  <a:txBody>
                    <a:bodyPr/>
                    <a:lstStyle/>
                    <a:p>
                      <a:pPr algn="ctr" fontAlgn="base"/>
                      <a:r>
                        <a:rPr lang="en-IN" sz="1250" b="1">
                          <a:effectLst/>
                        </a:rPr>
                        <a:t>RANCHI</a:t>
                      </a:r>
                    </a:p>
                  </a:txBody>
                  <a:tcPr marL="76200" marR="76200" marT="106680" marB="106680" anchor="ctr"/>
                </a:tc>
                <a:tc>
                  <a:txBody>
                    <a:bodyPr/>
                    <a:lstStyle/>
                    <a:p>
                      <a:pPr algn="ctr" fontAlgn="base"/>
                      <a:r>
                        <a:rPr lang="en-IN" sz="1250" b="1">
                          <a:effectLst/>
                        </a:rPr>
                        <a:t>9852617621</a:t>
                      </a:r>
                    </a:p>
                  </a:txBody>
                  <a:tcPr marL="76200" marR="76200" marT="106680" marB="106680" anchor="ctr"/>
                </a:tc>
                <a:tc>
                  <a:txBody>
                    <a:bodyPr/>
                    <a:lstStyle/>
                    <a:p>
                      <a:pPr algn="ctr" fontAlgn="base"/>
                      <a:r>
                        <a:rPr lang="en-IN" sz="1250" b="1">
                          <a:effectLst/>
                        </a:rPr>
                        <a:t>21</a:t>
                      </a:r>
                    </a:p>
                  </a:txBody>
                  <a:tcPr marL="76200" marR="76200" marT="106680" marB="106680" anchor="ctr"/>
                </a:tc>
                <a:extLst>
                  <a:ext uri="{0D108BD9-81ED-4DB2-BD59-A6C34878D82A}">
                    <a16:rowId xmlns:a16="http://schemas.microsoft.com/office/drawing/2014/main" xmlns="" val="22199668"/>
                  </a:ext>
                </a:extLst>
              </a:tr>
              <a:tr h="298486">
                <a:tc>
                  <a:txBody>
                    <a:bodyPr/>
                    <a:lstStyle/>
                    <a:p>
                      <a:pPr algn="ctr" fontAlgn="base"/>
                      <a:r>
                        <a:rPr lang="en-IN" sz="1250" b="1">
                          <a:effectLst/>
                        </a:rPr>
                        <a:t>4</a:t>
                      </a:r>
                    </a:p>
                  </a:txBody>
                  <a:tcPr marL="76200" marR="76200" marT="106680" marB="106680" anchor="ctr"/>
                </a:tc>
                <a:tc>
                  <a:txBody>
                    <a:bodyPr/>
                    <a:lstStyle/>
                    <a:p>
                      <a:pPr algn="ctr" fontAlgn="base"/>
                      <a:r>
                        <a:rPr lang="en-IN" sz="1250" b="1">
                          <a:effectLst/>
                        </a:rPr>
                        <a:t>SURESH</a:t>
                      </a:r>
                    </a:p>
                  </a:txBody>
                  <a:tcPr marL="76200" marR="76200" marT="106680" marB="106680" anchor="ctr"/>
                </a:tc>
                <a:tc>
                  <a:txBody>
                    <a:bodyPr/>
                    <a:lstStyle/>
                    <a:p>
                      <a:pPr algn="ctr" fontAlgn="base"/>
                      <a:r>
                        <a:rPr lang="en-IN" sz="1250" b="1">
                          <a:effectLst/>
                        </a:rPr>
                        <a:t>DELHI</a:t>
                      </a:r>
                    </a:p>
                  </a:txBody>
                  <a:tcPr marL="76200" marR="76200" marT="106680" marB="106680" anchor="ctr"/>
                </a:tc>
                <a:tc>
                  <a:txBody>
                    <a:bodyPr/>
                    <a:lstStyle/>
                    <a:p>
                      <a:pPr algn="ctr" fontAlgn="base"/>
                      <a:r>
                        <a:rPr lang="en-IN" sz="1250" b="1">
                          <a:effectLst/>
                        </a:rPr>
                        <a:t>9156768971</a:t>
                      </a:r>
                    </a:p>
                  </a:txBody>
                  <a:tcPr marL="76200" marR="76200" marT="106680" marB="106680" anchor="ctr"/>
                </a:tc>
                <a:tc>
                  <a:txBody>
                    <a:bodyPr/>
                    <a:lstStyle/>
                    <a:p>
                      <a:pPr algn="ctr" fontAlgn="base"/>
                      <a:r>
                        <a:rPr lang="en-IN" sz="1250" b="1" dirty="0">
                          <a:effectLst/>
                        </a:rPr>
                        <a:t>18</a:t>
                      </a:r>
                    </a:p>
                  </a:txBody>
                  <a:tcPr marL="76200" marR="76200" marT="106680" marB="106680" anchor="ctr"/>
                </a:tc>
                <a:extLst>
                  <a:ext uri="{0D108BD9-81ED-4DB2-BD59-A6C34878D82A}">
                    <a16:rowId xmlns:a16="http://schemas.microsoft.com/office/drawing/2014/main" xmlns="" val="940683778"/>
                  </a:ext>
                </a:extLst>
              </a:tr>
            </a:tbl>
          </a:graphicData>
        </a:graphic>
      </p:graphicFrame>
      <p:sp>
        <p:nvSpPr>
          <p:cNvPr id="7" name="TextBox 6">
            <a:extLst>
              <a:ext uri="{FF2B5EF4-FFF2-40B4-BE49-F238E27FC236}">
                <a16:creationId xmlns:a16="http://schemas.microsoft.com/office/drawing/2014/main" xmlns="" id="{9CF1BBB5-41BE-4DDB-80B1-4FFE0D3A9201}"/>
              </a:ext>
            </a:extLst>
          </p:cNvPr>
          <p:cNvSpPr txBox="1"/>
          <p:nvPr/>
        </p:nvSpPr>
        <p:spPr>
          <a:xfrm>
            <a:off x="2869707" y="1156490"/>
            <a:ext cx="1267287" cy="369332"/>
          </a:xfrm>
          <a:prstGeom prst="rect">
            <a:avLst/>
          </a:prstGeom>
          <a:noFill/>
        </p:spPr>
        <p:txBody>
          <a:bodyPr wrap="square">
            <a:spAutoFit/>
          </a:bodyPr>
          <a:lstStyle/>
          <a:p>
            <a:r>
              <a:rPr lang="en-IN" b="1" i="0" dirty="0">
                <a:solidFill>
                  <a:srgbClr val="273239"/>
                </a:solidFill>
                <a:effectLst/>
                <a:latin typeface="urw-din"/>
              </a:rPr>
              <a:t>EMPLOYEE</a:t>
            </a:r>
            <a:endParaRPr lang="en-IN" dirty="0"/>
          </a:p>
        </p:txBody>
      </p:sp>
      <p:graphicFrame>
        <p:nvGraphicFramePr>
          <p:cNvPr id="8" name="Table 8">
            <a:extLst>
              <a:ext uri="{FF2B5EF4-FFF2-40B4-BE49-F238E27FC236}">
                <a16:creationId xmlns:a16="http://schemas.microsoft.com/office/drawing/2014/main" xmlns="" id="{6790FECA-3416-45DE-BC36-A81F5C0F2B0B}"/>
              </a:ext>
            </a:extLst>
          </p:cNvPr>
          <p:cNvGraphicFramePr>
            <a:graphicFrameLocks noGrp="1"/>
          </p:cNvGraphicFramePr>
          <p:nvPr>
            <p:extLst>
              <p:ext uri="{D42A27DB-BD31-4B8C-83A1-F6EECF244321}">
                <p14:modId xmlns:p14="http://schemas.microsoft.com/office/powerpoint/2010/main" val="1146168204"/>
              </p:ext>
            </p:extLst>
          </p:nvPr>
        </p:nvGraphicFramePr>
        <p:xfrm>
          <a:off x="6573914" y="1570364"/>
          <a:ext cx="5194425" cy="2019300"/>
        </p:xfrm>
        <a:graphic>
          <a:graphicData uri="http://schemas.openxmlformats.org/drawingml/2006/table">
            <a:tbl>
              <a:tblPr firstRow="1" bandRow="1">
                <a:tableStyleId>{5C22544A-7EE6-4342-B048-85BDC9FD1C3A}</a:tableStyleId>
              </a:tblPr>
              <a:tblGrid>
                <a:gridCol w="1038885">
                  <a:extLst>
                    <a:ext uri="{9D8B030D-6E8A-4147-A177-3AD203B41FA5}">
                      <a16:colId xmlns:a16="http://schemas.microsoft.com/office/drawing/2014/main" xmlns="" val="3614153633"/>
                    </a:ext>
                  </a:extLst>
                </a:gridCol>
                <a:gridCol w="1038885">
                  <a:extLst>
                    <a:ext uri="{9D8B030D-6E8A-4147-A177-3AD203B41FA5}">
                      <a16:colId xmlns:a16="http://schemas.microsoft.com/office/drawing/2014/main" xmlns="" val="393091497"/>
                    </a:ext>
                  </a:extLst>
                </a:gridCol>
                <a:gridCol w="1038885">
                  <a:extLst>
                    <a:ext uri="{9D8B030D-6E8A-4147-A177-3AD203B41FA5}">
                      <a16:colId xmlns:a16="http://schemas.microsoft.com/office/drawing/2014/main" xmlns="" val="4094516659"/>
                    </a:ext>
                  </a:extLst>
                </a:gridCol>
                <a:gridCol w="1038885">
                  <a:extLst>
                    <a:ext uri="{9D8B030D-6E8A-4147-A177-3AD203B41FA5}">
                      <a16:colId xmlns:a16="http://schemas.microsoft.com/office/drawing/2014/main" xmlns="" val="2337788990"/>
                    </a:ext>
                  </a:extLst>
                </a:gridCol>
                <a:gridCol w="1038885">
                  <a:extLst>
                    <a:ext uri="{9D8B030D-6E8A-4147-A177-3AD203B41FA5}">
                      <a16:colId xmlns:a16="http://schemas.microsoft.com/office/drawing/2014/main" xmlns="" val="3010051805"/>
                    </a:ext>
                  </a:extLst>
                </a:gridCol>
              </a:tblGrid>
              <a:tr h="346426">
                <a:tc>
                  <a:txBody>
                    <a:bodyPr/>
                    <a:lstStyle/>
                    <a:p>
                      <a:pPr algn="ctr" fontAlgn="base"/>
                      <a:r>
                        <a:rPr lang="en-IN" sz="1250" b="1">
                          <a:effectLst/>
                        </a:rPr>
                        <a:t>ROLL_NO</a:t>
                      </a:r>
                    </a:p>
                  </a:txBody>
                  <a:tcPr marL="76200" marR="76200" marT="106680" marB="106680" anchor="ctr"/>
                </a:tc>
                <a:tc>
                  <a:txBody>
                    <a:bodyPr/>
                    <a:lstStyle/>
                    <a:p>
                      <a:pPr algn="ctr" fontAlgn="base"/>
                      <a:r>
                        <a:rPr lang="en-IN" sz="1250" b="1">
                          <a:effectLst/>
                        </a:rPr>
                        <a:t>NAME</a:t>
                      </a:r>
                    </a:p>
                  </a:txBody>
                  <a:tcPr marL="76200" marR="76200" marT="106680" marB="106680" anchor="ctr"/>
                </a:tc>
                <a:tc>
                  <a:txBody>
                    <a:bodyPr/>
                    <a:lstStyle/>
                    <a:p>
                      <a:pPr algn="ctr" fontAlgn="base"/>
                      <a:r>
                        <a:rPr lang="en-IN" sz="1250" b="1">
                          <a:effectLst/>
                        </a:rPr>
                        <a:t>ADDRESS</a:t>
                      </a:r>
                    </a:p>
                  </a:txBody>
                  <a:tcPr marL="76200" marR="76200" marT="106680" marB="106680" anchor="ctr"/>
                </a:tc>
                <a:tc>
                  <a:txBody>
                    <a:bodyPr/>
                    <a:lstStyle/>
                    <a:p>
                      <a:pPr algn="ctr" fontAlgn="base"/>
                      <a:r>
                        <a:rPr lang="en-IN" sz="1250" b="1">
                          <a:effectLst/>
                        </a:rPr>
                        <a:t>PHONE</a:t>
                      </a:r>
                    </a:p>
                  </a:txBody>
                  <a:tcPr marL="76200" marR="76200" marT="106680" marB="106680" anchor="ctr"/>
                </a:tc>
                <a:tc>
                  <a:txBody>
                    <a:bodyPr/>
                    <a:lstStyle/>
                    <a:p>
                      <a:pPr algn="ctr" fontAlgn="base"/>
                      <a:r>
                        <a:rPr lang="en-IN" sz="1250" b="1">
                          <a:effectLst/>
                        </a:rPr>
                        <a:t>AGE</a:t>
                      </a:r>
                    </a:p>
                  </a:txBody>
                  <a:tcPr marL="76200" marR="76200" marT="106680" marB="106680" anchor="ctr"/>
                </a:tc>
                <a:extLst>
                  <a:ext uri="{0D108BD9-81ED-4DB2-BD59-A6C34878D82A}">
                    <a16:rowId xmlns:a16="http://schemas.microsoft.com/office/drawing/2014/main" xmlns="" val="1543282249"/>
                  </a:ext>
                </a:extLst>
              </a:tr>
              <a:tr h="346426">
                <a:tc>
                  <a:txBody>
                    <a:bodyPr/>
                    <a:lstStyle/>
                    <a:p>
                      <a:pPr algn="ctr" fontAlgn="base"/>
                      <a:r>
                        <a:rPr lang="en-IN" sz="1250" b="1">
                          <a:effectLst/>
                        </a:rPr>
                        <a:t>1</a:t>
                      </a:r>
                    </a:p>
                  </a:txBody>
                  <a:tcPr marL="76200" marR="76200" marT="106680" marB="106680" anchor="ctr"/>
                </a:tc>
                <a:tc>
                  <a:txBody>
                    <a:bodyPr/>
                    <a:lstStyle/>
                    <a:p>
                      <a:pPr algn="ctr" fontAlgn="base"/>
                      <a:r>
                        <a:rPr lang="en-IN" sz="1250" b="1">
                          <a:effectLst/>
                        </a:rPr>
                        <a:t>RAM</a:t>
                      </a:r>
                    </a:p>
                  </a:txBody>
                  <a:tcPr marL="76200" marR="76200" marT="106680" marB="106680" anchor="ctr"/>
                </a:tc>
                <a:tc>
                  <a:txBody>
                    <a:bodyPr/>
                    <a:lstStyle/>
                    <a:p>
                      <a:pPr algn="ctr" fontAlgn="base"/>
                      <a:r>
                        <a:rPr lang="en-IN" sz="1250" b="1">
                          <a:effectLst/>
                        </a:rPr>
                        <a:t>DELHI</a:t>
                      </a:r>
                    </a:p>
                  </a:txBody>
                  <a:tcPr marL="76200" marR="76200" marT="106680" marB="106680" anchor="ctr"/>
                </a:tc>
                <a:tc>
                  <a:txBody>
                    <a:bodyPr/>
                    <a:lstStyle/>
                    <a:p>
                      <a:pPr algn="ctr" fontAlgn="base"/>
                      <a:r>
                        <a:rPr lang="en-IN" sz="1250" b="1">
                          <a:effectLst/>
                        </a:rPr>
                        <a:t>9455123451</a:t>
                      </a:r>
                    </a:p>
                  </a:txBody>
                  <a:tcPr marL="76200" marR="76200" marT="106680" marB="106680" anchor="ctr"/>
                </a:tc>
                <a:tc>
                  <a:txBody>
                    <a:bodyPr/>
                    <a:lstStyle/>
                    <a:p>
                      <a:pPr algn="ctr" fontAlgn="base"/>
                      <a:r>
                        <a:rPr lang="en-IN" sz="1250" b="1">
                          <a:effectLst/>
                        </a:rPr>
                        <a:t>18</a:t>
                      </a:r>
                    </a:p>
                  </a:txBody>
                  <a:tcPr marL="76200" marR="76200" marT="106680" marB="106680" anchor="ctr"/>
                </a:tc>
                <a:extLst>
                  <a:ext uri="{0D108BD9-81ED-4DB2-BD59-A6C34878D82A}">
                    <a16:rowId xmlns:a16="http://schemas.microsoft.com/office/drawing/2014/main" xmlns="" val="1891081867"/>
                  </a:ext>
                </a:extLst>
              </a:tr>
              <a:tr h="346426">
                <a:tc>
                  <a:txBody>
                    <a:bodyPr/>
                    <a:lstStyle/>
                    <a:p>
                      <a:pPr algn="ctr" fontAlgn="base"/>
                      <a:r>
                        <a:rPr lang="en-IN" sz="1250" b="1">
                          <a:effectLst/>
                        </a:rPr>
                        <a:t>2</a:t>
                      </a:r>
                    </a:p>
                  </a:txBody>
                  <a:tcPr marL="76200" marR="76200" marT="106680" marB="106680" anchor="ctr"/>
                </a:tc>
                <a:tc>
                  <a:txBody>
                    <a:bodyPr/>
                    <a:lstStyle/>
                    <a:p>
                      <a:pPr algn="ctr" fontAlgn="base"/>
                      <a:r>
                        <a:rPr lang="en-IN" sz="1250" b="1">
                          <a:effectLst/>
                        </a:rPr>
                        <a:t>RAMESH</a:t>
                      </a:r>
                    </a:p>
                  </a:txBody>
                  <a:tcPr marL="76200" marR="76200" marT="106680" marB="106680" anchor="ctr"/>
                </a:tc>
                <a:tc>
                  <a:txBody>
                    <a:bodyPr/>
                    <a:lstStyle/>
                    <a:p>
                      <a:pPr algn="ctr" fontAlgn="base"/>
                      <a:r>
                        <a:rPr lang="en-IN" sz="1250" b="1">
                          <a:effectLst/>
                        </a:rPr>
                        <a:t>GURGAON</a:t>
                      </a:r>
                    </a:p>
                  </a:txBody>
                  <a:tcPr marL="76200" marR="76200" marT="106680" marB="106680" anchor="ctr"/>
                </a:tc>
                <a:tc>
                  <a:txBody>
                    <a:bodyPr/>
                    <a:lstStyle/>
                    <a:p>
                      <a:pPr algn="ctr" fontAlgn="base"/>
                      <a:r>
                        <a:rPr lang="en-IN" sz="1250" b="1">
                          <a:effectLst/>
                        </a:rPr>
                        <a:t>9652431543</a:t>
                      </a:r>
                    </a:p>
                  </a:txBody>
                  <a:tcPr marL="76200" marR="76200" marT="106680" marB="106680" anchor="ctr"/>
                </a:tc>
                <a:tc>
                  <a:txBody>
                    <a:bodyPr/>
                    <a:lstStyle/>
                    <a:p>
                      <a:pPr algn="ctr" fontAlgn="base"/>
                      <a:r>
                        <a:rPr lang="en-IN" sz="1250" b="1">
                          <a:effectLst/>
                        </a:rPr>
                        <a:t>18</a:t>
                      </a:r>
                    </a:p>
                  </a:txBody>
                  <a:tcPr marL="76200" marR="76200" marT="106680" marB="106680" anchor="ctr"/>
                </a:tc>
                <a:extLst>
                  <a:ext uri="{0D108BD9-81ED-4DB2-BD59-A6C34878D82A}">
                    <a16:rowId xmlns:a16="http://schemas.microsoft.com/office/drawing/2014/main" xmlns="" val="4282567860"/>
                  </a:ext>
                </a:extLst>
              </a:tr>
              <a:tr h="346426">
                <a:tc>
                  <a:txBody>
                    <a:bodyPr/>
                    <a:lstStyle/>
                    <a:p>
                      <a:pPr algn="ctr" fontAlgn="base"/>
                      <a:r>
                        <a:rPr lang="en-IN" sz="1250" b="1">
                          <a:effectLst/>
                        </a:rPr>
                        <a:t>3</a:t>
                      </a:r>
                    </a:p>
                  </a:txBody>
                  <a:tcPr marL="76200" marR="76200" marT="106680" marB="106680" anchor="ctr"/>
                </a:tc>
                <a:tc>
                  <a:txBody>
                    <a:bodyPr/>
                    <a:lstStyle/>
                    <a:p>
                      <a:pPr algn="ctr" fontAlgn="base"/>
                      <a:r>
                        <a:rPr lang="en-IN" sz="1250" b="1">
                          <a:effectLst/>
                        </a:rPr>
                        <a:t>SUJIT</a:t>
                      </a:r>
                    </a:p>
                  </a:txBody>
                  <a:tcPr marL="76200" marR="76200" marT="106680" marB="106680" anchor="ctr"/>
                </a:tc>
                <a:tc>
                  <a:txBody>
                    <a:bodyPr/>
                    <a:lstStyle/>
                    <a:p>
                      <a:pPr algn="ctr" fontAlgn="base"/>
                      <a:r>
                        <a:rPr lang="en-IN" sz="1250" b="1">
                          <a:effectLst/>
                        </a:rPr>
                        <a:t>ROHTAK</a:t>
                      </a:r>
                    </a:p>
                  </a:txBody>
                  <a:tcPr marL="76200" marR="76200" marT="106680" marB="106680" anchor="ctr"/>
                </a:tc>
                <a:tc>
                  <a:txBody>
                    <a:bodyPr/>
                    <a:lstStyle/>
                    <a:p>
                      <a:pPr algn="ctr" fontAlgn="base"/>
                      <a:r>
                        <a:rPr lang="en-IN" sz="1250" b="1">
                          <a:effectLst/>
                        </a:rPr>
                        <a:t>9156253131</a:t>
                      </a:r>
                    </a:p>
                  </a:txBody>
                  <a:tcPr marL="76200" marR="76200" marT="106680" marB="106680" anchor="ctr"/>
                </a:tc>
                <a:tc>
                  <a:txBody>
                    <a:bodyPr/>
                    <a:lstStyle/>
                    <a:p>
                      <a:pPr algn="ctr" fontAlgn="base"/>
                      <a:r>
                        <a:rPr lang="en-IN" sz="1250" b="1">
                          <a:effectLst/>
                        </a:rPr>
                        <a:t>20</a:t>
                      </a:r>
                    </a:p>
                  </a:txBody>
                  <a:tcPr marL="76200" marR="76200" marT="106680" marB="106680" anchor="ctr"/>
                </a:tc>
                <a:extLst>
                  <a:ext uri="{0D108BD9-81ED-4DB2-BD59-A6C34878D82A}">
                    <a16:rowId xmlns:a16="http://schemas.microsoft.com/office/drawing/2014/main" xmlns="" val="2493886791"/>
                  </a:ext>
                </a:extLst>
              </a:tr>
              <a:tr h="346426">
                <a:tc>
                  <a:txBody>
                    <a:bodyPr/>
                    <a:lstStyle/>
                    <a:p>
                      <a:pPr algn="ctr" fontAlgn="base"/>
                      <a:r>
                        <a:rPr lang="en-IN" sz="1250" b="1">
                          <a:effectLst/>
                        </a:rPr>
                        <a:t>4</a:t>
                      </a:r>
                    </a:p>
                  </a:txBody>
                  <a:tcPr marL="76200" marR="76200" marT="106680" marB="106680" anchor="ctr"/>
                </a:tc>
                <a:tc>
                  <a:txBody>
                    <a:bodyPr/>
                    <a:lstStyle/>
                    <a:p>
                      <a:pPr algn="ctr" fontAlgn="base"/>
                      <a:r>
                        <a:rPr lang="en-IN" sz="1250" b="1">
                          <a:effectLst/>
                        </a:rPr>
                        <a:t>SURESH</a:t>
                      </a:r>
                    </a:p>
                  </a:txBody>
                  <a:tcPr marL="76200" marR="76200" marT="106680" marB="106680" anchor="ctr"/>
                </a:tc>
                <a:tc>
                  <a:txBody>
                    <a:bodyPr/>
                    <a:lstStyle/>
                    <a:p>
                      <a:pPr algn="ctr" fontAlgn="base"/>
                      <a:r>
                        <a:rPr lang="en-IN" sz="1250" b="1">
                          <a:effectLst/>
                        </a:rPr>
                        <a:t>DELHI</a:t>
                      </a:r>
                    </a:p>
                  </a:txBody>
                  <a:tcPr marL="76200" marR="76200" marT="106680" marB="106680" anchor="ctr"/>
                </a:tc>
                <a:tc>
                  <a:txBody>
                    <a:bodyPr/>
                    <a:lstStyle/>
                    <a:p>
                      <a:pPr algn="ctr" fontAlgn="base"/>
                      <a:r>
                        <a:rPr lang="en-IN" sz="1250" b="1">
                          <a:effectLst/>
                        </a:rPr>
                        <a:t>9156768971</a:t>
                      </a:r>
                    </a:p>
                  </a:txBody>
                  <a:tcPr marL="76200" marR="76200" marT="106680" marB="106680" anchor="ctr"/>
                </a:tc>
                <a:tc>
                  <a:txBody>
                    <a:bodyPr/>
                    <a:lstStyle/>
                    <a:p>
                      <a:pPr algn="ctr" fontAlgn="base"/>
                      <a:r>
                        <a:rPr lang="en-IN" sz="1250" b="1" dirty="0">
                          <a:effectLst/>
                        </a:rPr>
                        <a:t>18</a:t>
                      </a:r>
                    </a:p>
                  </a:txBody>
                  <a:tcPr marL="76200" marR="76200" marT="106680" marB="106680" anchor="ctr"/>
                </a:tc>
                <a:extLst>
                  <a:ext uri="{0D108BD9-81ED-4DB2-BD59-A6C34878D82A}">
                    <a16:rowId xmlns:a16="http://schemas.microsoft.com/office/drawing/2014/main" xmlns="" val="3026340836"/>
                  </a:ext>
                </a:extLst>
              </a:tr>
            </a:tbl>
          </a:graphicData>
        </a:graphic>
      </p:graphicFrame>
      <p:sp>
        <p:nvSpPr>
          <p:cNvPr id="10" name="TextBox 9">
            <a:extLst>
              <a:ext uri="{FF2B5EF4-FFF2-40B4-BE49-F238E27FC236}">
                <a16:creationId xmlns:a16="http://schemas.microsoft.com/office/drawing/2014/main" xmlns="" id="{9BEAD314-6F38-416D-97E0-F08B2D5DA32A}"/>
              </a:ext>
            </a:extLst>
          </p:cNvPr>
          <p:cNvSpPr txBox="1"/>
          <p:nvPr/>
        </p:nvSpPr>
        <p:spPr>
          <a:xfrm>
            <a:off x="8680144" y="1156490"/>
            <a:ext cx="1147437" cy="369332"/>
          </a:xfrm>
          <a:prstGeom prst="rect">
            <a:avLst/>
          </a:prstGeom>
          <a:noFill/>
        </p:spPr>
        <p:txBody>
          <a:bodyPr wrap="square">
            <a:spAutoFit/>
          </a:bodyPr>
          <a:lstStyle/>
          <a:p>
            <a:r>
              <a:rPr lang="en-IN" b="1" i="0" dirty="0">
                <a:solidFill>
                  <a:srgbClr val="273239"/>
                </a:solidFill>
                <a:effectLst/>
                <a:latin typeface="urw-din"/>
              </a:rPr>
              <a:t>STUDENT</a:t>
            </a:r>
            <a:r>
              <a:rPr lang="en-IN" b="0" i="0" dirty="0">
                <a:solidFill>
                  <a:srgbClr val="273239"/>
                </a:solidFill>
                <a:effectLst/>
                <a:latin typeface="urw-din"/>
              </a:rPr>
              <a:t> </a:t>
            </a:r>
            <a:endParaRPr lang="en-IN" dirty="0"/>
          </a:p>
        </p:txBody>
      </p:sp>
      <p:sp>
        <p:nvSpPr>
          <p:cNvPr id="12" name="TextBox 11">
            <a:extLst>
              <a:ext uri="{FF2B5EF4-FFF2-40B4-BE49-F238E27FC236}">
                <a16:creationId xmlns:a16="http://schemas.microsoft.com/office/drawing/2014/main" xmlns="" id="{DC6D03A1-5D60-4C8E-8670-4796C470156F}"/>
              </a:ext>
            </a:extLst>
          </p:cNvPr>
          <p:cNvSpPr txBox="1"/>
          <p:nvPr/>
        </p:nvSpPr>
        <p:spPr>
          <a:xfrm>
            <a:off x="1188622" y="3867263"/>
            <a:ext cx="6094520" cy="369332"/>
          </a:xfrm>
          <a:prstGeom prst="rect">
            <a:avLst/>
          </a:prstGeom>
          <a:noFill/>
        </p:spPr>
        <p:txBody>
          <a:bodyPr wrap="square">
            <a:spAutoFit/>
          </a:bodyPr>
          <a:lstStyle/>
          <a:p>
            <a:r>
              <a:rPr lang="en-IN" b="0" i="0" dirty="0">
                <a:solidFill>
                  <a:srgbClr val="273239"/>
                </a:solidFill>
                <a:effectLst/>
                <a:latin typeface="urw-din"/>
              </a:rPr>
              <a:t>Find person who are either student or employee or both:</a:t>
            </a:r>
            <a:endParaRPr lang="en-IN" dirty="0"/>
          </a:p>
        </p:txBody>
      </p:sp>
      <p:sp>
        <p:nvSpPr>
          <p:cNvPr id="13" name="Rectangle 1">
            <a:extLst>
              <a:ext uri="{FF2B5EF4-FFF2-40B4-BE49-F238E27FC236}">
                <a16:creationId xmlns:a16="http://schemas.microsoft.com/office/drawing/2014/main" xmlns="" id="{0D77337E-73FC-4718-970D-3BE0AB08CEF3}"/>
              </a:ext>
            </a:extLst>
          </p:cNvPr>
          <p:cNvSpPr>
            <a:spLocks noChangeArrowheads="1"/>
          </p:cNvSpPr>
          <p:nvPr/>
        </p:nvSpPr>
        <p:spPr bwMode="auto">
          <a:xfrm>
            <a:off x="1286276" y="4360305"/>
            <a:ext cx="273432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73239"/>
                </a:solidFill>
                <a:effectLst/>
                <a:latin typeface="Consolas" panose="020B0609020204030204" pitchFamily="49" charset="0"/>
              </a:rPr>
              <a:t>STUDENT U EMPLOYEE</a:t>
            </a:r>
            <a:r>
              <a:rPr kumimoji="0" lang="en-US" altLang="en-US" sz="2000" b="1" i="0" u="none" strike="noStrike" cap="none" normalizeH="0" baseline="0" dirty="0">
                <a:ln>
                  <a:noFill/>
                </a:ln>
                <a:solidFill>
                  <a:schemeClr val="tx1"/>
                </a:solidFill>
                <a:effectLst/>
              </a:rPr>
              <a:t> </a:t>
            </a:r>
            <a:endParaRPr kumimoji="0" lang="en-US" altLang="en-US" sz="2000" b="1" i="0" u="none" strike="noStrike" cap="none" normalizeH="0" baseline="0" dirty="0">
              <a:ln>
                <a:noFill/>
              </a:ln>
              <a:solidFill>
                <a:schemeClr val="tx1"/>
              </a:solidFill>
              <a:effectLst/>
              <a:latin typeface="Arial" panose="020B0604020202020204" pitchFamily="34" charset="0"/>
            </a:endParaRPr>
          </a:p>
        </p:txBody>
      </p:sp>
      <p:graphicFrame>
        <p:nvGraphicFramePr>
          <p:cNvPr id="14" name="Table 14">
            <a:extLst>
              <a:ext uri="{FF2B5EF4-FFF2-40B4-BE49-F238E27FC236}">
                <a16:creationId xmlns:a16="http://schemas.microsoft.com/office/drawing/2014/main" xmlns="" id="{1A0FC8CA-FB17-4B89-8544-6538BDDB4ABC}"/>
              </a:ext>
            </a:extLst>
          </p:cNvPr>
          <p:cNvGraphicFramePr>
            <a:graphicFrameLocks noGrp="1"/>
          </p:cNvGraphicFramePr>
          <p:nvPr>
            <p:extLst>
              <p:ext uri="{D42A27DB-BD31-4B8C-83A1-F6EECF244321}">
                <p14:modId xmlns:p14="http://schemas.microsoft.com/office/powerpoint/2010/main" val="1504446413"/>
              </p:ext>
            </p:extLst>
          </p:nvPr>
        </p:nvGraphicFramePr>
        <p:xfrm>
          <a:off x="6764293" y="3902356"/>
          <a:ext cx="4945850" cy="2827020"/>
        </p:xfrm>
        <a:graphic>
          <a:graphicData uri="http://schemas.openxmlformats.org/drawingml/2006/table">
            <a:tbl>
              <a:tblPr firstRow="1" bandRow="1">
                <a:tableStyleId>{5C22544A-7EE6-4342-B048-85BDC9FD1C3A}</a:tableStyleId>
              </a:tblPr>
              <a:tblGrid>
                <a:gridCol w="989170">
                  <a:extLst>
                    <a:ext uri="{9D8B030D-6E8A-4147-A177-3AD203B41FA5}">
                      <a16:colId xmlns:a16="http://schemas.microsoft.com/office/drawing/2014/main" xmlns="" val="1048419136"/>
                    </a:ext>
                  </a:extLst>
                </a:gridCol>
                <a:gridCol w="989170">
                  <a:extLst>
                    <a:ext uri="{9D8B030D-6E8A-4147-A177-3AD203B41FA5}">
                      <a16:colId xmlns:a16="http://schemas.microsoft.com/office/drawing/2014/main" xmlns="" val="2922236223"/>
                    </a:ext>
                  </a:extLst>
                </a:gridCol>
                <a:gridCol w="989170">
                  <a:extLst>
                    <a:ext uri="{9D8B030D-6E8A-4147-A177-3AD203B41FA5}">
                      <a16:colId xmlns:a16="http://schemas.microsoft.com/office/drawing/2014/main" xmlns="" val="154829329"/>
                    </a:ext>
                  </a:extLst>
                </a:gridCol>
                <a:gridCol w="989170">
                  <a:extLst>
                    <a:ext uri="{9D8B030D-6E8A-4147-A177-3AD203B41FA5}">
                      <a16:colId xmlns:a16="http://schemas.microsoft.com/office/drawing/2014/main" xmlns="" val="2312330398"/>
                    </a:ext>
                  </a:extLst>
                </a:gridCol>
                <a:gridCol w="989170">
                  <a:extLst>
                    <a:ext uri="{9D8B030D-6E8A-4147-A177-3AD203B41FA5}">
                      <a16:colId xmlns:a16="http://schemas.microsoft.com/office/drawing/2014/main" xmlns="" val="3171429250"/>
                    </a:ext>
                  </a:extLst>
                </a:gridCol>
              </a:tblGrid>
              <a:tr h="299245">
                <a:tc>
                  <a:txBody>
                    <a:bodyPr/>
                    <a:lstStyle/>
                    <a:p>
                      <a:pPr algn="ctr" fontAlgn="base"/>
                      <a:r>
                        <a:rPr lang="en-IN" sz="1250" b="1">
                          <a:effectLst/>
                        </a:rPr>
                        <a:t>ROLL_NO</a:t>
                      </a:r>
                    </a:p>
                  </a:txBody>
                  <a:tcPr marL="76200" marR="76200" marT="106680" marB="106680" anchor="ctr"/>
                </a:tc>
                <a:tc>
                  <a:txBody>
                    <a:bodyPr/>
                    <a:lstStyle/>
                    <a:p>
                      <a:pPr algn="ctr" fontAlgn="base"/>
                      <a:r>
                        <a:rPr lang="en-IN" sz="1250" b="1">
                          <a:effectLst/>
                        </a:rPr>
                        <a:t>NAME</a:t>
                      </a:r>
                    </a:p>
                  </a:txBody>
                  <a:tcPr marL="76200" marR="76200" marT="106680" marB="106680" anchor="ctr"/>
                </a:tc>
                <a:tc>
                  <a:txBody>
                    <a:bodyPr/>
                    <a:lstStyle/>
                    <a:p>
                      <a:pPr algn="ctr" fontAlgn="base"/>
                      <a:r>
                        <a:rPr lang="en-IN" sz="1250" b="1">
                          <a:effectLst/>
                        </a:rPr>
                        <a:t>ADDRESS</a:t>
                      </a:r>
                    </a:p>
                  </a:txBody>
                  <a:tcPr marL="76200" marR="76200" marT="106680" marB="106680" anchor="ctr"/>
                </a:tc>
                <a:tc>
                  <a:txBody>
                    <a:bodyPr/>
                    <a:lstStyle/>
                    <a:p>
                      <a:pPr algn="ctr" fontAlgn="base"/>
                      <a:r>
                        <a:rPr lang="en-IN" sz="1250" b="1">
                          <a:effectLst/>
                        </a:rPr>
                        <a:t>PHONE</a:t>
                      </a:r>
                    </a:p>
                  </a:txBody>
                  <a:tcPr marL="76200" marR="76200" marT="106680" marB="106680" anchor="ctr"/>
                </a:tc>
                <a:tc>
                  <a:txBody>
                    <a:bodyPr/>
                    <a:lstStyle/>
                    <a:p>
                      <a:pPr algn="ctr" fontAlgn="base"/>
                      <a:r>
                        <a:rPr lang="en-IN" sz="1250" b="1">
                          <a:effectLst/>
                        </a:rPr>
                        <a:t>AGE</a:t>
                      </a:r>
                    </a:p>
                  </a:txBody>
                  <a:tcPr marL="76200" marR="76200" marT="106680" marB="106680" anchor="ctr"/>
                </a:tc>
                <a:extLst>
                  <a:ext uri="{0D108BD9-81ED-4DB2-BD59-A6C34878D82A}">
                    <a16:rowId xmlns:a16="http://schemas.microsoft.com/office/drawing/2014/main" xmlns="" val="4143041636"/>
                  </a:ext>
                </a:extLst>
              </a:tr>
              <a:tr h="299245">
                <a:tc>
                  <a:txBody>
                    <a:bodyPr/>
                    <a:lstStyle/>
                    <a:p>
                      <a:pPr algn="ctr" fontAlgn="base"/>
                      <a:r>
                        <a:rPr lang="en-IN" sz="1250" b="1">
                          <a:effectLst/>
                        </a:rPr>
                        <a:t>1</a:t>
                      </a:r>
                    </a:p>
                  </a:txBody>
                  <a:tcPr marL="76200" marR="76200" marT="106680" marB="106680" anchor="ctr"/>
                </a:tc>
                <a:tc>
                  <a:txBody>
                    <a:bodyPr/>
                    <a:lstStyle/>
                    <a:p>
                      <a:pPr algn="ctr" fontAlgn="base"/>
                      <a:r>
                        <a:rPr lang="en-IN" sz="1250" b="1">
                          <a:effectLst/>
                        </a:rPr>
                        <a:t>RAM</a:t>
                      </a:r>
                    </a:p>
                  </a:txBody>
                  <a:tcPr marL="76200" marR="76200" marT="106680" marB="106680" anchor="ctr"/>
                </a:tc>
                <a:tc>
                  <a:txBody>
                    <a:bodyPr/>
                    <a:lstStyle/>
                    <a:p>
                      <a:pPr algn="ctr" fontAlgn="base"/>
                      <a:r>
                        <a:rPr lang="en-IN" sz="1250" b="1">
                          <a:effectLst/>
                        </a:rPr>
                        <a:t>DELHI</a:t>
                      </a:r>
                    </a:p>
                  </a:txBody>
                  <a:tcPr marL="76200" marR="76200" marT="106680" marB="106680" anchor="ctr"/>
                </a:tc>
                <a:tc>
                  <a:txBody>
                    <a:bodyPr/>
                    <a:lstStyle/>
                    <a:p>
                      <a:pPr algn="ctr" fontAlgn="base"/>
                      <a:r>
                        <a:rPr lang="en-IN" sz="1250" b="1">
                          <a:effectLst/>
                        </a:rPr>
                        <a:t>9455123451</a:t>
                      </a:r>
                    </a:p>
                  </a:txBody>
                  <a:tcPr marL="76200" marR="76200" marT="106680" marB="106680" anchor="ctr"/>
                </a:tc>
                <a:tc>
                  <a:txBody>
                    <a:bodyPr/>
                    <a:lstStyle/>
                    <a:p>
                      <a:pPr algn="ctr" fontAlgn="base"/>
                      <a:r>
                        <a:rPr lang="en-IN" sz="1250" b="1">
                          <a:effectLst/>
                        </a:rPr>
                        <a:t>18</a:t>
                      </a:r>
                    </a:p>
                  </a:txBody>
                  <a:tcPr marL="76200" marR="76200" marT="106680" marB="106680" anchor="ctr"/>
                </a:tc>
                <a:extLst>
                  <a:ext uri="{0D108BD9-81ED-4DB2-BD59-A6C34878D82A}">
                    <a16:rowId xmlns:a16="http://schemas.microsoft.com/office/drawing/2014/main" xmlns="" val="1207302660"/>
                  </a:ext>
                </a:extLst>
              </a:tr>
              <a:tr h="299245">
                <a:tc>
                  <a:txBody>
                    <a:bodyPr/>
                    <a:lstStyle/>
                    <a:p>
                      <a:pPr algn="ctr" fontAlgn="base"/>
                      <a:r>
                        <a:rPr lang="en-IN" sz="1250" b="1">
                          <a:effectLst/>
                        </a:rPr>
                        <a:t>2</a:t>
                      </a:r>
                    </a:p>
                  </a:txBody>
                  <a:tcPr marL="76200" marR="76200" marT="106680" marB="106680" anchor="ctr"/>
                </a:tc>
                <a:tc>
                  <a:txBody>
                    <a:bodyPr/>
                    <a:lstStyle/>
                    <a:p>
                      <a:pPr algn="ctr" fontAlgn="base"/>
                      <a:r>
                        <a:rPr lang="en-IN" sz="1250" b="1" dirty="0">
                          <a:effectLst/>
                        </a:rPr>
                        <a:t>RAMESH</a:t>
                      </a:r>
                    </a:p>
                  </a:txBody>
                  <a:tcPr marL="76200" marR="76200" marT="106680" marB="106680" anchor="ctr"/>
                </a:tc>
                <a:tc>
                  <a:txBody>
                    <a:bodyPr/>
                    <a:lstStyle/>
                    <a:p>
                      <a:pPr algn="ctr" fontAlgn="base"/>
                      <a:r>
                        <a:rPr lang="en-IN" sz="1250" b="1">
                          <a:effectLst/>
                        </a:rPr>
                        <a:t>GURGAON</a:t>
                      </a:r>
                    </a:p>
                  </a:txBody>
                  <a:tcPr marL="76200" marR="76200" marT="106680" marB="106680" anchor="ctr"/>
                </a:tc>
                <a:tc>
                  <a:txBody>
                    <a:bodyPr/>
                    <a:lstStyle/>
                    <a:p>
                      <a:pPr algn="ctr" fontAlgn="base"/>
                      <a:r>
                        <a:rPr lang="en-IN" sz="1250" b="1">
                          <a:effectLst/>
                        </a:rPr>
                        <a:t>9652431543</a:t>
                      </a:r>
                    </a:p>
                  </a:txBody>
                  <a:tcPr marL="76200" marR="76200" marT="106680" marB="106680" anchor="ctr"/>
                </a:tc>
                <a:tc>
                  <a:txBody>
                    <a:bodyPr/>
                    <a:lstStyle/>
                    <a:p>
                      <a:pPr algn="ctr" fontAlgn="base"/>
                      <a:r>
                        <a:rPr lang="en-IN" sz="1250" b="1">
                          <a:effectLst/>
                        </a:rPr>
                        <a:t>18</a:t>
                      </a:r>
                    </a:p>
                  </a:txBody>
                  <a:tcPr marL="76200" marR="76200" marT="106680" marB="106680" anchor="ctr"/>
                </a:tc>
                <a:extLst>
                  <a:ext uri="{0D108BD9-81ED-4DB2-BD59-A6C34878D82A}">
                    <a16:rowId xmlns:a16="http://schemas.microsoft.com/office/drawing/2014/main" xmlns="" val="4043200832"/>
                  </a:ext>
                </a:extLst>
              </a:tr>
              <a:tr h="299245">
                <a:tc>
                  <a:txBody>
                    <a:bodyPr/>
                    <a:lstStyle/>
                    <a:p>
                      <a:pPr algn="ctr" fontAlgn="base"/>
                      <a:r>
                        <a:rPr lang="en-IN" sz="1250" b="1">
                          <a:effectLst/>
                        </a:rPr>
                        <a:t>3</a:t>
                      </a:r>
                    </a:p>
                  </a:txBody>
                  <a:tcPr marL="76200" marR="76200" marT="106680" marB="106680" anchor="ctr"/>
                </a:tc>
                <a:tc>
                  <a:txBody>
                    <a:bodyPr/>
                    <a:lstStyle/>
                    <a:p>
                      <a:pPr algn="ctr" fontAlgn="base"/>
                      <a:r>
                        <a:rPr lang="en-IN" sz="1250" b="1">
                          <a:effectLst/>
                        </a:rPr>
                        <a:t>SUJIT</a:t>
                      </a:r>
                    </a:p>
                  </a:txBody>
                  <a:tcPr marL="76200" marR="76200" marT="106680" marB="106680" anchor="ctr"/>
                </a:tc>
                <a:tc>
                  <a:txBody>
                    <a:bodyPr/>
                    <a:lstStyle/>
                    <a:p>
                      <a:pPr algn="ctr" fontAlgn="base"/>
                      <a:r>
                        <a:rPr lang="en-IN" sz="1250" b="1">
                          <a:effectLst/>
                        </a:rPr>
                        <a:t>ROHTAK</a:t>
                      </a:r>
                    </a:p>
                  </a:txBody>
                  <a:tcPr marL="76200" marR="76200" marT="106680" marB="106680" anchor="ctr"/>
                </a:tc>
                <a:tc>
                  <a:txBody>
                    <a:bodyPr/>
                    <a:lstStyle/>
                    <a:p>
                      <a:pPr algn="ctr" fontAlgn="base"/>
                      <a:r>
                        <a:rPr lang="en-IN" sz="1250" b="1">
                          <a:effectLst/>
                        </a:rPr>
                        <a:t>9156253131</a:t>
                      </a:r>
                    </a:p>
                  </a:txBody>
                  <a:tcPr marL="76200" marR="76200" marT="106680" marB="106680" anchor="ctr"/>
                </a:tc>
                <a:tc>
                  <a:txBody>
                    <a:bodyPr/>
                    <a:lstStyle/>
                    <a:p>
                      <a:pPr algn="ctr" fontAlgn="base"/>
                      <a:r>
                        <a:rPr lang="en-IN" sz="1250" b="1">
                          <a:effectLst/>
                        </a:rPr>
                        <a:t>20</a:t>
                      </a:r>
                    </a:p>
                  </a:txBody>
                  <a:tcPr marL="76200" marR="76200" marT="106680" marB="106680" anchor="ctr"/>
                </a:tc>
                <a:extLst>
                  <a:ext uri="{0D108BD9-81ED-4DB2-BD59-A6C34878D82A}">
                    <a16:rowId xmlns:a16="http://schemas.microsoft.com/office/drawing/2014/main" xmlns="" val="2015062838"/>
                  </a:ext>
                </a:extLst>
              </a:tr>
              <a:tr h="299245">
                <a:tc>
                  <a:txBody>
                    <a:bodyPr/>
                    <a:lstStyle/>
                    <a:p>
                      <a:pPr algn="ctr" fontAlgn="base"/>
                      <a:r>
                        <a:rPr lang="en-IN" sz="1250" b="1">
                          <a:effectLst/>
                        </a:rPr>
                        <a:t>4</a:t>
                      </a:r>
                    </a:p>
                  </a:txBody>
                  <a:tcPr marL="76200" marR="76200" marT="106680" marB="106680" anchor="ctr"/>
                </a:tc>
                <a:tc>
                  <a:txBody>
                    <a:bodyPr/>
                    <a:lstStyle/>
                    <a:p>
                      <a:pPr algn="ctr" fontAlgn="base"/>
                      <a:r>
                        <a:rPr lang="en-IN" sz="1250" b="1">
                          <a:effectLst/>
                        </a:rPr>
                        <a:t>SURESH</a:t>
                      </a:r>
                    </a:p>
                  </a:txBody>
                  <a:tcPr marL="76200" marR="76200" marT="106680" marB="106680" anchor="ctr"/>
                </a:tc>
                <a:tc>
                  <a:txBody>
                    <a:bodyPr/>
                    <a:lstStyle/>
                    <a:p>
                      <a:pPr algn="ctr" fontAlgn="base"/>
                      <a:r>
                        <a:rPr lang="en-IN" sz="1250" b="1">
                          <a:effectLst/>
                        </a:rPr>
                        <a:t>DELHI</a:t>
                      </a:r>
                    </a:p>
                  </a:txBody>
                  <a:tcPr marL="76200" marR="76200" marT="106680" marB="106680" anchor="ctr"/>
                </a:tc>
                <a:tc>
                  <a:txBody>
                    <a:bodyPr/>
                    <a:lstStyle/>
                    <a:p>
                      <a:pPr algn="ctr" fontAlgn="base"/>
                      <a:r>
                        <a:rPr lang="en-IN" sz="1250" b="1">
                          <a:effectLst/>
                        </a:rPr>
                        <a:t>9156768971</a:t>
                      </a:r>
                    </a:p>
                  </a:txBody>
                  <a:tcPr marL="76200" marR="76200" marT="106680" marB="106680" anchor="ctr"/>
                </a:tc>
                <a:tc>
                  <a:txBody>
                    <a:bodyPr/>
                    <a:lstStyle/>
                    <a:p>
                      <a:pPr algn="ctr" fontAlgn="base"/>
                      <a:r>
                        <a:rPr lang="en-IN" sz="1250" b="1">
                          <a:effectLst/>
                        </a:rPr>
                        <a:t>18</a:t>
                      </a:r>
                    </a:p>
                  </a:txBody>
                  <a:tcPr marL="76200" marR="76200" marT="106680" marB="106680" anchor="ctr"/>
                </a:tc>
                <a:extLst>
                  <a:ext uri="{0D108BD9-81ED-4DB2-BD59-A6C34878D82A}">
                    <a16:rowId xmlns:a16="http://schemas.microsoft.com/office/drawing/2014/main" xmlns="" val="2128568076"/>
                  </a:ext>
                </a:extLst>
              </a:tr>
              <a:tr h="299245">
                <a:tc>
                  <a:txBody>
                    <a:bodyPr/>
                    <a:lstStyle/>
                    <a:p>
                      <a:pPr algn="ctr" fontAlgn="base"/>
                      <a:r>
                        <a:rPr lang="en-IN" sz="1250" b="1">
                          <a:effectLst/>
                        </a:rPr>
                        <a:t>5</a:t>
                      </a:r>
                    </a:p>
                  </a:txBody>
                  <a:tcPr marL="76200" marR="76200" marT="106680" marB="106680" anchor="ctr"/>
                </a:tc>
                <a:tc>
                  <a:txBody>
                    <a:bodyPr/>
                    <a:lstStyle/>
                    <a:p>
                      <a:pPr algn="ctr" fontAlgn="base"/>
                      <a:r>
                        <a:rPr lang="en-IN" sz="1250" b="1">
                          <a:effectLst/>
                        </a:rPr>
                        <a:t>NARESH</a:t>
                      </a:r>
                    </a:p>
                  </a:txBody>
                  <a:tcPr marL="76200" marR="76200" marT="106680" marB="106680" anchor="ctr"/>
                </a:tc>
                <a:tc>
                  <a:txBody>
                    <a:bodyPr/>
                    <a:lstStyle/>
                    <a:p>
                      <a:pPr algn="ctr" fontAlgn="base"/>
                      <a:r>
                        <a:rPr lang="en-IN" sz="1250" b="1">
                          <a:effectLst/>
                        </a:rPr>
                        <a:t>HISAR</a:t>
                      </a:r>
                    </a:p>
                  </a:txBody>
                  <a:tcPr marL="76200" marR="76200" marT="106680" marB="106680" anchor="ctr"/>
                </a:tc>
                <a:tc>
                  <a:txBody>
                    <a:bodyPr/>
                    <a:lstStyle/>
                    <a:p>
                      <a:pPr algn="ctr" fontAlgn="base"/>
                      <a:r>
                        <a:rPr lang="en-IN" sz="1250" b="1">
                          <a:effectLst/>
                        </a:rPr>
                        <a:t>9782918192</a:t>
                      </a:r>
                    </a:p>
                  </a:txBody>
                  <a:tcPr marL="76200" marR="76200" marT="106680" marB="106680" anchor="ctr"/>
                </a:tc>
                <a:tc>
                  <a:txBody>
                    <a:bodyPr/>
                    <a:lstStyle/>
                    <a:p>
                      <a:pPr algn="ctr" fontAlgn="base"/>
                      <a:r>
                        <a:rPr lang="en-IN" sz="1250" b="1">
                          <a:effectLst/>
                        </a:rPr>
                        <a:t>22</a:t>
                      </a:r>
                    </a:p>
                  </a:txBody>
                  <a:tcPr marL="76200" marR="76200" marT="106680" marB="106680" anchor="ctr"/>
                </a:tc>
                <a:extLst>
                  <a:ext uri="{0D108BD9-81ED-4DB2-BD59-A6C34878D82A}">
                    <a16:rowId xmlns:a16="http://schemas.microsoft.com/office/drawing/2014/main" xmlns="" val="267504617"/>
                  </a:ext>
                </a:extLst>
              </a:tr>
              <a:tr h="299245">
                <a:tc>
                  <a:txBody>
                    <a:bodyPr/>
                    <a:lstStyle/>
                    <a:p>
                      <a:pPr algn="ctr" fontAlgn="base"/>
                      <a:r>
                        <a:rPr lang="en-IN" sz="1250" b="1">
                          <a:effectLst/>
                        </a:rPr>
                        <a:t>6</a:t>
                      </a:r>
                    </a:p>
                  </a:txBody>
                  <a:tcPr marL="76200" marR="76200" marT="106680" marB="106680" anchor="ctr"/>
                </a:tc>
                <a:tc>
                  <a:txBody>
                    <a:bodyPr/>
                    <a:lstStyle/>
                    <a:p>
                      <a:pPr algn="ctr" fontAlgn="base"/>
                      <a:r>
                        <a:rPr lang="en-IN" sz="1250" b="1">
                          <a:effectLst/>
                        </a:rPr>
                        <a:t>SWETA</a:t>
                      </a:r>
                    </a:p>
                  </a:txBody>
                  <a:tcPr marL="76200" marR="76200" marT="106680" marB="106680" anchor="ctr"/>
                </a:tc>
                <a:tc>
                  <a:txBody>
                    <a:bodyPr/>
                    <a:lstStyle/>
                    <a:p>
                      <a:pPr algn="ctr" fontAlgn="base"/>
                      <a:r>
                        <a:rPr lang="en-IN" sz="1250" b="1">
                          <a:effectLst/>
                        </a:rPr>
                        <a:t>RANCHI</a:t>
                      </a:r>
                    </a:p>
                  </a:txBody>
                  <a:tcPr marL="76200" marR="76200" marT="106680" marB="106680" anchor="ctr"/>
                </a:tc>
                <a:tc>
                  <a:txBody>
                    <a:bodyPr/>
                    <a:lstStyle/>
                    <a:p>
                      <a:pPr algn="ctr" fontAlgn="base"/>
                      <a:r>
                        <a:rPr lang="en-IN" sz="1250" b="1">
                          <a:effectLst/>
                        </a:rPr>
                        <a:t>9852617621</a:t>
                      </a:r>
                    </a:p>
                  </a:txBody>
                  <a:tcPr marL="76200" marR="76200" marT="106680" marB="106680" anchor="ctr"/>
                </a:tc>
                <a:tc>
                  <a:txBody>
                    <a:bodyPr/>
                    <a:lstStyle/>
                    <a:p>
                      <a:pPr algn="ctr" fontAlgn="base"/>
                      <a:r>
                        <a:rPr lang="en-IN" sz="1250" b="1" dirty="0">
                          <a:effectLst/>
                        </a:rPr>
                        <a:t>21</a:t>
                      </a:r>
                    </a:p>
                  </a:txBody>
                  <a:tcPr marL="76200" marR="76200" marT="106680" marB="106680" anchor="ctr"/>
                </a:tc>
                <a:extLst>
                  <a:ext uri="{0D108BD9-81ED-4DB2-BD59-A6C34878D82A}">
                    <a16:rowId xmlns:a16="http://schemas.microsoft.com/office/drawing/2014/main" xmlns="" val="3955458340"/>
                  </a:ext>
                </a:extLst>
              </a:tr>
            </a:tbl>
          </a:graphicData>
        </a:graphic>
      </p:graphicFrame>
    </p:spTree>
    <p:extLst>
      <p:ext uri="{BB962C8B-B14F-4D97-AF65-F5344CB8AC3E}">
        <p14:creationId xmlns:p14="http://schemas.microsoft.com/office/powerpoint/2010/main" val="32976360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564E4C-286D-4074-BBB1-C09B571F9FF5}"/>
              </a:ext>
            </a:extLst>
          </p:cNvPr>
          <p:cNvSpPr>
            <a:spLocks noGrp="1"/>
          </p:cNvSpPr>
          <p:nvPr>
            <p:ph type="title"/>
          </p:nvPr>
        </p:nvSpPr>
        <p:spPr>
          <a:xfrm>
            <a:off x="838200" y="18893"/>
            <a:ext cx="10515600" cy="1010918"/>
          </a:xfrm>
        </p:spPr>
        <p:txBody>
          <a:bodyPr/>
          <a:lstStyle/>
          <a:p>
            <a:pPr algn="ctr"/>
            <a:r>
              <a:rPr lang="en-US" altLang="en-US" sz="4400" b="1" dirty="0">
                <a:solidFill>
                  <a:schemeClr val="accent4">
                    <a:lumMod val="50000"/>
                  </a:schemeClr>
                </a:solidFill>
              </a:rPr>
              <a:t>INTERSECTION</a:t>
            </a:r>
            <a:endParaRPr lang="en-IN" b="1" dirty="0">
              <a:solidFill>
                <a:schemeClr val="accent4">
                  <a:lumMod val="50000"/>
                </a:schemeClr>
              </a:solidFill>
            </a:endParaRPr>
          </a:p>
        </p:txBody>
      </p:sp>
      <p:sp>
        <p:nvSpPr>
          <p:cNvPr id="3" name="Content Placeholder 2">
            <a:extLst>
              <a:ext uri="{FF2B5EF4-FFF2-40B4-BE49-F238E27FC236}">
                <a16:creationId xmlns:a16="http://schemas.microsoft.com/office/drawing/2014/main" xmlns="" id="{0D10A404-9E0E-4E9C-99C4-1B376E72F742}"/>
              </a:ext>
            </a:extLst>
          </p:cNvPr>
          <p:cNvSpPr>
            <a:spLocks noGrp="1"/>
          </p:cNvSpPr>
          <p:nvPr>
            <p:ph idx="1"/>
          </p:nvPr>
        </p:nvSpPr>
        <p:spPr>
          <a:xfrm>
            <a:off x="1127464" y="852256"/>
            <a:ext cx="10955044" cy="5885895"/>
          </a:xfrm>
        </p:spPr>
        <p:txBody>
          <a:bodyPr/>
          <a:lstStyle/>
          <a:p>
            <a:pPr>
              <a:lnSpc>
                <a:spcPct val="100000"/>
              </a:lnSpc>
              <a:buFont typeface="Wingdings" panose="05000000000000000000" pitchFamily="2" charset="2"/>
              <a:buChar char="q"/>
            </a:pPr>
            <a:r>
              <a:rPr lang="en-US" altLang="en-US" sz="2800" dirty="0"/>
              <a:t>Set-intersection  operation </a:t>
            </a:r>
            <a:r>
              <a:rPr lang="en-US" altLang="en-US" sz="2800" dirty="0">
                <a:sym typeface="Symbol" panose="05050102010706020507" pitchFamily="18" charset="2"/>
              </a:rPr>
              <a:t> allows us to find tuples that are in both the input relations.</a:t>
            </a:r>
            <a:endParaRPr lang="en-US" altLang="en-US" sz="2800" dirty="0"/>
          </a:p>
          <a:p>
            <a:pPr eaLnBrk="1" hangingPunct="1">
              <a:lnSpc>
                <a:spcPct val="100000"/>
              </a:lnSpc>
              <a:buFont typeface="Wingdings" panose="05000000000000000000" pitchFamily="2" charset="2"/>
              <a:buChar char="q"/>
            </a:pPr>
            <a:r>
              <a:rPr lang="en-US" altLang="en-US" sz="3200" dirty="0"/>
              <a:t>INTERSECTION is denoted by </a:t>
            </a:r>
            <a:r>
              <a:rPr lang="en-US" altLang="en-US" sz="3200" dirty="0">
                <a:latin typeface="Symbol" panose="05050102010706020507" pitchFamily="18" charset="2"/>
              </a:rPr>
              <a:t></a:t>
            </a:r>
            <a:endParaRPr lang="en-US" altLang="en-US" sz="3200" dirty="0"/>
          </a:p>
          <a:p>
            <a:pPr eaLnBrk="1" hangingPunct="1">
              <a:lnSpc>
                <a:spcPct val="100000"/>
              </a:lnSpc>
              <a:buFont typeface="Wingdings" panose="05000000000000000000" pitchFamily="2" charset="2"/>
              <a:buChar char="q"/>
            </a:pPr>
            <a:r>
              <a:rPr lang="en-US" altLang="en-US" sz="3200" dirty="0"/>
              <a:t>Result of the operation R </a:t>
            </a:r>
            <a:r>
              <a:rPr lang="en-US" altLang="en-US" sz="3200" dirty="0">
                <a:latin typeface="Symbol" panose="05050102010706020507" pitchFamily="18" charset="2"/>
              </a:rPr>
              <a:t></a:t>
            </a:r>
            <a:r>
              <a:rPr lang="en-US" altLang="en-US" sz="3200" dirty="0"/>
              <a:t> S, is a relation that includes all tuples that are in both R and S.</a:t>
            </a:r>
          </a:p>
          <a:p>
            <a:pPr lvl="1" eaLnBrk="1" hangingPunct="1">
              <a:lnSpc>
                <a:spcPct val="100000"/>
              </a:lnSpc>
              <a:buFont typeface="Wingdings" panose="05000000000000000000" pitchFamily="2" charset="2"/>
              <a:buChar char="§"/>
            </a:pPr>
            <a:r>
              <a:rPr lang="en-US" altLang="en-US" sz="3000" dirty="0"/>
              <a:t>Attribute names in the result will be same as the attribute names in R.</a:t>
            </a:r>
          </a:p>
          <a:p>
            <a:pPr eaLnBrk="1" hangingPunct="1">
              <a:lnSpc>
                <a:spcPct val="100000"/>
              </a:lnSpc>
              <a:buFont typeface="Wingdings" panose="05000000000000000000" pitchFamily="2" charset="2"/>
              <a:buChar char="q"/>
            </a:pPr>
            <a:r>
              <a:rPr lang="en-US" altLang="en-US" sz="3200" dirty="0"/>
              <a:t>Two operand relations R and S must be “type compatible”.</a:t>
            </a:r>
          </a:p>
          <a:p>
            <a:pPr>
              <a:lnSpc>
                <a:spcPct val="100000"/>
              </a:lnSpc>
            </a:pPr>
            <a:endParaRPr lang="en-IN" dirty="0"/>
          </a:p>
        </p:txBody>
      </p:sp>
    </p:spTree>
    <p:extLst>
      <p:ext uri="{BB962C8B-B14F-4D97-AF65-F5344CB8AC3E}">
        <p14:creationId xmlns:p14="http://schemas.microsoft.com/office/powerpoint/2010/main" val="38260739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D340C59-A99E-43CE-81C8-B86C41EFC62C}"/>
              </a:ext>
            </a:extLst>
          </p:cNvPr>
          <p:cNvSpPr>
            <a:spLocks noGrp="1"/>
          </p:cNvSpPr>
          <p:nvPr>
            <p:ph idx="1"/>
          </p:nvPr>
        </p:nvSpPr>
        <p:spPr>
          <a:xfrm>
            <a:off x="1118586" y="861134"/>
            <a:ext cx="10955044" cy="5894773"/>
          </a:xfrm>
        </p:spPr>
        <p:txBody>
          <a:bodyPr/>
          <a:lstStyle/>
          <a:p>
            <a:pPr>
              <a:buFont typeface="Wingdings" panose="05000000000000000000" pitchFamily="2" charset="2"/>
              <a:buChar char="q"/>
            </a:pPr>
            <a:r>
              <a:rPr lang="en-IN" b="1" dirty="0"/>
              <a:t>Example</a:t>
            </a:r>
          </a:p>
        </p:txBody>
      </p:sp>
      <p:sp>
        <p:nvSpPr>
          <p:cNvPr id="4" name="Title 1">
            <a:extLst>
              <a:ext uri="{FF2B5EF4-FFF2-40B4-BE49-F238E27FC236}">
                <a16:creationId xmlns:a16="http://schemas.microsoft.com/office/drawing/2014/main" xmlns="" id="{993EE42B-5F48-44B0-B2AD-14DB7C350809}"/>
              </a:ext>
            </a:extLst>
          </p:cNvPr>
          <p:cNvSpPr>
            <a:spLocks noGrp="1"/>
          </p:cNvSpPr>
          <p:nvPr>
            <p:ph type="title"/>
          </p:nvPr>
        </p:nvSpPr>
        <p:spPr>
          <a:xfrm>
            <a:off x="838200" y="18893"/>
            <a:ext cx="10515600" cy="1010918"/>
          </a:xfrm>
        </p:spPr>
        <p:txBody>
          <a:bodyPr/>
          <a:lstStyle/>
          <a:p>
            <a:pPr algn="ctr"/>
            <a:r>
              <a:rPr lang="en-US" altLang="en-US" sz="4400" b="1" dirty="0">
                <a:solidFill>
                  <a:schemeClr val="accent4">
                    <a:lumMod val="50000"/>
                  </a:schemeClr>
                </a:solidFill>
              </a:rPr>
              <a:t>INTERSECTION</a:t>
            </a:r>
            <a:endParaRPr lang="en-IN" b="1" dirty="0">
              <a:solidFill>
                <a:schemeClr val="accent4">
                  <a:lumMod val="50000"/>
                </a:schemeClr>
              </a:solidFill>
            </a:endParaRPr>
          </a:p>
        </p:txBody>
      </p:sp>
      <p:graphicFrame>
        <p:nvGraphicFramePr>
          <p:cNvPr id="5" name="Table 5">
            <a:extLst>
              <a:ext uri="{FF2B5EF4-FFF2-40B4-BE49-F238E27FC236}">
                <a16:creationId xmlns:a16="http://schemas.microsoft.com/office/drawing/2014/main" xmlns="" id="{6359E8DA-EF9F-478E-9BB8-3C6BA12D8715}"/>
              </a:ext>
            </a:extLst>
          </p:cNvPr>
          <p:cNvGraphicFramePr>
            <a:graphicFrameLocks noGrp="1"/>
          </p:cNvGraphicFramePr>
          <p:nvPr>
            <p:extLst>
              <p:ext uri="{D42A27DB-BD31-4B8C-83A1-F6EECF244321}">
                <p14:modId xmlns:p14="http://schemas.microsoft.com/office/powerpoint/2010/main" val="441749244"/>
              </p:ext>
            </p:extLst>
          </p:nvPr>
        </p:nvGraphicFramePr>
        <p:xfrm>
          <a:off x="1383929" y="1500902"/>
          <a:ext cx="3694098" cy="2887837"/>
        </p:xfrm>
        <a:graphic>
          <a:graphicData uri="http://schemas.openxmlformats.org/drawingml/2006/table">
            <a:tbl>
              <a:tblPr firstRow="1" bandRow="1">
                <a:tableStyleId>{5C22544A-7EE6-4342-B048-85BDC9FD1C3A}</a:tableStyleId>
              </a:tblPr>
              <a:tblGrid>
                <a:gridCol w="1847049">
                  <a:extLst>
                    <a:ext uri="{9D8B030D-6E8A-4147-A177-3AD203B41FA5}">
                      <a16:colId xmlns:a16="http://schemas.microsoft.com/office/drawing/2014/main" xmlns="" val="2197652333"/>
                    </a:ext>
                  </a:extLst>
                </a:gridCol>
                <a:gridCol w="1847049">
                  <a:extLst>
                    <a:ext uri="{9D8B030D-6E8A-4147-A177-3AD203B41FA5}">
                      <a16:colId xmlns:a16="http://schemas.microsoft.com/office/drawing/2014/main" xmlns="" val="3693409599"/>
                    </a:ext>
                  </a:extLst>
                </a:gridCol>
              </a:tblGrid>
              <a:tr h="540877">
                <a:tc>
                  <a:txBody>
                    <a:bodyPr/>
                    <a:lstStyle/>
                    <a:p>
                      <a:pPr algn="ctr" fontAlgn="t"/>
                      <a:r>
                        <a:rPr lang="en-IN" sz="1400" b="1">
                          <a:solidFill>
                            <a:srgbClr val="000000"/>
                          </a:solidFill>
                          <a:effectLst/>
                          <a:latin typeface="times new roman" panose="02020603050405020304" pitchFamily="18" charset="0"/>
                        </a:rPr>
                        <a:t>CUSTOMER_NAME</a:t>
                      </a:r>
                    </a:p>
                  </a:txBody>
                  <a:tcPr marT="91440" marB="91440"/>
                </a:tc>
                <a:tc>
                  <a:txBody>
                    <a:bodyPr/>
                    <a:lstStyle/>
                    <a:p>
                      <a:pPr algn="ctr" fontAlgn="t"/>
                      <a:r>
                        <a:rPr lang="en-IN" sz="1400" b="1">
                          <a:solidFill>
                            <a:srgbClr val="000000"/>
                          </a:solidFill>
                          <a:effectLst/>
                          <a:latin typeface="times new roman" panose="02020603050405020304" pitchFamily="18" charset="0"/>
                        </a:rPr>
                        <a:t>ACCOUNT_NO</a:t>
                      </a:r>
                    </a:p>
                  </a:txBody>
                  <a:tcPr marT="91440" marB="91440"/>
                </a:tc>
                <a:extLst>
                  <a:ext uri="{0D108BD9-81ED-4DB2-BD59-A6C34878D82A}">
                    <a16:rowId xmlns:a16="http://schemas.microsoft.com/office/drawing/2014/main" xmlns="" val="228639986"/>
                  </a:ext>
                </a:extLst>
              </a:tr>
              <a:tr h="292975">
                <a:tc>
                  <a:txBody>
                    <a:bodyPr/>
                    <a:lstStyle/>
                    <a:p>
                      <a:pPr algn="ctr" fontAlgn="t"/>
                      <a:r>
                        <a:rPr lang="en-IN" sz="1400" b="1">
                          <a:solidFill>
                            <a:srgbClr val="333333"/>
                          </a:solidFill>
                          <a:effectLst/>
                          <a:latin typeface="inter-regular"/>
                        </a:rPr>
                        <a:t>Johnson</a:t>
                      </a:r>
                    </a:p>
                  </a:txBody>
                  <a:tcPr marL="60960" marR="60960" marT="60960" marB="60960"/>
                </a:tc>
                <a:tc>
                  <a:txBody>
                    <a:bodyPr/>
                    <a:lstStyle/>
                    <a:p>
                      <a:pPr algn="ctr" fontAlgn="t"/>
                      <a:r>
                        <a:rPr lang="en-IN" sz="1400" b="1">
                          <a:solidFill>
                            <a:srgbClr val="333333"/>
                          </a:solidFill>
                          <a:effectLst/>
                          <a:latin typeface="inter-regular"/>
                        </a:rPr>
                        <a:t>A-101</a:t>
                      </a:r>
                    </a:p>
                  </a:txBody>
                  <a:tcPr marL="60960" marR="60960" marT="60960" marB="60960"/>
                </a:tc>
                <a:extLst>
                  <a:ext uri="{0D108BD9-81ED-4DB2-BD59-A6C34878D82A}">
                    <a16:rowId xmlns:a16="http://schemas.microsoft.com/office/drawing/2014/main" xmlns="" val="2851951281"/>
                  </a:ext>
                </a:extLst>
              </a:tr>
              <a:tr h="292975">
                <a:tc>
                  <a:txBody>
                    <a:bodyPr/>
                    <a:lstStyle/>
                    <a:p>
                      <a:pPr algn="ctr" fontAlgn="t"/>
                      <a:r>
                        <a:rPr lang="en-IN" sz="1400" b="1">
                          <a:solidFill>
                            <a:srgbClr val="333333"/>
                          </a:solidFill>
                          <a:effectLst/>
                          <a:latin typeface="inter-regular"/>
                        </a:rPr>
                        <a:t>Smith</a:t>
                      </a:r>
                    </a:p>
                  </a:txBody>
                  <a:tcPr marL="60960" marR="60960" marT="60960" marB="60960"/>
                </a:tc>
                <a:tc>
                  <a:txBody>
                    <a:bodyPr/>
                    <a:lstStyle/>
                    <a:p>
                      <a:pPr algn="ctr" fontAlgn="t"/>
                      <a:r>
                        <a:rPr lang="en-IN" sz="1400" b="1" dirty="0">
                          <a:solidFill>
                            <a:srgbClr val="333333"/>
                          </a:solidFill>
                          <a:effectLst/>
                          <a:latin typeface="inter-regular"/>
                        </a:rPr>
                        <a:t>A-121</a:t>
                      </a:r>
                    </a:p>
                  </a:txBody>
                  <a:tcPr marL="60960" marR="60960" marT="60960" marB="60960"/>
                </a:tc>
                <a:extLst>
                  <a:ext uri="{0D108BD9-81ED-4DB2-BD59-A6C34878D82A}">
                    <a16:rowId xmlns:a16="http://schemas.microsoft.com/office/drawing/2014/main" xmlns="" val="3913577002"/>
                  </a:ext>
                </a:extLst>
              </a:tr>
              <a:tr h="292975">
                <a:tc>
                  <a:txBody>
                    <a:bodyPr/>
                    <a:lstStyle/>
                    <a:p>
                      <a:pPr algn="ctr" fontAlgn="t"/>
                      <a:r>
                        <a:rPr lang="en-IN" sz="1400" b="1">
                          <a:solidFill>
                            <a:srgbClr val="333333"/>
                          </a:solidFill>
                          <a:effectLst/>
                          <a:latin typeface="inter-regular"/>
                        </a:rPr>
                        <a:t>Mayes</a:t>
                      </a:r>
                    </a:p>
                  </a:txBody>
                  <a:tcPr marL="60960" marR="60960" marT="60960" marB="60960"/>
                </a:tc>
                <a:tc>
                  <a:txBody>
                    <a:bodyPr/>
                    <a:lstStyle/>
                    <a:p>
                      <a:pPr algn="ctr" fontAlgn="t"/>
                      <a:r>
                        <a:rPr lang="en-IN" sz="1400" b="1">
                          <a:solidFill>
                            <a:srgbClr val="333333"/>
                          </a:solidFill>
                          <a:effectLst/>
                          <a:latin typeface="inter-regular"/>
                        </a:rPr>
                        <a:t>A-321</a:t>
                      </a:r>
                    </a:p>
                  </a:txBody>
                  <a:tcPr marL="60960" marR="60960" marT="60960" marB="60960"/>
                </a:tc>
                <a:extLst>
                  <a:ext uri="{0D108BD9-81ED-4DB2-BD59-A6C34878D82A}">
                    <a16:rowId xmlns:a16="http://schemas.microsoft.com/office/drawing/2014/main" xmlns="" val="3188400289"/>
                  </a:ext>
                </a:extLst>
              </a:tr>
              <a:tr h="292975">
                <a:tc>
                  <a:txBody>
                    <a:bodyPr/>
                    <a:lstStyle/>
                    <a:p>
                      <a:pPr algn="ctr" fontAlgn="t"/>
                      <a:r>
                        <a:rPr lang="en-IN" sz="1400" b="1">
                          <a:solidFill>
                            <a:srgbClr val="333333"/>
                          </a:solidFill>
                          <a:effectLst/>
                          <a:latin typeface="inter-regular"/>
                        </a:rPr>
                        <a:t>Turner</a:t>
                      </a:r>
                    </a:p>
                  </a:txBody>
                  <a:tcPr marL="60960" marR="60960" marT="60960" marB="60960"/>
                </a:tc>
                <a:tc>
                  <a:txBody>
                    <a:bodyPr/>
                    <a:lstStyle/>
                    <a:p>
                      <a:pPr algn="ctr" fontAlgn="t"/>
                      <a:r>
                        <a:rPr lang="en-IN" sz="1400" b="1" dirty="0">
                          <a:solidFill>
                            <a:srgbClr val="333333"/>
                          </a:solidFill>
                          <a:effectLst/>
                          <a:latin typeface="inter-regular"/>
                        </a:rPr>
                        <a:t>A-176</a:t>
                      </a:r>
                    </a:p>
                  </a:txBody>
                  <a:tcPr marL="60960" marR="60960" marT="60960" marB="60960"/>
                </a:tc>
                <a:extLst>
                  <a:ext uri="{0D108BD9-81ED-4DB2-BD59-A6C34878D82A}">
                    <a16:rowId xmlns:a16="http://schemas.microsoft.com/office/drawing/2014/main" xmlns="" val="2554159739"/>
                  </a:ext>
                </a:extLst>
              </a:tr>
              <a:tr h="292975">
                <a:tc>
                  <a:txBody>
                    <a:bodyPr/>
                    <a:lstStyle/>
                    <a:p>
                      <a:pPr algn="ctr" fontAlgn="t"/>
                      <a:r>
                        <a:rPr lang="en-IN" sz="1400" b="1">
                          <a:solidFill>
                            <a:srgbClr val="333333"/>
                          </a:solidFill>
                          <a:effectLst/>
                          <a:latin typeface="inter-regular"/>
                        </a:rPr>
                        <a:t>Johnson</a:t>
                      </a:r>
                    </a:p>
                  </a:txBody>
                  <a:tcPr marL="60960" marR="60960" marT="60960" marB="60960"/>
                </a:tc>
                <a:tc>
                  <a:txBody>
                    <a:bodyPr/>
                    <a:lstStyle/>
                    <a:p>
                      <a:pPr algn="ctr" fontAlgn="t"/>
                      <a:r>
                        <a:rPr lang="en-IN" sz="1400" b="1">
                          <a:solidFill>
                            <a:srgbClr val="333333"/>
                          </a:solidFill>
                          <a:effectLst/>
                          <a:latin typeface="inter-regular"/>
                        </a:rPr>
                        <a:t>A-273</a:t>
                      </a:r>
                    </a:p>
                  </a:txBody>
                  <a:tcPr marL="60960" marR="60960" marT="60960" marB="60960"/>
                </a:tc>
                <a:extLst>
                  <a:ext uri="{0D108BD9-81ED-4DB2-BD59-A6C34878D82A}">
                    <a16:rowId xmlns:a16="http://schemas.microsoft.com/office/drawing/2014/main" xmlns="" val="280742635"/>
                  </a:ext>
                </a:extLst>
              </a:tr>
              <a:tr h="292975">
                <a:tc>
                  <a:txBody>
                    <a:bodyPr/>
                    <a:lstStyle/>
                    <a:p>
                      <a:pPr algn="ctr" fontAlgn="t"/>
                      <a:r>
                        <a:rPr lang="en-IN" sz="1400" b="1">
                          <a:solidFill>
                            <a:srgbClr val="333333"/>
                          </a:solidFill>
                          <a:effectLst/>
                          <a:latin typeface="inter-regular"/>
                        </a:rPr>
                        <a:t>Jones</a:t>
                      </a:r>
                    </a:p>
                  </a:txBody>
                  <a:tcPr marL="60960" marR="60960" marT="60960" marB="60960"/>
                </a:tc>
                <a:tc>
                  <a:txBody>
                    <a:bodyPr/>
                    <a:lstStyle/>
                    <a:p>
                      <a:pPr algn="ctr" fontAlgn="t"/>
                      <a:r>
                        <a:rPr lang="en-IN" sz="1400" b="1">
                          <a:solidFill>
                            <a:srgbClr val="333333"/>
                          </a:solidFill>
                          <a:effectLst/>
                          <a:latin typeface="inter-regular"/>
                        </a:rPr>
                        <a:t>A-472</a:t>
                      </a:r>
                    </a:p>
                  </a:txBody>
                  <a:tcPr marL="60960" marR="60960" marT="60960" marB="60960"/>
                </a:tc>
                <a:extLst>
                  <a:ext uri="{0D108BD9-81ED-4DB2-BD59-A6C34878D82A}">
                    <a16:rowId xmlns:a16="http://schemas.microsoft.com/office/drawing/2014/main" xmlns="" val="1610836461"/>
                  </a:ext>
                </a:extLst>
              </a:tr>
              <a:tr h="292975">
                <a:tc>
                  <a:txBody>
                    <a:bodyPr/>
                    <a:lstStyle/>
                    <a:p>
                      <a:pPr algn="ctr" fontAlgn="t"/>
                      <a:r>
                        <a:rPr lang="en-IN" sz="1400" b="1">
                          <a:solidFill>
                            <a:srgbClr val="333333"/>
                          </a:solidFill>
                          <a:effectLst/>
                          <a:latin typeface="inter-regular"/>
                        </a:rPr>
                        <a:t>Lindsay</a:t>
                      </a:r>
                    </a:p>
                  </a:txBody>
                  <a:tcPr marL="60960" marR="60960" marT="60960" marB="60960"/>
                </a:tc>
                <a:tc>
                  <a:txBody>
                    <a:bodyPr/>
                    <a:lstStyle/>
                    <a:p>
                      <a:pPr algn="ctr" fontAlgn="t"/>
                      <a:r>
                        <a:rPr lang="en-IN" sz="1400" b="1" dirty="0">
                          <a:solidFill>
                            <a:srgbClr val="333333"/>
                          </a:solidFill>
                          <a:effectLst/>
                          <a:latin typeface="inter-regular"/>
                        </a:rPr>
                        <a:t>A-284</a:t>
                      </a:r>
                    </a:p>
                  </a:txBody>
                  <a:tcPr marL="60960" marR="60960" marT="60960" marB="60960"/>
                </a:tc>
                <a:extLst>
                  <a:ext uri="{0D108BD9-81ED-4DB2-BD59-A6C34878D82A}">
                    <a16:rowId xmlns:a16="http://schemas.microsoft.com/office/drawing/2014/main" xmlns="" val="2211501138"/>
                  </a:ext>
                </a:extLst>
              </a:tr>
            </a:tbl>
          </a:graphicData>
        </a:graphic>
      </p:graphicFrame>
      <p:sp>
        <p:nvSpPr>
          <p:cNvPr id="7" name="TextBox 6">
            <a:extLst>
              <a:ext uri="{FF2B5EF4-FFF2-40B4-BE49-F238E27FC236}">
                <a16:creationId xmlns:a16="http://schemas.microsoft.com/office/drawing/2014/main" xmlns="" id="{A7AE385F-863A-4820-AB24-958C8C96153C}"/>
              </a:ext>
            </a:extLst>
          </p:cNvPr>
          <p:cNvSpPr txBox="1"/>
          <p:nvPr/>
        </p:nvSpPr>
        <p:spPr>
          <a:xfrm>
            <a:off x="2575140" y="1169467"/>
            <a:ext cx="1311676" cy="369332"/>
          </a:xfrm>
          <a:prstGeom prst="rect">
            <a:avLst/>
          </a:prstGeom>
          <a:noFill/>
        </p:spPr>
        <p:txBody>
          <a:bodyPr wrap="square">
            <a:spAutoFit/>
          </a:bodyPr>
          <a:lstStyle/>
          <a:p>
            <a:r>
              <a:rPr lang="en-IN" b="1" i="0" dirty="0">
                <a:solidFill>
                  <a:srgbClr val="333333"/>
                </a:solidFill>
                <a:effectLst/>
                <a:latin typeface="inter-bold"/>
              </a:rPr>
              <a:t>DEPOSITOR</a:t>
            </a:r>
            <a:endParaRPr lang="en-IN" dirty="0"/>
          </a:p>
        </p:txBody>
      </p:sp>
      <p:graphicFrame>
        <p:nvGraphicFramePr>
          <p:cNvPr id="8" name="Table 8">
            <a:extLst>
              <a:ext uri="{FF2B5EF4-FFF2-40B4-BE49-F238E27FC236}">
                <a16:creationId xmlns:a16="http://schemas.microsoft.com/office/drawing/2014/main" xmlns="" id="{6AFCF370-DAD1-400A-B255-D3E82D2AC660}"/>
              </a:ext>
            </a:extLst>
          </p:cNvPr>
          <p:cNvGraphicFramePr>
            <a:graphicFrameLocks noGrp="1"/>
          </p:cNvGraphicFramePr>
          <p:nvPr>
            <p:extLst>
              <p:ext uri="{D42A27DB-BD31-4B8C-83A1-F6EECF244321}">
                <p14:modId xmlns:p14="http://schemas.microsoft.com/office/powerpoint/2010/main" val="731800611"/>
              </p:ext>
            </p:extLst>
          </p:nvPr>
        </p:nvGraphicFramePr>
        <p:xfrm>
          <a:off x="5693051" y="1484939"/>
          <a:ext cx="3694098" cy="2407920"/>
        </p:xfrm>
        <a:graphic>
          <a:graphicData uri="http://schemas.openxmlformats.org/drawingml/2006/table">
            <a:tbl>
              <a:tblPr firstRow="1" bandRow="1">
                <a:tableStyleId>{5C22544A-7EE6-4342-B048-85BDC9FD1C3A}</a:tableStyleId>
              </a:tblPr>
              <a:tblGrid>
                <a:gridCol w="1847049">
                  <a:extLst>
                    <a:ext uri="{9D8B030D-6E8A-4147-A177-3AD203B41FA5}">
                      <a16:colId xmlns:a16="http://schemas.microsoft.com/office/drawing/2014/main" xmlns="" val="3979642314"/>
                    </a:ext>
                  </a:extLst>
                </a:gridCol>
                <a:gridCol w="1847049">
                  <a:extLst>
                    <a:ext uri="{9D8B030D-6E8A-4147-A177-3AD203B41FA5}">
                      <a16:colId xmlns:a16="http://schemas.microsoft.com/office/drawing/2014/main" xmlns="" val="3216559425"/>
                    </a:ext>
                  </a:extLst>
                </a:gridCol>
              </a:tblGrid>
              <a:tr h="320645">
                <a:tc>
                  <a:txBody>
                    <a:bodyPr/>
                    <a:lstStyle/>
                    <a:p>
                      <a:pPr algn="ctr" fontAlgn="t"/>
                      <a:r>
                        <a:rPr lang="en-IN" sz="1400" b="1" dirty="0">
                          <a:solidFill>
                            <a:srgbClr val="000000"/>
                          </a:solidFill>
                          <a:effectLst/>
                          <a:latin typeface="times new roman" panose="02020603050405020304" pitchFamily="18" charset="0"/>
                        </a:rPr>
                        <a:t>CUSTOMER_NAME</a:t>
                      </a:r>
                    </a:p>
                  </a:txBody>
                  <a:tcPr marT="91440" marB="91440"/>
                </a:tc>
                <a:tc>
                  <a:txBody>
                    <a:bodyPr/>
                    <a:lstStyle/>
                    <a:p>
                      <a:pPr algn="ctr" fontAlgn="t"/>
                      <a:r>
                        <a:rPr lang="en-IN" sz="1400" b="1">
                          <a:solidFill>
                            <a:srgbClr val="000000"/>
                          </a:solidFill>
                          <a:effectLst/>
                          <a:latin typeface="times new roman" panose="02020603050405020304" pitchFamily="18" charset="0"/>
                        </a:rPr>
                        <a:t>LOAN_NO</a:t>
                      </a:r>
                    </a:p>
                  </a:txBody>
                  <a:tcPr marT="91440" marB="91440"/>
                </a:tc>
                <a:extLst>
                  <a:ext uri="{0D108BD9-81ED-4DB2-BD59-A6C34878D82A}">
                    <a16:rowId xmlns:a16="http://schemas.microsoft.com/office/drawing/2014/main" xmlns="" val="1990289483"/>
                  </a:ext>
                </a:extLst>
              </a:tr>
              <a:tr h="300091">
                <a:tc>
                  <a:txBody>
                    <a:bodyPr/>
                    <a:lstStyle/>
                    <a:p>
                      <a:pPr algn="ctr" fontAlgn="t"/>
                      <a:r>
                        <a:rPr lang="en-IN" sz="1400" b="1">
                          <a:solidFill>
                            <a:srgbClr val="333333"/>
                          </a:solidFill>
                          <a:effectLst/>
                          <a:latin typeface="inter-regular"/>
                        </a:rPr>
                        <a:t>Jones</a:t>
                      </a:r>
                    </a:p>
                  </a:txBody>
                  <a:tcPr marL="60960" marR="60960" marT="60960" marB="60960"/>
                </a:tc>
                <a:tc>
                  <a:txBody>
                    <a:bodyPr/>
                    <a:lstStyle/>
                    <a:p>
                      <a:pPr algn="ctr" fontAlgn="t"/>
                      <a:r>
                        <a:rPr lang="en-IN" sz="1400" b="1">
                          <a:solidFill>
                            <a:srgbClr val="333333"/>
                          </a:solidFill>
                          <a:effectLst/>
                          <a:latin typeface="inter-regular"/>
                        </a:rPr>
                        <a:t>L-17</a:t>
                      </a:r>
                    </a:p>
                  </a:txBody>
                  <a:tcPr marL="60960" marR="60960" marT="60960" marB="60960"/>
                </a:tc>
                <a:extLst>
                  <a:ext uri="{0D108BD9-81ED-4DB2-BD59-A6C34878D82A}">
                    <a16:rowId xmlns:a16="http://schemas.microsoft.com/office/drawing/2014/main" xmlns="" val="216306478"/>
                  </a:ext>
                </a:extLst>
              </a:tr>
              <a:tr h="300091">
                <a:tc>
                  <a:txBody>
                    <a:bodyPr/>
                    <a:lstStyle/>
                    <a:p>
                      <a:pPr algn="ctr" fontAlgn="t"/>
                      <a:r>
                        <a:rPr lang="en-IN" sz="1400" b="1">
                          <a:solidFill>
                            <a:srgbClr val="333333"/>
                          </a:solidFill>
                          <a:effectLst/>
                          <a:latin typeface="inter-regular"/>
                        </a:rPr>
                        <a:t>Smith</a:t>
                      </a:r>
                    </a:p>
                  </a:txBody>
                  <a:tcPr marL="60960" marR="60960" marT="60960" marB="60960"/>
                </a:tc>
                <a:tc>
                  <a:txBody>
                    <a:bodyPr/>
                    <a:lstStyle/>
                    <a:p>
                      <a:pPr algn="ctr" fontAlgn="t"/>
                      <a:r>
                        <a:rPr lang="en-IN" sz="1400" b="1">
                          <a:solidFill>
                            <a:srgbClr val="333333"/>
                          </a:solidFill>
                          <a:effectLst/>
                          <a:latin typeface="inter-regular"/>
                        </a:rPr>
                        <a:t>L-23</a:t>
                      </a:r>
                    </a:p>
                  </a:txBody>
                  <a:tcPr marL="60960" marR="60960" marT="60960" marB="60960"/>
                </a:tc>
                <a:extLst>
                  <a:ext uri="{0D108BD9-81ED-4DB2-BD59-A6C34878D82A}">
                    <a16:rowId xmlns:a16="http://schemas.microsoft.com/office/drawing/2014/main" xmlns="" val="2633469272"/>
                  </a:ext>
                </a:extLst>
              </a:tr>
              <a:tr h="300091">
                <a:tc>
                  <a:txBody>
                    <a:bodyPr/>
                    <a:lstStyle/>
                    <a:p>
                      <a:pPr algn="ctr" fontAlgn="t"/>
                      <a:r>
                        <a:rPr lang="en-IN" sz="1400" b="1">
                          <a:solidFill>
                            <a:srgbClr val="333333"/>
                          </a:solidFill>
                          <a:effectLst/>
                          <a:latin typeface="inter-regular"/>
                        </a:rPr>
                        <a:t>Hayes</a:t>
                      </a:r>
                    </a:p>
                  </a:txBody>
                  <a:tcPr marL="60960" marR="60960" marT="60960" marB="60960"/>
                </a:tc>
                <a:tc>
                  <a:txBody>
                    <a:bodyPr/>
                    <a:lstStyle/>
                    <a:p>
                      <a:pPr algn="ctr" fontAlgn="t"/>
                      <a:r>
                        <a:rPr lang="en-IN" sz="1400" b="1">
                          <a:solidFill>
                            <a:srgbClr val="333333"/>
                          </a:solidFill>
                          <a:effectLst/>
                          <a:latin typeface="inter-regular"/>
                        </a:rPr>
                        <a:t>L-15</a:t>
                      </a:r>
                    </a:p>
                  </a:txBody>
                  <a:tcPr marL="60960" marR="60960" marT="60960" marB="60960"/>
                </a:tc>
                <a:extLst>
                  <a:ext uri="{0D108BD9-81ED-4DB2-BD59-A6C34878D82A}">
                    <a16:rowId xmlns:a16="http://schemas.microsoft.com/office/drawing/2014/main" xmlns="" val="1257680194"/>
                  </a:ext>
                </a:extLst>
              </a:tr>
              <a:tr h="300091">
                <a:tc>
                  <a:txBody>
                    <a:bodyPr/>
                    <a:lstStyle/>
                    <a:p>
                      <a:pPr algn="ctr" fontAlgn="t"/>
                      <a:r>
                        <a:rPr lang="en-IN" sz="1400" b="1">
                          <a:solidFill>
                            <a:srgbClr val="333333"/>
                          </a:solidFill>
                          <a:effectLst/>
                          <a:latin typeface="inter-regular"/>
                        </a:rPr>
                        <a:t>Jackson</a:t>
                      </a:r>
                    </a:p>
                  </a:txBody>
                  <a:tcPr marL="60960" marR="60960" marT="60960" marB="60960"/>
                </a:tc>
                <a:tc>
                  <a:txBody>
                    <a:bodyPr/>
                    <a:lstStyle/>
                    <a:p>
                      <a:pPr algn="ctr" fontAlgn="t"/>
                      <a:r>
                        <a:rPr lang="en-IN" sz="1400" b="1">
                          <a:solidFill>
                            <a:srgbClr val="333333"/>
                          </a:solidFill>
                          <a:effectLst/>
                          <a:latin typeface="inter-regular"/>
                        </a:rPr>
                        <a:t>L-14</a:t>
                      </a:r>
                    </a:p>
                  </a:txBody>
                  <a:tcPr marL="60960" marR="60960" marT="60960" marB="60960"/>
                </a:tc>
                <a:extLst>
                  <a:ext uri="{0D108BD9-81ED-4DB2-BD59-A6C34878D82A}">
                    <a16:rowId xmlns:a16="http://schemas.microsoft.com/office/drawing/2014/main" xmlns="" val="3793267965"/>
                  </a:ext>
                </a:extLst>
              </a:tr>
              <a:tr h="300091">
                <a:tc>
                  <a:txBody>
                    <a:bodyPr/>
                    <a:lstStyle/>
                    <a:p>
                      <a:pPr algn="ctr" fontAlgn="t"/>
                      <a:r>
                        <a:rPr lang="en-IN" sz="1400" b="1">
                          <a:solidFill>
                            <a:srgbClr val="333333"/>
                          </a:solidFill>
                          <a:effectLst/>
                          <a:latin typeface="inter-regular"/>
                        </a:rPr>
                        <a:t>Curry</a:t>
                      </a:r>
                    </a:p>
                  </a:txBody>
                  <a:tcPr marL="60960" marR="60960" marT="60960" marB="60960"/>
                </a:tc>
                <a:tc>
                  <a:txBody>
                    <a:bodyPr/>
                    <a:lstStyle/>
                    <a:p>
                      <a:pPr algn="ctr" fontAlgn="t"/>
                      <a:r>
                        <a:rPr lang="en-IN" sz="1400" b="1">
                          <a:solidFill>
                            <a:srgbClr val="333333"/>
                          </a:solidFill>
                          <a:effectLst/>
                          <a:latin typeface="inter-regular"/>
                        </a:rPr>
                        <a:t>L-93</a:t>
                      </a:r>
                    </a:p>
                  </a:txBody>
                  <a:tcPr marL="60960" marR="60960" marT="60960" marB="60960"/>
                </a:tc>
                <a:extLst>
                  <a:ext uri="{0D108BD9-81ED-4DB2-BD59-A6C34878D82A}">
                    <a16:rowId xmlns:a16="http://schemas.microsoft.com/office/drawing/2014/main" xmlns="" val="3282652752"/>
                  </a:ext>
                </a:extLst>
              </a:tr>
              <a:tr h="300091">
                <a:tc>
                  <a:txBody>
                    <a:bodyPr/>
                    <a:lstStyle/>
                    <a:p>
                      <a:pPr algn="ctr" fontAlgn="t"/>
                      <a:r>
                        <a:rPr lang="en-IN" sz="1400" b="1">
                          <a:solidFill>
                            <a:srgbClr val="333333"/>
                          </a:solidFill>
                          <a:effectLst/>
                          <a:latin typeface="inter-regular"/>
                        </a:rPr>
                        <a:t>Smith</a:t>
                      </a:r>
                    </a:p>
                  </a:txBody>
                  <a:tcPr marL="60960" marR="60960" marT="60960" marB="60960"/>
                </a:tc>
                <a:tc>
                  <a:txBody>
                    <a:bodyPr/>
                    <a:lstStyle/>
                    <a:p>
                      <a:pPr algn="ctr" fontAlgn="t"/>
                      <a:r>
                        <a:rPr lang="en-IN" sz="1400" b="1" dirty="0">
                          <a:solidFill>
                            <a:srgbClr val="333333"/>
                          </a:solidFill>
                          <a:effectLst/>
                          <a:latin typeface="inter-regular"/>
                        </a:rPr>
                        <a:t>L-11</a:t>
                      </a:r>
                    </a:p>
                  </a:txBody>
                  <a:tcPr marL="60960" marR="60960" marT="60960" marB="60960"/>
                </a:tc>
                <a:extLst>
                  <a:ext uri="{0D108BD9-81ED-4DB2-BD59-A6C34878D82A}">
                    <a16:rowId xmlns:a16="http://schemas.microsoft.com/office/drawing/2014/main" xmlns="" val="1796586547"/>
                  </a:ext>
                </a:extLst>
              </a:tr>
            </a:tbl>
          </a:graphicData>
        </a:graphic>
      </p:graphicFrame>
      <p:sp>
        <p:nvSpPr>
          <p:cNvPr id="10" name="TextBox 9">
            <a:extLst>
              <a:ext uri="{FF2B5EF4-FFF2-40B4-BE49-F238E27FC236}">
                <a16:creationId xmlns:a16="http://schemas.microsoft.com/office/drawing/2014/main" xmlns="" id="{4CC26030-3E03-44A8-BE49-4EA18DB024C6}"/>
              </a:ext>
            </a:extLst>
          </p:cNvPr>
          <p:cNvSpPr txBox="1"/>
          <p:nvPr/>
        </p:nvSpPr>
        <p:spPr>
          <a:xfrm>
            <a:off x="6840370" y="1056445"/>
            <a:ext cx="1464816" cy="369332"/>
          </a:xfrm>
          <a:prstGeom prst="rect">
            <a:avLst/>
          </a:prstGeom>
          <a:noFill/>
        </p:spPr>
        <p:txBody>
          <a:bodyPr wrap="square">
            <a:spAutoFit/>
          </a:bodyPr>
          <a:lstStyle/>
          <a:p>
            <a:r>
              <a:rPr lang="en-IN" b="1" i="0" dirty="0">
                <a:solidFill>
                  <a:srgbClr val="333333"/>
                </a:solidFill>
                <a:effectLst/>
                <a:latin typeface="inter-bold"/>
              </a:rPr>
              <a:t>BORROWER</a:t>
            </a:r>
            <a:endParaRPr lang="en-IN" dirty="0"/>
          </a:p>
        </p:txBody>
      </p:sp>
      <p:sp>
        <p:nvSpPr>
          <p:cNvPr id="12" name="TextBox 11">
            <a:extLst>
              <a:ext uri="{FF2B5EF4-FFF2-40B4-BE49-F238E27FC236}">
                <a16:creationId xmlns:a16="http://schemas.microsoft.com/office/drawing/2014/main" xmlns="" id="{00FE10F0-1A20-4DA8-B426-C95C0BB85BAE}"/>
              </a:ext>
            </a:extLst>
          </p:cNvPr>
          <p:cNvSpPr txBox="1"/>
          <p:nvPr/>
        </p:nvSpPr>
        <p:spPr>
          <a:xfrm>
            <a:off x="1383929" y="4614778"/>
            <a:ext cx="3072662" cy="1754326"/>
          </a:xfrm>
          <a:prstGeom prst="rect">
            <a:avLst/>
          </a:prstGeom>
          <a:noFill/>
        </p:spPr>
        <p:txBody>
          <a:bodyPr wrap="square">
            <a:spAutoFit/>
          </a:bodyPr>
          <a:lstStyle/>
          <a:p>
            <a:pPr algn="just"/>
            <a:r>
              <a:rPr lang="en-IN" b="0" i="0" dirty="0">
                <a:solidFill>
                  <a:srgbClr val="000000"/>
                </a:solidFill>
                <a:effectLst/>
                <a:latin typeface="inter-regular"/>
              </a:rPr>
              <a:t>Find the customers who are both depositor and borrower: </a:t>
            </a:r>
          </a:p>
          <a:p>
            <a:pPr algn="just"/>
            <a:endParaRPr lang="en-IN" dirty="0">
              <a:solidFill>
                <a:srgbClr val="000000"/>
              </a:solidFill>
              <a:latin typeface="inter-regular"/>
            </a:endParaRPr>
          </a:p>
          <a:p>
            <a:pPr algn="just"/>
            <a:r>
              <a:rPr lang="en-IN" b="0" i="0" dirty="0">
                <a:solidFill>
                  <a:srgbClr val="000000"/>
                </a:solidFill>
                <a:effectLst/>
                <a:latin typeface="inter-regular"/>
              </a:rPr>
              <a:t>∏ CUSTOMER_NAME (BORROWER) ∩ ∏ CUSTOMER_NAME (DEPOSITOR)  </a:t>
            </a:r>
          </a:p>
        </p:txBody>
      </p:sp>
      <p:graphicFrame>
        <p:nvGraphicFramePr>
          <p:cNvPr id="14" name="Table 14">
            <a:extLst>
              <a:ext uri="{FF2B5EF4-FFF2-40B4-BE49-F238E27FC236}">
                <a16:creationId xmlns:a16="http://schemas.microsoft.com/office/drawing/2014/main" xmlns="" id="{DB916F65-0504-4016-8BFC-A6E2EDCB79D7}"/>
              </a:ext>
            </a:extLst>
          </p:cNvPr>
          <p:cNvGraphicFramePr>
            <a:graphicFrameLocks noGrp="1"/>
          </p:cNvGraphicFramePr>
          <p:nvPr>
            <p:extLst>
              <p:ext uri="{D42A27DB-BD31-4B8C-83A1-F6EECF244321}">
                <p14:modId xmlns:p14="http://schemas.microsoft.com/office/powerpoint/2010/main" val="4201848891"/>
              </p:ext>
            </p:extLst>
          </p:nvPr>
        </p:nvGraphicFramePr>
        <p:xfrm>
          <a:off x="6962559" y="4748221"/>
          <a:ext cx="2424590" cy="1249680"/>
        </p:xfrm>
        <a:graphic>
          <a:graphicData uri="http://schemas.openxmlformats.org/drawingml/2006/table">
            <a:tbl>
              <a:tblPr firstRow="1" bandRow="1">
                <a:tableStyleId>{5C22544A-7EE6-4342-B048-85BDC9FD1C3A}</a:tableStyleId>
              </a:tblPr>
              <a:tblGrid>
                <a:gridCol w="2424590">
                  <a:extLst>
                    <a:ext uri="{9D8B030D-6E8A-4147-A177-3AD203B41FA5}">
                      <a16:colId xmlns:a16="http://schemas.microsoft.com/office/drawing/2014/main" xmlns="" val="1560848434"/>
                    </a:ext>
                  </a:extLst>
                </a:gridCol>
              </a:tblGrid>
              <a:tr h="370840">
                <a:tc>
                  <a:txBody>
                    <a:bodyPr/>
                    <a:lstStyle/>
                    <a:p>
                      <a:pPr algn="ctr" fontAlgn="t"/>
                      <a:r>
                        <a:rPr lang="en-IN" b="1">
                          <a:solidFill>
                            <a:srgbClr val="000000"/>
                          </a:solidFill>
                          <a:effectLst/>
                          <a:latin typeface="times new roman" panose="02020603050405020304" pitchFamily="18" charset="0"/>
                        </a:rPr>
                        <a:t>CUSTOMER_NAME</a:t>
                      </a:r>
                    </a:p>
                  </a:txBody>
                  <a:tcPr marT="91440" marB="91440"/>
                </a:tc>
                <a:extLst>
                  <a:ext uri="{0D108BD9-81ED-4DB2-BD59-A6C34878D82A}">
                    <a16:rowId xmlns:a16="http://schemas.microsoft.com/office/drawing/2014/main" xmlns="" val="2288504000"/>
                  </a:ext>
                </a:extLst>
              </a:tr>
              <a:tr h="370840">
                <a:tc>
                  <a:txBody>
                    <a:bodyPr/>
                    <a:lstStyle/>
                    <a:p>
                      <a:pPr algn="ctr" fontAlgn="t"/>
                      <a:r>
                        <a:rPr lang="en-IN" b="1">
                          <a:solidFill>
                            <a:srgbClr val="333333"/>
                          </a:solidFill>
                          <a:effectLst/>
                          <a:latin typeface="inter-regular"/>
                        </a:rPr>
                        <a:t>Smith</a:t>
                      </a:r>
                    </a:p>
                  </a:txBody>
                  <a:tcPr marL="60960" marR="60960" marT="60960" marB="60960"/>
                </a:tc>
                <a:extLst>
                  <a:ext uri="{0D108BD9-81ED-4DB2-BD59-A6C34878D82A}">
                    <a16:rowId xmlns:a16="http://schemas.microsoft.com/office/drawing/2014/main" xmlns="" val="398090259"/>
                  </a:ext>
                </a:extLst>
              </a:tr>
              <a:tr h="370840">
                <a:tc>
                  <a:txBody>
                    <a:bodyPr/>
                    <a:lstStyle/>
                    <a:p>
                      <a:pPr algn="ctr" fontAlgn="t"/>
                      <a:r>
                        <a:rPr lang="en-IN" b="1" dirty="0">
                          <a:solidFill>
                            <a:srgbClr val="333333"/>
                          </a:solidFill>
                          <a:effectLst/>
                          <a:latin typeface="inter-regular"/>
                        </a:rPr>
                        <a:t>Jones</a:t>
                      </a:r>
                    </a:p>
                  </a:txBody>
                  <a:tcPr marL="60960" marR="60960" marT="60960" marB="60960"/>
                </a:tc>
                <a:extLst>
                  <a:ext uri="{0D108BD9-81ED-4DB2-BD59-A6C34878D82A}">
                    <a16:rowId xmlns:a16="http://schemas.microsoft.com/office/drawing/2014/main" xmlns="" val="3357967933"/>
                  </a:ext>
                </a:extLst>
              </a:tr>
            </a:tbl>
          </a:graphicData>
        </a:graphic>
      </p:graphicFrame>
    </p:spTree>
    <p:extLst>
      <p:ext uri="{BB962C8B-B14F-4D97-AF65-F5344CB8AC3E}">
        <p14:creationId xmlns:p14="http://schemas.microsoft.com/office/powerpoint/2010/main" val="24261245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648FF8-4F42-434D-BD9C-0BF42D17938F}"/>
              </a:ext>
            </a:extLst>
          </p:cNvPr>
          <p:cNvSpPr>
            <a:spLocks noGrp="1"/>
          </p:cNvSpPr>
          <p:nvPr>
            <p:ph type="title"/>
          </p:nvPr>
        </p:nvSpPr>
        <p:spPr>
          <a:xfrm>
            <a:off x="838200" y="18892"/>
            <a:ext cx="10515600" cy="984286"/>
          </a:xfrm>
        </p:spPr>
        <p:txBody>
          <a:bodyPr/>
          <a:lstStyle/>
          <a:p>
            <a:pPr algn="ctr"/>
            <a:r>
              <a:rPr lang="en-US" altLang="en-US" sz="4400" b="1" dirty="0">
                <a:solidFill>
                  <a:schemeClr val="accent4">
                    <a:lumMod val="50000"/>
                  </a:schemeClr>
                </a:solidFill>
              </a:rPr>
              <a:t>SET DIFFERENCE</a:t>
            </a:r>
            <a:endParaRPr lang="en-IN" b="1" dirty="0">
              <a:solidFill>
                <a:schemeClr val="accent4">
                  <a:lumMod val="50000"/>
                </a:schemeClr>
              </a:solidFill>
            </a:endParaRPr>
          </a:p>
        </p:txBody>
      </p:sp>
      <p:sp>
        <p:nvSpPr>
          <p:cNvPr id="3" name="Content Placeholder 2">
            <a:extLst>
              <a:ext uri="{FF2B5EF4-FFF2-40B4-BE49-F238E27FC236}">
                <a16:creationId xmlns:a16="http://schemas.microsoft.com/office/drawing/2014/main" xmlns="" id="{AC97C5EA-F584-4564-A2A8-32169FA5469E}"/>
              </a:ext>
            </a:extLst>
          </p:cNvPr>
          <p:cNvSpPr>
            <a:spLocks noGrp="1"/>
          </p:cNvSpPr>
          <p:nvPr>
            <p:ph idx="1"/>
          </p:nvPr>
        </p:nvSpPr>
        <p:spPr>
          <a:xfrm>
            <a:off x="1136342" y="834501"/>
            <a:ext cx="10901778" cy="5921406"/>
          </a:xfrm>
        </p:spPr>
        <p:txBody>
          <a:bodyPr/>
          <a:lstStyle/>
          <a:p>
            <a:pPr>
              <a:buFont typeface="Wingdings" panose="05000000000000000000" pitchFamily="2" charset="2"/>
              <a:buChar char="q"/>
            </a:pPr>
            <a:r>
              <a:rPr lang="en-US" altLang="en-US" sz="2800" dirty="0"/>
              <a:t>The set-difference operation allows us to find tuples that are in one relation but are not in another. </a:t>
            </a:r>
            <a:endParaRPr lang="en-US" altLang="en-US" dirty="0"/>
          </a:p>
          <a:p>
            <a:pPr eaLnBrk="1" hangingPunct="1">
              <a:buFont typeface="Wingdings" panose="05000000000000000000" pitchFamily="2" charset="2"/>
              <a:buChar char="q"/>
            </a:pPr>
            <a:r>
              <a:rPr lang="en-US" altLang="en-US" dirty="0"/>
              <a:t>SET DIFFERENCE (also called MINUS or EXCEPT) is denoted by – </a:t>
            </a:r>
          </a:p>
          <a:p>
            <a:pPr eaLnBrk="1" hangingPunct="1">
              <a:buFont typeface="Wingdings" panose="05000000000000000000" pitchFamily="2" charset="2"/>
              <a:buChar char="q"/>
            </a:pPr>
            <a:r>
              <a:rPr lang="en-US" altLang="en-US" dirty="0"/>
              <a:t>Result of R – S, is a relation that includes all tuples that are in R but not in S.</a:t>
            </a:r>
          </a:p>
          <a:p>
            <a:pPr lvl="1" eaLnBrk="1" hangingPunct="1">
              <a:buFont typeface="Wingdings" panose="05000000000000000000" pitchFamily="2" charset="2"/>
              <a:buChar char="§"/>
            </a:pPr>
            <a:r>
              <a:rPr lang="en-US" altLang="en-US" sz="3000" dirty="0"/>
              <a:t>Attribute names in the result will be the same as the attribute names in R</a:t>
            </a:r>
          </a:p>
          <a:p>
            <a:pPr eaLnBrk="1" hangingPunct="1">
              <a:buFont typeface="Wingdings" panose="05000000000000000000" pitchFamily="2" charset="2"/>
              <a:buChar char="q"/>
            </a:pPr>
            <a:r>
              <a:rPr lang="en-US" altLang="en-US" sz="3200" dirty="0"/>
              <a:t>Two operand relations R and S must be “type compatible”.</a:t>
            </a:r>
            <a:endParaRPr lang="en-US" altLang="ja-JP" dirty="0"/>
          </a:p>
          <a:p>
            <a:endParaRPr lang="en-IN" dirty="0"/>
          </a:p>
        </p:txBody>
      </p:sp>
    </p:spTree>
    <p:extLst>
      <p:ext uri="{BB962C8B-B14F-4D97-AF65-F5344CB8AC3E}">
        <p14:creationId xmlns:p14="http://schemas.microsoft.com/office/powerpoint/2010/main" val="2809479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1E9CA9D-3690-421A-A495-D32CB4BE23F4}"/>
              </a:ext>
            </a:extLst>
          </p:cNvPr>
          <p:cNvSpPr>
            <a:spLocks noGrp="1"/>
          </p:cNvSpPr>
          <p:nvPr>
            <p:ph idx="1"/>
          </p:nvPr>
        </p:nvSpPr>
        <p:spPr>
          <a:xfrm>
            <a:off x="1136342" y="843379"/>
            <a:ext cx="10919534" cy="5333584"/>
          </a:xfrm>
        </p:spPr>
        <p:txBody>
          <a:bodyPr/>
          <a:lstStyle/>
          <a:p>
            <a:pPr>
              <a:buFont typeface="Wingdings" panose="05000000000000000000" pitchFamily="2" charset="2"/>
              <a:buChar char="q"/>
            </a:pPr>
            <a:r>
              <a:rPr lang="en-IN" b="1" dirty="0"/>
              <a:t>Example</a:t>
            </a:r>
          </a:p>
        </p:txBody>
      </p:sp>
      <p:sp>
        <p:nvSpPr>
          <p:cNvPr id="4" name="Title 1">
            <a:extLst>
              <a:ext uri="{FF2B5EF4-FFF2-40B4-BE49-F238E27FC236}">
                <a16:creationId xmlns:a16="http://schemas.microsoft.com/office/drawing/2014/main" xmlns="" id="{4F5DAFD3-5F8F-48FF-827F-7993674C8393}"/>
              </a:ext>
            </a:extLst>
          </p:cNvPr>
          <p:cNvSpPr>
            <a:spLocks noGrp="1"/>
          </p:cNvSpPr>
          <p:nvPr>
            <p:ph type="title"/>
          </p:nvPr>
        </p:nvSpPr>
        <p:spPr>
          <a:xfrm>
            <a:off x="838200" y="18892"/>
            <a:ext cx="10515600" cy="984286"/>
          </a:xfrm>
        </p:spPr>
        <p:txBody>
          <a:bodyPr/>
          <a:lstStyle/>
          <a:p>
            <a:pPr algn="ctr"/>
            <a:r>
              <a:rPr lang="en-US" altLang="en-US" sz="4400" b="1" dirty="0">
                <a:solidFill>
                  <a:schemeClr val="accent4">
                    <a:lumMod val="50000"/>
                  </a:schemeClr>
                </a:solidFill>
              </a:rPr>
              <a:t>SET DIFFERENCE</a:t>
            </a:r>
            <a:endParaRPr lang="en-IN" b="1" dirty="0">
              <a:solidFill>
                <a:schemeClr val="accent4">
                  <a:lumMod val="50000"/>
                </a:schemeClr>
              </a:solidFill>
            </a:endParaRPr>
          </a:p>
        </p:txBody>
      </p:sp>
      <p:graphicFrame>
        <p:nvGraphicFramePr>
          <p:cNvPr id="5" name="Table 5">
            <a:extLst>
              <a:ext uri="{FF2B5EF4-FFF2-40B4-BE49-F238E27FC236}">
                <a16:creationId xmlns:a16="http://schemas.microsoft.com/office/drawing/2014/main" xmlns="" id="{EE14A85C-8587-4B53-A8EF-8F84E1B7A3E8}"/>
              </a:ext>
            </a:extLst>
          </p:cNvPr>
          <p:cNvGraphicFramePr>
            <a:graphicFrameLocks noGrp="1"/>
          </p:cNvGraphicFramePr>
          <p:nvPr>
            <p:extLst>
              <p:ext uri="{D42A27DB-BD31-4B8C-83A1-F6EECF244321}">
                <p14:modId xmlns:p14="http://schemas.microsoft.com/office/powerpoint/2010/main" val="3356138444"/>
              </p:ext>
            </p:extLst>
          </p:nvPr>
        </p:nvGraphicFramePr>
        <p:xfrm>
          <a:off x="1286276" y="1570364"/>
          <a:ext cx="4945850" cy="2019300"/>
        </p:xfrm>
        <a:graphic>
          <a:graphicData uri="http://schemas.openxmlformats.org/drawingml/2006/table">
            <a:tbl>
              <a:tblPr firstRow="1" bandRow="1">
                <a:tableStyleId>{5C22544A-7EE6-4342-B048-85BDC9FD1C3A}</a:tableStyleId>
              </a:tblPr>
              <a:tblGrid>
                <a:gridCol w="989170">
                  <a:extLst>
                    <a:ext uri="{9D8B030D-6E8A-4147-A177-3AD203B41FA5}">
                      <a16:colId xmlns:a16="http://schemas.microsoft.com/office/drawing/2014/main" xmlns="" val="3980679804"/>
                    </a:ext>
                  </a:extLst>
                </a:gridCol>
                <a:gridCol w="989170">
                  <a:extLst>
                    <a:ext uri="{9D8B030D-6E8A-4147-A177-3AD203B41FA5}">
                      <a16:colId xmlns:a16="http://schemas.microsoft.com/office/drawing/2014/main" xmlns="" val="176908422"/>
                    </a:ext>
                  </a:extLst>
                </a:gridCol>
                <a:gridCol w="989170">
                  <a:extLst>
                    <a:ext uri="{9D8B030D-6E8A-4147-A177-3AD203B41FA5}">
                      <a16:colId xmlns:a16="http://schemas.microsoft.com/office/drawing/2014/main" xmlns="" val="2872629066"/>
                    </a:ext>
                  </a:extLst>
                </a:gridCol>
                <a:gridCol w="989170">
                  <a:extLst>
                    <a:ext uri="{9D8B030D-6E8A-4147-A177-3AD203B41FA5}">
                      <a16:colId xmlns:a16="http://schemas.microsoft.com/office/drawing/2014/main" xmlns="" val="4149957170"/>
                    </a:ext>
                  </a:extLst>
                </a:gridCol>
                <a:gridCol w="989170">
                  <a:extLst>
                    <a:ext uri="{9D8B030D-6E8A-4147-A177-3AD203B41FA5}">
                      <a16:colId xmlns:a16="http://schemas.microsoft.com/office/drawing/2014/main" xmlns="" val="925265977"/>
                    </a:ext>
                  </a:extLst>
                </a:gridCol>
              </a:tblGrid>
              <a:tr h="298486">
                <a:tc>
                  <a:txBody>
                    <a:bodyPr/>
                    <a:lstStyle/>
                    <a:p>
                      <a:pPr algn="ctr" fontAlgn="base"/>
                      <a:r>
                        <a:rPr lang="en-IN" sz="1250" b="1">
                          <a:effectLst/>
                        </a:rPr>
                        <a:t>EMP_NO</a:t>
                      </a:r>
                    </a:p>
                  </a:txBody>
                  <a:tcPr marL="76200" marR="76200" marT="106680" marB="106680" anchor="ctr"/>
                </a:tc>
                <a:tc>
                  <a:txBody>
                    <a:bodyPr/>
                    <a:lstStyle/>
                    <a:p>
                      <a:pPr algn="ctr" fontAlgn="base"/>
                      <a:r>
                        <a:rPr lang="en-IN" sz="1250" b="1">
                          <a:effectLst/>
                        </a:rPr>
                        <a:t>NAME</a:t>
                      </a:r>
                    </a:p>
                  </a:txBody>
                  <a:tcPr marL="76200" marR="76200" marT="106680" marB="106680" anchor="ctr"/>
                </a:tc>
                <a:tc>
                  <a:txBody>
                    <a:bodyPr/>
                    <a:lstStyle/>
                    <a:p>
                      <a:pPr algn="ctr" fontAlgn="base"/>
                      <a:r>
                        <a:rPr lang="en-IN" sz="1250" b="1">
                          <a:effectLst/>
                        </a:rPr>
                        <a:t>ADDRESS</a:t>
                      </a:r>
                    </a:p>
                  </a:txBody>
                  <a:tcPr marL="76200" marR="76200" marT="106680" marB="106680" anchor="ctr"/>
                </a:tc>
                <a:tc>
                  <a:txBody>
                    <a:bodyPr/>
                    <a:lstStyle/>
                    <a:p>
                      <a:pPr algn="ctr" fontAlgn="base"/>
                      <a:r>
                        <a:rPr lang="en-IN" sz="1250" b="1">
                          <a:effectLst/>
                        </a:rPr>
                        <a:t>PHONE</a:t>
                      </a:r>
                    </a:p>
                  </a:txBody>
                  <a:tcPr marL="76200" marR="76200" marT="106680" marB="106680" anchor="ctr"/>
                </a:tc>
                <a:tc>
                  <a:txBody>
                    <a:bodyPr/>
                    <a:lstStyle/>
                    <a:p>
                      <a:pPr algn="ctr" fontAlgn="base"/>
                      <a:r>
                        <a:rPr lang="en-IN" sz="1250" b="1">
                          <a:effectLst/>
                        </a:rPr>
                        <a:t>AGE</a:t>
                      </a:r>
                    </a:p>
                  </a:txBody>
                  <a:tcPr marL="76200" marR="76200" marT="106680" marB="106680" anchor="ctr"/>
                </a:tc>
                <a:extLst>
                  <a:ext uri="{0D108BD9-81ED-4DB2-BD59-A6C34878D82A}">
                    <a16:rowId xmlns:a16="http://schemas.microsoft.com/office/drawing/2014/main" xmlns="" val="3190622407"/>
                  </a:ext>
                </a:extLst>
              </a:tr>
              <a:tr h="298486">
                <a:tc>
                  <a:txBody>
                    <a:bodyPr/>
                    <a:lstStyle/>
                    <a:p>
                      <a:pPr algn="ctr" fontAlgn="base"/>
                      <a:r>
                        <a:rPr lang="en-IN" sz="1250" b="1">
                          <a:effectLst/>
                        </a:rPr>
                        <a:t>1</a:t>
                      </a:r>
                    </a:p>
                  </a:txBody>
                  <a:tcPr marL="76200" marR="76200" marT="106680" marB="106680" anchor="ctr"/>
                </a:tc>
                <a:tc>
                  <a:txBody>
                    <a:bodyPr/>
                    <a:lstStyle/>
                    <a:p>
                      <a:pPr algn="ctr" fontAlgn="base"/>
                      <a:r>
                        <a:rPr lang="en-IN" sz="1250" b="1">
                          <a:effectLst/>
                        </a:rPr>
                        <a:t>RAM</a:t>
                      </a:r>
                    </a:p>
                  </a:txBody>
                  <a:tcPr marL="76200" marR="76200" marT="106680" marB="106680" anchor="ctr"/>
                </a:tc>
                <a:tc>
                  <a:txBody>
                    <a:bodyPr/>
                    <a:lstStyle/>
                    <a:p>
                      <a:pPr algn="ctr" fontAlgn="base"/>
                      <a:r>
                        <a:rPr lang="en-IN" sz="1250" b="1">
                          <a:effectLst/>
                        </a:rPr>
                        <a:t>DELHI</a:t>
                      </a:r>
                    </a:p>
                  </a:txBody>
                  <a:tcPr marL="76200" marR="76200" marT="106680" marB="106680" anchor="ctr"/>
                </a:tc>
                <a:tc>
                  <a:txBody>
                    <a:bodyPr/>
                    <a:lstStyle/>
                    <a:p>
                      <a:pPr algn="ctr" fontAlgn="base"/>
                      <a:r>
                        <a:rPr lang="en-IN" sz="1250" b="1">
                          <a:effectLst/>
                        </a:rPr>
                        <a:t>9455123451</a:t>
                      </a:r>
                    </a:p>
                  </a:txBody>
                  <a:tcPr marL="76200" marR="76200" marT="106680" marB="106680" anchor="ctr"/>
                </a:tc>
                <a:tc>
                  <a:txBody>
                    <a:bodyPr/>
                    <a:lstStyle/>
                    <a:p>
                      <a:pPr algn="ctr" fontAlgn="base"/>
                      <a:r>
                        <a:rPr lang="en-IN" sz="1250" b="1">
                          <a:effectLst/>
                        </a:rPr>
                        <a:t>18</a:t>
                      </a:r>
                    </a:p>
                  </a:txBody>
                  <a:tcPr marL="76200" marR="76200" marT="106680" marB="106680" anchor="ctr"/>
                </a:tc>
                <a:extLst>
                  <a:ext uri="{0D108BD9-81ED-4DB2-BD59-A6C34878D82A}">
                    <a16:rowId xmlns:a16="http://schemas.microsoft.com/office/drawing/2014/main" xmlns="" val="228910601"/>
                  </a:ext>
                </a:extLst>
              </a:tr>
              <a:tr h="298486">
                <a:tc>
                  <a:txBody>
                    <a:bodyPr/>
                    <a:lstStyle/>
                    <a:p>
                      <a:pPr algn="ctr" fontAlgn="base"/>
                      <a:r>
                        <a:rPr lang="en-IN" sz="1250" b="1">
                          <a:effectLst/>
                        </a:rPr>
                        <a:t>5</a:t>
                      </a:r>
                    </a:p>
                  </a:txBody>
                  <a:tcPr marL="76200" marR="76200" marT="106680" marB="106680" anchor="ctr"/>
                </a:tc>
                <a:tc>
                  <a:txBody>
                    <a:bodyPr/>
                    <a:lstStyle/>
                    <a:p>
                      <a:pPr algn="ctr" fontAlgn="base"/>
                      <a:r>
                        <a:rPr lang="en-IN" sz="1250" b="1">
                          <a:effectLst/>
                        </a:rPr>
                        <a:t>NARESH</a:t>
                      </a:r>
                    </a:p>
                  </a:txBody>
                  <a:tcPr marL="76200" marR="76200" marT="106680" marB="106680" anchor="ctr"/>
                </a:tc>
                <a:tc>
                  <a:txBody>
                    <a:bodyPr/>
                    <a:lstStyle/>
                    <a:p>
                      <a:pPr algn="ctr" fontAlgn="base"/>
                      <a:r>
                        <a:rPr lang="en-IN" sz="1250" b="1" dirty="0">
                          <a:effectLst/>
                        </a:rPr>
                        <a:t>HISAR</a:t>
                      </a:r>
                    </a:p>
                  </a:txBody>
                  <a:tcPr marL="76200" marR="76200" marT="106680" marB="106680" anchor="ctr"/>
                </a:tc>
                <a:tc>
                  <a:txBody>
                    <a:bodyPr/>
                    <a:lstStyle/>
                    <a:p>
                      <a:pPr algn="ctr" fontAlgn="base"/>
                      <a:r>
                        <a:rPr lang="en-IN" sz="1250" b="1">
                          <a:effectLst/>
                        </a:rPr>
                        <a:t>9782918192</a:t>
                      </a:r>
                    </a:p>
                  </a:txBody>
                  <a:tcPr marL="76200" marR="76200" marT="106680" marB="106680" anchor="ctr"/>
                </a:tc>
                <a:tc>
                  <a:txBody>
                    <a:bodyPr/>
                    <a:lstStyle/>
                    <a:p>
                      <a:pPr algn="ctr" fontAlgn="base"/>
                      <a:r>
                        <a:rPr lang="en-IN" sz="1250" b="1">
                          <a:effectLst/>
                        </a:rPr>
                        <a:t>22</a:t>
                      </a:r>
                    </a:p>
                  </a:txBody>
                  <a:tcPr marL="76200" marR="76200" marT="106680" marB="106680" anchor="ctr"/>
                </a:tc>
                <a:extLst>
                  <a:ext uri="{0D108BD9-81ED-4DB2-BD59-A6C34878D82A}">
                    <a16:rowId xmlns:a16="http://schemas.microsoft.com/office/drawing/2014/main" xmlns="" val="69860189"/>
                  </a:ext>
                </a:extLst>
              </a:tr>
              <a:tr h="298486">
                <a:tc>
                  <a:txBody>
                    <a:bodyPr/>
                    <a:lstStyle/>
                    <a:p>
                      <a:pPr algn="ctr" fontAlgn="base"/>
                      <a:r>
                        <a:rPr lang="en-IN" sz="1250" b="1" dirty="0">
                          <a:effectLst/>
                        </a:rPr>
                        <a:t>6</a:t>
                      </a:r>
                    </a:p>
                  </a:txBody>
                  <a:tcPr marL="76200" marR="76200" marT="106680" marB="106680" anchor="ctr"/>
                </a:tc>
                <a:tc>
                  <a:txBody>
                    <a:bodyPr/>
                    <a:lstStyle/>
                    <a:p>
                      <a:pPr algn="ctr" fontAlgn="base"/>
                      <a:r>
                        <a:rPr lang="en-IN" sz="1250" b="1">
                          <a:effectLst/>
                        </a:rPr>
                        <a:t>SWETA</a:t>
                      </a:r>
                    </a:p>
                  </a:txBody>
                  <a:tcPr marL="76200" marR="76200" marT="106680" marB="106680" anchor="ctr"/>
                </a:tc>
                <a:tc>
                  <a:txBody>
                    <a:bodyPr/>
                    <a:lstStyle/>
                    <a:p>
                      <a:pPr algn="ctr" fontAlgn="base"/>
                      <a:r>
                        <a:rPr lang="en-IN" sz="1250" b="1">
                          <a:effectLst/>
                        </a:rPr>
                        <a:t>RANCHI</a:t>
                      </a:r>
                    </a:p>
                  </a:txBody>
                  <a:tcPr marL="76200" marR="76200" marT="106680" marB="106680" anchor="ctr"/>
                </a:tc>
                <a:tc>
                  <a:txBody>
                    <a:bodyPr/>
                    <a:lstStyle/>
                    <a:p>
                      <a:pPr algn="ctr" fontAlgn="base"/>
                      <a:r>
                        <a:rPr lang="en-IN" sz="1250" b="1">
                          <a:effectLst/>
                        </a:rPr>
                        <a:t>9852617621</a:t>
                      </a:r>
                    </a:p>
                  </a:txBody>
                  <a:tcPr marL="76200" marR="76200" marT="106680" marB="106680" anchor="ctr"/>
                </a:tc>
                <a:tc>
                  <a:txBody>
                    <a:bodyPr/>
                    <a:lstStyle/>
                    <a:p>
                      <a:pPr algn="ctr" fontAlgn="base"/>
                      <a:r>
                        <a:rPr lang="en-IN" sz="1250" b="1">
                          <a:effectLst/>
                        </a:rPr>
                        <a:t>21</a:t>
                      </a:r>
                    </a:p>
                  </a:txBody>
                  <a:tcPr marL="76200" marR="76200" marT="106680" marB="106680" anchor="ctr"/>
                </a:tc>
                <a:extLst>
                  <a:ext uri="{0D108BD9-81ED-4DB2-BD59-A6C34878D82A}">
                    <a16:rowId xmlns:a16="http://schemas.microsoft.com/office/drawing/2014/main" xmlns="" val="22199668"/>
                  </a:ext>
                </a:extLst>
              </a:tr>
              <a:tr h="298486">
                <a:tc>
                  <a:txBody>
                    <a:bodyPr/>
                    <a:lstStyle/>
                    <a:p>
                      <a:pPr algn="ctr" fontAlgn="base"/>
                      <a:r>
                        <a:rPr lang="en-IN" sz="1250" b="1">
                          <a:effectLst/>
                        </a:rPr>
                        <a:t>4</a:t>
                      </a:r>
                    </a:p>
                  </a:txBody>
                  <a:tcPr marL="76200" marR="76200" marT="106680" marB="106680" anchor="ctr"/>
                </a:tc>
                <a:tc>
                  <a:txBody>
                    <a:bodyPr/>
                    <a:lstStyle/>
                    <a:p>
                      <a:pPr algn="ctr" fontAlgn="base"/>
                      <a:r>
                        <a:rPr lang="en-IN" sz="1250" b="1">
                          <a:effectLst/>
                        </a:rPr>
                        <a:t>SURESH</a:t>
                      </a:r>
                    </a:p>
                  </a:txBody>
                  <a:tcPr marL="76200" marR="76200" marT="106680" marB="106680" anchor="ctr"/>
                </a:tc>
                <a:tc>
                  <a:txBody>
                    <a:bodyPr/>
                    <a:lstStyle/>
                    <a:p>
                      <a:pPr algn="ctr" fontAlgn="base"/>
                      <a:r>
                        <a:rPr lang="en-IN" sz="1250" b="1">
                          <a:effectLst/>
                        </a:rPr>
                        <a:t>DELHI</a:t>
                      </a:r>
                    </a:p>
                  </a:txBody>
                  <a:tcPr marL="76200" marR="76200" marT="106680" marB="106680" anchor="ctr"/>
                </a:tc>
                <a:tc>
                  <a:txBody>
                    <a:bodyPr/>
                    <a:lstStyle/>
                    <a:p>
                      <a:pPr algn="ctr" fontAlgn="base"/>
                      <a:r>
                        <a:rPr lang="en-IN" sz="1250" b="1">
                          <a:effectLst/>
                        </a:rPr>
                        <a:t>9156768971</a:t>
                      </a:r>
                    </a:p>
                  </a:txBody>
                  <a:tcPr marL="76200" marR="76200" marT="106680" marB="106680" anchor="ctr"/>
                </a:tc>
                <a:tc>
                  <a:txBody>
                    <a:bodyPr/>
                    <a:lstStyle/>
                    <a:p>
                      <a:pPr algn="ctr" fontAlgn="base"/>
                      <a:r>
                        <a:rPr lang="en-IN" sz="1250" b="1" dirty="0">
                          <a:effectLst/>
                        </a:rPr>
                        <a:t>18</a:t>
                      </a:r>
                    </a:p>
                  </a:txBody>
                  <a:tcPr marL="76200" marR="76200" marT="106680" marB="106680" anchor="ctr"/>
                </a:tc>
                <a:extLst>
                  <a:ext uri="{0D108BD9-81ED-4DB2-BD59-A6C34878D82A}">
                    <a16:rowId xmlns:a16="http://schemas.microsoft.com/office/drawing/2014/main" xmlns="" val="940683778"/>
                  </a:ext>
                </a:extLst>
              </a:tr>
            </a:tbl>
          </a:graphicData>
        </a:graphic>
      </p:graphicFrame>
      <p:sp>
        <p:nvSpPr>
          <p:cNvPr id="6" name="TextBox 5">
            <a:extLst>
              <a:ext uri="{FF2B5EF4-FFF2-40B4-BE49-F238E27FC236}">
                <a16:creationId xmlns:a16="http://schemas.microsoft.com/office/drawing/2014/main" xmlns="" id="{25F6DCC4-1D8F-44F0-B535-22A4AA65EFD3}"/>
              </a:ext>
            </a:extLst>
          </p:cNvPr>
          <p:cNvSpPr txBox="1"/>
          <p:nvPr/>
        </p:nvSpPr>
        <p:spPr>
          <a:xfrm>
            <a:off x="2869707" y="1156490"/>
            <a:ext cx="1267287" cy="369332"/>
          </a:xfrm>
          <a:prstGeom prst="rect">
            <a:avLst/>
          </a:prstGeom>
          <a:noFill/>
        </p:spPr>
        <p:txBody>
          <a:bodyPr wrap="square">
            <a:spAutoFit/>
          </a:bodyPr>
          <a:lstStyle/>
          <a:p>
            <a:r>
              <a:rPr lang="en-IN" b="1" i="0" dirty="0">
                <a:solidFill>
                  <a:srgbClr val="273239"/>
                </a:solidFill>
                <a:effectLst/>
                <a:latin typeface="urw-din"/>
              </a:rPr>
              <a:t>EMPLOYEE</a:t>
            </a:r>
            <a:endParaRPr lang="en-IN" dirty="0"/>
          </a:p>
        </p:txBody>
      </p:sp>
      <p:graphicFrame>
        <p:nvGraphicFramePr>
          <p:cNvPr id="7" name="Table 8">
            <a:extLst>
              <a:ext uri="{FF2B5EF4-FFF2-40B4-BE49-F238E27FC236}">
                <a16:creationId xmlns:a16="http://schemas.microsoft.com/office/drawing/2014/main" xmlns="" id="{5164537B-B284-44DE-A6A4-9885A1443FD8}"/>
              </a:ext>
            </a:extLst>
          </p:cNvPr>
          <p:cNvGraphicFramePr>
            <a:graphicFrameLocks noGrp="1"/>
          </p:cNvGraphicFramePr>
          <p:nvPr>
            <p:extLst>
              <p:ext uri="{D42A27DB-BD31-4B8C-83A1-F6EECF244321}">
                <p14:modId xmlns:p14="http://schemas.microsoft.com/office/powerpoint/2010/main" val="2397179185"/>
              </p:ext>
            </p:extLst>
          </p:nvPr>
        </p:nvGraphicFramePr>
        <p:xfrm>
          <a:off x="6573914" y="1570364"/>
          <a:ext cx="5194425" cy="2019300"/>
        </p:xfrm>
        <a:graphic>
          <a:graphicData uri="http://schemas.openxmlformats.org/drawingml/2006/table">
            <a:tbl>
              <a:tblPr firstRow="1" bandRow="1">
                <a:tableStyleId>{5C22544A-7EE6-4342-B048-85BDC9FD1C3A}</a:tableStyleId>
              </a:tblPr>
              <a:tblGrid>
                <a:gridCol w="1038885">
                  <a:extLst>
                    <a:ext uri="{9D8B030D-6E8A-4147-A177-3AD203B41FA5}">
                      <a16:colId xmlns:a16="http://schemas.microsoft.com/office/drawing/2014/main" xmlns="" val="3614153633"/>
                    </a:ext>
                  </a:extLst>
                </a:gridCol>
                <a:gridCol w="1038885">
                  <a:extLst>
                    <a:ext uri="{9D8B030D-6E8A-4147-A177-3AD203B41FA5}">
                      <a16:colId xmlns:a16="http://schemas.microsoft.com/office/drawing/2014/main" xmlns="" val="393091497"/>
                    </a:ext>
                  </a:extLst>
                </a:gridCol>
                <a:gridCol w="1038885">
                  <a:extLst>
                    <a:ext uri="{9D8B030D-6E8A-4147-A177-3AD203B41FA5}">
                      <a16:colId xmlns:a16="http://schemas.microsoft.com/office/drawing/2014/main" xmlns="" val="4094516659"/>
                    </a:ext>
                  </a:extLst>
                </a:gridCol>
                <a:gridCol w="1038885">
                  <a:extLst>
                    <a:ext uri="{9D8B030D-6E8A-4147-A177-3AD203B41FA5}">
                      <a16:colId xmlns:a16="http://schemas.microsoft.com/office/drawing/2014/main" xmlns="" val="2337788990"/>
                    </a:ext>
                  </a:extLst>
                </a:gridCol>
                <a:gridCol w="1038885">
                  <a:extLst>
                    <a:ext uri="{9D8B030D-6E8A-4147-A177-3AD203B41FA5}">
                      <a16:colId xmlns:a16="http://schemas.microsoft.com/office/drawing/2014/main" xmlns="" val="3010051805"/>
                    </a:ext>
                  </a:extLst>
                </a:gridCol>
              </a:tblGrid>
              <a:tr h="346426">
                <a:tc>
                  <a:txBody>
                    <a:bodyPr/>
                    <a:lstStyle/>
                    <a:p>
                      <a:pPr algn="ctr" fontAlgn="base"/>
                      <a:r>
                        <a:rPr lang="en-IN" sz="1250" b="1">
                          <a:effectLst/>
                        </a:rPr>
                        <a:t>ROLL_NO</a:t>
                      </a:r>
                    </a:p>
                  </a:txBody>
                  <a:tcPr marL="76200" marR="76200" marT="106680" marB="106680" anchor="ctr"/>
                </a:tc>
                <a:tc>
                  <a:txBody>
                    <a:bodyPr/>
                    <a:lstStyle/>
                    <a:p>
                      <a:pPr algn="ctr" fontAlgn="base"/>
                      <a:r>
                        <a:rPr lang="en-IN" sz="1250" b="1">
                          <a:effectLst/>
                        </a:rPr>
                        <a:t>NAME</a:t>
                      </a:r>
                    </a:p>
                  </a:txBody>
                  <a:tcPr marL="76200" marR="76200" marT="106680" marB="106680" anchor="ctr"/>
                </a:tc>
                <a:tc>
                  <a:txBody>
                    <a:bodyPr/>
                    <a:lstStyle/>
                    <a:p>
                      <a:pPr algn="ctr" fontAlgn="base"/>
                      <a:r>
                        <a:rPr lang="en-IN" sz="1250" b="1">
                          <a:effectLst/>
                        </a:rPr>
                        <a:t>ADDRESS</a:t>
                      </a:r>
                    </a:p>
                  </a:txBody>
                  <a:tcPr marL="76200" marR="76200" marT="106680" marB="106680" anchor="ctr"/>
                </a:tc>
                <a:tc>
                  <a:txBody>
                    <a:bodyPr/>
                    <a:lstStyle/>
                    <a:p>
                      <a:pPr algn="ctr" fontAlgn="base"/>
                      <a:r>
                        <a:rPr lang="en-IN" sz="1250" b="1">
                          <a:effectLst/>
                        </a:rPr>
                        <a:t>PHONE</a:t>
                      </a:r>
                    </a:p>
                  </a:txBody>
                  <a:tcPr marL="76200" marR="76200" marT="106680" marB="106680" anchor="ctr"/>
                </a:tc>
                <a:tc>
                  <a:txBody>
                    <a:bodyPr/>
                    <a:lstStyle/>
                    <a:p>
                      <a:pPr algn="ctr" fontAlgn="base"/>
                      <a:r>
                        <a:rPr lang="en-IN" sz="1250" b="1">
                          <a:effectLst/>
                        </a:rPr>
                        <a:t>AGE</a:t>
                      </a:r>
                    </a:p>
                  </a:txBody>
                  <a:tcPr marL="76200" marR="76200" marT="106680" marB="106680" anchor="ctr"/>
                </a:tc>
                <a:extLst>
                  <a:ext uri="{0D108BD9-81ED-4DB2-BD59-A6C34878D82A}">
                    <a16:rowId xmlns:a16="http://schemas.microsoft.com/office/drawing/2014/main" xmlns="" val="1543282249"/>
                  </a:ext>
                </a:extLst>
              </a:tr>
              <a:tr h="346426">
                <a:tc>
                  <a:txBody>
                    <a:bodyPr/>
                    <a:lstStyle/>
                    <a:p>
                      <a:pPr algn="ctr" fontAlgn="base"/>
                      <a:r>
                        <a:rPr lang="en-IN" sz="1250" b="1">
                          <a:effectLst/>
                        </a:rPr>
                        <a:t>1</a:t>
                      </a:r>
                    </a:p>
                  </a:txBody>
                  <a:tcPr marL="76200" marR="76200" marT="106680" marB="106680" anchor="ctr"/>
                </a:tc>
                <a:tc>
                  <a:txBody>
                    <a:bodyPr/>
                    <a:lstStyle/>
                    <a:p>
                      <a:pPr algn="ctr" fontAlgn="base"/>
                      <a:r>
                        <a:rPr lang="en-IN" sz="1250" b="1">
                          <a:effectLst/>
                        </a:rPr>
                        <a:t>RAM</a:t>
                      </a:r>
                    </a:p>
                  </a:txBody>
                  <a:tcPr marL="76200" marR="76200" marT="106680" marB="106680" anchor="ctr"/>
                </a:tc>
                <a:tc>
                  <a:txBody>
                    <a:bodyPr/>
                    <a:lstStyle/>
                    <a:p>
                      <a:pPr algn="ctr" fontAlgn="base"/>
                      <a:r>
                        <a:rPr lang="en-IN" sz="1250" b="1">
                          <a:effectLst/>
                        </a:rPr>
                        <a:t>DELHI</a:t>
                      </a:r>
                    </a:p>
                  </a:txBody>
                  <a:tcPr marL="76200" marR="76200" marT="106680" marB="106680" anchor="ctr"/>
                </a:tc>
                <a:tc>
                  <a:txBody>
                    <a:bodyPr/>
                    <a:lstStyle/>
                    <a:p>
                      <a:pPr algn="ctr" fontAlgn="base"/>
                      <a:r>
                        <a:rPr lang="en-IN" sz="1250" b="1">
                          <a:effectLst/>
                        </a:rPr>
                        <a:t>9455123451</a:t>
                      </a:r>
                    </a:p>
                  </a:txBody>
                  <a:tcPr marL="76200" marR="76200" marT="106680" marB="106680" anchor="ctr"/>
                </a:tc>
                <a:tc>
                  <a:txBody>
                    <a:bodyPr/>
                    <a:lstStyle/>
                    <a:p>
                      <a:pPr algn="ctr" fontAlgn="base"/>
                      <a:r>
                        <a:rPr lang="en-IN" sz="1250" b="1">
                          <a:effectLst/>
                        </a:rPr>
                        <a:t>18</a:t>
                      </a:r>
                    </a:p>
                  </a:txBody>
                  <a:tcPr marL="76200" marR="76200" marT="106680" marB="106680" anchor="ctr"/>
                </a:tc>
                <a:extLst>
                  <a:ext uri="{0D108BD9-81ED-4DB2-BD59-A6C34878D82A}">
                    <a16:rowId xmlns:a16="http://schemas.microsoft.com/office/drawing/2014/main" xmlns="" val="1891081867"/>
                  </a:ext>
                </a:extLst>
              </a:tr>
              <a:tr h="346426">
                <a:tc>
                  <a:txBody>
                    <a:bodyPr/>
                    <a:lstStyle/>
                    <a:p>
                      <a:pPr algn="ctr" fontAlgn="base"/>
                      <a:r>
                        <a:rPr lang="en-IN" sz="1250" b="1">
                          <a:effectLst/>
                        </a:rPr>
                        <a:t>2</a:t>
                      </a:r>
                    </a:p>
                  </a:txBody>
                  <a:tcPr marL="76200" marR="76200" marT="106680" marB="106680" anchor="ctr"/>
                </a:tc>
                <a:tc>
                  <a:txBody>
                    <a:bodyPr/>
                    <a:lstStyle/>
                    <a:p>
                      <a:pPr algn="ctr" fontAlgn="base"/>
                      <a:r>
                        <a:rPr lang="en-IN" sz="1250" b="1">
                          <a:effectLst/>
                        </a:rPr>
                        <a:t>RAMESH</a:t>
                      </a:r>
                    </a:p>
                  </a:txBody>
                  <a:tcPr marL="76200" marR="76200" marT="106680" marB="106680" anchor="ctr"/>
                </a:tc>
                <a:tc>
                  <a:txBody>
                    <a:bodyPr/>
                    <a:lstStyle/>
                    <a:p>
                      <a:pPr algn="ctr" fontAlgn="base"/>
                      <a:r>
                        <a:rPr lang="en-IN" sz="1250" b="1">
                          <a:effectLst/>
                        </a:rPr>
                        <a:t>GURGAON</a:t>
                      </a:r>
                    </a:p>
                  </a:txBody>
                  <a:tcPr marL="76200" marR="76200" marT="106680" marB="106680" anchor="ctr"/>
                </a:tc>
                <a:tc>
                  <a:txBody>
                    <a:bodyPr/>
                    <a:lstStyle/>
                    <a:p>
                      <a:pPr algn="ctr" fontAlgn="base"/>
                      <a:r>
                        <a:rPr lang="en-IN" sz="1250" b="1">
                          <a:effectLst/>
                        </a:rPr>
                        <a:t>9652431543</a:t>
                      </a:r>
                    </a:p>
                  </a:txBody>
                  <a:tcPr marL="76200" marR="76200" marT="106680" marB="106680" anchor="ctr"/>
                </a:tc>
                <a:tc>
                  <a:txBody>
                    <a:bodyPr/>
                    <a:lstStyle/>
                    <a:p>
                      <a:pPr algn="ctr" fontAlgn="base"/>
                      <a:r>
                        <a:rPr lang="en-IN" sz="1250" b="1">
                          <a:effectLst/>
                        </a:rPr>
                        <a:t>18</a:t>
                      </a:r>
                    </a:p>
                  </a:txBody>
                  <a:tcPr marL="76200" marR="76200" marT="106680" marB="106680" anchor="ctr"/>
                </a:tc>
                <a:extLst>
                  <a:ext uri="{0D108BD9-81ED-4DB2-BD59-A6C34878D82A}">
                    <a16:rowId xmlns:a16="http://schemas.microsoft.com/office/drawing/2014/main" xmlns="" val="4282567860"/>
                  </a:ext>
                </a:extLst>
              </a:tr>
              <a:tr h="346426">
                <a:tc>
                  <a:txBody>
                    <a:bodyPr/>
                    <a:lstStyle/>
                    <a:p>
                      <a:pPr algn="ctr" fontAlgn="base"/>
                      <a:r>
                        <a:rPr lang="en-IN" sz="1250" b="1">
                          <a:effectLst/>
                        </a:rPr>
                        <a:t>3</a:t>
                      </a:r>
                    </a:p>
                  </a:txBody>
                  <a:tcPr marL="76200" marR="76200" marT="106680" marB="106680" anchor="ctr"/>
                </a:tc>
                <a:tc>
                  <a:txBody>
                    <a:bodyPr/>
                    <a:lstStyle/>
                    <a:p>
                      <a:pPr algn="ctr" fontAlgn="base"/>
                      <a:r>
                        <a:rPr lang="en-IN" sz="1250" b="1">
                          <a:effectLst/>
                        </a:rPr>
                        <a:t>SUJIT</a:t>
                      </a:r>
                    </a:p>
                  </a:txBody>
                  <a:tcPr marL="76200" marR="76200" marT="106680" marB="106680" anchor="ctr"/>
                </a:tc>
                <a:tc>
                  <a:txBody>
                    <a:bodyPr/>
                    <a:lstStyle/>
                    <a:p>
                      <a:pPr algn="ctr" fontAlgn="base"/>
                      <a:r>
                        <a:rPr lang="en-IN" sz="1250" b="1">
                          <a:effectLst/>
                        </a:rPr>
                        <a:t>ROHTAK</a:t>
                      </a:r>
                    </a:p>
                  </a:txBody>
                  <a:tcPr marL="76200" marR="76200" marT="106680" marB="106680" anchor="ctr"/>
                </a:tc>
                <a:tc>
                  <a:txBody>
                    <a:bodyPr/>
                    <a:lstStyle/>
                    <a:p>
                      <a:pPr algn="ctr" fontAlgn="base"/>
                      <a:r>
                        <a:rPr lang="en-IN" sz="1250" b="1">
                          <a:effectLst/>
                        </a:rPr>
                        <a:t>9156253131</a:t>
                      </a:r>
                    </a:p>
                  </a:txBody>
                  <a:tcPr marL="76200" marR="76200" marT="106680" marB="106680" anchor="ctr"/>
                </a:tc>
                <a:tc>
                  <a:txBody>
                    <a:bodyPr/>
                    <a:lstStyle/>
                    <a:p>
                      <a:pPr algn="ctr" fontAlgn="base"/>
                      <a:r>
                        <a:rPr lang="en-IN" sz="1250" b="1">
                          <a:effectLst/>
                        </a:rPr>
                        <a:t>20</a:t>
                      </a:r>
                    </a:p>
                  </a:txBody>
                  <a:tcPr marL="76200" marR="76200" marT="106680" marB="106680" anchor="ctr"/>
                </a:tc>
                <a:extLst>
                  <a:ext uri="{0D108BD9-81ED-4DB2-BD59-A6C34878D82A}">
                    <a16:rowId xmlns:a16="http://schemas.microsoft.com/office/drawing/2014/main" xmlns="" val="2493886791"/>
                  </a:ext>
                </a:extLst>
              </a:tr>
              <a:tr h="346426">
                <a:tc>
                  <a:txBody>
                    <a:bodyPr/>
                    <a:lstStyle/>
                    <a:p>
                      <a:pPr algn="ctr" fontAlgn="base"/>
                      <a:r>
                        <a:rPr lang="en-IN" sz="1250" b="1">
                          <a:effectLst/>
                        </a:rPr>
                        <a:t>4</a:t>
                      </a:r>
                    </a:p>
                  </a:txBody>
                  <a:tcPr marL="76200" marR="76200" marT="106680" marB="106680" anchor="ctr"/>
                </a:tc>
                <a:tc>
                  <a:txBody>
                    <a:bodyPr/>
                    <a:lstStyle/>
                    <a:p>
                      <a:pPr algn="ctr" fontAlgn="base"/>
                      <a:r>
                        <a:rPr lang="en-IN" sz="1250" b="1">
                          <a:effectLst/>
                        </a:rPr>
                        <a:t>SURESH</a:t>
                      </a:r>
                    </a:p>
                  </a:txBody>
                  <a:tcPr marL="76200" marR="76200" marT="106680" marB="106680" anchor="ctr"/>
                </a:tc>
                <a:tc>
                  <a:txBody>
                    <a:bodyPr/>
                    <a:lstStyle/>
                    <a:p>
                      <a:pPr algn="ctr" fontAlgn="base"/>
                      <a:r>
                        <a:rPr lang="en-IN" sz="1250" b="1">
                          <a:effectLst/>
                        </a:rPr>
                        <a:t>DELHI</a:t>
                      </a:r>
                    </a:p>
                  </a:txBody>
                  <a:tcPr marL="76200" marR="76200" marT="106680" marB="106680" anchor="ctr"/>
                </a:tc>
                <a:tc>
                  <a:txBody>
                    <a:bodyPr/>
                    <a:lstStyle/>
                    <a:p>
                      <a:pPr algn="ctr" fontAlgn="base"/>
                      <a:r>
                        <a:rPr lang="en-IN" sz="1250" b="1">
                          <a:effectLst/>
                        </a:rPr>
                        <a:t>9156768971</a:t>
                      </a:r>
                    </a:p>
                  </a:txBody>
                  <a:tcPr marL="76200" marR="76200" marT="106680" marB="106680" anchor="ctr"/>
                </a:tc>
                <a:tc>
                  <a:txBody>
                    <a:bodyPr/>
                    <a:lstStyle/>
                    <a:p>
                      <a:pPr algn="ctr" fontAlgn="base"/>
                      <a:r>
                        <a:rPr lang="en-IN" sz="1250" b="1" dirty="0">
                          <a:effectLst/>
                        </a:rPr>
                        <a:t>18</a:t>
                      </a:r>
                    </a:p>
                  </a:txBody>
                  <a:tcPr marL="76200" marR="76200" marT="106680" marB="106680" anchor="ctr"/>
                </a:tc>
                <a:extLst>
                  <a:ext uri="{0D108BD9-81ED-4DB2-BD59-A6C34878D82A}">
                    <a16:rowId xmlns:a16="http://schemas.microsoft.com/office/drawing/2014/main" xmlns="" val="3026340836"/>
                  </a:ext>
                </a:extLst>
              </a:tr>
            </a:tbl>
          </a:graphicData>
        </a:graphic>
      </p:graphicFrame>
      <p:sp>
        <p:nvSpPr>
          <p:cNvPr id="8" name="TextBox 7">
            <a:extLst>
              <a:ext uri="{FF2B5EF4-FFF2-40B4-BE49-F238E27FC236}">
                <a16:creationId xmlns:a16="http://schemas.microsoft.com/office/drawing/2014/main" xmlns="" id="{56FDBFA5-AA9F-4F9A-B11C-38A8F5FCB359}"/>
              </a:ext>
            </a:extLst>
          </p:cNvPr>
          <p:cNvSpPr txBox="1"/>
          <p:nvPr/>
        </p:nvSpPr>
        <p:spPr>
          <a:xfrm>
            <a:off x="8680144" y="1156490"/>
            <a:ext cx="1147437" cy="369332"/>
          </a:xfrm>
          <a:prstGeom prst="rect">
            <a:avLst/>
          </a:prstGeom>
          <a:noFill/>
        </p:spPr>
        <p:txBody>
          <a:bodyPr wrap="square">
            <a:spAutoFit/>
          </a:bodyPr>
          <a:lstStyle/>
          <a:p>
            <a:r>
              <a:rPr lang="en-IN" b="1" i="0" dirty="0">
                <a:solidFill>
                  <a:srgbClr val="273239"/>
                </a:solidFill>
                <a:effectLst/>
                <a:latin typeface="urw-din"/>
              </a:rPr>
              <a:t>STUDENT</a:t>
            </a:r>
            <a:r>
              <a:rPr lang="en-IN" b="0" i="0" dirty="0">
                <a:solidFill>
                  <a:srgbClr val="273239"/>
                </a:solidFill>
                <a:effectLst/>
                <a:latin typeface="urw-din"/>
              </a:rPr>
              <a:t> </a:t>
            </a:r>
            <a:endParaRPr lang="en-IN" dirty="0"/>
          </a:p>
        </p:txBody>
      </p:sp>
      <p:sp>
        <p:nvSpPr>
          <p:cNvPr id="10" name="TextBox 9">
            <a:extLst>
              <a:ext uri="{FF2B5EF4-FFF2-40B4-BE49-F238E27FC236}">
                <a16:creationId xmlns:a16="http://schemas.microsoft.com/office/drawing/2014/main" xmlns="" id="{E2EE961D-3AEE-4B61-8D63-4F99D55B91BF}"/>
              </a:ext>
            </a:extLst>
          </p:cNvPr>
          <p:cNvSpPr txBox="1"/>
          <p:nvPr/>
        </p:nvSpPr>
        <p:spPr>
          <a:xfrm>
            <a:off x="1286276" y="3947317"/>
            <a:ext cx="6094520" cy="461665"/>
          </a:xfrm>
          <a:prstGeom prst="rect">
            <a:avLst/>
          </a:prstGeom>
          <a:noFill/>
        </p:spPr>
        <p:txBody>
          <a:bodyPr wrap="square">
            <a:spAutoFit/>
          </a:bodyPr>
          <a:lstStyle/>
          <a:p>
            <a:r>
              <a:rPr lang="en-IN" sz="2400" b="0" i="0" dirty="0">
                <a:solidFill>
                  <a:srgbClr val="273239"/>
                </a:solidFill>
                <a:effectLst/>
                <a:latin typeface="urw-din"/>
              </a:rPr>
              <a:t>Find person who are student but not employee:</a:t>
            </a:r>
            <a:endParaRPr lang="en-IN" sz="2400" dirty="0"/>
          </a:p>
        </p:txBody>
      </p:sp>
      <p:sp>
        <p:nvSpPr>
          <p:cNvPr id="11" name="Rectangle 1">
            <a:extLst>
              <a:ext uri="{FF2B5EF4-FFF2-40B4-BE49-F238E27FC236}">
                <a16:creationId xmlns:a16="http://schemas.microsoft.com/office/drawing/2014/main" xmlns="" id="{F175E146-F63D-469F-893B-D4A2AB0A0B6E}"/>
              </a:ext>
            </a:extLst>
          </p:cNvPr>
          <p:cNvSpPr>
            <a:spLocks noChangeArrowheads="1"/>
          </p:cNvSpPr>
          <p:nvPr/>
        </p:nvSpPr>
        <p:spPr bwMode="auto">
          <a:xfrm>
            <a:off x="5264459" y="4458858"/>
            <a:ext cx="26633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273239"/>
                </a:solidFill>
                <a:effectLst/>
                <a:latin typeface="Consolas" panose="020B0609020204030204" pitchFamily="49" charset="0"/>
              </a:rPr>
              <a:t>STUDENT - EMPLOYEE</a:t>
            </a:r>
            <a:r>
              <a:rPr kumimoji="0" lang="en-US" altLang="en-US" sz="2000" b="0" i="0" u="none" strike="noStrike" cap="none" normalizeH="0" baseline="0">
                <a:ln>
                  <a:noFill/>
                </a:ln>
                <a:solidFill>
                  <a:schemeClr val="tx1"/>
                </a:solidFill>
                <a:effectLst/>
              </a:rPr>
              <a:t> </a:t>
            </a:r>
            <a:endParaRPr kumimoji="0" lang="en-US" altLang="en-US" sz="2000" b="0" i="0" u="none" strike="noStrike" cap="none" normalizeH="0" baseline="0">
              <a:ln>
                <a:noFill/>
              </a:ln>
              <a:solidFill>
                <a:schemeClr val="tx1"/>
              </a:solidFill>
              <a:effectLst/>
              <a:latin typeface="Arial" panose="020B0604020202020204" pitchFamily="34" charset="0"/>
            </a:endParaRPr>
          </a:p>
        </p:txBody>
      </p:sp>
      <p:graphicFrame>
        <p:nvGraphicFramePr>
          <p:cNvPr id="12" name="Table 12">
            <a:extLst>
              <a:ext uri="{FF2B5EF4-FFF2-40B4-BE49-F238E27FC236}">
                <a16:creationId xmlns:a16="http://schemas.microsoft.com/office/drawing/2014/main" xmlns="" id="{51B728BB-3440-41DE-8235-B216F7E26D17}"/>
              </a:ext>
            </a:extLst>
          </p:cNvPr>
          <p:cNvGraphicFramePr>
            <a:graphicFrameLocks noGrp="1"/>
          </p:cNvGraphicFramePr>
          <p:nvPr>
            <p:extLst>
              <p:ext uri="{D42A27DB-BD31-4B8C-83A1-F6EECF244321}">
                <p14:modId xmlns:p14="http://schemas.microsoft.com/office/powerpoint/2010/main" val="2286039803"/>
              </p:ext>
            </p:extLst>
          </p:nvPr>
        </p:nvGraphicFramePr>
        <p:xfrm>
          <a:off x="4333536" y="4965383"/>
          <a:ext cx="4892585" cy="1211580"/>
        </p:xfrm>
        <a:graphic>
          <a:graphicData uri="http://schemas.openxmlformats.org/drawingml/2006/table">
            <a:tbl>
              <a:tblPr firstRow="1" bandRow="1">
                <a:tableStyleId>{5C22544A-7EE6-4342-B048-85BDC9FD1C3A}</a:tableStyleId>
              </a:tblPr>
              <a:tblGrid>
                <a:gridCol w="978517">
                  <a:extLst>
                    <a:ext uri="{9D8B030D-6E8A-4147-A177-3AD203B41FA5}">
                      <a16:colId xmlns:a16="http://schemas.microsoft.com/office/drawing/2014/main" xmlns="" val="1200288522"/>
                    </a:ext>
                  </a:extLst>
                </a:gridCol>
                <a:gridCol w="978517">
                  <a:extLst>
                    <a:ext uri="{9D8B030D-6E8A-4147-A177-3AD203B41FA5}">
                      <a16:colId xmlns:a16="http://schemas.microsoft.com/office/drawing/2014/main" xmlns="" val="3012278480"/>
                    </a:ext>
                  </a:extLst>
                </a:gridCol>
                <a:gridCol w="978517">
                  <a:extLst>
                    <a:ext uri="{9D8B030D-6E8A-4147-A177-3AD203B41FA5}">
                      <a16:colId xmlns:a16="http://schemas.microsoft.com/office/drawing/2014/main" xmlns="" val="620931326"/>
                    </a:ext>
                  </a:extLst>
                </a:gridCol>
                <a:gridCol w="978517">
                  <a:extLst>
                    <a:ext uri="{9D8B030D-6E8A-4147-A177-3AD203B41FA5}">
                      <a16:colId xmlns:a16="http://schemas.microsoft.com/office/drawing/2014/main" xmlns="" val="3830158368"/>
                    </a:ext>
                  </a:extLst>
                </a:gridCol>
                <a:gridCol w="978517">
                  <a:extLst>
                    <a:ext uri="{9D8B030D-6E8A-4147-A177-3AD203B41FA5}">
                      <a16:colId xmlns:a16="http://schemas.microsoft.com/office/drawing/2014/main" xmlns="" val="1879062734"/>
                    </a:ext>
                  </a:extLst>
                </a:gridCol>
              </a:tblGrid>
              <a:tr h="370840">
                <a:tc>
                  <a:txBody>
                    <a:bodyPr/>
                    <a:lstStyle/>
                    <a:p>
                      <a:pPr algn="ctr" fontAlgn="base"/>
                      <a:r>
                        <a:rPr lang="en-IN" sz="1250" b="1">
                          <a:effectLst/>
                        </a:rPr>
                        <a:t>ROLL_NO</a:t>
                      </a:r>
                    </a:p>
                  </a:txBody>
                  <a:tcPr marL="76200" marR="76200" marT="106680" marB="106680" anchor="ctr"/>
                </a:tc>
                <a:tc>
                  <a:txBody>
                    <a:bodyPr/>
                    <a:lstStyle/>
                    <a:p>
                      <a:pPr algn="ctr" fontAlgn="base"/>
                      <a:r>
                        <a:rPr lang="en-IN" sz="1250" b="1">
                          <a:effectLst/>
                        </a:rPr>
                        <a:t>NAME</a:t>
                      </a:r>
                    </a:p>
                  </a:txBody>
                  <a:tcPr marL="76200" marR="76200" marT="106680" marB="106680" anchor="ctr"/>
                </a:tc>
                <a:tc>
                  <a:txBody>
                    <a:bodyPr/>
                    <a:lstStyle/>
                    <a:p>
                      <a:pPr algn="ctr" fontAlgn="base"/>
                      <a:r>
                        <a:rPr lang="en-IN" sz="1250" b="1">
                          <a:effectLst/>
                        </a:rPr>
                        <a:t>ADDRESS</a:t>
                      </a:r>
                    </a:p>
                  </a:txBody>
                  <a:tcPr marL="76200" marR="76200" marT="106680" marB="106680" anchor="ctr"/>
                </a:tc>
                <a:tc>
                  <a:txBody>
                    <a:bodyPr/>
                    <a:lstStyle/>
                    <a:p>
                      <a:pPr algn="ctr" fontAlgn="base"/>
                      <a:r>
                        <a:rPr lang="en-IN" sz="1250" b="1">
                          <a:effectLst/>
                        </a:rPr>
                        <a:t>PHONE</a:t>
                      </a:r>
                    </a:p>
                  </a:txBody>
                  <a:tcPr marL="76200" marR="76200" marT="106680" marB="106680" anchor="ctr"/>
                </a:tc>
                <a:tc>
                  <a:txBody>
                    <a:bodyPr/>
                    <a:lstStyle/>
                    <a:p>
                      <a:pPr algn="ctr" fontAlgn="base"/>
                      <a:r>
                        <a:rPr lang="en-IN" sz="1250" b="1">
                          <a:effectLst/>
                        </a:rPr>
                        <a:t>AGE</a:t>
                      </a:r>
                    </a:p>
                  </a:txBody>
                  <a:tcPr marL="76200" marR="76200" marT="106680" marB="106680" anchor="ctr"/>
                </a:tc>
                <a:extLst>
                  <a:ext uri="{0D108BD9-81ED-4DB2-BD59-A6C34878D82A}">
                    <a16:rowId xmlns:a16="http://schemas.microsoft.com/office/drawing/2014/main" xmlns="" val="2228541144"/>
                  </a:ext>
                </a:extLst>
              </a:tr>
              <a:tr h="370840">
                <a:tc>
                  <a:txBody>
                    <a:bodyPr/>
                    <a:lstStyle/>
                    <a:p>
                      <a:pPr algn="ctr" fontAlgn="base"/>
                      <a:r>
                        <a:rPr lang="en-IN" sz="1250" b="1">
                          <a:effectLst/>
                        </a:rPr>
                        <a:t>2</a:t>
                      </a:r>
                    </a:p>
                  </a:txBody>
                  <a:tcPr marL="76200" marR="76200" marT="106680" marB="106680" anchor="ctr"/>
                </a:tc>
                <a:tc>
                  <a:txBody>
                    <a:bodyPr/>
                    <a:lstStyle/>
                    <a:p>
                      <a:pPr algn="ctr" fontAlgn="base"/>
                      <a:r>
                        <a:rPr lang="en-IN" sz="1250" b="1">
                          <a:effectLst/>
                        </a:rPr>
                        <a:t>RAMESH</a:t>
                      </a:r>
                    </a:p>
                  </a:txBody>
                  <a:tcPr marL="76200" marR="76200" marT="106680" marB="106680" anchor="ctr"/>
                </a:tc>
                <a:tc>
                  <a:txBody>
                    <a:bodyPr/>
                    <a:lstStyle/>
                    <a:p>
                      <a:pPr algn="ctr" fontAlgn="base"/>
                      <a:r>
                        <a:rPr lang="en-IN" sz="1250" b="1">
                          <a:effectLst/>
                        </a:rPr>
                        <a:t>GURGAON</a:t>
                      </a:r>
                    </a:p>
                  </a:txBody>
                  <a:tcPr marL="76200" marR="76200" marT="106680" marB="106680" anchor="ctr"/>
                </a:tc>
                <a:tc>
                  <a:txBody>
                    <a:bodyPr/>
                    <a:lstStyle/>
                    <a:p>
                      <a:pPr algn="ctr" fontAlgn="base"/>
                      <a:r>
                        <a:rPr lang="en-IN" sz="1250" b="1">
                          <a:effectLst/>
                        </a:rPr>
                        <a:t>9652431543</a:t>
                      </a:r>
                    </a:p>
                  </a:txBody>
                  <a:tcPr marL="76200" marR="76200" marT="106680" marB="106680" anchor="ctr"/>
                </a:tc>
                <a:tc>
                  <a:txBody>
                    <a:bodyPr/>
                    <a:lstStyle/>
                    <a:p>
                      <a:pPr algn="ctr" fontAlgn="base"/>
                      <a:r>
                        <a:rPr lang="en-IN" sz="1250" b="1">
                          <a:effectLst/>
                        </a:rPr>
                        <a:t>18</a:t>
                      </a:r>
                    </a:p>
                  </a:txBody>
                  <a:tcPr marL="76200" marR="76200" marT="106680" marB="106680" anchor="ctr"/>
                </a:tc>
                <a:extLst>
                  <a:ext uri="{0D108BD9-81ED-4DB2-BD59-A6C34878D82A}">
                    <a16:rowId xmlns:a16="http://schemas.microsoft.com/office/drawing/2014/main" xmlns="" val="3847811926"/>
                  </a:ext>
                </a:extLst>
              </a:tr>
              <a:tr h="370840">
                <a:tc>
                  <a:txBody>
                    <a:bodyPr/>
                    <a:lstStyle/>
                    <a:p>
                      <a:pPr algn="ctr" fontAlgn="base"/>
                      <a:r>
                        <a:rPr lang="en-IN" sz="1250" b="1">
                          <a:effectLst/>
                        </a:rPr>
                        <a:t>3</a:t>
                      </a:r>
                    </a:p>
                  </a:txBody>
                  <a:tcPr marL="76200" marR="76200" marT="106680" marB="106680" anchor="ctr"/>
                </a:tc>
                <a:tc>
                  <a:txBody>
                    <a:bodyPr/>
                    <a:lstStyle/>
                    <a:p>
                      <a:pPr algn="ctr" fontAlgn="base"/>
                      <a:r>
                        <a:rPr lang="en-IN" sz="1250" b="1">
                          <a:effectLst/>
                        </a:rPr>
                        <a:t>SUJIT</a:t>
                      </a:r>
                    </a:p>
                  </a:txBody>
                  <a:tcPr marL="76200" marR="76200" marT="106680" marB="106680" anchor="ctr"/>
                </a:tc>
                <a:tc>
                  <a:txBody>
                    <a:bodyPr/>
                    <a:lstStyle/>
                    <a:p>
                      <a:pPr algn="ctr" fontAlgn="base"/>
                      <a:r>
                        <a:rPr lang="en-IN" sz="1250" b="1">
                          <a:effectLst/>
                        </a:rPr>
                        <a:t>ROHTAK</a:t>
                      </a:r>
                    </a:p>
                  </a:txBody>
                  <a:tcPr marL="76200" marR="76200" marT="106680" marB="106680" anchor="ctr"/>
                </a:tc>
                <a:tc>
                  <a:txBody>
                    <a:bodyPr/>
                    <a:lstStyle/>
                    <a:p>
                      <a:pPr algn="ctr" fontAlgn="base"/>
                      <a:r>
                        <a:rPr lang="en-IN" sz="1250" b="1">
                          <a:effectLst/>
                        </a:rPr>
                        <a:t>9156253131</a:t>
                      </a:r>
                    </a:p>
                  </a:txBody>
                  <a:tcPr marL="76200" marR="76200" marT="106680" marB="106680" anchor="ctr"/>
                </a:tc>
                <a:tc>
                  <a:txBody>
                    <a:bodyPr/>
                    <a:lstStyle/>
                    <a:p>
                      <a:pPr algn="ctr" fontAlgn="base"/>
                      <a:r>
                        <a:rPr lang="en-IN" sz="1250" b="1" dirty="0">
                          <a:effectLst/>
                        </a:rPr>
                        <a:t>20</a:t>
                      </a:r>
                    </a:p>
                  </a:txBody>
                  <a:tcPr marL="76200" marR="76200" marT="106680" marB="106680" anchor="ctr"/>
                </a:tc>
                <a:extLst>
                  <a:ext uri="{0D108BD9-81ED-4DB2-BD59-A6C34878D82A}">
                    <a16:rowId xmlns:a16="http://schemas.microsoft.com/office/drawing/2014/main" xmlns="" val="300765659"/>
                  </a:ext>
                </a:extLst>
              </a:tr>
            </a:tbl>
          </a:graphicData>
        </a:graphic>
      </p:graphicFrame>
    </p:spTree>
    <p:extLst>
      <p:ext uri="{BB962C8B-B14F-4D97-AF65-F5344CB8AC3E}">
        <p14:creationId xmlns:p14="http://schemas.microsoft.com/office/powerpoint/2010/main" val="1801634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C9D5AD9-7E3A-4FB4-ABBA-26E71D708442}"/>
              </a:ext>
            </a:extLst>
          </p:cNvPr>
          <p:cNvSpPr>
            <a:spLocks noGrp="1"/>
          </p:cNvSpPr>
          <p:nvPr>
            <p:ph idx="1"/>
          </p:nvPr>
        </p:nvSpPr>
        <p:spPr>
          <a:xfrm>
            <a:off x="1145218" y="790113"/>
            <a:ext cx="10910657" cy="5974672"/>
          </a:xfrm>
        </p:spPr>
        <p:txBody>
          <a:bodyPr>
            <a:noAutofit/>
          </a:bodyPr>
          <a:lstStyle/>
          <a:p>
            <a:pPr>
              <a:lnSpc>
                <a:spcPct val="90000"/>
              </a:lnSpc>
              <a:buFont typeface="Wingdings" panose="05000000000000000000" pitchFamily="2" charset="2"/>
              <a:buChar char="q"/>
              <a:tabLst>
                <a:tab pos="1658938" algn="l"/>
                <a:tab pos="3149600" algn="ctr"/>
                <a:tab pos="3425825" algn="l"/>
              </a:tabLst>
            </a:pPr>
            <a:r>
              <a:rPr lang="en-US" altLang="en-US" dirty="0">
                <a:sym typeface="Symbol" panose="05050102010706020507" pitchFamily="18" charset="2"/>
              </a:rPr>
              <a:t>We allow comparisons using </a:t>
            </a:r>
          </a:p>
          <a:p>
            <a:pPr>
              <a:lnSpc>
                <a:spcPct val="90000"/>
              </a:lnSpc>
              <a:buNone/>
              <a:tabLst>
                <a:tab pos="1658938" algn="l"/>
                <a:tab pos="3149600" algn="ctr"/>
                <a:tab pos="3425825" algn="l"/>
              </a:tabLst>
            </a:pPr>
            <a:r>
              <a:rPr lang="en-US" altLang="en-US" dirty="0">
                <a:sym typeface="Symbol" panose="05050102010706020507" pitchFamily="18" charset="2"/>
              </a:rPr>
              <a:t>                     =, , &gt;, . &lt;. </a:t>
            </a:r>
          </a:p>
          <a:p>
            <a:pPr>
              <a:lnSpc>
                <a:spcPct val="90000"/>
              </a:lnSpc>
              <a:buNone/>
              <a:tabLst>
                <a:tab pos="1658938" algn="l"/>
                <a:tab pos="3149600" algn="ctr"/>
                <a:tab pos="3425825" algn="l"/>
              </a:tabLst>
            </a:pPr>
            <a:r>
              <a:rPr lang="en-US" altLang="en-US" dirty="0">
                <a:sym typeface="Symbol" panose="05050102010706020507" pitchFamily="18" charset="2"/>
              </a:rPr>
              <a:t>       in the selection predicate. </a:t>
            </a:r>
          </a:p>
          <a:p>
            <a:pPr>
              <a:lnSpc>
                <a:spcPct val="90000"/>
              </a:lnSpc>
              <a:buFont typeface="Wingdings" panose="05000000000000000000" pitchFamily="2" charset="2"/>
              <a:buChar char="q"/>
              <a:tabLst>
                <a:tab pos="1658938" algn="l"/>
                <a:tab pos="3149600" algn="ctr"/>
                <a:tab pos="3425825" algn="l"/>
              </a:tabLst>
            </a:pPr>
            <a:r>
              <a:rPr lang="en-US" altLang="en-US" dirty="0">
                <a:sym typeface="Symbol" panose="05050102010706020507" pitchFamily="18" charset="2"/>
              </a:rPr>
              <a:t>We can combine several predicates into a larger predicate by using connectives:</a:t>
            </a:r>
          </a:p>
          <a:p>
            <a:pPr>
              <a:lnSpc>
                <a:spcPct val="90000"/>
              </a:lnSpc>
              <a:buNone/>
              <a:tabLst>
                <a:tab pos="1658938" algn="l"/>
                <a:tab pos="3149600" algn="ctr"/>
                <a:tab pos="3425825" algn="l"/>
              </a:tabLst>
            </a:pPr>
            <a:r>
              <a:rPr lang="en-US" altLang="en-US" dirty="0">
                <a:sym typeface="Symbol" panose="05050102010706020507" pitchFamily="18" charset="2"/>
              </a:rPr>
              <a:t>                    (</a:t>
            </a:r>
            <a:r>
              <a:rPr lang="en-US" altLang="en-US" b="1" dirty="0">
                <a:sym typeface="Symbol" panose="05050102010706020507" pitchFamily="18" charset="2"/>
              </a:rPr>
              <a:t>and</a:t>
            </a:r>
            <a:r>
              <a:rPr lang="en-US" altLang="en-US" dirty="0">
                <a:sym typeface="Symbol" panose="05050102010706020507" pitchFamily="18" charset="2"/>
              </a:rPr>
              <a:t>),  (</a:t>
            </a:r>
            <a:r>
              <a:rPr lang="en-US" altLang="en-US" b="1" dirty="0">
                <a:sym typeface="Symbol" panose="05050102010706020507" pitchFamily="18" charset="2"/>
              </a:rPr>
              <a:t>or</a:t>
            </a:r>
            <a:r>
              <a:rPr lang="en-US" altLang="en-US" dirty="0">
                <a:sym typeface="Symbol" panose="05050102010706020507" pitchFamily="18" charset="2"/>
              </a:rPr>
              <a:t>),  (</a:t>
            </a:r>
            <a:r>
              <a:rPr lang="en-US" altLang="en-US" b="1" dirty="0">
                <a:sym typeface="Symbol" panose="05050102010706020507" pitchFamily="18" charset="2"/>
              </a:rPr>
              <a:t>not</a:t>
            </a:r>
            <a:r>
              <a:rPr lang="en-US" altLang="en-US" dirty="0">
                <a:sym typeface="Symbol" panose="05050102010706020507" pitchFamily="18" charset="2"/>
              </a:rPr>
              <a:t>)</a:t>
            </a:r>
          </a:p>
          <a:p>
            <a:pPr>
              <a:lnSpc>
                <a:spcPct val="90000"/>
              </a:lnSpc>
              <a:buFont typeface="Wingdings" panose="05000000000000000000" pitchFamily="2" charset="2"/>
              <a:buChar char="q"/>
              <a:tabLst>
                <a:tab pos="1658938" algn="l"/>
                <a:tab pos="3149600" algn="ctr"/>
                <a:tab pos="3425825" algn="l"/>
              </a:tabLst>
            </a:pPr>
            <a:r>
              <a:rPr lang="en-US" altLang="en-US" dirty="0">
                <a:sym typeface="Symbol" panose="05050102010706020507" pitchFamily="18" charset="2"/>
              </a:rPr>
              <a:t>Example: Find the instructors in Physics with a salary greater $90,000, we write:</a:t>
            </a:r>
          </a:p>
          <a:p>
            <a:pPr marL="0" indent="0">
              <a:lnSpc>
                <a:spcPct val="90000"/>
              </a:lnSpc>
              <a:buNone/>
              <a:tabLst>
                <a:tab pos="1658938" algn="l"/>
                <a:tab pos="3149600" algn="ctr"/>
                <a:tab pos="3425825" algn="l"/>
              </a:tabLst>
            </a:pPr>
            <a:r>
              <a:rPr lang="en-US" altLang="en-US" dirty="0">
                <a:sym typeface="Symbol" panose="05050102010706020507" pitchFamily="18" charset="2"/>
              </a:rPr>
              <a:t>           </a:t>
            </a:r>
            <a:r>
              <a:rPr lang="en-US" altLang="en-US" i="1" dirty="0">
                <a:sym typeface="Symbol" panose="05050102010706020507" pitchFamily="18" charset="2"/>
              </a:rPr>
              <a:t></a:t>
            </a:r>
            <a:r>
              <a:rPr lang="en-US" altLang="en-US" dirty="0">
                <a:sym typeface="Symbol" panose="05050102010706020507" pitchFamily="18" charset="2"/>
              </a:rPr>
              <a:t> </a:t>
            </a:r>
            <a:r>
              <a:rPr lang="en-US" altLang="en-US" i="1" baseline="-25000" dirty="0" err="1">
                <a:sym typeface="Symbol" panose="05050102010706020507" pitchFamily="18" charset="2"/>
              </a:rPr>
              <a:t>dept_name</a:t>
            </a:r>
            <a:r>
              <a:rPr lang="en-US" altLang="en-US" i="1" baseline="-25000" dirty="0">
                <a:sym typeface="Symbol" panose="05050102010706020507" pitchFamily="18" charset="2"/>
              </a:rPr>
              <a:t>=</a:t>
            </a:r>
            <a:r>
              <a:rPr lang="ja-JP" altLang="en-US" i="1" baseline="-25000" dirty="0">
                <a:sym typeface="Symbol" panose="05050102010706020507" pitchFamily="18" charset="2"/>
              </a:rPr>
              <a:t>“</a:t>
            </a:r>
            <a:r>
              <a:rPr lang="en-US" altLang="ja-JP" i="1" baseline="-25000" dirty="0">
                <a:sym typeface="Symbol" panose="05050102010706020507" pitchFamily="18" charset="2"/>
              </a:rPr>
              <a:t>Physics</a:t>
            </a:r>
            <a:r>
              <a:rPr lang="ja-JP" altLang="en-US" i="1" baseline="-25000" dirty="0">
                <a:sym typeface="Symbol" panose="05050102010706020507" pitchFamily="18" charset="2"/>
              </a:rPr>
              <a:t>” </a:t>
            </a:r>
            <a:r>
              <a:rPr lang="en-US" altLang="en-US" dirty="0">
                <a:sym typeface="Symbol" panose="05050102010706020507" pitchFamily="18" charset="2"/>
              </a:rPr>
              <a:t></a:t>
            </a:r>
            <a:r>
              <a:rPr lang="ja-JP" altLang="en-US" i="1" baseline="-25000" dirty="0">
                <a:sym typeface="Symbol" panose="05050102010706020507" pitchFamily="18" charset="2"/>
              </a:rPr>
              <a:t> </a:t>
            </a:r>
            <a:r>
              <a:rPr lang="en-US" altLang="ja-JP" i="1" baseline="-25000" dirty="0">
                <a:sym typeface="Symbol" panose="05050102010706020507" pitchFamily="18" charset="2"/>
              </a:rPr>
              <a:t>salary &gt;</a:t>
            </a:r>
            <a:r>
              <a:rPr lang="en-US" altLang="ja-JP" i="1" dirty="0">
                <a:sym typeface="Symbol" panose="05050102010706020507" pitchFamily="18" charset="2"/>
              </a:rPr>
              <a:t> </a:t>
            </a:r>
            <a:r>
              <a:rPr lang="en-US" altLang="ja-JP" i="1" baseline="-25000" dirty="0">
                <a:sym typeface="Symbol" panose="05050102010706020507" pitchFamily="18" charset="2"/>
              </a:rPr>
              <a:t>90,000</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instructor</a:t>
            </a:r>
            <a:r>
              <a:rPr lang="en-US" altLang="ja-JP" dirty="0">
                <a:sym typeface="Symbol" panose="05050102010706020507" pitchFamily="18" charset="2"/>
              </a:rPr>
              <a:t>)</a:t>
            </a:r>
          </a:p>
          <a:p>
            <a:pPr>
              <a:lnSpc>
                <a:spcPct val="90000"/>
              </a:lnSpc>
              <a:buFont typeface="Wingdings" panose="05000000000000000000" pitchFamily="2" charset="2"/>
              <a:buChar char="q"/>
              <a:tabLst>
                <a:tab pos="1658938" algn="l"/>
                <a:tab pos="3149600" algn="ctr"/>
                <a:tab pos="3425825" algn="l"/>
              </a:tabLst>
            </a:pPr>
            <a:r>
              <a:rPr lang="en-US" altLang="en-US" dirty="0">
                <a:sym typeface="Symbol" panose="05050102010706020507" pitchFamily="18" charset="2"/>
              </a:rPr>
              <a:t>select predicate may include comparisons between two attributes. </a:t>
            </a:r>
          </a:p>
          <a:p>
            <a:pPr lvl="1">
              <a:lnSpc>
                <a:spcPct val="90000"/>
              </a:lnSpc>
              <a:buFont typeface="Wingdings" panose="05000000000000000000" pitchFamily="2" charset="2"/>
              <a:buChar char="§"/>
              <a:tabLst>
                <a:tab pos="1658938" algn="l"/>
                <a:tab pos="3149600" algn="ctr"/>
                <a:tab pos="3425825" algn="l"/>
              </a:tabLst>
            </a:pPr>
            <a:r>
              <a:rPr lang="en-US" altLang="en-US" dirty="0">
                <a:sym typeface="Symbol" panose="05050102010706020507" pitchFamily="18" charset="2"/>
              </a:rPr>
              <a:t>Example: find all departments whose name is same as their building name:</a:t>
            </a:r>
          </a:p>
          <a:p>
            <a:pPr lvl="1">
              <a:lnSpc>
                <a:spcPct val="90000"/>
              </a:lnSpc>
              <a:buFont typeface="Wingdings" panose="05000000000000000000" pitchFamily="2" charset="2"/>
              <a:buChar char="§"/>
              <a:tabLst>
                <a:tab pos="1658938" algn="l"/>
                <a:tab pos="3149600" algn="ctr"/>
                <a:tab pos="3425825" algn="l"/>
              </a:tabLst>
            </a:pPr>
            <a:r>
              <a:rPr lang="en-US" altLang="en-US" i="1" dirty="0">
                <a:sym typeface="Symbol" panose="05050102010706020507" pitchFamily="18" charset="2"/>
              </a:rPr>
              <a:t></a:t>
            </a:r>
            <a:r>
              <a:rPr lang="en-US" altLang="en-US" dirty="0">
                <a:sym typeface="Symbol" panose="05050102010706020507" pitchFamily="18" charset="2"/>
              </a:rPr>
              <a:t> </a:t>
            </a:r>
            <a:r>
              <a:rPr lang="en-US" altLang="en-US" i="1" baseline="-25000" dirty="0" err="1">
                <a:sym typeface="Symbol" panose="05050102010706020507" pitchFamily="18" charset="2"/>
              </a:rPr>
              <a:t>dept_name</a:t>
            </a:r>
            <a:r>
              <a:rPr lang="en-US" altLang="en-US" i="1" baseline="-25000" dirty="0">
                <a:sym typeface="Symbol" panose="05050102010706020507" pitchFamily="18" charset="2"/>
              </a:rPr>
              <a:t>=</a:t>
            </a:r>
            <a:r>
              <a:rPr lang="en-US" altLang="ja-JP" i="1" baseline="-25000" dirty="0">
                <a:sym typeface="Symbol" panose="05050102010706020507" pitchFamily="18" charset="2"/>
              </a:rPr>
              <a:t>building</a:t>
            </a:r>
            <a:r>
              <a:rPr lang="en-US" altLang="ja-JP" i="1" dirty="0">
                <a:sym typeface="Symbol" panose="05050102010706020507" pitchFamily="18" charset="2"/>
              </a:rPr>
              <a:t> </a:t>
            </a:r>
            <a:r>
              <a:rPr lang="ja-JP" altLang="en-US" i="1" baseline="-25000"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department</a:t>
            </a:r>
            <a:r>
              <a:rPr lang="en-US" altLang="ja-JP" dirty="0">
                <a:sym typeface="Symbol" panose="05050102010706020507" pitchFamily="18" charset="2"/>
              </a:rPr>
              <a:t>)</a:t>
            </a:r>
            <a:endParaRPr lang="en-US" altLang="en-US" dirty="0">
              <a:sym typeface="Symbol" panose="05050102010706020507" pitchFamily="18" charset="2"/>
            </a:endParaRPr>
          </a:p>
          <a:p>
            <a:endParaRPr lang="en-IN" dirty="0"/>
          </a:p>
        </p:txBody>
      </p:sp>
      <p:sp>
        <p:nvSpPr>
          <p:cNvPr id="4" name="Title 1">
            <a:extLst>
              <a:ext uri="{FF2B5EF4-FFF2-40B4-BE49-F238E27FC236}">
                <a16:creationId xmlns:a16="http://schemas.microsoft.com/office/drawing/2014/main" xmlns="" id="{030DE9DD-DFE6-494F-8A98-2E418E33C788}"/>
              </a:ext>
            </a:extLst>
          </p:cNvPr>
          <p:cNvSpPr>
            <a:spLocks noGrp="1"/>
          </p:cNvSpPr>
          <p:nvPr>
            <p:ph type="title"/>
          </p:nvPr>
        </p:nvSpPr>
        <p:spPr>
          <a:xfrm>
            <a:off x="838200" y="27769"/>
            <a:ext cx="10515600" cy="1002041"/>
          </a:xfrm>
        </p:spPr>
        <p:txBody>
          <a:bodyPr/>
          <a:lstStyle/>
          <a:p>
            <a:pPr algn="ctr"/>
            <a:r>
              <a:rPr lang="en-IN" b="1" dirty="0">
                <a:solidFill>
                  <a:schemeClr val="accent4">
                    <a:lumMod val="50000"/>
                  </a:schemeClr>
                </a:solidFill>
              </a:rPr>
              <a:t>Select Operation</a:t>
            </a:r>
          </a:p>
        </p:txBody>
      </p:sp>
    </p:spTree>
    <p:extLst>
      <p:ext uri="{BB962C8B-B14F-4D97-AF65-F5344CB8AC3E}">
        <p14:creationId xmlns:p14="http://schemas.microsoft.com/office/powerpoint/2010/main" val="3148337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986A3A-7421-41AC-B3FA-93BCE6D61798}"/>
              </a:ext>
            </a:extLst>
          </p:cNvPr>
          <p:cNvSpPr>
            <a:spLocks noGrp="1"/>
          </p:cNvSpPr>
          <p:nvPr>
            <p:ph type="title"/>
          </p:nvPr>
        </p:nvSpPr>
        <p:spPr>
          <a:xfrm>
            <a:off x="838200" y="18892"/>
            <a:ext cx="10515600" cy="1073061"/>
          </a:xfrm>
        </p:spPr>
        <p:txBody>
          <a:bodyPr/>
          <a:lstStyle/>
          <a:p>
            <a:pPr algn="ctr"/>
            <a:r>
              <a:rPr lang="en-US" altLang="en-US" sz="4400" b="1" dirty="0">
                <a:solidFill>
                  <a:schemeClr val="accent4">
                    <a:lumMod val="50000"/>
                  </a:schemeClr>
                </a:solidFill>
              </a:rPr>
              <a:t>SELECT Operation Properties</a:t>
            </a:r>
            <a:endParaRPr lang="en-IN" b="1" dirty="0">
              <a:solidFill>
                <a:schemeClr val="accent4">
                  <a:lumMod val="50000"/>
                </a:schemeClr>
              </a:solidFill>
            </a:endParaRPr>
          </a:p>
        </p:txBody>
      </p:sp>
      <p:sp>
        <p:nvSpPr>
          <p:cNvPr id="3" name="Content Placeholder 2">
            <a:extLst>
              <a:ext uri="{FF2B5EF4-FFF2-40B4-BE49-F238E27FC236}">
                <a16:creationId xmlns:a16="http://schemas.microsoft.com/office/drawing/2014/main" xmlns="" id="{F7FB06B5-9A14-4221-B6F3-232076116924}"/>
              </a:ext>
            </a:extLst>
          </p:cNvPr>
          <p:cNvSpPr>
            <a:spLocks noGrp="1"/>
          </p:cNvSpPr>
          <p:nvPr>
            <p:ph idx="1"/>
          </p:nvPr>
        </p:nvSpPr>
        <p:spPr>
          <a:xfrm>
            <a:off x="1109708" y="958789"/>
            <a:ext cx="10981677" cy="5805996"/>
          </a:xfrm>
        </p:spPr>
        <p:txBody>
          <a:bodyPr>
            <a:normAutofit fontScale="92500" lnSpcReduction="20000"/>
          </a:bodyPr>
          <a:lstStyle/>
          <a:p>
            <a:pPr algn="just">
              <a:lnSpc>
                <a:spcPct val="110000"/>
              </a:lnSpc>
              <a:buFont typeface="Wingdings" panose="05000000000000000000" pitchFamily="2" charset="2"/>
              <a:buChar char="q"/>
            </a:pPr>
            <a:r>
              <a:rPr lang="en-US" altLang="en-US" sz="3200" dirty="0"/>
              <a:t>SELECT operation </a:t>
            </a:r>
            <a:r>
              <a:rPr lang="en-US" altLang="en-US" sz="3200" dirty="0">
                <a:latin typeface="Symbol" panose="05050102010706020507" pitchFamily="18" charset="2"/>
              </a:rPr>
              <a:t></a:t>
            </a:r>
            <a:r>
              <a:rPr lang="en-US" altLang="en-US" sz="3200" dirty="0"/>
              <a:t> </a:t>
            </a:r>
            <a:r>
              <a:rPr lang="en-US" altLang="en-US" sz="3200" baseline="-25000" dirty="0"/>
              <a:t>&lt;selection condition&gt;</a:t>
            </a:r>
            <a:r>
              <a:rPr lang="en-US" altLang="en-US" sz="3200" dirty="0"/>
              <a:t>(R) produces a relation S that has the same schema (same attributes) as R.</a:t>
            </a:r>
          </a:p>
          <a:p>
            <a:pPr algn="just">
              <a:lnSpc>
                <a:spcPct val="110000"/>
              </a:lnSpc>
              <a:buFont typeface="Wingdings" panose="05000000000000000000" pitchFamily="2" charset="2"/>
              <a:buChar char="q"/>
            </a:pPr>
            <a:r>
              <a:rPr lang="en-US" altLang="en-US" sz="3200" dirty="0"/>
              <a:t>SELECT </a:t>
            </a:r>
            <a:r>
              <a:rPr lang="en-US" altLang="en-US" sz="3200" dirty="0">
                <a:latin typeface="Symbol" panose="05050102010706020507" pitchFamily="18" charset="2"/>
              </a:rPr>
              <a:t></a:t>
            </a:r>
            <a:r>
              <a:rPr lang="en-US" altLang="en-US" sz="3200" dirty="0"/>
              <a:t> is commutative:</a:t>
            </a:r>
          </a:p>
          <a:p>
            <a:pPr lvl="1" algn="just">
              <a:lnSpc>
                <a:spcPct val="110000"/>
              </a:lnSpc>
              <a:buFont typeface="Wingdings" panose="05000000000000000000" pitchFamily="2" charset="2"/>
              <a:buChar char="§"/>
            </a:pPr>
            <a:r>
              <a:rPr lang="en-US" altLang="en-US" sz="3200" dirty="0">
                <a:latin typeface="Symbol" panose="05050102010706020507" pitchFamily="18" charset="2"/>
              </a:rPr>
              <a:t></a:t>
            </a:r>
            <a:r>
              <a:rPr lang="en-US" altLang="en-US" sz="3200" dirty="0"/>
              <a:t> </a:t>
            </a:r>
            <a:r>
              <a:rPr lang="en-US" altLang="en-US" sz="3200" baseline="-25000" dirty="0"/>
              <a:t>&lt;condition1&gt;</a:t>
            </a:r>
            <a:r>
              <a:rPr lang="en-US" altLang="en-US" sz="3200" dirty="0"/>
              <a:t>(</a:t>
            </a:r>
            <a:r>
              <a:rPr lang="en-US" altLang="en-US" sz="3200" dirty="0">
                <a:latin typeface="Symbol" panose="05050102010706020507" pitchFamily="18" charset="2"/>
              </a:rPr>
              <a:t></a:t>
            </a:r>
            <a:r>
              <a:rPr lang="en-US" altLang="en-US" sz="3200" dirty="0"/>
              <a:t> </a:t>
            </a:r>
            <a:r>
              <a:rPr lang="en-US" altLang="en-US" sz="3200" baseline="-25000" dirty="0"/>
              <a:t>&lt; condition2&gt;</a:t>
            </a:r>
            <a:r>
              <a:rPr lang="en-US" altLang="en-US" sz="3200" dirty="0"/>
              <a:t> (R)) = </a:t>
            </a:r>
            <a:r>
              <a:rPr lang="en-US" altLang="en-US" sz="3200" dirty="0">
                <a:latin typeface="Symbol" panose="05050102010706020507" pitchFamily="18" charset="2"/>
              </a:rPr>
              <a:t></a:t>
            </a:r>
            <a:r>
              <a:rPr lang="en-US" altLang="en-US" sz="3200" dirty="0"/>
              <a:t> </a:t>
            </a:r>
            <a:r>
              <a:rPr lang="en-US" altLang="en-US" sz="3200" baseline="-25000" dirty="0"/>
              <a:t>&lt;condition2&gt;</a:t>
            </a:r>
            <a:r>
              <a:rPr lang="en-US" altLang="en-US" sz="3200" dirty="0"/>
              <a:t> (</a:t>
            </a:r>
            <a:r>
              <a:rPr lang="en-US" altLang="en-US" sz="3200" dirty="0">
                <a:latin typeface="Symbol" panose="05050102010706020507" pitchFamily="18" charset="2"/>
              </a:rPr>
              <a:t></a:t>
            </a:r>
            <a:r>
              <a:rPr lang="en-US" altLang="en-US" sz="3200" dirty="0"/>
              <a:t> </a:t>
            </a:r>
            <a:r>
              <a:rPr lang="en-US" altLang="en-US" sz="3200" baseline="-25000" dirty="0"/>
              <a:t>&lt; condition1&gt;</a:t>
            </a:r>
            <a:r>
              <a:rPr lang="en-US" altLang="en-US" sz="3200" dirty="0"/>
              <a:t> (R))</a:t>
            </a:r>
          </a:p>
          <a:p>
            <a:pPr algn="just">
              <a:lnSpc>
                <a:spcPct val="110000"/>
              </a:lnSpc>
              <a:buFont typeface="Wingdings" panose="05000000000000000000" pitchFamily="2" charset="2"/>
              <a:buChar char="q"/>
            </a:pPr>
            <a:r>
              <a:rPr lang="en-US" altLang="en-US" sz="3200" dirty="0"/>
              <a:t>Because of commutativity property, a cascade (sequence) of SELECT operations may be applied in any order:</a:t>
            </a:r>
          </a:p>
          <a:p>
            <a:pPr lvl="1" algn="just">
              <a:lnSpc>
                <a:spcPct val="110000"/>
              </a:lnSpc>
              <a:buFont typeface="Wingdings" panose="05000000000000000000" pitchFamily="2" charset="2"/>
              <a:buChar char="§"/>
            </a:pPr>
            <a:r>
              <a:rPr lang="en-US" altLang="en-US" sz="3200" dirty="0">
                <a:latin typeface="Symbol" panose="05050102010706020507" pitchFamily="18" charset="2"/>
              </a:rPr>
              <a:t></a:t>
            </a:r>
            <a:r>
              <a:rPr lang="en-US" altLang="en-US" sz="3200" baseline="-25000" dirty="0"/>
              <a:t>&lt;cond1&gt;</a:t>
            </a:r>
            <a:r>
              <a:rPr lang="en-US" altLang="en-US" sz="3200" dirty="0"/>
              <a:t>(</a:t>
            </a:r>
            <a:r>
              <a:rPr lang="en-US" altLang="en-US" sz="3200" dirty="0">
                <a:latin typeface="Symbol" panose="05050102010706020507" pitchFamily="18" charset="2"/>
              </a:rPr>
              <a:t></a:t>
            </a:r>
            <a:r>
              <a:rPr lang="en-US" altLang="en-US" sz="3200" baseline="-25000" dirty="0"/>
              <a:t>&lt;cond2&gt;</a:t>
            </a:r>
            <a:r>
              <a:rPr lang="en-US" altLang="en-US" sz="3200" dirty="0"/>
              <a:t> (</a:t>
            </a:r>
            <a:r>
              <a:rPr lang="en-US" altLang="en-US" sz="3200" dirty="0">
                <a:latin typeface="Symbol" panose="05050102010706020507" pitchFamily="18" charset="2"/>
              </a:rPr>
              <a:t></a:t>
            </a:r>
            <a:r>
              <a:rPr lang="en-US" altLang="en-US" sz="3200" baseline="-25000" dirty="0"/>
              <a:t>&lt;cond3&gt;</a:t>
            </a:r>
            <a:r>
              <a:rPr lang="en-US" altLang="en-US" sz="3200" dirty="0"/>
              <a:t> (R)) = </a:t>
            </a:r>
            <a:r>
              <a:rPr lang="en-US" altLang="en-US" sz="3200" dirty="0">
                <a:latin typeface="Symbol" panose="05050102010706020507" pitchFamily="18" charset="2"/>
              </a:rPr>
              <a:t></a:t>
            </a:r>
            <a:r>
              <a:rPr lang="en-US" altLang="en-US" sz="3200" baseline="-25000" dirty="0"/>
              <a:t>&lt;cond2&gt;</a:t>
            </a:r>
            <a:r>
              <a:rPr lang="en-US" altLang="en-US" sz="3200" dirty="0"/>
              <a:t> (</a:t>
            </a:r>
            <a:r>
              <a:rPr lang="en-US" altLang="en-US" sz="3200" dirty="0">
                <a:latin typeface="Symbol" panose="05050102010706020507" pitchFamily="18" charset="2"/>
              </a:rPr>
              <a:t></a:t>
            </a:r>
            <a:r>
              <a:rPr lang="en-US" altLang="en-US" sz="3200" baseline="-25000" dirty="0"/>
              <a:t>&lt;cond3&gt;</a:t>
            </a:r>
            <a:r>
              <a:rPr lang="en-US" altLang="en-US" sz="3200" dirty="0"/>
              <a:t> (</a:t>
            </a:r>
            <a:r>
              <a:rPr lang="en-US" altLang="en-US" sz="3200" dirty="0">
                <a:latin typeface="Symbol" panose="05050102010706020507" pitchFamily="18" charset="2"/>
              </a:rPr>
              <a:t></a:t>
            </a:r>
            <a:r>
              <a:rPr lang="en-US" altLang="en-US" sz="3200" baseline="-25000" dirty="0"/>
              <a:t>&lt;cond1&gt;</a:t>
            </a:r>
            <a:r>
              <a:rPr lang="en-US" altLang="en-US" sz="3200" dirty="0"/>
              <a:t> ( R)))</a:t>
            </a:r>
          </a:p>
          <a:p>
            <a:pPr algn="just">
              <a:lnSpc>
                <a:spcPct val="110000"/>
              </a:lnSpc>
              <a:buFont typeface="Wingdings" panose="05000000000000000000" pitchFamily="2" charset="2"/>
              <a:buChar char="q"/>
            </a:pPr>
            <a:r>
              <a:rPr lang="en-US" altLang="en-US" sz="3200" dirty="0"/>
              <a:t>A cascade of SELECT operations may be replaced by a single selection with a conjunction of all the conditions:</a:t>
            </a:r>
          </a:p>
          <a:p>
            <a:pPr lvl="1" algn="just">
              <a:lnSpc>
                <a:spcPct val="110000"/>
              </a:lnSpc>
              <a:buFont typeface="Wingdings" panose="05000000000000000000" pitchFamily="2" charset="2"/>
              <a:buChar char="§"/>
            </a:pPr>
            <a:r>
              <a:rPr lang="en-US" altLang="en-US" sz="3200" dirty="0">
                <a:latin typeface="Symbol" panose="05050102010706020507" pitchFamily="18" charset="2"/>
              </a:rPr>
              <a:t></a:t>
            </a:r>
            <a:r>
              <a:rPr lang="en-US" altLang="en-US" sz="3200" baseline="-25000" dirty="0"/>
              <a:t>&lt;cond1&gt;</a:t>
            </a:r>
            <a:r>
              <a:rPr lang="en-US" altLang="en-US" sz="3200" dirty="0"/>
              <a:t>(</a:t>
            </a:r>
            <a:r>
              <a:rPr lang="en-US" altLang="en-US" sz="3200" dirty="0">
                <a:latin typeface="Symbol" panose="05050102010706020507" pitchFamily="18" charset="2"/>
              </a:rPr>
              <a:t></a:t>
            </a:r>
            <a:r>
              <a:rPr lang="en-US" altLang="en-US" sz="3200" baseline="-25000" dirty="0"/>
              <a:t>&lt; cond2&gt;</a:t>
            </a:r>
            <a:r>
              <a:rPr lang="en-US" altLang="en-US" sz="3200" dirty="0"/>
              <a:t> (</a:t>
            </a:r>
            <a:r>
              <a:rPr lang="en-US" altLang="en-US" sz="3200" dirty="0">
                <a:latin typeface="Symbol" panose="05050102010706020507" pitchFamily="18" charset="2"/>
              </a:rPr>
              <a:t></a:t>
            </a:r>
            <a:r>
              <a:rPr lang="en-US" altLang="en-US" sz="3200" baseline="-25000" dirty="0"/>
              <a:t>&lt;cond3&gt;</a:t>
            </a:r>
            <a:r>
              <a:rPr lang="en-US" altLang="en-US" sz="3200" dirty="0"/>
              <a:t>(R)) = </a:t>
            </a:r>
            <a:r>
              <a:rPr lang="en-US" altLang="en-US" sz="3200" dirty="0">
                <a:latin typeface="Symbol" panose="05050102010706020507" pitchFamily="18" charset="2"/>
              </a:rPr>
              <a:t></a:t>
            </a:r>
            <a:r>
              <a:rPr lang="en-US" altLang="en-US" sz="3200" baseline="-25000" dirty="0"/>
              <a:t> &lt;cond1&gt; AND &lt; cond2&gt; AND &lt; cond3&gt;</a:t>
            </a:r>
            <a:r>
              <a:rPr lang="en-US" altLang="en-US" sz="3200" dirty="0"/>
              <a:t>(R)))</a:t>
            </a:r>
          </a:p>
          <a:p>
            <a:pPr algn="just">
              <a:lnSpc>
                <a:spcPct val="110000"/>
              </a:lnSpc>
              <a:buFont typeface="Wingdings" panose="05000000000000000000" pitchFamily="2" charset="2"/>
              <a:buChar char="q"/>
            </a:pPr>
            <a:r>
              <a:rPr lang="en-US" altLang="en-US" sz="3200" dirty="0"/>
              <a:t>Number of tuples in the result of a SELECT is less than (or equal to) the number of tuples in the input relation R</a:t>
            </a:r>
          </a:p>
          <a:p>
            <a:pPr algn="just">
              <a:lnSpc>
                <a:spcPct val="110000"/>
              </a:lnSpc>
            </a:pPr>
            <a:endParaRPr lang="en-IN" dirty="0"/>
          </a:p>
        </p:txBody>
      </p:sp>
    </p:spTree>
    <p:extLst>
      <p:ext uri="{BB962C8B-B14F-4D97-AF65-F5344CB8AC3E}">
        <p14:creationId xmlns:p14="http://schemas.microsoft.com/office/powerpoint/2010/main" val="196128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010A6A-C249-478B-8B05-E3847DD0ECE8}"/>
              </a:ext>
            </a:extLst>
          </p:cNvPr>
          <p:cNvSpPr>
            <a:spLocks noGrp="1"/>
          </p:cNvSpPr>
          <p:nvPr>
            <p:ph type="title"/>
          </p:nvPr>
        </p:nvSpPr>
        <p:spPr>
          <a:xfrm>
            <a:off x="838200" y="18894"/>
            <a:ext cx="10515600" cy="922139"/>
          </a:xfrm>
        </p:spPr>
        <p:txBody>
          <a:bodyPr/>
          <a:lstStyle/>
          <a:p>
            <a:pPr algn="ctr"/>
            <a:r>
              <a:rPr lang="en-IN" b="1" dirty="0">
                <a:solidFill>
                  <a:schemeClr val="accent4">
                    <a:lumMod val="50000"/>
                  </a:schemeClr>
                </a:solidFill>
              </a:rPr>
              <a:t>Project Operation</a:t>
            </a:r>
          </a:p>
        </p:txBody>
      </p:sp>
      <p:sp>
        <p:nvSpPr>
          <p:cNvPr id="3" name="Content Placeholder 2">
            <a:extLst>
              <a:ext uri="{FF2B5EF4-FFF2-40B4-BE49-F238E27FC236}">
                <a16:creationId xmlns:a16="http://schemas.microsoft.com/office/drawing/2014/main" xmlns="" id="{7DF0FEAC-E4A0-4AF5-9A39-2AE294C7E40C}"/>
              </a:ext>
            </a:extLst>
          </p:cNvPr>
          <p:cNvSpPr>
            <a:spLocks noGrp="1"/>
          </p:cNvSpPr>
          <p:nvPr>
            <p:ph idx="1"/>
          </p:nvPr>
        </p:nvSpPr>
        <p:spPr>
          <a:xfrm>
            <a:off x="1242874" y="852256"/>
            <a:ext cx="10821878" cy="5912528"/>
          </a:xfrm>
        </p:spPr>
        <p:txBody>
          <a:bodyPr>
            <a:normAutofit/>
          </a:bodyPr>
          <a:lstStyle/>
          <a:p>
            <a:pPr algn="just">
              <a:lnSpc>
                <a:spcPct val="100000"/>
              </a:lnSpc>
              <a:buFont typeface="Wingdings" panose="05000000000000000000" pitchFamily="2" charset="2"/>
              <a:buChar char="q"/>
              <a:tabLst>
                <a:tab pos="3257550" algn="ctr"/>
              </a:tabLst>
            </a:pPr>
            <a:r>
              <a:rPr lang="en-US" altLang="en-US" sz="2800" dirty="0"/>
              <a:t>A unary operation that returns its argument relation, with certain attributes left out.  </a:t>
            </a:r>
          </a:p>
          <a:p>
            <a:pPr algn="just">
              <a:lnSpc>
                <a:spcPct val="100000"/>
              </a:lnSpc>
              <a:buFont typeface="Wingdings" panose="05000000000000000000" pitchFamily="2" charset="2"/>
              <a:buChar char="q"/>
              <a:tabLst>
                <a:tab pos="3257550" algn="ctr"/>
              </a:tabLst>
            </a:pPr>
            <a:r>
              <a:rPr lang="en-US" altLang="en-US" sz="2800" dirty="0"/>
              <a:t>Notation:</a:t>
            </a:r>
          </a:p>
          <a:p>
            <a:pPr algn="just">
              <a:lnSpc>
                <a:spcPct val="100000"/>
              </a:lnSpc>
              <a:buNone/>
              <a:tabLst>
                <a:tab pos="3257550" algn="ctr"/>
              </a:tabLst>
            </a:pPr>
            <a:r>
              <a:rPr lang="en-US" altLang="en-US" dirty="0">
                <a:sym typeface="Symbol" panose="05050102010706020507" pitchFamily="18" charset="2"/>
              </a:rPr>
              <a:t>                   </a:t>
            </a:r>
            <a:r>
              <a:rPr lang="en-US" altLang="en-US" i="1" baseline="-25000" dirty="0">
                <a:sym typeface="Symbol" panose="05050102010706020507" pitchFamily="18" charset="2"/>
              </a:rPr>
              <a:t>A</a:t>
            </a:r>
            <a:r>
              <a:rPr lang="en-US" altLang="en-US" i="1" baseline="-50000" dirty="0">
                <a:sym typeface="Symbol" panose="05050102010706020507" pitchFamily="18" charset="2"/>
              </a:rPr>
              <a:t>1</a:t>
            </a:r>
            <a:r>
              <a:rPr lang="en-US" altLang="en-US" i="1" baseline="-25000" dirty="0">
                <a:sym typeface="Symbol" panose="05050102010706020507" pitchFamily="18" charset="2"/>
              </a:rPr>
              <a:t>,A</a:t>
            </a:r>
            <a:r>
              <a:rPr lang="en-US" altLang="en-US" i="1" baseline="-50000" dirty="0">
                <a:sym typeface="Symbol" panose="05050102010706020507" pitchFamily="18" charset="2"/>
              </a:rPr>
              <a:t>2</a:t>
            </a:r>
            <a:r>
              <a:rPr lang="en-US" altLang="en-US" i="1" baseline="-25000" dirty="0">
                <a:sym typeface="Symbol" panose="05050102010706020507" pitchFamily="18" charset="2"/>
              </a:rPr>
              <a:t>,A</a:t>
            </a:r>
            <a:r>
              <a:rPr lang="en-US" altLang="en-US" i="1" baseline="-50000" dirty="0">
                <a:sym typeface="Symbol" panose="05050102010706020507" pitchFamily="18" charset="2"/>
              </a:rPr>
              <a:t>3</a:t>
            </a:r>
            <a:r>
              <a:rPr lang="en-US" altLang="en-US" i="1" baseline="-25000" dirty="0">
                <a:sym typeface="Symbol" panose="05050102010706020507" pitchFamily="18" charset="2"/>
              </a:rPr>
              <a:t> ….A</a:t>
            </a:r>
            <a:r>
              <a:rPr lang="en-US" altLang="en-US" i="1" baseline="-50000" dirty="0">
                <a:sym typeface="Symbol" panose="05050102010706020507" pitchFamily="18" charset="2"/>
              </a:rPr>
              <a:t>k</a:t>
            </a:r>
            <a:r>
              <a:rPr lang="en-US" altLang="en-US" i="1" baseline="-25000" dirty="0">
                <a:sym typeface="Symbol" panose="05050102010706020507" pitchFamily="18" charset="2"/>
              </a:rPr>
              <a:t> </a:t>
            </a:r>
            <a:r>
              <a:rPr lang="en-US" altLang="en-US" baseline="-25000" dirty="0"/>
              <a:t> </a:t>
            </a:r>
            <a:r>
              <a:rPr lang="en-US" altLang="en-US" sz="2800" dirty="0"/>
              <a:t>(</a:t>
            </a:r>
            <a:r>
              <a:rPr lang="en-US" altLang="en-US" sz="2800" i="1" dirty="0"/>
              <a:t>r</a:t>
            </a:r>
            <a:r>
              <a:rPr lang="en-US" altLang="ja-JP" sz="2800" dirty="0">
                <a:sym typeface="Symbol" panose="05050102010706020507" pitchFamily="18" charset="2"/>
              </a:rPr>
              <a:t>)</a:t>
            </a:r>
            <a:r>
              <a:rPr lang="en-US" altLang="en-US" sz="2800" dirty="0">
                <a:solidFill>
                  <a:schemeClr val="bg1">
                    <a:lumMod val="50000"/>
                  </a:schemeClr>
                </a:solidFill>
              </a:rPr>
              <a:t>	</a:t>
            </a:r>
          </a:p>
          <a:p>
            <a:pPr algn="just">
              <a:lnSpc>
                <a:spcPct val="100000"/>
              </a:lnSpc>
              <a:buFont typeface="Monotype Sorts" charset="2"/>
              <a:buNone/>
              <a:tabLst>
                <a:tab pos="3257550" algn="ctr"/>
              </a:tabLst>
            </a:pPr>
            <a:r>
              <a:rPr lang="en-US" altLang="en-US" sz="2800" dirty="0"/>
              <a:t>	where </a:t>
            </a:r>
            <a:r>
              <a:rPr lang="en-US" altLang="en-US" sz="2800" i="1" dirty="0"/>
              <a:t>A</a:t>
            </a:r>
            <a:r>
              <a:rPr lang="en-US" altLang="en-US" sz="2800" i="1" baseline="-25000" dirty="0"/>
              <a:t>1</a:t>
            </a:r>
            <a:r>
              <a:rPr lang="en-US" altLang="en-US" sz="2800" i="1" dirty="0"/>
              <a:t>, A</a:t>
            </a:r>
            <a:r>
              <a:rPr lang="en-US" altLang="en-US" sz="2800" i="1" baseline="-25000" dirty="0"/>
              <a:t>2</a:t>
            </a:r>
            <a:r>
              <a:rPr lang="en-US" altLang="en-US" sz="2800" dirty="0"/>
              <a:t>,  …, </a:t>
            </a:r>
            <a:r>
              <a:rPr lang="en-US" altLang="en-US" i="1" dirty="0"/>
              <a:t>A</a:t>
            </a:r>
            <a:r>
              <a:rPr lang="en-US" altLang="en-US" i="1" baseline="-25000" dirty="0"/>
              <a:t>k</a:t>
            </a:r>
            <a:r>
              <a:rPr lang="en-US" altLang="en-US" sz="2800" dirty="0"/>
              <a:t>  are attribute names and </a:t>
            </a:r>
            <a:r>
              <a:rPr lang="en-US" altLang="en-US" sz="2800" i="1" dirty="0"/>
              <a:t>r</a:t>
            </a:r>
            <a:r>
              <a:rPr lang="en-US" altLang="en-US" sz="2800" dirty="0"/>
              <a:t> is a relation name.</a:t>
            </a:r>
          </a:p>
          <a:p>
            <a:pPr algn="just">
              <a:lnSpc>
                <a:spcPct val="100000"/>
              </a:lnSpc>
              <a:buFont typeface="Wingdings" panose="05000000000000000000" pitchFamily="2" charset="2"/>
              <a:buChar char="q"/>
              <a:tabLst>
                <a:tab pos="3257550" algn="ctr"/>
              </a:tabLst>
            </a:pPr>
            <a:r>
              <a:rPr lang="en-US" altLang="en-US" sz="2800" dirty="0"/>
              <a:t>Result is defined as the relation of </a:t>
            </a:r>
            <a:r>
              <a:rPr lang="en-US" altLang="en-US" sz="2800" i="1" dirty="0"/>
              <a:t>k</a:t>
            </a:r>
            <a:r>
              <a:rPr lang="en-US" altLang="en-US" sz="2800" dirty="0"/>
              <a:t> columns obtained by erasing columns that are not listed</a:t>
            </a:r>
          </a:p>
          <a:p>
            <a:pPr algn="just">
              <a:lnSpc>
                <a:spcPct val="100000"/>
              </a:lnSpc>
              <a:buFont typeface="Wingdings" panose="05000000000000000000" pitchFamily="2" charset="2"/>
              <a:buChar char="q"/>
              <a:tabLst>
                <a:tab pos="3257550" algn="ctr"/>
              </a:tabLst>
            </a:pPr>
            <a:r>
              <a:rPr lang="en-US" altLang="en-US" sz="2800" dirty="0"/>
              <a:t>Duplicate rows removed from result, since relations are sets. </a:t>
            </a:r>
          </a:p>
          <a:p>
            <a:pPr lvl="1" algn="just">
              <a:lnSpc>
                <a:spcPct val="100000"/>
              </a:lnSpc>
              <a:buFont typeface="Wingdings" panose="05000000000000000000" pitchFamily="2" charset="2"/>
              <a:buChar char="§"/>
              <a:tabLst>
                <a:tab pos="3257550" algn="ctr"/>
              </a:tabLst>
            </a:pPr>
            <a:r>
              <a:rPr lang="en-US" altLang="en-US" dirty="0"/>
              <a:t>Mathematical sets </a:t>
            </a:r>
            <a:r>
              <a:rPr lang="en-US" altLang="en-US" i="1" dirty="0"/>
              <a:t>do not allow</a:t>
            </a:r>
            <a:r>
              <a:rPr lang="en-US" altLang="en-US" dirty="0"/>
              <a:t> duplicate elements.</a:t>
            </a:r>
          </a:p>
          <a:p>
            <a:pPr algn="just">
              <a:lnSpc>
                <a:spcPct val="100000"/>
              </a:lnSpc>
              <a:buFont typeface="Wingdings" panose="05000000000000000000" pitchFamily="2" charset="2"/>
              <a:buChar char="q"/>
              <a:tabLst>
                <a:tab pos="3257550" algn="ctr"/>
              </a:tabLst>
            </a:pPr>
            <a:r>
              <a:rPr lang="en-US" altLang="en-US" dirty="0"/>
              <a:t>PROJECT creates a vertical partitioning.</a:t>
            </a:r>
          </a:p>
          <a:p>
            <a:pPr lvl="1">
              <a:buFont typeface="Wingdings" panose="05000000000000000000" pitchFamily="2" charset="2"/>
              <a:buChar char="§"/>
            </a:pPr>
            <a:r>
              <a:rPr lang="en-US" altLang="en-US" dirty="0"/>
              <a:t>List of specified columns (attributes) is kept in each tuple.</a:t>
            </a:r>
          </a:p>
          <a:p>
            <a:pPr lvl="1">
              <a:buFont typeface="Wingdings" panose="05000000000000000000" pitchFamily="2" charset="2"/>
              <a:buChar char="§"/>
            </a:pPr>
            <a:r>
              <a:rPr lang="en-US" altLang="en-US" dirty="0"/>
              <a:t>Other attributes in each tuple are discarded.</a:t>
            </a:r>
          </a:p>
          <a:p>
            <a:pPr algn="just">
              <a:lnSpc>
                <a:spcPct val="100000"/>
              </a:lnSpc>
              <a:buFont typeface="Wingdings" panose="05000000000000000000" pitchFamily="2" charset="2"/>
              <a:buChar char="q"/>
              <a:tabLst>
                <a:tab pos="3257550" algn="ctr"/>
              </a:tabLst>
            </a:pPr>
            <a:endParaRPr lang="en-US" altLang="en-US" dirty="0"/>
          </a:p>
          <a:p>
            <a:pPr algn="just">
              <a:lnSpc>
                <a:spcPct val="100000"/>
              </a:lnSpc>
              <a:buFont typeface="Wingdings" panose="05000000000000000000" pitchFamily="2" charset="2"/>
              <a:buChar char="q"/>
              <a:tabLst>
                <a:tab pos="3257550" algn="ctr"/>
              </a:tabLst>
            </a:pPr>
            <a:endParaRPr lang="en-IN" dirty="0"/>
          </a:p>
        </p:txBody>
      </p:sp>
    </p:spTree>
    <p:extLst>
      <p:ext uri="{BB962C8B-B14F-4D97-AF65-F5344CB8AC3E}">
        <p14:creationId xmlns:p14="http://schemas.microsoft.com/office/powerpoint/2010/main" val="3903238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1AA92EE-991E-492F-84CF-EEA4E326EB5A}"/>
              </a:ext>
            </a:extLst>
          </p:cNvPr>
          <p:cNvSpPr>
            <a:spLocks noGrp="1"/>
          </p:cNvSpPr>
          <p:nvPr>
            <p:ph idx="1"/>
          </p:nvPr>
        </p:nvSpPr>
        <p:spPr>
          <a:xfrm>
            <a:off x="1251751" y="878889"/>
            <a:ext cx="10813001" cy="5868140"/>
          </a:xfrm>
        </p:spPr>
        <p:txBody>
          <a:bodyPr/>
          <a:lstStyle/>
          <a:p>
            <a:pPr>
              <a:buFont typeface="Wingdings" panose="05000000000000000000" pitchFamily="2" charset="2"/>
              <a:buChar char="q"/>
              <a:tabLst>
                <a:tab pos="3257550" algn="ctr"/>
              </a:tabLst>
            </a:pPr>
            <a:r>
              <a:rPr lang="en-US" altLang="en-US" sz="2800" b="1" dirty="0"/>
              <a:t>Example</a:t>
            </a:r>
            <a:r>
              <a:rPr lang="en-US" altLang="en-US" sz="2800" dirty="0"/>
              <a:t>: eliminate the </a:t>
            </a:r>
            <a:r>
              <a:rPr lang="en-US" altLang="en-US" sz="2800" i="1" dirty="0" err="1"/>
              <a:t>dept_name</a:t>
            </a:r>
            <a:r>
              <a:rPr lang="en-US" altLang="en-US" sz="2800" dirty="0"/>
              <a:t> attribute of </a:t>
            </a:r>
            <a:r>
              <a:rPr lang="en-US" altLang="en-US" sz="2800" i="1" dirty="0"/>
              <a:t>instructor</a:t>
            </a:r>
          </a:p>
          <a:p>
            <a:pPr>
              <a:buFont typeface="Wingdings" panose="05000000000000000000" pitchFamily="2" charset="2"/>
              <a:buChar char="q"/>
              <a:tabLst>
                <a:tab pos="3257550" algn="ctr"/>
              </a:tabLst>
            </a:pPr>
            <a:r>
              <a:rPr lang="en-US" altLang="en-US" sz="2800" dirty="0"/>
              <a:t>Query</a:t>
            </a:r>
            <a:r>
              <a:rPr lang="en-US" altLang="en-US" sz="2800" i="1" dirty="0"/>
              <a:t>:</a:t>
            </a:r>
            <a:r>
              <a:rPr lang="en-US" altLang="en-US" sz="2800" dirty="0"/>
              <a:t/>
            </a:r>
            <a:br>
              <a:rPr lang="en-US" altLang="en-US" sz="2800" dirty="0"/>
            </a:br>
            <a:r>
              <a:rPr lang="en-US" altLang="en-US" sz="1050" dirty="0"/>
              <a:t> </a:t>
            </a:r>
            <a:r>
              <a:rPr lang="en-US" altLang="en-US" sz="2800" dirty="0"/>
              <a:t/>
            </a:r>
            <a:br>
              <a:rPr lang="en-US" altLang="en-US" sz="2800" dirty="0"/>
            </a:br>
            <a:r>
              <a:rPr lang="en-US" altLang="en-US" sz="2800" dirty="0"/>
              <a:t>         	 </a:t>
            </a:r>
            <a:r>
              <a:rPr lang="en-US" altLang="en-US" dirty="0">
                <a:sym typeface="Symbol" panose="05050102010706020507" pitchFamily="18" charset="2"/>
              </a:rPr>
              <a:t></a:t>
            </a:r>
            <a:r>
              <a:rPr lang="en-US" altLang="en-US" i="1" baseline="-25000" dirty="0"/>
              <a:t>ID, name, salary</a:t>
            </a:r>
            <a:r>
              <a:rPr lang="en-US" altLang="en-US" dirty="0"/>
              <a:t> </a:t>
            </a:r>
            <a:r>
              <a:rPr lang="en-US" altLang="en-US" sz="2800" dirty="0"/>
              <a:t>(</a:t>
            </a:r>
            <a:r>
              <a:rPr lang="en-US" altLang="en-US" sz="2800" i="1" dirty="0"/>
              <a:t>instructor</a:t>
            </a:r>
            <a:r>
              <a:rPr lang="en-US" altLang="en-US" sz="2800" dirty="0"/>
              <a:t>) </a:t>
            </a:r>
          </a:p>
          <a:p>
            <a:pPr>
              <a:buFont typeface="Wingdings" panose="05000000000000000000" pitchFamily="2" charset="2"/>
              <a:buChar char="q"/>
              <a:tabLst>
                <a:tab pos="3257550" algn="ctr"/>
              </a:tabLst>
            </a:pPr>
            <a:r>
              <a:rPr lang="en-US" altLang="en-US" sz="2800" dirty="0"/>
              <a:t>Result:</a:t>
            </a:r>
            <a:br>
              <a:rPr lang="en-US" altLang="en-US" sz="2800" dirty="0"/>
            </a:br>
            <a:endParaRPr lang="en-US" altLang="en-US" sz="2800" dirty="0"/>
          </a:p>
          <a:p>
            <a:endParaRPr lang="en-IN" dirty="0"/>
          </a:p>
        </p:txBody>
      </p:sp>
      <p:sp>
        <p:nvSpPr>
          <p:cNvPr id="4" name="Title 1">
            <a:extLst>
              <a:ext uri="{FF2B5EF4-FFF2-40B4-BE49-F238E27FC236}">
                <a16:creationId xmlns:a16="http://schemas.microsoft.com/office/drawing/2014/main" xmlns="" id="{DE62EFDD-9C1D-4136-898C-8D6DA5410025}"/>
              </a:ext>
            </a:extLst>
          </p:cNvPr>
          <p:cNvSpPr>
            <a:spLocks noGrp="1"/>
          </p:cNvSpPr>
          <p:nvPr>
            <p:ph type="title"/>
          </p:nvPr>
        </p:nvSpPr>
        <p:spPr>
          <a:xfrm>
            <a:off x="838200" y="18894"/>
            <a:ext cx="10515600" cy="922139"/>
          </a:xfrm>
        </p:spPr>
        <p:txBody>
          <a:bodyPr/>
          <a:lstStyle/>
          <a:p>
            <a:pPr algn="ctr"/>
            <a:r>
              <a:rPr lang="en-IN" b="1" dirty="0">
                <a:solidFill>
                  <a:schemeClr val="accent4">
                    <a:lumMod val="50000"/>
                  </a:schemeClr>
                </a:solidFill>
              </a:rPr>
              <a:t>Project Operation</a:t>
            </a:r>
          </a:p>
        </p:txBody>
      </p:sp>
      <p:pic>
        <p:nvPicPr>
          <p:cNvPr id="5" name="Graphic 4">
            <a:extLst>
              <a:ext uri="{FF2B5EF4-FFF2-40B4-BE49-F238E27FC236}">
                <a16:creationId xmlns:a16="http://schemas.microsoft.com/office/drawing/2014/main" xmlns="" id="{AD6F8CC7-0783-4671-B4B5-78476A41D247}"/>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t="-1" b="12197"/>
          <a:stretch/>
        </p:blipFill>
        <p:spPr>
          <a:xfrm>
            <a:off x="1355391" y="3124939"/>
            <a:ext cx="4164978" cy="3288932"/>
          </a:xfrm>
          <a:prstGeom prst="rect">
            <a:avLst/>
          </a:prstGeom>
        </p:spPr>
      </p:pic>
      <p:pic>
        <p:nvPicPr>
          <p:cNvPr id="6" name="Graphic 5">
            <a:extLst>
              <a:ext uri="{FF2B5EF4-FFF2-40B4-BE49-F238E27FC236}">
                <a16:creationId xmlns:a16="http://schemas.microsoft.com/office/drawing/2014/main" xmlns="" id="{DBAC55DF-DEF6-42CC-A482-4D1282BD18C8}"/>
              </a:ext>
            </a:extLst>
          </p:cNvPr>
          <p:cNvPicPr>
            <a:picLocks noChangeAspect="1"/>
          </p:cNvPicPr>
          <p:nvPr/>
        </p:nvPicPr>
        <p:blipFill rotWithShape="1">
          <a:blip r:embed="rId4">
            <a:extLst>
              <a:ext uri="{96DAC541-7B7A-43D3-8B79-37D633B846F1}">
                <asvg:svgBlip xmlns:asvg="http://schemas.microsoft.com/office/drawing/2016/SVG/main" xmlns="" r:embed="rId5"/>
              </a:ext>
            </a:extLst>
          </a:blip>
          <a:srcRect b="9823"/>
          <a:stretch/>
        </p:blipFill>
        <p:spPr>
          <a:xfrm>
            <a:off x="6684226" y="2997142"/>
            <a:ext cx="4216669" cy="3749887"/>
          </a:xfrm>
          <a:prstGeom prst="rect">
            <a:avLst/>
          </a:prstGeom>
        </p:spPr>
      </p:pic>
    </p:spTree>
    <p:extLst>
      <p:ext uri="{BB962C8B-B14F-4D97-AF65-F5344CB8AC3E}">
        <p14:creationId xmlns:p14="http://schemas.microsoft.com/office/powerpoint/2010/main" val="2481411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A8284F-D9F7-47DE-A9FC-13C9469B4683}"/>
              </a:ext>
            </a:extLst>
          </p:cNvPr>
          <p:cNvSpPr>
            <a:spLocks noGrp="1"/>
          </p:cNvSpPr>
          <p:nvPr>
            <p:ph type="title"/>
          </p:nvPr>
        </p:nvSpPr>
        <p:spPr>
          <a:xfrm>
            <a:off x="838200" y="10015"/>
            <a:ext cx="10515600" cy="1108572"/>
          </a:xfrm>
        </p:spPr>
        <p:txBody>
          <a:bodyPr/>
          <a:lstStyle/>
          <a:p>
            <a:pPr algn="ctr"/>
            <a:r>
              <a:rPr lang="en-US" altLang="en-US" b="1" dirty="0">
                <a:solidFill>
                  <a:schemeClr val="accent4">
                    <a:lumMod val="50000"/>
                  </a:schemeClr>
                </a:solidFill>
              </a:rPr>
              <a:t>PROJECT Operation Properties</a:t>
            </a:r>
            <a:endParaRPr lang="en-IN" b="1" dirty="0">
              <a:solidFill>
                <a:schemeClr val="accent4">
                  <a:lumMod val="50000"/>
                </a:schemeClr>
              </a:solidFill>
            </a:endParaRPr>
          </a:p>
        </p:txBody>
      </p:sp>
      <p:sp>
        <p:nvSpPr>
          <p:cNvPr id="3" name="Content Placeholder 2">
            <a:extLst>
              <a:ext uri="{FF2B5EF4-FFF2-40B4-BE49-F238E27FC236}">
                <a16:creationId xmlns:a16="http://schemas.microsoft.com/office/drawing/2014/main" xmlns="" id="{4ABE1B66-1455-4CFC-8547-4621A6826002}"/>
              </a:ext>
            </a:extLst>
          </p:cNvPr>
          <p:cNvSpPr>
            <a:spLocks noGrp="1"/>
          </p:cNvSpPr>
          <p:nvPr>
            <p:ph idx="1"/>
          </p:nvPr>
        </p:nvSpPr>
        <p:spPr>
          <a:xfrm>
            <a:off x="985421" y="1012054"/>
            <a:ext cx="11034943" cy="5743853"/>
          </a:xfrm>
        </p:spPr>
        <p:txBody>
          <a:bodyPr/>
          <a:lstStyle/>
          <a:p>
            <a:pPr>
              <a:buFont typeface="Wingdings" panose="05000000000000000000" pitchFamily="2" charset="2"/>
              <a:buChar char="q"/>
            </a:pPr>
            <a:r>
              <a:rPr lang="en-US" altLang="en-US" dirty="0"/>
              <a:t>Number of tuples in the result of projection </a:t>
            </a:r>
            <a:r>
              <a:rPr lang="en-US" altLang="en-US" dirty="0">
                <a:latin typeface="Symbol" panose="05050102010706020507" pitchFamily="18" charset="2"/>
              </a:rPr>
              <a:t></a:t>
            </a:r>
            <a:r>
              <a:rPr lang="en-US" altLang="en-US" baseline="-25000" dirty="0"/>
              <a:t>&lt;list&gt;</a:t>
            </a:r>
            <a:r>
              <a:rPr lang="en-US" altLang="en-US" dirty="0"/>
              <a:t>(R) is always less or equal to the number of tuples in R</a:t>
            </a:r>
          </a:p>
          <a:p>
            <a:pPr lvl="1">
              <a:buFont typeface="Wingdings" panose="05000000000000000000" pitchFamily="2" charset="2"/>
              <a:buChar char="§"/>
            </a:pPr>
            <a:r>
              <a:rPr lang="en-US" altLang="en-US" dirty="0"/>
              <a:t>If the list of attributes includes a </a:t>
            </a:r>
            <a:r>
              <a:rPr lang="en-US" altLang="en-US" i="1" dirty="0"/>
              <a:t>key</a:t>
            </a:r>
            <a:r>
              <a:rPr lang="en-US" altLang="en-US" dirty="0"/>
              <a:t> of R, then the number of tuples in the result of PROJECT is </a:t>
            </a:r>
            <a:r>
              <a:rPr lang="en-US" altLang="en-US" i="1" dirty="0"/>
              <a:t>equal</a:t>
            </a:r>
            <a:r>
              <a:rPr lang="en-US" altLang="en-US" dirty="0"/>
              <a:t> to the number of tuples in R</a:t>
            </a:r>
          </a:p>
          <a:p>
            <a:pPr>
              <a:buFont typeface="Wingdings" panose="05000000000000000000" pitchFamily="2" charset="2"/>
              <a:buChar char="q"/>
            </a:pPr>
            <a:r>
              <a:rPr lang="en-US" altLang="en-US" dirty="0"/>
              <a:t>PROJECT is </a:t>
            </a:r>
            <a:r>
              <a:rPr lang="en-US" altLang="en-US" i="1" dirty="0"/>
              <a:t>not</a:t>
            </a:r>
            <a:r>
              <a:rPr lang="en-US" altLang="en-US" dirty="0"/>
              <a:t> commutative</a:t>
            </a:r>
          </a:p>
          <a:p>
            <a:pPr lvl="1">
              <a:buFont typeface="Wingdings" panose="05000000000000000000" pitchFamily="2" charset="2"/>
              <a:buChar char="§"/>
            </a:pPr>
            <a:r>
              <a:rPr lang="en-US" altLang="en-US" dirty="0">
                <a:latin typeface="Symbol" panose="05050102010706020507" pitchFamily="18" charset="2"/>
              </a:rPr>
              <a:t></a:t>
            </a:r>
            <a:r>
              <a:rPr lang="en-US" altLang="en-US" dirty="0"/>
              <a:t> </a:t>
            </a:r>
            <a:r>
              <a:rPr lang="en-US" altLang="en-US" baseline="-25000" dirty="0"/>
              <a:t>&lt;list1&gt;</a:t>
            </a:r>
            <a:r>
              <a:rPr lang="en-US" altLang="en-US" dirty="0"/>
              <a:t> (</a:t>
            </a:r>
            <a:r>
              <a:rPr lang="en-US" altLang="en-US" dirty="0">
                <a:latin typeface="Symbol" panose="05050102010706020507" pitchFamily="18" charset="2"/>
              </a:rPr>
              <a:t></a:t>
            </a:r>
            <a:r>
              <a:rPr lang="en-US" altLang="en-US" dirty="0"/>
              <a:t> </a:t>
            </a:r>
            <a:r>
              <a:rPr lang="en-US" altLang="en-US" baseline="-25000" dirty="0"/>
              <a:t>&lt;list2&gt;</a:t>
            </a:r>
            <a:r>
              <a:rPr lang="en-US" altLang="en-US" dirty="0"/>
              <a:t> (R) ) = </a:t>
            </a:r>
            <a:r>
              <a:rPr lang="en-US" altLang="en-US" dirty="0">
                <a:latin typeface="Symbol" panose="05050102010706020507" pitchFamily="18" charset="2"/>
              </a:rPr>
              <a:t></a:t>
            </a:r>
            <a:r>
              <a:rPr lang="en-US" altLang="en-US" dirty="0"/>
              <a:t> </a:t>
            </a:r>
            <a:r>
              <a:rPr lang="en-US" altLang="en-US" baseline="-25000" dirty="0"/>
              <a:t>&lt;list1&gt;</a:t>
            </a:r>
            <a:r>
              <a:rPr lang="en-US" altLang="en-US" dirty="0"/>
              <a:t> (R) as long as &lt;list2&gt; contains the attributes in &lt;list1&gt; </a:t>
            </a:r>
          </a:p>
          <a:p>
            <a:endParaRPr lang="en-IN" dirty="0"/>
          </a:p>
        </p:txBody>
      </p:sp>
    </p:spTree>
    <p:extLst>
      <p:ext uri="{BB962C8B-B14F-4D97-AF65-F5344CB8AC3E}">
        <p14:creationId xmlns:p14="http://schemas.microsoft.com/office/powerpoint/2010/main" val="2513501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B916D5-AFCA-4478-B72A-9D2B904B6CFC}"/>
              </a:ext>
            </a:extLst>
          </p:cNvPr>
          <p:cNvSpPr>
            <a:spLocks noGrp="1"/>
          </p:cNvSpPr>
          <p:nvPr>
            <p:ph type="title"/>
          </p:nvPr>
        </p:nvSpPr>
        <p:spPr>
          <a:xfrm>
            <a:off x="838200" y="18893"/>
            <a:ext cx="10515600" cy="1010918"/>
          </a:xfrm>
        </p:spPr>
        <p:txBody>
          <a:bodyPr/>
          <a:lstStyle/>
          <a:p>
            <a:pPr algn="ctr"/>
            <a:r>
              <a:rPr lang="en-IN" b="1" dirty="0">
                <a:solidFill>
                  <a:schemeClr val="accent4">
                    <a:lumMod val="50000"/>
                  </a:schemeClr>
                </a:solidFill>
              </a:rPr>
              <a:t>Composition of Relational Operations</a:t>
            </a:r>
          </a:p>
        </p:txBody>
      </p:sp>
      <p:sp>
        <p:nvSpPr>
          <p:cNvPr id="3" name="Content Placeholder 2">
            <a:extLst>
              <a:ext uri="{FF2B5EF4-FFF2-40B4-BE49-F238E27FC236}">
                <a16:creationId xmlns:a16="http://schemas.microsoft.com/office/drawing/2014/main" xmlns="" id="{AC69458A-2B79-426B-848F-77874E554D54}"/>
              </a:ext>
            </a:extLst>
          </p:cNvPr>
          <p:cNvSpPr>
            <a:spLocks noGrp="1"/>
          </p:cNvSpPr>
          <p:nvPr>
            <p:ph idx="1"/>
          </p:nvPr>
        </p:nvSpPr>
        <p:spPr>
          <a:xfrm>
            <a:off x="1171852" y="905522"/>
            <a:ext cx="10866268" cy="5850385"/>
          </a:xfrm>
        </p:spPr>
        <p:txBody>
          <a:bodyPr/>
          <a:lstStyle/>
          <a:p>
            <a:pPr algn="just">
              <a:buFont typeface="Wingdings" panose="05000000000000000000" pitchFamily="2" charset="2"/>
              <a:buChar char="q"/>
            </a:pPr>
            <a:r>
              <a:rPr lang="en-IN" dirty="0"/>
              <a:t>Result of a relational-algebra operation is relation and therefore relational-algebra operations can be composed together into a </a:t>
            </a:r>
            <a:r>
              <a:rPr lang="en-IN" b="1" dirty="0">
                <a:solidFill>
                  <a:srgbClr val="002060"/>
                </a:solidFill>
              </a:rPr>
              <a:t>relational-algebra expression</a:t>
            </a:r>
            <a:r>
              <a:rPr lang="en-IN" dirty="0"/>
              <a:t>.</a:t>
            </a:r>
          </a:p>
          <a:p>
            <a:pPr>
              <a:buFont typeface="Wingdings" panose="05000000000000000000" pitchFamily="2" charset="2"/>
              <a:buChar char="q"/>
            </a:pPr>
            <a:r>
              <a:rPr lang="en-US" altLang="en-US" sz="2800" dirty="0"/>
              <a:t>Consider  the query - Find the names of all instructors in Physics department.</a:t>
            </a:r>
          </a:p>
          <a:p>
            <a:pPr>
              <a:buNone/>
            </a:pPr>
            <a:r>
              <a:rPr lang="en-US" altLang="ja-JP" sz="1050" dirty="0">
                <a:sym typeface="Symbol" panose="05050102010706020507" pitchFamily="18" charset="2"/>
              </a:rPr>
              <a:t> </a:t>
            </a:r>
          </a:p>
          <a:p>
            <a:pPr>
              <a:buNone/>
            </a:pPr>
            <a:r>
              <a:rPr lang="en-US" altLang="en-US" sz="2800" dirty="0">
                <a:sym typeface="Symbol" panose="05050102010706020507" pitchFamily="18" charset="2"/>
              </a:rPr>
              <a:t>             </a:t>
            </a:r>
            <a:r>
              <a:rPr lang="en-US" altLang="en-US" dirty="0">
                <a:sym typeface="Symbol" panose="05050102010706020507" pitchFamily="18" charset="2"/>
              </a:rPr>
              <a:t></a:t>
            </a:r>
            <a:r>
              <a:rPr lang="en-US" altLang="en-US" i="1" baseline="-25000" dirty="0">
                <a:sym typeface="Symbol" panose="05050102010706020507" pitchFamily="18" charset="2"/>
              </a:rPr>
              <a:t>name</a:t>
            </a:r>
            <a:r>
              <a:rPr lang="en-US" altLang="en-US" dirty="0"/>
              <a:t>(</a:t>
            </a:r>
            <a:r>
              <a:rPr lang="en-US" altLang="en-US" i="1" dirty="0">
                <a:sym typeface="Symbol" panose="05050102010706020507" pitchFamily="18" charset="2"/>
              </a:rPr>
              <a:t></a:t>
            </a:r>
            <a:r>
              <a:rPr lang="en-US" altLang="en-US" dirty="0">
                <a:sym typeface="Symbol" panose="05050102010706020507" pitchFamily="18" charset="2"/>
              </a:rPr>
              <a:t> </a:t>
            </a:r>
            <a:r>
              <a:rPr lang="en-US" altLang="en-US" i="1" baseline="-25000" dirty="0" err="1">
                <a:sym typeface="Symbol" panose="05050102010706020507" pitchFamily="18" charset="2"/>
              </a:rPr>
              <a:t>dept_name</a:t>
            </a:r>
            <a:r>
              <a:rPr lang="en-US" altLang="en-US" i="1" dirty="0">
                <a:sym typeface="Symbol" panose="05050102010706020507" pitchFamily="18" charset="2"/>
              </a:rPr>
              <a:t> </a:t>
            </a:r>
            <a:r>
              <a:rPr lang="en-US" altLang="en-US" i="1" baseline="-25000" dirty="0">
                <a:sym typeface="Symbol" panose="05050102010706020507" pitchFamily="18" charset="2"/>
              </a:rPr>
              <a:t>=</a:t>
            </a:r>
            <a:r>
              <a:rPr lang="ja-JP" altLang="en-US" i="1" baseline="-25000" dirty="0">
                <a:sym typeface="Symbol" panose="05050102010706020507" pitchFamily="18" charset="2"/>
              </a:rPr>
              <a:t>“</a:t>
            </a:r>
            <a:r>
              <a:rPr lang="en-US" altLang="ja-JP" i="1" baseline="-25000" dirty="0">
                <a:sym typeface="Symbol" panose="05050102010706020507" pitchFamily="18" charset="2"/>
              </a:rPr>
              <a:t>Physics</a:t>
            </a:r>
            <a:r>
              <a:rPr lang="ja-JP" altLang="en-US" i="1" baseline="-25000" dirty="0">
                <a:sym typeface="Symbol" panose="05050102010706020507" pitchFamily="18" charset="2"/>
              </a:rPr>
              <a:t>”</a:t>
            </a:r>
            <a:r>
              <a:rPr lang="en-US" altLang="ja-JP" i="1" baseline="-25000" dirty="0">
                <a:sym typeface="Symbol" panose="05050102010706020507" pitchFamily="18" charset="2"/>
              </a:rPr>
              <a:t> </a:t>
            </a:r>
            <a:r>
              <a:rPr lang="en-US" altLang="ja-JP" i="1" dirty="0">
                <a:sym typeface="Symbol" panose="05050102010706020507" pitchFamily="18" charset="2"/>
              </a:rPr>
              <a:t> </a:t>
            </a:r>
            <a:r>
              <a:rPr lang="en-US" altLang="ja-JP" sz="2800" dirty="0">
                <a:sym typeface="Symbol" panose="05050102010706020507" pitchFamily="18" charset="2"/>
              </a:rPr>
              <a:t>(</a:t>
            </a:r>
            <a:r>
              <a:rPr lang="en-US" altLang="ja-JP" sz="2800" i="1" dirty="0">
                <a:sym typeface="Symbol" panose="05050102010706020507" pitchFamily="18" charset="2"/>
              </a:rPr>
              <a:t>instructor</a:t>
            </a:r>
            <a:r>
              <a:rPr lang="en-US" altLang="ja-JP" sz="2800" dirty="0">
                <a:sym typeface="Symbol" panose="05050102010706020507" pitchFamily="18" charset="2"/>
              </a:rPr>
              <a:t>))</a:t>
            </a:r>
          </a:p>
          <a:p>
            <a:pPr algn="just"/>
            <a:endParaRPr lang="en-IN" dirty="0"/>
          </a:p>
          <a:p>
            <a:pPr algn="just">
              <a:buFont typeface="Wingdings" panose="05000000000000000000" pitchFamily="2" charset="2"/>
              <a:buChar char="q"/>
            </a:pPr>
            <a:r>
              <a:rPr lang="en-US" altLang="en-US" sz="2800" dirty="0">
                <a:sym typeface="Symbol" panose="05050102010706020507" pitchFamily="18" charset="2"/>
              </a:rPr>
              <a:t>Instead of giving the name of a relation as argument of the projection operation, we give an expression that evaluates to a relation.</a:t>
            </a:r>
          </a:p>
          <a:p>
            <a:pPr algn="just"/>
            <a:endParaRPr lang="en-IN" dirty="0"/>
          </a:p>
        </p:txBody>
      </p:sp>
    </p:spTree>
    <p:extLst>
      <p:ext uri="{BB962C8B-B14F-4D97-AF65-F5344CB8AC3E}">
        <p14:creationId xmlns:p14="http://schemas.microsoft.com/office/powerpoint/2010/main" val="31713090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1928</TotalTime>
  <Words>2948</Words>
  <Application>Microsoft Office PowerPoint</Application>
  <PresentationFormat>Custom</PresentationFormat>
  <Paragraphs>1013</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Relational Algebra</vt:lpstr>
      <vt:lpstr>Introduction</vt:lpstr>
      <vt:lpstr>Select Operation</vt:lpstr>
      <vt:lpstr>Select Operation</vt:lpstr>
      <vt:lpstr>SELECT Operation Properties</vt:lpstr>
      <vt:lpstr>Project Operation</vt:lpstr>
      <vt:lpstr>Project Operation</vt:lpstr>
      <vt:lpstr>PROJECT Operation Properties</vt:lpstr>
      <vt:lpstr>Composition of Relational Operations</vt:lpstr>
      <vt:lpstr>Cartesian-Product Operation</vt:lpstr>
      <vt:lpstr>Cartesian-Product Operation</vt:lpstr>
      <vt:lpstr>Cartesian-Product Operation</vt:lpstr>
      <vt:lpstr>Join Operation</vt:lpstr>
      <vt:lpstr>Theta Join Operation</vt:lpstr>
      <vt:lpstr>Theta Join Operation</vt:lpstr>
      <vt:lpstr>Equijoin</vt:lpstr>
      <vt:lpstr>Equijoin</vt:lpstr>
      <vt:lpstr>Natural Join</vt:lpstr>
      <vt:lpstr>Natural Join</vt:lpstr>
      <vt:lpstr>Natural Join</vt:lpstr>
      <vt:lpstr>Types of JOIN</vt:lpstr>
      <vt:lpstr>Outer Joins</vt:lpstr>
      <vt:lpstr>Left outer join</vt:lpstr>
      <vt:lpstr>Left outer join</vt:lpstr>
      <vt:lpstr>Left outer join</vt:lpstr>
      <vt:lpstr>Right Outer Join</vt:lpstr>
      <vt:lpstr>Right Outer Join</vt:lpstr>
      <vt:lpstr>Right Outer Join</vt:lpstr>
      <vt:lpstr>Full Outer Join</vt:lpstr>
      <vt:lpstr>Full Outer Join</vt:lpstr>
      <vt:lpstr>Full Outer Join</vt:lpstr>
      <vt:lpstr>Rename Operation </vt:lpstr>
      <vt:lpstr>UNION</vt:lpstr>
      <vt:lpstr>UNION</vt:lpstr>
      <vt:lpstr>INTERSECTION</vt:lpstr>
      <vt:lpstr>INTERSECTION</vt:lpstr>
      <vt:lpstr>SET DIFFERENCE</vt:lpstr>
      <vt:lpstr>SET DIFFERENCE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Relational Algebra</dc:title>
  <dc:creator>PRATIK ROY</dc:creator>
  <cp:lastModifiedBy>hp</cp:lastModifiedBy>
  <cp:revision>27</cp:revision>
  <dcterms:created xsi:type="dcterms:W3CDTF">2021-10-12T22:09:59Z</dcterms:created>
  <dcterms:modified xsi:type="dcterms:W3CDTF">2021-12-11T03:38:00Z</dcterms:modified>
</cp:coreProperties>
</file>