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403" r:id="rId2"/>
    <p:sldId id="483" r:id="rId3"/>
    <p:sldId id="413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47" r:id="rId19"/>
    <p:sldId id="470" r:id="rId20"/>
    <p:sldId id="471" r:id="rId21"/>
    <p:sldId id="472" r:id="rId22"/>
    <p:sldId id="473" r:id="rId23"/>
    <p:sldId id="406" r:id="rId24"/>
    <p:sldId id="475" r:id="rId25"/>
    <p:sldId id="484" r:id="rId26"/>
    <p:sldId id="474" r:id="rId27"/>
    <p:sldId id="485" r:id="rId28"/>
    <p:sldId id="407" r:id="rId29"/>
    <p:sldId id="476" r:id="rId30"/>
    <p:sldId id="455" r:id="rId3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77228"/>
    <a:srgbClr val="6E792B"/>
    <a:srgbClr val="76822E"/>
    <a:srgbClr val="4F571F"/>
    <a:srgbClr val="6F6A07"/>
    <a:srgbClr val="827C0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94" d="100"/>
          <a:sy n="94" d="100"/>
        </p:scale>
        <p:origin x="-476" y="32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22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864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Module II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Concurrency Control Techniques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CBCCE3FE-FCB0-427A-BC32-764E10629896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48" y="1639866"/>
            <a:ext cx="2817754" cy="4919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39866"/>
            <a:ext cx="2210950" cy="1255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514600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21.3 Transactions that do not obey two-phase locking (a) Two transactions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(b) Results of possible serial schedules of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(c) A nonserializable schedule </a:t>
            </a:r>
            <a:r>
              <a:rPr lang="en-US" sz="1600" i="1" dirty="0"/>
              <a:t>S </a:t>
            </a:r>
            <a:r>
              <a:rPr lang="en-US" sz="1600" dirty="0"/>
              <a:t>that uses locks</a:t>
            </a:r>
          </a:p>
        </p:txBody>
      </p:sp>
    </p:spTree>
    <p:extLst>
      <p:ext uri="{BB962C8B-B14F-4D97-AF65-F5344CB8AC3E}">
        <p14:creationId xmlns:p14="http://schemas.microsoft.com/office/powerpoint/2010/main" val="1356648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guaranteed to be serializable</a:t>
            </a:r>
          </a:p>
          <a:p>
            <a:r>
              <a:rPr lang="en-US" dirty="0"/>
              <a:t>Two-phase locking may limit the amount of concurrency that can occur in a schedule</a:t>
            </a:r>
          </a:p>
          <a:p>
            <a:r>
              <a:rPr lang="en-US" dirty="0"/>
              <a:t>Some serializable schedules will be prohibited by two-phase locking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98891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2PL</a:t>
            </a:r>
          </a:p>
          <a:p>
            <a:pPr lvl="1"/>
            <a:r>
              <a:rPr lang="en-US" dirty="0"/>
              <a:t>Technique described on previous slides</a:t>
            </a:r>
          </a:p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  <a:p>
            <a:pPr lvl="1"/>
            <a:r>
              <a:rPr lang="en-US" dirty="0"/>
              <a:t>Transaction does not release exclusive locks until after it commits or aborts</a:t>
            </a:r>
          </a:p>
          <a:p>
            <a:r>
              <a:rPr lang="en-US" dirty="0"/>
              <a:t>Conservative (static) 2PL</a:t>
            </a:r>
          </a:p>
          <a:p>
            <a:pPr lvl="1"/>
            <a:r>
              <a:rPr lang="en-US" dirty="0"/>
              <a:t>Requires a transaction to lock all the items it accesses before the transaction begins</a:t>
            </a:r>
          </a:p>
          <a:p>
            <a:pPr lvl="2"/>
            <a:r>
              <a:rPr lang="en-US" dirty="0" err="1"/>
              <a:t>Predeclare</a:t>
            </a:r>
            <a:r>
              <a:rPr lang="en-US" dirty="0"/>
              <a:t> read-set and write-set</a:t>
            </a:r>
          </a:p>
          <a:p>
            <a:pPr lvl="1"/>
            <a:r>
              <a:rPr lang="en-US"/>
              <a:t>Deadlock-free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370934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 2PL</a:t>
            </a:r>
          </a:p>
          <a:p>
            <a:pPr lvl="1"/>
            <a:r>
              <a:rPr lang="en-US" dirty="0"/>
              <a:t>Transaction does not release any locks until after it commits or aborts</a:t>
            </a:r>
          </a:p>
          <a:p>
            <a:r>
              <a:rPr lang="en-US" dirty="0"/>
              <a:t>Concurrency control subsystem responsible for generating read_lock and write_lock requests</a:t>
            </a:r>
          </a:p>
          <a:p>
            <a:r>
              <a:rPr lang="en-US" dirty="0"/>
              <a:t>Locking generally considered to have high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116633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7" y="3886200"/>
            <a:ext cx="6981825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47" y="5930030"/>
            <a:ext cx="816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21.5 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is</a:t>
            </a:r>
          </a:p>
          <a:p>
            <a:r>
              <a:rPr lang="en-US" sz="1600" dirty="0"/>
              <a:t>in a state of deadlock (b) A wait-for graph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val="21745844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prevention protocols</a:t>
            </a:r>
          </a:p>
          <a:p>
            <a:pPr lvl="1"/>
            <a:r>
              <a:rPr lang="en-US" dirty="0"/>
              <a:t>Every transaction locks all items it needs in advance</a:t>
            </a:r>
          </a:p>
          <a:p>
            <a:pPr lvl="1"/>
            <a:r>
              <a:rPr lang="en-US" dirty="0"/>
              <a:t>Ordering 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r>
              <a:rPr lang="en-US" dirty="0"/>
              <a:t>Protocols based on a timestamp</a:t>
            </a:r>
          </a:p>
          <a:p>
            <a:pPr lvl="1"/>
            <a:r>
              <a:rPr lang="en-US" dirty="0"/>
              <a:t>Wait-die</a:t>
            </a:r>
          </a:p>
          <a:p>
            <a:pPr lvl="1"/>
            <a:r>
              <a:rPr lang="en-US" dirty="0"/>
              <a:t>Wound-wait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26546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waiting algorithm</a:t>
            </a:r>
          </a:p>
          <a:p>
            <a:pPr lvl="1"/>
            <a:r>
              <a:rPr lang="en-US" dirty="0"/>
              <a:t>If transaction unable to obtain a lock, immediately aborted and restarted later</a:t>
            </a:r>
          </a:p>
          <a:p>
            <a:r>
              <a:rPr lang="en-US" dirty="0"/>
              <a:t>Cautious waiting algorithm</a:t>
            </a:r>
          </a:p>
          <a:p>
            <a:pPr lvl="1"/>
            <a:r>
              <a:rPr lang="en-US" dirty="0"/>
              <a:t>Deadlock-free</a:t>
            </a:r>
          </a:p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329070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Victim selection</a:t>
            </a:r>
          </a:p>
          <a:p>
            <a:pPr lvl="1"/>
            <a:r>
              <a:rPr lang="en-US" dirty="0"/>
              <a:t>Deciding which transaction to abort in case of deadlock</a:t>
            </a:r>
          </a:p>
          <a:p>
            <a:r>
              <a:rPr lang="en-US" dirty="0"/>
              <a:t>Timeouts</a:t>
            </a:r>
          </a:p>
          <a:p>
            <a:pPr lvl="1"/>
            <a:r>
              <a:rPr lang="en-US" dirty="0"/>
              <a:t>If system waits longer than a predefined time, it aborts the transaction</a:t>
            </a:r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Occurs if a transaction cannot proceed for an indefinite period of time while other transactions continue normally</a:t>
            </a:r>
          </a:p>
          <a:p>
            <a:pPr lvl="1"/>
            <a:r>
              <a:rPr lang="en-US" dirty="0"/>
              <a:t>Solution: first-come-first-served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08267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21.2 Concurrency Control Based</a:t>
            </a:r>
            <a:br>
              <a:rPr lang="en-US" altLang="en-US" dirty="0"/>
            </a:br>
            <a:r>
              <a:rPr lang="en-US" altLang="en-US" dirty="0"/>
              <a:t>on 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Timestamp</a:t>
            </a:r>
            <a:endParaRPr lang="en-US" altLang="en-US" dirty="0"/>
          </a:p>
          <a:p>
            <a:pPr lvl="1" algn="just"/>
            <a:r>
              <a:rPr lang="en-US" altLang="en-US" sz="2400" dirty="0" smtClean="0">
                <a:solidFill>
                  <a:schemeClr val="tx1"/>
                </a:solidFill>
              </a:rPr>
              <a:t>Ordering among the transactions  is determined in advance based on their time stamp</a:t>
            </a:r>
          </a:p>
          <a:p>
            <a:pPr lvl="1" algn="just"/>
            <a:r>
              <a:rPr lang="en-US" altLang="en-US" sz="2400" dirty="0" smtClean="0">
                <a:solidFill>
                  <a:schemeClr val="tx1"/>
                </a:solidFill>
              </a:rPr>
              <a:t>The time at which transaction enters into system for execution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(i.e. Transaction </a:t>
            </a:r>
            <a:r>
              <a:rPr lang="en-US" altLang="en-US" sz="2400" dirty="0">
                <a:solidFill>
                  <a:schemeClr val="tx1"/>
                </a:solidFill>
              </a:rPr>
              <a:t>start </a:t>
            </a:r>
            <a:r>
              <a:rPr lang="en-US" altLang="en-US" sz="2400" dirty="0" smtClean="0">
                <a:solidFill>
                  <a:schemeClr val="tx1"/>
                </a:solidFill>
              </a:rPr>
              <a:t>time)</a:t>
            </a:r>
          </a:p>
          <a:p>
            <a:pPr lvl="1" algn="just"/>
            <a:r>
              <a:rPr lang="en-US" altLang="en-US" sz="2400" dirty="0" smtClean="0">
                <a:solidFill>
                  <a:schemeClr val="tx1"/>
                </a:solidFill>
              </a:rPr>
              <a:t>Unique </a:t>
            </a:r>
            <a:r>
              <a:rPr lang="en-US" altLang="en-US" sz="2400" dirty="0">
                <a:solidFill>
                  <a:schemeClr val="tx1"/>
                </a:solidFill>
              </a:rPr>
              <a:t>identifier assigned by the DBMS to identify a </a:t>
            </a:r>
            <a:r>
              <a:rPr lang="en-US" altLang="en-US" sz="2400" dirty="0" smtClean="0">
                <a:solidFill>
                  <a:schemeClr val="tx1"/>
                </a:solidFill>
              </a:rPr>
              <a:t>transaction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</a:rPr>
              <a:t>Assigned in the order </a:t>
            </a:r>
            <a:r>
              <a:rPr lang="en-US" altLang="en-US" sz="2400" dirty="0" smtClean="0">
                <a:solidFill>
                  <a:schemeClr val="tx1"/>
                </a:solidFill>
              </a:rPr>
              <a:t>submitted</a:t>
            </a:r>
          </a:p>
          <a:p>
            <a:pPr lvl="1" algn="just"/>
            <a:r>
              <a:rPr lang="en-US" altLang="en-US" sz="2400" dirty="0" smtClean="0">
                <a:solidFill>
                  <a:schemeClr val="tx1"/>
                </a:solidFill>
              </a:rPr>
              <a:t>If any transaction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 enters after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, the relation between time stamp will be TS(</a:t>
            </a:r>
            <a:r>
              <a:rPr lang="en-US" altLang="en-US" sz="2400" dirty="0" err="1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) &lt;TS(</a:t>
            </a:r>
            <a:r>
              <a:rPr lang="en-US" altLang="en-US" sz="2400" dirty="0" err="1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) which means that the resulting schedule must be equivalent to a serial schedule </a:t>
            </a:r>
            <a:r>
              <a:rPr lang="en-US" altLang="en-US" sz="2400" dirty="0" err="1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 -&gt; </a:t>
            </a:r>
            <a:r>
              <a:rPr lang="en-US" altLang="en-US" sz="2400" dirty="0" err="1">
                <a:solidFill>
                  <a:schemeClr val="tx1"/>
                </a:solidFill>
              </a:rPr>
              <a:t>T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j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Counter incremented each time its value is assigned to a transaction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Current date/time value of the system clock</a:t>
            </a:r>
          </a:p>
          <a:p>
            <a:pPr lvl="2"/>
            <a:r>
              <a:rPr lang="en-US" altLang="en-US" dirty="0">
                <a:solidFill>
                  <a:srgbClr val="800000"/>
                </a:solidFill>
              </a:rPr>
              <a:t>Ensure no two timestamps are generated during the same tick of the clock</a:t>
            </a:r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Enforce equivalent serial order on the transactions based on their timestamps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87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Two-phase locking protocols</a:t>
            </a:r>
          </a:p>
          <a:p>
            <a:pPr lvl="2"/>
            <a:r>
              <a:rPr lang="en-US" dirty="0"/>
              <a:t>Lock data items to prevent concurrent access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Timestamp</a:t>
            </a:r>
          </a:p>
          <a:p>
            <a:pPr lvl="2"/>
            <a:r>
              <a:rPr lang="en-US" dirty="0"/>
              <a:t>Unique identifier for each transaction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Multiversion currency control protocols</a:t>
            </a:r>
          </a:p>
          <a:p>
            <a:pPr lvl="2"/>
            <a:r>
              <a:rPr lang="en-US" dirty="0"/>
              <a:t>Use multiple versions of a data item</a:t>
            </a:r>
          </a:p>
          <a:p>
            <a:r>
              <a:rPr lang="en-US" dirty="0"/>
              <a:t>Validation or certification of a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231614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Concurrency control techniques based on timestamps do not use locks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Deadlocks cannot </a:t>
            </a:r>
            <a:r>
              <a:rPr lang="en-US" altLang="en-US" sz="2400" dirty="0" smtClean="0">
                <a:solidFill>
                  <a:schemeClr val="tx1"/>
                </a:solidFill>
              </a:rPr>
              <a:t>occur</a:t>
            </a:r>
            <a:endParaRPr lang="en-US" altLang="en-US" sz="2400" dirty="0" smtClean="0"/>
          </a:p>
          <a:p>
            <a:r>
              <a:rPr lang="en-US" altLang="en-US" dirty="0" smtClean="0"/>
              <a:t>Timestamp </a:t>
            </a:r>
            <a:r>
              <a:rPr lang="en-US" altLang="en-US" dirty="0"/>
              <a:t>ordering (TO)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Allows interleaving of transaction operations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Must ensure timestamp order is followed for each pair of conflicting operations</a:t>
            </a:r>
          </a:p>
          <a:p>
            <a:r>
              <a:rPr lang="en-US" altLang="en-US" dirty="0"/>
              <a:t>Each database item assigned two timestamp values</a:t>
            </a:r>
          </a:p>
          <a:p>
            <a:pPr lvl="1"/>
            <a:r>
              <a:rPr lang="en-US" altLang="en-US" sz="2400" dirty="0"/>
              <a:t>read_TS(X)</a:t>
            </a:r>
          </a:p>
          <a:p>
            <a:pPr lvl="1"/>
            <a:r>
              <a:rPr lang="en-US" altLang="en-US" sz="2400" dirty="0"/>
              <a:t>write_TS(X</a:t>
            </a:r>
            <a:r>
              <a:rPr lang="en-US" altLang="en-US" dirty="0"/>
              <a:t>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285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TO algorithm</a:t>
            </a:r>
          </a:p>
          <a:p>
            <a:pPr lvl="1"/>
            <a:r>
              <a:rPr lang="en-US" dirty="0"/>
              <a:t>If conflicting operations detected, later operation rejected by aborting transaction that issued it</a:t>
            </a:r>
          </a:p>
          <a:p>
            <a:pPr lvl="1"/>
            <a:r>
              <a:rPr lang="en-US" dirty="0"/>
              <a:t>Schedules produced guaranteed to be conflict serializable</a:t>
            </a:r>
          </a:p>
          <a:p>
            <a:pPr lvl="1"/>
            <a:r>
              <a:rPr lang="en-US" altLang="en-US" dirty="0"/>
              <a:t>Starvation may occur</a:t>
            </a:r>
          </a:p>
          <a:p>
            <a:r>
              <a:rPr lang="en-US" altLang="en-US" dirty="0"/>
              <a:t>Strict TO algorithm</a:t>
            </a:r>
          </a:p>
          <a:p>
            <a:pPr lvl="1"/>
            <a:r>
              <a:rPr lang="en-US" altLang="en-US" dirty="0"/>
              <a:t>Ensures schedules are both strict and conflict serializable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160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Modification of basic TO algorithm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Does not enforce conflict serializability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Rejects fewer write operations by modifying checks for write_item(X) </a:t>
            </a:r>
            <a:r>
              <a:rPr lang="en-US" altLang="en-US" sz="2400" dirty="0" smtClean="0">
                <a:solidFill>
                  <a:schemeClr val="tx1"/>
                </a:solidFill>
              </a:rPr>
              <a:t>operation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Ignoring outdated writes is called the Thomas write rule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Ex- R1(A)W2(A)W1(A)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6114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21.3 Multiversion Concurrency</a:t>
            </a:r>
            <a:br>
              <a:rPr lang="en-US" altLang="en-US" dirty="0"/>
            </a:br>
            <a:r>
              <a:rPr lang="en-US" altLang="en-US" dirty="0"/>
              <a:t>Control Techniques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Several versions of an item are kept by a system</a:t>
            </a:r>
          </a:p>
          <a:p>
            <a:r>
              <a:rPr lang="en-US" altLang="en-US" sz="2400" dirty="0"/>
              <a:t>Some read operations that would be rejected in other techniques can be accepted by reading an older version of the item</a:t>
            </a:r>
          </a:p>
          <a:p>
            <a:pPr lvl="1"/>
            <a:r>
              <a:rPr lang="en-US" altLang="en-US" sz="2000" dirty="0"/>
              <a:t>Maintains serializability</a:t>
            </a:r>
          </a:p>
          <a:p>
            <a:r>
              <a:rPr lang="en-US" altLang="en-US" sz="2400" dirty="0"/>
              <a:t>More storage is needed</a:t>
            </a:r>
          </a:p>
          <a:p>
            <a:r>
              <a:rPr lang="en-US" altLang="en-US" sz="2400" dirty="0"/>
              <a:t>Multiversion currency control scheme types</a:t>
            </a:r>
          </a:p>
          <a:p>
            <a:pPr lvl="1"/>
            <a:r>
              <a:rPr lang="en-US" altLang="en-US" sz="2000" dirty="0"/>
              <a:t>Based on two-phase </a:t>
            </a:r>
            <a:r>
              <a:rPr lang="en-US" altLang="en-US" sz="2000" dirty="0" smtClean="0"/>
              <a:t>locking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Based </a:t>
            </a:r>
            <a:r>
              <a:rPr lang="en-US" altLang="en-US" sz="2000" dirty="0"/>
              <a:t>on timestamp ordering</a:t>
            </a:r>
          </a:p>
          <a:p>
            <a:pPr lvl="1"/>
            <a:r>
              <a:rPr lang="en-US" altLang="en-US" sz="2000" dirty="0" smtClean="0"/>
              <a:t>Validation </a:t>
            </a:r>
            <a:r>
              <a:rPr lang="en-US" altLang="en-US" sz="2000" dirty="0"/>
              <a:t>and snapshot isolation techniques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Multiversion two-phase locking using certify locks</a:t>
            </a:r>
          </a:p>
          <a:p>
            <a:pPr lvl="2"/>
            <a:r>
              <a:rPr lang="en-US" altLang="en-US" dirty="0"/>
              <a:t>Three locking modes: read, write, and certify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1" y="2707710"/>
            <a:ext cx="4057650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953" y="5929996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21.6 Lock compatibility tables (a) Lock compatibility table for read/write locking scheme (b) Lock compatibility table for read/write/certify locking scheme</a:t>
            </a:r>
          </a:p>
        </p:txBody>
      </p:sp>
    </p:spTree>
    <p:extLst>
      <p:ext uri="{BB962C8B-B14F-4D97-AF65-F5344CB8AC3E}">
        <p14:creationId xmlns:p14="http://schemas.microsoft.com/office/powerpoint/2010/main" val="29205896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Multiversion</a:t>
            </a:r>
            <a:r>
              <a:rPr lang="en-US" altLang="en-US" dirty="0"/>
              <a:t>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Allow other transaction T2 to read an item X while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T1 holds a write lock on X.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Maintain two version of for each item: </a:t>
            </a:r>
            <a:r>
              <a:rPr lang="en-US" sz="2000" dirty="0" smtClean="0">
                <a:solidFill>
                  <a:srgbClr val="C00000"/>
                </a:solidFill>
              </a:rPr>
              <a:t>committed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and </a:t>
            </a:r>
            <a:r>
              <a:rPr lang="en-US" sz="2000" dirty="0" smtClean="0">
                <a:solidFill>
                  <a:srgbClr val="C00000"/>
                </a:solidFill>
              </a:rPr>
              <a:t>local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version.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Committed version must always be written by some committed transaction.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Local version created when a transaction obtain a write lock on X.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Obtain certify lock before commit.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112181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Several version of data item X such as X1, X2, X3,..,Xk are maintained</a:t>
            </a:r>
          </a:p>
          <a:p>
            <a:r>
              <a:rPr lang="en-US" altLang="en-US" sz="2000" dirty="0" err="1" smtClean="0"/>
              <a:t>Multiversion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technique based on timestamp ordering</a:t>
            </a:r>
          </a:p>
          <a:p>
            <a:pPr lvl="1"/>
            <a:r>
              <a:rPr lang="en-US" altLang="en-US" sz="2000" dirty="0"/>
              <a:t>Two timestamps associated with each version are kept</a:t>
            </a:r>
          </a:p>
          <a:p>
            <a:pPr lvl="2"/>
            <a:r>
              <a:rPr lang="en-US" altLang="en-US" sz="2000" dirty="0" err="1"/>
              <a:t>read_TS</a:t>
            </a:r>
            <a:r>
              <a:rPr lang="en-US" altLang="en-US" sz="2000" dirty="0"/>
              <a:t>(X</a:t>
            </a:r>
            <a:r>
              <a:rPr lang="en-US" altLang="en-US" sz="2000" baseline="-25000" dirty="0"/>
              <a:t>i</a:t>
            </a:r>
            <a:r>
              <a:rPr lang="en-US" altLang="en-US" sz="2000" dirty="0" smtClean="0"/>
              <a:t>)-</a:t>
            </a:r>
            <a:r>
              <a:rPr lang="en-US" altLang="en-US" sz="1600" dirty="0" smtClean="0"/>
              <a:t>largest of all the timestamps of a transaction that have successfully read version Xi</a:t>
            </a:r>
            <a:endParaRPr lang="en-US" altLang="en-US" sz="1600" dirty="0"/>
          </a:p>
          <a:p>
            <a:pPr lvl="2"/>
            <a:r>
              <a:rPr lang="en-US" altLang="en-US" sz="2000" dirty="0" err="1"/>
              <a:t>write_TS</a:t>
            </a:r>
            <a:r>
              <a:rPr lang="en-US" altLang="en-US" sz="2000" dirty="0"/>
              <a:t>(X</a:t>
            </a:r>
            <a:r>
              <a:rPr lang="en-US" altLang="en-US" sz="2000" baseline="-25000" dirty="0"/>
              <a:t>i</a:t>
            </a:r>
            <a:r>
              <a:rPr lang="en-US" altLang="en-US" sz="2000" dirty="0" smtClean="0"/>
              <a:t>)- </a:t>
            </a:r>
            <a:r>
              <a:rPr lang="en-US" altLang="en-US" sz="1600" dirty="0" smtClean="0"/>
              <a:t>Timestamp of the transaction that wrote the value of version Xi</a:t>
            </a:r>
          </a:p>
          <a:p>
            <a:pPr lvl="2"/>
            <a:endParaRPr lang="en-US" altLang="en-US" sz="16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124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en-US" altLang="en-US" sz="1600" dirty="0"/>
              <a:t>Ensure </a:t>
            </a:r>
            <a:r>
              <a:rPr lang="en-US" altLang="en-US" sz="1600" dirty="0" err="1"/>
              <a:t>serializabilty</a:t>
            </a:r>
            <a:r>
              <a:rPr lang="en-US" altLang="en-US" sz="1600" dirty="0"/>
              <a:t> based on following rules: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transaction </a:t>
            </a:r>
            <a:r>
              <a:rPr lang="en-US" sz="1600" i="1" dirty="0">
                <a:solidFill>
                  <a:schemeClr val="tx1"/>
                </a:solidFill>
              </a:rPr>
              <a:t>T </a:t>
            </a:r>
            <a:r>
              <a:rPr lang="en-US" sz="1600" dirty="0">
                <a:solidFill>
                  <a:schemeClr val="tx1"/>
                </a:solidFill>
              </a:rPr>
              <a:t>issues a </a:t>
            </a:r>
            <a:r>
              <a:rPr lang="en-US" sz="1600" dirty="0" err="1">
                <a:solidFill>
                  <a:schemeClr val="tx1"/>
                </a:solidFill>
              </a:rPr>
              <a:t>write_item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) operation, and version </a:t>
            </a:r>
            <a:r>
              <a:rPr lang="en-US" sz="1600" i="1" dirty="0">
                <a:solidFill>
                  <a:schemeClr val="tx1"/>
                </a:solidFill>
              </a:rPr>
              <a:t>i </a:t>
            </a:r>
            <a:r>
              <a:rPr lang="en-US" sz="1600" dirty="0">
                <a:solidFill>
                  <a:schemeClr val="tx1"/>
                </a:solidFill>
              </a:rPr>
              <a:t>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has </a:t>
            </a:r>
            <a:r>
              <a:rPr lang="en-US" sz="1600" dirty="0" smtClean="0">
                <a:solidFill>
                  <a:schemeClr val="tx1"/>
                </a:solidFill>
              </a:rPr>
              <a:t>the highest </a:t>
            </a:r>
            <a:r>
              <a:rPr lang="en-US" sz="1600" dirty="0" err="1">
                <a:solidFill>
                  <a:schemeClr val="tx1"/>
                </a:solidFill>
              </a:rPr>
              <a:t>write_TS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Xi</a:t>
            </a:r>
            <a:r>
              <a:rPr lang="en-US" sz="1600" dirty="0">
                <a:solidFill>
                  <a:schemeClr val="tx1"/>
                </a:solidFill>
              </a:rPr>
              <a:t>) of all versions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that is also </a:t>
            </a:r>
            <a:r>
              <a:rPr lang="en-US" sz="1600" i="1" dirty="0">
                <a:solidFill>
                  <a:schemeClr val="tx1"/>
                </a:solidFill>
              </a:rPr>
              <a:t>less than or equal to </a:t>
            </a:r>
            <a:r>
              <a:rPr lang="en-US" sz="1600" dirty="0">
                <a:solidFill>
                  <a:schemeClr val="tx1"/>
                </a:solidFill>
              </a:rPr>
              <a:t>TS(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), and </a:t>
            </a:r>
            <a:r>
              <a:rPr lang="en-US" sz="1600" dirty="0" err="1">
                <a:solidFill>
                  <a:schemeClr val="tx1"/>
                </a:solidFill>
              </a:rPr>
              <a:t>read_TS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Xi</a:t>
            </a:r>
            <a:r>
              <a:rPr lang="en-US" sz="1600" dirty="0">
                <a:solidFill>
                  <a:schemeClr val="tx1"/>
                </a:solidFill>
              </a:rPr>
              <a:t>) &gt; TS(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), then abort and roll back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; </a:t>
            </a:r>
            <a:r>
              <a:rPr lang="en-US" sz="1600" dirty="0" smtClean="0">
                <a:solidFill>
                  <a:schemeClr val="tx1"/>
                </a:solidFill>
              </a:rPr>
              <a:t>otherwise, create </a:t>
            </a:r>
            <a:r>
              <a:rPr lang="en-US" sz="1600" dirty="0">
                <a:solidFill>
                  <a:schemeClr val="tx1"/>
                </a:solidFill>
              </a:rPr>
              <a:t>a new version </a:t>
            </a:r>
            <a:r>
              <a:rPr lang="en-US" sz="1600" i="1" dirty="0" err="1">
                <a:solidFill>
                  <a:schemeClr val="tx1"/>
                </a:solidFill>
              </a:rPr>
              <a:t>Xj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read_TS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Xj</a:t>
            </a:r>
            <a:r>
              <a:rPr lang="en-US" sz="1600" dirty="0">
                <a:solidFill>
                  <a:schemeClr val="tx1"/>
                </a:solidFill>
              </a:rPr>
              <a:t>) = </a:t>
            </a:r>
            <a:r>
              <a:rPr lang="en-US" sz="1600" dirty="0" err="1">
                <a:solidFill>
                  <a:schemeClr val="tx1"/>
                </a:solidFill>
              </a:rPr>
              <a:t>write_TS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Xj</a:t>
            </a:r>
            <a:r>
              <a:rPr lang="en-US" sz="1600" dirty="0">
                <a:solidFill>
                  <a:schemeClr val="tx1"/>
                </a:solidFill>
              </a:rPr>
              <a:t>) = TS(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transaction </a:t>
            </a:r>
            <a:r>
              <a:rPr lang="en-US" sz="1600" i="1" dirty="0">
                <a:solidFill>
                  <a:schemeClr val="tx1"/>
                </a:solidFill>
              </a:rPr>
              <a:t>T </a:t>
            </a:r>
            <a:r>
              <a:rPr lang="en-US" sz="1600" dirty="0">
                <a:solidFill>
                  <a:schemeClr val="tx1"/>
                </a:solidFill>
              </a:rPr>
              <a:t>issues a </a:t>
            </a:r>
            <a:r>
              <a:rPr lang="en-US" sz="1600" dirty="0" err="1">
                <a:solidFill>
                  <a:schemeClr val="tx1"/>
                </a:solidFill>
              </a:rPr>
              <a:t>read_item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) operation, find the version </a:t>
            </a:r>
            <a:r>
              <a:rPr lang="en-US" sz="1600" i="1" dirty="0">
                <a:solidFill>
                  <a:schemeClr val="tx1"/>
                </a:solidFill>
              </a:rPr>
              <a:t>i </a:t>
            </a:r>
            <a:r>
              <a:rPr lang="en-US" sz="1600" dirty="0">
                <a:solidFill>
                  <a:schemeClr val="tx1"/>
                </a:solidFill>
              </a:rPr>
              <a:t>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 smtClean="0">
                <a:solidFill>
                  <a:schemeClr val="tx1"/>
                </a:solidFill>
              </a:rPr>
              <a:t>that has </a:t>
            </a:r>
            <a:r>
              <a:rPr lang="en-US" sz="1600" dirty="0">
                <a:solidFill>
                  <a:schemeClr val="tx1"/>
                </a:solidFill>
              </a:rPr>
              <a:t>the highest </a:t>
            </a:r>
            <a:r>
              <a:rPr lang="en-US" sz="1600" dirty="0" err="1">
                <a:solidFill>
                  <a:schemeClr val="tx1"/>
                </a:solidFill>
              </a:rPr>
              <a:t>write_TS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Xi</a:t>
            </a:r>
            <a:r>
              <a:rPr lang="en-US" sz="1600" dirty="0">
                <a:solidFill>
                  <a:schemeClr val="tx1"/>
                </a:solidFill>
              </a:rPr>
              <a:t>) of all versions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that is also </a:t>
            </a:r>
            <a:r>
              <a:rPr lang="en-US" sz="1600" i="1" dirty="0">
                <a:solidFill>
                  <a:schemeClr val="tx1"/>
                </a:solidFill>
              </a:rPr>
              <a:t>less than or </a:t>
            </a:r>
            <a:r>
              <a:rPr lang="en-US" sz="1600" i="1" dirty="0" smtClean="0">
                <a:solidFill>
                  <a:schemeClr val="tx1"/>
                </a:solidFill>
              </a:rPr>
              <a:t>equal to </a:t>
            </a:r>
            <a:r>
              <a:rPr lang="en-US" sz="1600" dirty="0">
                <a:solidFill>
                  <a:schemeClr val="tx1"/>
                </a:solidFill>
              </a:rPr>
              <a:t>TS(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); then return the value of </a:t>
            </a:r>
            <a:r>
              <a:rPr lang="en-US" sz="1600" i="1" dirty="0">
                <a:solidFill>
                  <a:schemeClr val="tx1"/>
                </a:solidFill>
              </a:rPr>
              <a:t>Xi </a:t>
            </a:r>
            <a:r>
              <a:rPr lang="en-US" sz="1600" dirty="0">
                <a:solidFill>
                  <a:schemeClr val="tx1"/>
                </a:solidFill>
              </a:rPr>
              <a:t>to transaction </a:t>
            </a:r>
            <a:r>
              <a:rPr lang="en-US" sz="1600" i="1" dirty="0">
                <a:solidFill>
                  <a:schemeClr val="tx1"/>
                </a:solidFill>
              </a:rPr>
              <a:t>T, </a:t>
            </a:r>
            <a:r>
              <a:rPr lang="en-US" sz="1600" dirty="0">
                <a:solidFill>
                  <a:schemeClr val="tx1"/>
                </a:solidFill>
              </a:rPr>
              <a:t>and set the value </a:t>
            </a:r>
            <a:r>
              <a:rPr lang="en-US" sz="1600" dirty="0" smtClean="0">
                <a:solidFill>
                  <a:schemeClr val="tx1"/>
                </a:solidFill>
              </a:rPr>
              <a:t>of </a:t>
            </a:r>
            <a:r>
              <a:rPr lang="en-US" sz="1600" dirty="0" err="1" smtClean="0">
                <a:solidFill>
                  <a:schemeClr val="tx1"/>
                </a:solidFill>
              </a:rPr>
              <a:t>read_TS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i="1" dirty="0" smtClean="0">
                <a:solidFill>
                  <a:schemeClr val="tx1"/>
                </a:solidFill>
              </a:rPr>
              <a:t>Xi</a:t>
            </a:r>
            <a:r>
              <a:rPr lang="en-US" sz="1600" dirty="0">
                <a:solidFill>
                  <a:schemeClr val="tx1"/>
                </a:solidFill>
              </a:rPr>
              <a:t>) to the larger of TS(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) and the current </a:t>
            </a:r>
            <a:r>
              <a:rPr lang="en-US" sz="1600" dirty="0" err="1">
                <a:solidFill>
                  <a:schemeClr val="tx1"/>
                </a:solidFill>
              </a:rPr>
              <a:t>read_TS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Xi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/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765669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21.4 Validation (Optimistic) Techniques and Snapshot Isolation Concurrency Control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techniques</a:t>
            </a:r>
          </a:p>
          <a:p>
            <a:pPr lvl="1"/>
            <a:r>
              <a:rPr lang="en-US" dirty="0"/>
              <a:t>Also called validation or certification techniques</a:t>
            </a:r>
          </a:p>
          <a:p>
            <a:pPr lvl="1"/>
            <a:r>
              <a:rPr lang="en-US" dirty="0"/>
              <a:t>No checking is done while the transaction is executing</a:t>
            </a:r>
          </a:p>
          <a:p>
            <a:pPr lvl="1"/>
            <a:r>
              <a:rPr lang="en-US" altLang="en-US" dirty="0"/>
              <a:t>Updates not applied directly to the database until finished transaction is validated</a:t>
            </a:r>
          </a:p>
          <a:p>
            <a:pPr lvl="2"/>
            <a:r>
              <a:rPr lang="en-US" altLang="en-US" dirty="0"/>
              <a:t>All updates applied to local copies of data items</a:t>
            </a:r>
          </a:p>
          <a:p>
            <a:pPr lvl="1"/>
            <a:r>
              <a:rPr lang="en-US" altLang="en-US" dirty="0"/>
              <a:t>Validation phase checks whether any of transaction’s updates violate serializability</a:t>
            </a:r>
          </a:p>
          <a:p>
            <a:pPr lvl="2"/>
            <a:r>
              <a:rPr lang="en-US" altLang="en-US" dirty="0"/>
              <a:t>Transaction committed or aborted based on result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 Based on Snapshot Isolation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sees data items based on committed values of the items in the database snapshot</a:t>
            </a:r>
          </a:p>
          <a:p>
            <a:pPr lvl="1"/>
            <a:r>
              <a:rPr lang="en-US" altLang="en-US" dirty="0"/>
              <a:t>Does not see updates that occur after transaction starts</a:t>
            </a:r>
          </a:p>
          <a:p>
            <a:r>
              <a:rPr lang="en-US" altLang="en-US" dirty="0"/>
              <a:t>Read operations do not require read locks</a:t>
            </a:r>
          </a:p>
          <a:p>
            <a:pPr lvl="1"/>
            <a:r>
              <a:rPr lang="en-US" altLang="en-US" dirty="0"/>
              <a:t>Write operations require write locks</a:t>
            </a:r>
          </a:p>
          <a:p>
            <a:r>
              <a:rPr lang="en-US" altLang="en-US" dirty="0"/>
              <a:t>Temporary version store keeps track of older versions of updated items</a:t>
            </a:r>
          </a:p>
          <a:p>
            <a:r>
              <a:rPr lang="en-US" altLang="en-US" dirty="0"/>
              <a:t>Variation: serializable snapshot isolation (SSI)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706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21.1 Two-Phase Locking Techniques</a:t>
            </a:r>
            <a:br>
              <a:rPr lang="en-US" altLang="en-US" dirty="0"/>
            </a:br>
            <a:r>
              <a:rPr lang="en-US" altLang="en-US" dirty="0"/>
              <a:t>for 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21.8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Concurrency control techniques</a:t>
            </a:r>
          </a:p>
          <a:p>
            <a:pPr lvl="1"/>
            <a:r>
              <a:rPr lang="en-US" altLang="en-US" dirty="0"/>
              <a:t>Two-phase locking</a:t>
            </a:r>
          </a:p>
          <a:p>
            <a:pPr lvl="1"/>
            <a:r>
              <a:rPr lang="en-US" altLang="en-US" dirty="0"/>
              <a:t>Timestamp-based ordering</a:t>
            </a:r>
          </a:p>
          <a:p>
            <a:pPr lvl="1"/>
            <a:r>
              <a:rPr lang="en-US" altLang="en-US" dirty="0"/>
              <a:t>Multiversion protocols</a:t>
            </a:r>
          </a:p>
          <a:p>
            <a:pPr lvl="1"/>
            <a:r>
              <a:rPr lang="en-US" altLang="en-US" dirty="0"/>
              <a:t>Snapshot </a:t>
            </a:r>
            <a:r>
              <a:rPr lang="en-US" altLang="en-US" dirty="0" smtClean="0"/>
              <a:t>isolation</a:t>
            </a:r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6" y="2764874"/>
            <a:ext cx="4954484" cy="3052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436" y="6046237"/>
            <a:ext cx="5213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21.1 Lock and unlock operations for binary locks</a:t>
            </a:r>
          </a:p>
        </p:txBody>
      </p:sp>
    </p:spTree>
    <p:extLst>
      <p:ext uri="{BB962C8B-B14F-4D97-AF65-F5344CB8AC3E}">
        <p14:creationId xmlns:p14="http://schemas.microsoft.com/office/powerpoint/2010/main" val="7838093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time</a:t>
            </a:r>
          </a:p>
          <a:p>
            <a:r>
              <a:rPr lang="en-US" dirty="0"/>
              <a:t>Binary locking too restrictive for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44592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</a:t>
            </a:r>
          </a:p>
          <a:p>
            <a:pPr lvl="1"/>
            <a:r>
              <a:rPr lang="en-US" dirty="0"/>
              <a:t>Read operations on the same item are not conflicting</a:t>
            </a:r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/>
              <a:t>read_lock(X)</a:t>
            </a:r>
          </a:p>
          <a:p>
            <a:pPr lvl="2"/>
            <a:r>
              <a:rPr lang="en-US" dirty="0"/>
              <a:t>write_lock(X)</a:t>
            </a:r>
          </a:p>
          <a:p>
            <a:pPr lvl="2"/>
            <a:r>
              <a:rPr lang="en-US" dirty="0"/>
              <a:t>unlock(X)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580917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</a:t>
            </a:r>
            <a:fld id="{AEE05831-3758-41FE-86C8-A42338BA7B7B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9078"/>
            <a:ext cx="4886325" cy="603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0480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21.2 Locking and unlocking operations for two-mode (read/write, or shared/exclusive) locks</a:t>
            </a:r>
          </a:p>
        </p:txBody>
      </p:sp>
    </p:spTree>
    <p:extLst>
      <p:ext uri="{BB962C8B-B14F-4D97-AF65-F5344CB8AC3E}">
        <p14:creationId xmlns:p14="http://schemas.microsoft.com/office/powerpoint/2010/main" val="1437995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write_lock operation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84874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protocol</a:t>
            </a:r>
          </a:p>
          <a:p>
            <a:pPr lvl="1"/>
            <a:r>
              <a:rPr lang="en-US" dirty="0"/>
              <a:t>All locking operations precede the first unlock operation in the transaction</a:t>
            </a:r>
          </a:p>
          <a:p>
            <a:pPr lvl="1"/>
            <a:r>
              <a:rPr lang="en-US" dirty="0"/>
              <a:t>Phases</a:t>
            </a:r>
          </a:p>
          <a:p>
            <a:pPr lvl="2"/>
            <a:r>
              <a:rPr lang="en-US" dirty="0"/>
              <a:t>Expanding (growing) phase</a:t>
            </a:r>
          </a:p>
          <a:p>
            <a:pPr lvl="3"/>
            <a:r>
              <a:rPr lang="en-US" dirty="0"/>
              <a:t>New locks can be acquired but none can be released</a:t>
            </a:r>
          </a:p>
          <a:p>
            <a:pPr lvl="3"/>
            <a:r>
              <a:rPr lang="en-US" dirty="0"/>
              <a:t>Lock conversion upgrades must be done during this phase</a:t>
            </a:r>
          </a:p>
          <a:p>
            <a:pPr lvl="2"/>
            <a:r>
              <a:rPr lang="en-US" dirty="0"/>
              <a:t>Shrinking phase</a:t>
            </a:r>
          </a:p>
          <a:p>
            <a:pPr lvl="3"/>
            <a:r>
              <a:rPr lang="en-US" dirty="0"/>
              <a:t>Existing locks can be released but none can be acquired</a:t>
            </a:r>
          </a:p>
          <a:p>
            <a:pPr lvl="3"/>
            <a:r>
              <a:rPr lang="en-US" dirty="0"/>
              <a:t>Downgrades must be done during this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0448729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3290</TotalTime>
  <Words>1560</Words>
  <Application>Microsoft Office PowerPoint</Application>
  <PresentationFormat>Letter Paper (8.5x11 in)</PresentationFormat>
  <Paragraphs>226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Blends</vt:lpstr>
      <vt:lpstr>PowerPoint Presentation</vt:lpstr>
      <vt:lpstr>Introduction</vt:lpstr>
      <vt:lpstr>21.1 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PowerPoint Presentation</vt:lpstr>
      <vt:lpstr>Two-Phase Locking Techniques for Concurrency Control (cont’d.)</vt:lpstr>
      <vt:lpstr>Guaranteeing Serializability by Two-Phase Locking</vt:lpstr>
      <vt:lpstr>PowerPoint Presentation</vt:lpstr>
      <vt:lpstr>Guaranteeing Serializability by Two-Phase Locking</vt:lpstr>
      <vt:lpstr>Variations of Two-Phase Locking</vt:lpstr>
      <vt:lpstr>Variations of Two-Phase Locking (cont’d.)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21.2 Concurrency Control Based on Timestamp Ordering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21.3 Multiversion Concurrency Control Techniques</vt:lpstr>
      <vt:lpstr>Multiversion Concurrency Control Techniques (cont’d.)</vt:lpstr>
      <vt:lpstr>Multiversion Concurrency Control Techniques (cont’d.)</vt:lpstr>
      <vt:lpstr>Multiversion Concurrency Control Techniques (cont’d.)</vt:lpstr>
      <vt:lpstr>PowerPoint Presentation</vt:lpstr>
      <vt:lpstr>21.4 Validation (Optimistic) Techniques and Snapshot Isolation Concurrency Control</vt:lpstr>
      <vt:lpstr>Concurrency Control Based on Snapshot Isolation</vt:lpstr>
      <vt:lpstr>21.8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hp</cp:lastModifiedBy>
  <cp:revision>280</cp:revision>
  <cp:lastPrinted>2001-11-04T00:51:13Z</cp:lastPrinted>
  <dcterms:created xsi:type="dcterms:W3CDTF">2005-02-25T19:46:41Z</dcterms:created>
  <dcterms:modified xsi:type="dcterms:W3CDTF">2021-12-07T08:15:34Z</dcterms:modified>
  <cp:category/>
</cp:coreProperties>
</file>