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403" r:id="rId2"/>
    <p:sldId id="483" r:id="rId3"/>
    <p:sldId id="413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  <p:sldId id="470" r:id="rId20"/>
    <p:sldId id="471" r:id="rId21"/>
    <p:sldId id="472" r:id="rId22"/>
    <p:sldId id="473" r:id="rId23"/>
    <p:sldId id="406" r:id="rId24"/>
    <p:sldId id="475" r:id="rId25"/>
    <p:sldId id="484" r:id="rId26"/>
    <p:sldId id="474" r:id="rId27"/>
    <p:sldId id="485" r:id="rId28"/>
    <p:sldId id="407" r:id="rId29"/>
    <p:sldId id="476" r:id="rId30"/>
    <p:sldId id="455" r:id="rId3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9" d="100"/>
          <a:sy n="69" d="100"/>
        </p:scale>
        <p:origin x="-1196" y="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  <a:p>
            <a:pPr lvl="1"/>
            <a:r>
              <a:rPr lang="en-US" dirty="0"/>
              <a:t>Transaction does not release exclusive locks </a:t>
            </a:r>
            <a:r>
              <a:rPr lang="en-US" dirty="0" smtClean="0"/>
              <a:t>until </a:t>
            </a:r>
            <a:r>
              <a:rPr lang="en-US" dirty="0"/>
              <a:t>it commits or aborts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 err="1"/>
              <a:t>Predeclare</a:t>
            </a:r>
            <a:r>
              <a:rPr lang="en-US" dirty="0"/>
              <a:t>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Timestamp</a:t>
            </a:r>
            <a:endParaRPr lang="en-US" altLang="en-US" dirty="0"/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Ordering among the transactions  is determined in advance based on their time stamp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The time at which transaction enters into system for execution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(i.e. Transaction </a:t>
            </a:r>
            <a:r>
              <a:rPr lang="en-US" altLang="en-US" sz="2400" dirty="0">
                <a:solidFill>
                  <a:schemeClr val="tx1"/>
                </a:solidFill>
              </a:rPr>
              <a:t>start </a:t>
            </a:r>
            <a:r>
              <a:rPr lang="en-US" altLang="en-US" sz="2400" dirty="0" smtClean="0">
                <a:solidFill>
                  <a:schemeClr val="tx1"/>
                </a:solidFill>
              </a:rPr>
              <a:t>time)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Unique </a:t>
            </a:r>
            <a:r>
              <a:rPr lang="en-US" altLang="en-US" sz="2400" dirty="0">
                <a:solidFill>
                  <a:schemeClr val="tx1"/>
                </a:solidFill>
              </a:rPr>
              <a:t>identifier assigned by the DBMS to identify a </a:t>
            </a:r>
            <a:r>
              <a:rPr lang="en-US" altLang="en-US" sz="2400" dirty="0" smtClean="0">
                <a:solidFill>
                  <a:schemeClr val="tx1"/>
                </a:solidFill>
              </a:rPr>
              <a:t>transaction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Assigned in the order </a:t>
            </a:r>
            <a:r>
              <a:rPr lang="en-US" altLang="en-US" sz="2400" dirty="0" smtClean="0">
                <a:solidFill>
                  <a:schemeClr val="tx1"/>
                </a:solidFill>
              </a:rPr>
              <a:t>submitted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If any transaction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 enters after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, the relation between time stamp will be TS(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) &lt;TS(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) which means that the resulting schedule must be equivalent to a serial schedule 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 -&gt; 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Counter incremented each time its value is assigned to a transaction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Current date/time value of the system clock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</a:rPr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Two-phase locking protocols</a:t>
            </a:r>
          </a:p>
          <a:p>
            <a:pPr lvl="2"/>
            <a:r>
              <a:rPr lang="en-US" dirty="0"/>
              <a:t>Lock data items to prevent concurrent access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Timestamp</a:t>
            </a:r>
          </a:p>
          <a:p>
            <a:pPr lvl="2"/>
            <a:r>
              <a:rPr lang="en-US" dirty="0"/>
              <a:t>Unique identifier for each transaction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Multiversion currency control protocols</a:t>
            </a:r>
          </a:p>
          <a:p>
            <a:pPr lvl="2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231614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Deadlocks cannot </a:t>
            </a:r>
            <a:r>
              <a:rPr lang="en-US" altLang="en-US" sz="2400" dirty="0" smtClean="0">
                <a:solidFill>
                  <a:schemeClr val="tx1"/>
                </a:solidFill>
              </a:rPr>
              <a:t>occur</a:t>
            </a:r>
            <a:endParaRPr lang="en-US" altLang="en-US" sz="2400" dirty="0" smtClean="0"/>
          </a:p>
          <a:p>
            <a:r>
              <a:rPr lang="en-US" altLang="en-US" dirty="0" smtClean="0"/>
              <a:t>Timestamp </a:t>
            </a:r>
            <a:r>
              <a:rPr lang="en-US" altLang="en-US" dirty="0"/>
              <a:t>ordering (TO)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Allows interleaving of transaction operations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sz="2400" dirty="0"/>
              <a:t>read_TS(X)</a:t>
            </a:r>
          </a:p>
          <a:p>
            <a:pPr lvl="1"/>
            <a:r>
              <a:rPr lang="en-US" altLang="en-US" sz="2400" dirty="0"/>
              <a:t>write_TS(X</a:t>
            </a:r>
            <a:r>
              <a:rPr lang="en-US" altLang="en-US" dirty="0"/>
              <a:t>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Modification of basic TO algorithm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Does not enforce conflict serializability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Rejects fewer write operations by modifying checks for write_item(X) </a:t>
            </a:r>
            <a:r>
              <a:rPr lang="en-US" altLang="en-US" sz="2400" dirty="0" smtClean="0">
                <a:solidFill>
                  <a:schemeClr val="tx1"/>
                </a:solidFill>
              </a:rPr>
              <a:t>operation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Ignoring outdated writes is called the Thomas write rule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Ex- R1(A)W2(A)W1(A)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Several versions of an item are kept by a system</a:t>
            </a:r>
          </a:p>
          <a:p>
            <a:r>
              <a:rPr lang="en-US" altLang="en-US" sz="2400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sz="2000" dirty="0"/>
              <a:t>Maintains serializability</a:t>
            </a:r>
          </a:p>
          <a:p>
            <a:r>
              <a:rPr lang="en-US" altLang="en-US" sz="2400" dirty="0"/>
              <a:t>More storage is needed</a:t>
            </a:r>
          </a:p>
          <a:p>
            <a:r>
              <a:rPr lang="en-US" altLang="en-US" sz="2400" dirty="0"/>
              <a:t>Multiversion currency control scheme types</a:t>
            </a:r>
          </a:p>
          <a:p>
            <a:pPr lvl="1"/>
            <a:r>
              <a:rPr lang="en-US" altLang="en-US" sz="2000" dirty="0"/>
              <a:t>Based on two-phase </a:t>
            </a:r>
            <a:r>
              <a:rPr lang="en-US" altLang="en-US" sz="2000" dirty="0" smtClean="0"/>
              <a:t>locking</a:t>
            </a:r>
          </a:p>
          <a:p>
            <a:pPr lvl="1"/>
            <a:r>
              <a:rPr lang="en-US" altLang="en-US" sz="2000" dirty="0" smtClean="0"/>
              <a:t>Based </a:t>
            </a:r>
            <a:r>
              <a:rPr lang="en-US" altLang="en-US" sz="2000" dirty="0"/>
              <a:t>on timestamp ordering</a:t>
            </a:r>
          </a:p>
          <a:p>
            <a:pPr lvl="1"/>
            <a:r>
              <a:rPr lang="en-US" altLang="en-US" sz="2000" dirty="0" smtClean="0"/>
              <a:t>Validation </a:t>
            </a:r>
            <a:r>
              <a:rPr lang="en-US" altLang="en-US" sz="2000" dirty="0"/>
              <a:t>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Multiversion</a:t>
            </a:r>
            <a:r>
              <a:rPr lang="en-US" altLang="en-US" dirty="0"/>
              <a:t>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Allow other transaction T2 to read an item X while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T1 holds a write lock on X.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Maintain two version of for each item: </a:t>
            </a:r>
            <a:r>
              <a:rPr lang="en-US" sz="2000" dirty="0" smtClean="0">
                <a:solidFill>
                  <a:srgbClr val="C00000"/>
                </a:solidFill>
              </a:rPr>
              <a:t>committed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2000" dirty="0" smtClean="0">
                <a:solidFill>
                  <a:srgbClr val="C00000"/>
                </a:solidFill>
              </a:rPr>
              <a:t>local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version.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Committed version must always be written by some committed transaction.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Local version created when a transaction obtain a write lock on X.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Obtain certify lock before commit.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112181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Several version of data item X such as X1, X2, X3,..,Xk are maintained</a:t>
            </a:r>
          </a:p>
          <a:p>
            <a:r>
              <a:rPr lang="en-US" altLang="en-US" sz="2000" dirty="0" err="1" smtClean="0"/>
              <a:t>Multiversion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technique based on timestamp ordering</a:t>
            </a:r>
          </a:p>
          <a:p>
            <a:pPr lvl="1"/>
            <a:r>
              <a:rPr lang="en-US" altLang="en-US" sz="2000" dirty="0"/>
              <a:t>Two timestamps associated with each version are kept</a:t>
            </a:r>
          </a:p>
          <a:p>
            <a:pPr lvl="2"/>
            <a:r>
              <a:rPr lang="en-US" altLang="en-US" sz="2000" dirty="0" err="1"/>
              <a:t>read_TS</a:t>
            </a:r>
            <a:r>
              <a:rPr lang="en-US" altLang="en-US" sz="2000" dirty="0"/>
              <a:t>(X</a:t>
            </a:r>
            <a:r>
              <a:rPr lang="en-US" altLang="en-US" sz="2000" baseline="-25000" dirty="0"/>
              <a:t>i</a:t>
            </a:r>
            <a:r>
              <a:rPr lang="en-US" altLang="en-US" sz="2000" dirty="0" smtClean="0"/>
              <a:t>)-</a:t>
            </a:r>
            <a:r>
              <a:rPr lang="en-US" altLang="en-US" sz="1600" dirty="0" smtClean="0"/>
              <a:t>largest of all the timestamps of a transaction that have successfully read version Xi</a:t>
            </a:r>
            <a:endParaRPr lang="en-US" altLang="en-US" sz="1600" dirty="0"/>
          </a:p>
          <a:p>
            <a:pPr lvl="2"/>
            <a:r>
              <a:rPr lang="en-US" altLang="en-US" sz="2000" dirty="0" err="1"/>
              <a:t>write_TS</a:t>
            </a:r>
            <a:r>
              <a:rPr lang="en-US" altLang="en-US" sz="2000" dirty="0"/>
              <a:t>(X</a:t>
            </a:r>
            <a:r>
              <a:rPr lang="en-US" altLang="en-US" sz="2000" baseline="-25000" dirty="0"/>
              <a:t>i</a:t>
            </a:r>
            <a:r>
              <a:rPr lang="en-US" altLang="en-US" sz="2000" dirty="0" smtClean="0"/>
              <a:t>)- </a:t>
            </a:r>
            <a:r>
              <a:rPr lang="en-US" altLang="en-US" sz="1600" dirty="0" smtClean="0"/>
              <a:t>Timestamp of the transaction that wrote the value of version Xi</a:t>
            </a:r>
          </a:p>
          <a:p>
            <a:pPr lvl="2"/>
            <a:endParaRPr lang="en-US" altLang="en-US" sz="16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5181600"/>
          </a:xfrm>
        </p:spPr>
        <p:txBody>
          <a:bodyPr/>
          <a:lstStyle/>
          <a:p>
            <a:pPr marL="342900" lvl="2" indent="-342900">
              <a:buSzPct val="60000"/>
            </a:pPr>
            <a:r>
              <a:rPr lang="en-US" altLang="en-US" sz="1600" dirty="0"/>
              <a:t>Ensure </a:t>
            </a:r>
            <a:r>
              <a:rPr lang="en-US" altLang="en-US" sz="1600" dirty="0" err="1"/>
              <a:t>serializabilty</a:t>
            </a:r>
            <a:r>
              <a:rPr lang="en-US" altLang="en-US" sz="1600" dirty="0"/>
              <a:t> based on following rules: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transaction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issues a </a:t>
            </a:r>
            <a:r>
              <a:rPr lang="en-US" sz="1600" dirty="0" err="1">
                <a:solidFill>
                  <a:schemeClr val="tx1"/>
                </a:solidFill>
              </a:rPr>
              <a:t>write_item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) operation, and version </a:t>
            </a:r>
            <a:r>
              <a:rPr lang="en-US" sz="1600" i="1" dirty="0">
                <a:solidFill>
                  <a:schemeClr val="tx1"/>
                </a:solidFill>
              </a:rPr>
              <a:t>i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has </a:t>
            </a:r>
            <a:r>
              <a:rPr lang="en-US" sz="1600" dirty="0" smtClean="0">
                <a:solidFill>
                  <a:schemeClr val="tx1"/>
                </a:solidFill>
              </a:rPr>
              <a:t>the highest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of all versions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that is also </a:t>
            </a:r>
            <a:r>
              <a:rPr lang="en-US" sz="1600" i="1" dirty="0">
                <a:solidFill>
                  <a:schemeClr val="tx1"/>
                </a:solidFill>
              </a:rPr>
              <a:t>less than or equal to </a:t>
            </a:r>
            <a:r>
              <a:rPr lang="en-US" sz="1600" dirty="0">
                <a:solidFill>
                  <a:schemeClr val="tx1"/>
                </a:solidFill>
              </a:rPr>
              <a:t>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), and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&gt;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), then abort and roll back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r>
              <a:rPr lang="en-US" sz="1600" dirty="0" smtClean="0">
                <a:solidFill>
                  <a:schemeClr val="tx1"/>
                </a:solidFill>
              </a:rPr>
              <a:t>otherwise, create </a:t>
            </a:r>
            <a:r>
              <a:rPr lang="en-US" sz="1600" dirty="0">
                <a:solidFill>
                  <a:schemeClr val="tx1"/>
                </a:solidFill>
              </a:rPr>
              <a:t>a new version 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dirty="0">
                <a:solidFill>
                  <a:schemeClr val="tx1"/>
                </a:solidFill>
              </a:rPr>
              <a:t>) =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transaction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issues a </a:t>
            </a:r>
            <a:r>
              <a:rPr lang="en-US" sz="1600" dirty="0" err="1">
                <a:solidFill>
                  <a:schemeClr val="tx1"/>
                </a:solidFill>
              </a:rPr>
              <a:t>read_item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) operation, find the version </a:t>
            </a:r>
            <a:r>
              <a:rPr lang="en-US" sz="1600" i="1" dirty="0">
                <a:solidFill>
                  <a:schemeClr val="tx1"/>
                </a:solidFill>
              </a:rPr>
              <a:t>i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 smtClean="0">
                <a:solidFill>
                  <a:schemeClr val="tx1"/>
                </a:solidFill>
              </a:rPr>
              <a:t>that has </a:t>
            </a:r>
            <a:r>
              <a:rPr lang="en-US" sz="1600" dirty="0">
                <a:solidFill>
                  <a:schemeClr val="tx1"/>
                </a:solidFill>
              </a:rPr>
              <a:t>the highest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of all versions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that is also </a:t>
            </a:r>
            <a:r>
              <a:rPr lang="en-US" sz="1600" i="1" dirty="0">
                <a:solidFill>
                  <a:schemeClr val="tx1"/>
                </a:solidFill>
              </a:rPr>
              <a:t>less than or </a:t>
            </a:r>
            <a:r>
              <a:rPr lang="en-US" sz="1600" i="1" dirty="0" smtClean="0">
                <a:solidFill>
                  <a:schemeClr val="tx1"/>
                </a:solidFill>
              </a:rPr>
              <a:t>equal to </a:t>
            </a:r>
            <a:r>
              <a:rPr lang="en-US" sz="1600" dirty="0">
                <a:solidFill>
                  <a:schemeClr val="tx1"/>
                </a:solidFill>
              </a:rPr>
              <a:t>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); then return the value of </a:t>
            </a:r>
            <a:r>
              <a:rPr lang="en-US" sz="1600" i="1" dirty="0">
                <a:solidFill>
                  <a:schemeClr val="tx1"/>
                </a:solidFill>
              </a:rPr>
              <a:t>Xi </a:t>
            </a:r>
            <a:r>
              <a:rPr lang="en-US" sz="1600" dirty="0">
                <a:solidFill>
                  <a:schemeClr val="tx1"/>
                </a:solidFill>
              </a:rPr>
              <a:t>to transaction </a:t>
            </a:r>
            <a:r>
              <a:rPr lang="en-US" sz="1600" i="1" dirty="0">
                <a:solidFill>
                  <a:schemeClr val="tx1"/>
                </a:solidFill>
              </a:rPr>
              <a:t>T, </a:t>
            </a:r>
            <a:r>
              <a:rPr lang="en-US" sz="1600" dirty="0">
                <a:solidFill>
                  <a:schemeClr val="tx1"/>
                </a:solidFill>
              </a:rPr>
              <a:t>and set the value </a:t>
            </a:r>
            <a:r>
              <a:rPr lang="en-US" sz="1600" dirty="0" smtClean="0">
                <a:solidFill>
                  <a:schemeClr val="tx1"/>
                </a:solidFill>
              </a:rPr>
              <a:t>of </a:t>
            </a:r>
            <a:r>
              <a:rPr lang="en-US" sz="1600" dirty="0" err="1" smtClean="0">
                <a:solidFill>
                  <a:schemeClr val="tx1"/>
                </a:solidFill>
              </a:rPr>
              <a:t>read_TS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to the larger of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and the current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400" dirty="0" smtClean="0"/>
              <a:t>TS(T1) = 4 		TS (T2) = 2		TS(T3) = 8		T4 TS(T4)= 6</a:t>
            </a:r>
          </a:p>
          <a:p>
            <a:pPr marL="457200" lvl="1" indent="0">
              <a:buNone/>
            </a:pPr>
            <a:r>
              <a:rPr lang="en-US" sz="1400" dirty="0" smtClean="0"/>
              <a:t>			W(A)</a:t>
            </a:r>
          </a:p>
          <a:p>
            <a:pPr marL="457200" lvl="1" indent="0">
              <a:buNone/>
            </a:pPr>
            <a:r>
              <a:rPr lang="en-US" sz="1400" dirty="0"/>
              <a:t>W(A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	W(A)</a:t>
            </a:r>
          </a:p>
          <a:p>
            <a:pPr marL="457200" lvl="1" indent="0">
              <a:buNone/>
            </a:pPr>
            <a:r>
              <a:rPr lang="en-US" sz="1400" dirty="0" smtClean="0"/>
              <a:t>			A1 (10, 2, R.Ts)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A2 (20, 4, R.TS)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	A(30, 6, R.TS)</a:t>
            </a:r>
          </a:p>
          <a:p>
            <a:pPr marL="457200" lvl="1" indent="0">
              <a:buNone/>
            </a:pPr>
            <a:r>
              <a:rPr lang="en-US" sz="1600" dirty="0" smtClean="0"/>
              <a:t>R_4(A2) Allowed</a:t>
            </a:r>
          </a:p>
          <a:p>
            <a:pPr marL="457200" lvl="1" indent="0">
              <a:buNone/>
            </a:pPr>
            <a:r>
              <a:rPr lang="en-US" sz="1600" dirty="0" smtClean="0"/>
              <a:t>W_4(A3) not allowed. Abort the transaction</a:t>
            </a:r>
          </a:p>
          <a:p>
            <a:pPr marL="457200" lvl="1" indent="0">
              <a:buNone/>
            </a:pPr>
            <a:r>
              <a:rPr lang="en-US" sz="1600" dirty="0" smtClean="0"/>
              <a:t>W_4(A4) = TS(T4) allowed and a new version is created.		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6566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</a:t>
            </a:r>
            <a:r>
              <a:rPr lang="en-US" altLang="en-US" dirty="0" smtClean="0"/>
              <a:t>isolation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Phases</a:t>
            </a:r>
          </a:p>
          <a:p>
            <a:pPr lvl="2"/>
            <a:r>
              <a:rPr lang="en-US" dirty="0" smtClean="0"/>
              <a:t>Expanding (growing) phase</a:t>
            </a:r>
          </a:p>
          <a:p>
            <a:pPr lvl="3"/>
            <a:r>
              <a:rPr lang="en-US" dirty="0" smtClean="0"/>
              <a:t>New locks can be acquired but none can be released</a:t>
            </a:r>
          </a:p>
          <a:p>
            <a:pPr lvl="3"/>
            <a:r>
              <a:rPr lang="en-US" dirty="0" smtClean="0"/>
              <a:t>Lock conversion upgrades must be done during this phase</a:t>
            </a:r>
          </a:p>
          <a:p>
            <a:pPr lvl="2"/>
            <a:r>
              <a:rPr lang="en-US" dirty="0" smtClean="0"/>
              <a:t>Shrinking phase</a:t>
            </a:r>
          </a:p>
          <a:p>
            <a:pPr lvl="3"/>
            <a:r>
              <a:rPr lang="en-US" dirty="0" smtClean="0"/>
              <a:t>Existing locks can be released but none can be acquired</a:t>
            </a:r>
          </a:p>
          <a:p>
            <a:pPr lvl="3"/>
            <a:r>
              <a:rPr lang="en-US" dirty="0" smtClean="0"/>
              <a:t>Downgrades must be done during this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3343</TotalTime>
  <Words>1563</Words>
  <Application>Microsoft Office PowerPoint</Application>
  <PresentationFormat>Letter Paper (8.5x11 in)</PresentationFormat>
  <Paragraphs>236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Multiversion Concurrency Control Techniques (cont’d.)</vt:lpstr>
      <vt:lpstr>PowerPoint Presentation</vt:lpstr>
      <vt:lpstr>21.4 Validation (Optimistic) Techniques and Snapshot Isolation Concurrency Control</vt:lpstr>
      <vt:lpstr>Concurrency Control Based on Snapshot Isolation</vt:lpstr>
      <vt:lpstr>21.8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hp</cp:lastModifiedBy>
  <cp:revision>284</cp:revision>
  <cp:lastPrinted>2001-11-04T00:51:13Z</cp:lastPrinted>
  <dcterms:created xsi:type="dcterms:W3CDTF">2005-02-25T19:46:41Z</dcterms:created>
  <dcterms:modified xsi:type="dcterms:W3CDTF">2021-12-26T15:09:29Z</dcterms:modified>
  <cp:category/>
</cp:coreProperties>
</file>