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1"/>
  </p:notesMasterIdLst>
  <p:handoutMasterIdLst>
    <p:handoutMasterId r:id="rId22"/>
  </p:handoutMasterIdLst>
  <p:sldIdLst>
    <p:sldId id="258" r:id="rId3"/>
    <p:sldId id="259" r:id="rId4"/>
    <p:sldId id="276" r:id="rId5"/>
    <p:sldId id="260" r:id="rId6"/>
    <p:sldId id="261" r:id="rId7"/>
    <p:sldId id="273" r:id="rId8"/>
    <p:sldId id="262" r:id="rId9"/>
    <p:sldId id="263" r:id="rId10"/>
    <p:sldId id="264" r:id="rId11"/>
    <p:sldId id="271" r:id="rId12"/>
    <p:sldId id="265" r:id="rId13"/>
    <p:sldId id="270" r:id="rId14"/>
    <p:sldId id="266" r:id="rId15"/>
    <p:sldId id="267" r:id="rId16"/>
    <p:sldId id="268" r:id="rId17"/>
    <p:sldId id="269"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6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2/19/2022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2/19/2022</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CCFE9AC-F15C-4FA0-A6F1-298829FA691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5198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FE9AC-F15C-4FA0-A6F1-298829FA691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46686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FE9AC-F15C-4FA0-A6F1-298829FA691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51553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FE9AC-F15C-4FA0-A6F1-298829FA691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5078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FE9AC-F15C-4FA0-A6F1-298829FA691D}" type="datetimeFigureOut">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56420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CFE9AC-F15C-4FA0-A6F1-298829FA691D}"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35026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CFE9AC-F15C-4FA0-A6F1-298829FA691D}" type="datetimeFigureOut">
              <a:rPr lang="en-US" smtClean="0"/>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04634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CFE9AC-F15C-4FA0-A6F1-298829FA691D}" type="datetimeFigureOut">
              <a:rPr lang="en-US" smtClean="0"/>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63312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57140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407465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67262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CFE9AC-F15C-4FA0-A6F1-298829FA691D}" type="datetimeFigureOut">
              <a:rPr lang="en-US" smtClean="0"/>
              <a:t>2/19/2022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266BE7-899D-4075-917F-DBDE33B6B692}" type="slidenum">
              <a:rPr lang="en-US" smtClean="0"/>
              <a:t>‹#›</a:t>
            </a:fld>
            <a:endParaRPr lang="en-US"/>
          </a:p>
        </p:txBody>
      </p:sp>
    </p:spTree>
    <p:extLst>
      <p:ext uri="{BB962C8B-B14F-4D97-AF65-F5344CB8AC3E}">
        <p14:creationId xmlns:p14="http://schemas.microsoft.com/office/powerpoint/2010/main" val="4122816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 1</a:t>
            </a:r>
            <a:br>
              <a:rPr lang="en-US" dirty="0"/>
            </a:br>
            <a:r>
              <a:rPr lang="en-US" dirty="0"/>
              <a:t>ER to Relational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247" y="554089"/>
            <a:ext cx="7160653" cy="1631216"/>
          </a:xfrm>
          <a:prstGeom prst="rect">
            <a:avLst/>
          </a:prstGeom>
        </p:spPr>
        <p:txBody>
          <a:bodyPr wrap="square">
            <a:spAutoFit/>
          </a:bodyPr>
          <a:lstStyle/>
          <a:p>
            <a:pPr lvl="1">
              <a:buFontTx/>
              <a:buNone/>
            </a:pPr>
            <a:r>
              <a:rPr lang="en-US" sz="2000" b="1" dirty="0"/>
              <a:t>Example:</a:t>
            </a:r>
            <a:r>
              <a:rPr lang="en-US" sz="2000" dirty="0"/>
              <a:t> -- </a:t>
            </a:r>
          </a:p>
          <a:p>
            <a:pPr lvl="1">
              <a:buFontTx/>
              <a:buNone/>
            </a:pPr>
            <a:r>
              <a:rPr lang="en-US" sz="2000" dirty="0"/>
              <a:t>1:N relationship types WORKS_FOR, CONTROLS, and SUPERVISION in the figure. For WORKS_FOR we include the primary key DNUMBER of the DEPARTMENT relation as foreign key in the EMPLOYEE relation and call it DNO. </a:t>
            </a:r>
          </a:p>
        </p:txBody>
      </p:sp>
      <p:cxnSp>
        <p:nvCxnSpPr>
          <p:cNvPr id="3" name="Straight Connector 2"/>
          <p:cNvCxnSpPr/>
          <p:nvPr/>
        </p:nvCxnSpPr>
        <p:spPr>
          <a:xfrm>
            <a:off x="3045777" y="3932270"/>
            <a:ext cx="4089121" cy="13131"/>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289784298"/>
              </p:ext>
            </p:extLst>
          </p:nvPr>
        </p:nvGraphicFramePr>
        <p:xfrm>
          <a:off x="851174" y="6240811"/>
          <a:ext cx="7648170" cy="370840"/>
        </p:xfrm>
        <a:graphic>
          <a:graphicData uri="http://schemas.openxmlformats.org/drawingml/2006/table">
            <a:tbl>
              <a:tblPr firstRow="1" bandRow="1">
                <a:tableStyleId>{3B4B98B0-60AC-42C2-AFA5-B58CD77FA1E5}</a:tableStyleId>
              </a:tblPr>
              <a:tblGrid>
                <a:gridCol w="764817">
                  <a:extLst>
                    <a:ext uri="{9D8B030D-6E8A-4147-A177-3AD203B41FA5}">
                      <a16:colId xmlns:a16="http://schemas.microsoft.com/office/drawing/2014/main" val="20000"/>
                    </a:ext>
                  </a:extLst>
                </a:gridCol>
                <a:gridCol w="764817">
                  <a:extLst>
                    <a:ext uri="{9D8B030D-6E8A-4147-A177-3AD203B41FA5}">
                      <a16:colId xmlns:a16="http://schemas.microsoft.com/office/drawing/2014/main" val="20001"/>
                    </a:ext>
                  </a:extLst>
                </a:gridCol>
                <a:gridCol w="764817">
                  <a:extLst>
                    <a:ext uri="{9D8B030D-6E8A-4147-A177-3AD203B41FA5}">
                      <a16:colId xmlns:a16="http://schemas.microsoft.com/office/drawing/2014/main" val="20002"/>
                    </a:ext>
                  </a:extLst>
                </a:gridCol>
                <a:gridCol w="764817">
                  <a:extLst>
                    <a:ext uri="{9D8B030D-6E8A-4147-A177-3AD203B41FA5}">
                      <a16:colId xmlns:a16="http://schemas.microsoft.com/office/drawing/2014/main" val="20003"/>
                    </a:ext>
                  </a:extLst>
                </a:gridCol>
                <a:gridCol w="764817">
                  <a:extLst>
                    <a:ext uri="{9D8B030D-6E8A-4147-A177-3AD203B41FA5}">
                      <a16:colId xmlns:a16="http://schemas.microsoft.com/office/drawing/2014/main" val="20004"/>
                    </a:ext>
                  </a:extLst>
                </a:gridCol>
                <a:gridCol w="943511">
                  <a:extLst>
                    <a:ext uri="{9D8B030D-6E8A-4147-A177-3AD203B41FA5}">
                      <a16:colId xmlns:a16="http://schemas.microsoft.com/office/drawing/2014/main" val="20005"/>
                    </a:ext>
                  </a:extLst>
                </a:gridCol>
                <a:gridCol w="586123">
                  <a:extLst>
                    <a:ext uri="{9D8B030D-6E8A-4147-A177-3AD203B41FA5}">
                      <a16:colId xmlns:a16="http://schemas.microsoft.com/office/drawing/2014/main" val="20006"/>
                    </a:ext>
                  </a:extLst>
                </a:gridCol>
                <a:gridCol w="764817">
                  <a:extLst>
                    <a:ext uri="{9D8B030D-6E8A-4147-A177-3AD203B41FA5}">
                      <a16:colId xmlns:a16="http://schemas.microsoft.com/office/drawing/2014/main" val="20007"/>
                    </a:ext>
                  </a:extLst>
                </a:gridCol>
                <a:gridCol w="1005894">
                  <a:extLst>
                    <a:ext uri="{9D8B030D-6E8A-4147-A177-3AD203B41FA5}">
                      <a16:colId xmlns:a16="http://schemas.microsoft.com/office/drawing/2014/main" val="20008"/>
                    </a:ext>
                  </a:extLst>
                </a:gridCol>
                <a:gridCol w="523740">
                  <a:extLst>
                    <a:ext uri="{9D8B030D-6E8A-4147-A177-3AD203B41FA5}">
                      <a16:colId xmlns:a16="http://schemas.microsoft.com/office/drawing/2014/main" val="20009"/>
                    </a:ext>
                  </a:extLst>
                </a:gridCol>
              </a:tblGrid>
              <a:tr h="370840">
                <a:tc>
                  <a:txBody>
                    <a:bodyPr/>
                    <a:lstStyle/>
                    <a:p>
                      <a:r>
                        <a:rPr lang="en-US" dirty="0"/>
                        <a:t>FNAME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u="sng" dirty="0"/>
                        <a:t>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SUPERSSN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i="1" dirty="0"/>
                        <a:t>DNO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3484964" y="3618322"/>
            <a:ext cx="581652" cy="369332"/>
          </a:xfrm>
          <a:prstGeom prst="rect">
            <a:avLst/>
          </a:prstGeom>
          <a:noFill/>
        </p:spPr>
        <p:txBody>
          <a:bodyPr wrap="square" rtlCol="0">
            <a:spAutoFit/>
          </a:bodyPr>
          <a:lstStyle/>
          <a:p>
            <a:r>
              <a:rPr lang="en-US" dirty="0"/>
              <a:t>N</a:t>
            </a:r>
          </a:p>
        </p:txBody>
      </p:sp>
      <p:sp>
        <p:nvSpPr>
          <p:cNvPr id="6" name="TextBox 5"/>
          <p:cNvSpPr txBox="1"/>
          <p:nvPr/>
        </p:nvSpPr>
        <p:spPr>
          <a:xfrm>
            <a:off x="5912645" y="3659104"/>
            <a:ext cx="646386" cy="369332"/>
          </a:xfrm>
          <a:prstGeom prst="rect">
            <a:avLst/>
          </a:prstGeom>
          <a:noFill/>
        </p:spPr>
        <p:txBody>
          <a:bodyPr wrap="square" rtlCol="0">
            <a:spAutoFit/>
          </a:bodyPr>
          <a:lstStyle/>
          <a:p>
            <a:r>
              <a:rPr lang="en-US" dirty="0"/>
              <a:t>1</a:t>
            </a:r>
          </a:p>
        </p:txBody>
      </p:sp>
      <p:sp>
        <p:nvSpPr>
          <p:cNvPr id="7" name="Rectangle 6"/>
          <p:cNvSpPr/>
          <p:nvPr/>
        </p:nvSpPr>
        <p:spPr>
          <a:xfrm>
            <a:off x="1816119" y="3836543"/>
            <a:ext cx="1229658" cy="2552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8" name="Oval 7"/>
          <p:cNvSpPr/>
          <p:nvPr/>
        </p:nvSpPr>
        <p:spPr>
          <a:xfrm>
            <a:off x="297021" y="3480546"/>
            <a:ext cx="720140" cy="3021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9" name="Straight Connector 8"/>
          <p:cNvCxnSpPr>
            <a:stCxn id="8" idx="6"/>
            <a:endCxn id="7" idx="1"/>
          </p:cNvCxnSpPr>
          <p:nvPr/>
        </p:nvCxnSpPr>
        <p:spPr>
          <a:xfrm>
            <a:off x="1017161" y="3631645"/>
            <a:ext cx="798958" cy="3325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31765" y="4017969"/>
            <a:ext cx="968720"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1" name="Straight Connector 10"/>
          <p:cNvCxnSpPr>
            <a:stCxn id="10" idx="6"/>
            <a:endCxn id="7" idx="1"/>
          </p:cNvCxnSpPr>
          <p:nvPr/>
        </p:nvCxnSpPr>
        <p:spPr>
          <a:xfrm flipV="1">
            <a:off x="1400485" y="3964170"/>
            <a:ext cx="415634" cy="226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306646" y="3440552"/>
            <a:ext cx="968720"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3" name="Straight Connector 12"/>
          <p:cNvCxnSpPr>
            <a:stCxn id="12" idx="5"/>
            <a:endCxn id="7" idx="0"/>
          </p:cNvCxnSpPr>
          <p:nvPr/>
        </p:nvCxnSpPr>
        <p:spPr>
          <a:xfrm>
            <a:off x="2133500" y="3735815"/>
            <a:ext cx="297448" cy="100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656301" y="2616658"/>
            <a:ext cx="1124471"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15" name="Straight Connector 14"/>
          <p:cNvCxnSpPr>
            <a:stCxn id="14" idx="4"/>
            <a:endCxn id="12" idx="0"/>
          </p:cNvCxnSpPr>
          <p:nvPr/>
        </p:nvCxnSpPr>
        <p:spPr>
          <a:xfrm flipH="1">
            <a:off x="1791006" y="2962580"/>
            <a:ext cx="1427530" cy="477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531353" y="2635297"/>
            <a:ext cx="968720"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17" name="Straight Connector 16"/>
          <p:cNvCxnSpPr>
            <a:stCxn id="16" idx="4"/>
          </p:cNvCxnSpPr>
          <p:nvPr/>
        </p:nvCxnSpPr>
        <p:spPr>
          <a:xfrm flipH="1">
            <a:off x="1816119" y="2981219"/>
            <a:ext cx="199595" cy="45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64861" y="2642484"/>
            <a:ext cx="1135624"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19" name="Straight Connector 18"/>
          <p:cNvCxnSpPr>
            <a:stCxn id="18" idx="5"/>
            <a:endCxn id="12" idx="0"/>
          </p:cNvCxnSpPr>
          <p:nvPr/>
        </p:nvCxnSpPr>
        <p:spPr>
          <a:xfrm>
            <a:off x="1234177" y="2937747"/>
            <a:ext cx="556829" cy="502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441863" y="3215690"/>
            <a:ext cx="968720" cy="3646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21" name="Straight Connector 20"/>
          <p:cNvCxnSpPr>
            <a:stCxn id="20" idx="4"/>
            <a:endCxn id="7" idx="0"/>
          </p:cNvCxnSpPr>
          <p:nvPr/>
        </p:nvCxnSpPr>
        <p:spPr>
          <a:xfrm flipH="1">
            <a:off x="2430948" y="3580325"/>
            <a:ext cx="495275" cy="256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16237" y="4416799"/>
            <a:ext cx="1506986" cy="3646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23" name="Straight Connector 22"/>
          <p:cNvCxnSpPr>
            <a:stCxn id="22" idx="0"/>
            <a:endCxn id="7" idx="2"/>
          </p:cNvCxnSpPr>
          <p:nvPr/>
        </p:nvCxnSpPr>
        <p:spPr>
          <a:xfrm flipV="1">
            <a:off x="969730" y="4091795"/>
            <a:ext cx="1461218" cy="325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119827" y="4418616"/>
            <a:ext cx="1067346" cy="234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25" name="Straight Connector 24"/>
          <p:cNvCxnSpPr>
            <a:stCxn id="24" idx="0"/>
          </p:cNvCxnSpPr>
          <p:nvPr/>
        </p:nvCxnSpPr>
        <p:spPr>
          <a:xfrm flipH="1" flipV="1">
            <a:off x="2430948" y="4091795"/>
            <a:ext cx="1222552" cy="326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134898" y="3836543"/>
            <a:ext cx="1572966" cy="281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7" name="Oval 26"/>
          <p:cNvSpPr/>
          <p:nvPr/>
        </p:nvSpPr>
        <p:spPr>
          <a:xfrm>
            <a:off x="7433019" y="2879005"/>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28" name="Straight Connector 27"/>
          <p:cNvCxnSpPr>
            <a:stCxn id="27" idx="4"/>
            <a:endCxn id="26" idx="0"/>
          </p:cNvCxnSpPr>
          <p:nvPr/>
        </p:nvCxnSpPr>
        <p:spPr>
          <a:xfrm flipH="1">
            <a:off x="7921381" y="3243388"/>
            <a:ext cx="38718" cy="59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563676" y="4610896"/>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30" name="Straight Connector 29"/>
          <p:cNvCxnSpPr>
            <a:stCxn id="29" idx="6"/>
            <a:endCxn id="26" idx="2"/>
          </p:cNvCxnSpPr>
          <p:nvPr/>
        </p:nvCxnSpPr>
        <p:spPr>
          <a:xfrm flipV="1">
            <a:off x="6875572" y="4118057"/>
            <a:ext cx="1045809" cy="701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484063" y="4836756"/>
            <a:ext cx="1451426" cy="439669"/>
          </a:xfrm>
          <a:prstGeom prst="ellipse">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32" name="Straight Connector 31"/>
          <p:cNvCxnSpPr>
            <a:stCxn id="31" idx="0"/>
            <a:endCxn id="26" idx="2"/>
          </p:cNvCxnSpPr>
          <p:nvPr/>
        </p:nvCxnSpPr>
        <p:spPr>
          <a:xfrm flipH="1" flipV="1">
            <a:off x="7921381" y="4118057"/>
            <a:ext cx="288395" cy="718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26" idx="1"/>
          </p:cNvCxnSpPr>
          <p:nvPr/>
        </p:nvCxnSpPr>
        <p:spPr>
          <a:xfrm>
            <a:off x="3045777" y="3964169"/>
            <a:ext cx="4089121" cy="13131"/>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45"/>
          <p:cNvSpPr/>
          <p:nvPr/>
        </p:nvSpPr>
        <p:spPr>
          <a:xfrm rot="18913936">
            <a:off x="4367327" y="3533084"/>
            <a:ext cx="865457" cy="868060"/>
          </a:xfrm>
          <a:custGeom>
            <a:avLst/>
            <a:gdLst>
              <a:gd name="connsiteX0" fmla="*/ 0 w 842951"/>
              <a:gd name="connsiteY0" fmla="*/ 0 h 854679"/>
              <a:gd name="connsiteX1" fmla="*/ 842951 w 842951"/>
              <a:gd name="connsiteY1" fmla="*/ 0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228067 w 842951"/>
              <a:gd name="connsiteY3" fmla="*/ 624756 h 854679"/>
              <a:gd name="connsiteX4" fmla="*/ 0 w 842951"/>
              <a:gd name="connsiteY4" fmla="*/ 0 h 854679"/>
              <a:gd name="connsiteX0" fmla="*/ 0 w 851895"/>
              <a:gd name="connsiteY0" fmla="*/ 0 h 845663"/>
              <a:gd name="connsiteX1" fmla="*/ 713448 w 851895"/>
              <a:gd name="connsiteY1" fmla="*/ 175642 h 845663"/>
              <a:gd name="connsiteX2" fmla="*/ 851895 w 851895"/>
              <a:gd name="connsiteY2" fmla="*/ 845663 h 845663"/>
              <a:gd name="connsiteX3" fmla="*/ 237011 w 851895"/>
              <a:gd name="connsiteY3" fmla="*/ 615740 h 845663"/>
              <a:gd name="connsiteX4" fmla="*/ 0 w 851895"/>
              <a:gd name="connsiteY4" fmla="*/ 0 h 845663"/>
              <a:gd name="connsiteX0" fmla="*/ 0 w 865457"/>
              <a:gd name="connsiteY0" fmla="*/ 0 h 868060"/>
              <a:gd name="connsiteX1" fmla="*/ 713448 w 865457"/>
              <a:gd name="connsiteY1" fmla="*/ 175642 h 868060"/>
              <a:gd name="connsiteX2" fmla="*/ 865457 w 865457"/>
              <a:gd name="connsiteY2" fmla="*/ 868060 h 868060"/>
              <a:gd name="connsiteX3" fmla="*/ 237011 w 865457"/>
              <a:gd name="connsiteY3" fmla="*/ 615740 h 868060"/>
              <a:gd name="connsiteX4" fmla="*/ 0 w 865457"/>
              <a:gd name="connsiteY4" fmla="*/ 0 h 86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57" h="868060">
                <a:moveTo>
                  <a:pt x="0" y="0"/>
                </a:moveTo>
                <a:lnTo>
                  <a:pt x="713448" y="175642"/>
                </a:lnTo>
                <a:lnTo>
                  <a:pt x="865457" y="868060"/>
                </a:lnTo>
                <a:lnTo>
                  <a:pt x="237011" y="615740"/>
                </a:lnTo>
                <a:lnTo>
                  <a:pt x="0" y="0"/>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4244586" y="3773385"/>
            <a:ext cx="1157068" cy="307777"/>
          </a:xfrm>
          <a:prstGeom prst="rect">
            <a:avLst/>
          </a:prstGeom>
          <a:noFill/>
        </p:spPr>
        <p:txBody>
          <a:bodyPr wrap="square" rtlCol="0">
            <a:spAutoFit/>
          </a:bodyPr>
          <a:lstStyle/>
          <a:p>
            <a:r>
              <a:rPr lang="en-US" sz="1400" dirty="0"/>
              <a:t>WORKS_FOR</a:t>
            </a:r>
          </a:p>
        </p:txBody>
      </p:sp>
      <p:sp>
        <p:nvSpPr>
          <p:cNvPr id="36" name="Oval 35"/>
          <p:cNvSpPr/>
          <p:nvPr/>
        </p:nvSpPr>
        <p:spPr>
          <a:xfrm>
            <a:off x="5563676" y="2487737"/>
            <a:ext cx="2502780" cy="36438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NumberOfEmployee</a:t>
            </a:r>
            <a:endParaRPr lang="en-US" sz="1400" dirty="0">
              <a:solidFill>
                <a:schemeClr val="tx1"/>
              </a:solidFill>
            </a:endParaRPr>
          </a:p>
        </p:txBody>
      </p:sp>
      <p:cxnSp>
        <p:nvCxnSpPr>
          <p:cNvPr id="37" name="Straight Connector 36"/>
          <p:cNvCxnSpPr>
            <a:stCxn id="36" idx="4"/>
            <a:endCxn id="26" idx="0"/>
          </p:cNvCxnSpPr>
          <p:nvPr/>
        </p:nvCxnSpPr>
        <p:spPr>
          <a:xfrm>
            <a:off x="6815066" y="2852120"/>
            <a:ext cx="1106315" cy="984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45"/>
          <p:cNvSpPr/>
          <p:nvPr/>
        </p:nvSpPr>
        <p:spPr>
          <a:xfrm rot="18913936">
            <a:off x="2088547" y="5164663"/>
            <a:ext cx="865457" cy="868060"/>
          </a:xfrm>
          <a:custGeom>
            <a:avLst/>
            <a:gdLst>
              <a:gd name="connsiteX0" fmla="*/ 0 w 842951"/>
              <a:gd name="connsiteY0" fmla="*/ 0 h 854679"/>
              <a:gd name="connsiteX1" fmla="*/ 842951 w 842951"/>
              <a:gd name="connsiteY1" fmla="*/ 0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228067 w 842951"/>
              <a:gd name="connsiteY3" fmla="*/ 624756 h 854679"/>
              <a:gd name="connsiteX4" fmla="*/ 0 w 842951"/>
              <a:gd name="connsiteY4" fmla="*/ 0 h 854679"/>
              <a:gd name="connsiteX0" fmla="*/ 0 w 851895"/>
              <a:gd name="connsiteY0" fmla="*/ 0 h 845663"/>
              <a:gd name="connsiteX1" fmla="*/ 713448 w 851895"/>
              <a:gd name="connsiteY1" fmla="*/ 175642 h 845663"/>
              <a:gd name="connsiteX2" fmla="*/ 851895 w 851895"/>
              <a:gd name="connsiteY2" fmla="*/ 845663 h 845663"/>
              <a:gd name="connsiteX3" fmla="*/ 237011 w 851895"/>
              <a:gd name="connsiteY3" fmla="*/ 615740 h 845663"/>
              <a:gd name="connsiteX4" fmla="*/ 0 w 851895"/>
              <a:gd name="connsiteY4" fmla="*/ 0 h 845663"/>
              <a:gd name="connsiteX0" fmla="*/ 0 w 865457"/>
              <a:gd name="connsiteY0" fmla="*/ 0 h 868060"/>
              <a:gd name="connsiteX1" fmla="*/ 713448 w 865457"/>
              <a:gd name="connsiteY1" fmla="*/ 175642 h 868060"/>
              <a:gd name="connsiteX2" fmla="*/ 865457 w 865457"/>
              <a:gd name="connsiteY2" fmla="*/ 868060 h 868060"/>
              <a:gd name="connsiteX3" fmla="*/ 237011 w 865457"/>
              <a:gd name="connsiteY3" fmla="*/ 615740 h 868060"/>
              <a:gd name="connsiteX4" fmla="*/ 0 w 865457"/>
              <a:gd name="connsiteY4" fmla="*/ 0 h 86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57" h="868060">
                <a:moveTo>
                  <a:pt x="0" y="0"/>
                </a:moveTo>
                <a:lnTo>
                  <a:pt x="713448" y="175642"/>
                </a:lnTo>
                <a:lnTo>
                  <a:pt x="865457" y="868060"/>
                </a:lnTo>
                <a:lnTo>
                  <a:pt x="237011" y="615740"/>
                </a:lnTo>
                <a:lnTo>
                  <a:pt x="0" y="0"/>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1908393" y="5421012"/>
            <a:ext cx="1211434" cy="307777"/>
          </a:xfrm>
          <a:prstGeom prst="rect">
            <a:avLst/>
          </a:prstGeom>
          <a:noFill/>
        </p:spPr>
        <p:txBody>
          <a:bodyPr wrap="square" rtlCol="0">
            <a:spAutoFit/>
          </a:bodyPr>
          <a:lstStyle/>
          <a:p>
            <a:r>
              <a:rPr lang="en-US" sz="1400" dirty="0"/>
              <a:t>SUPERVISION</a:t>
            </a:r>
          </a:p>
        </p:txBody>
      </p:sp>
      <p:cxnSp>
        <p:nvCxnSpPr>
          <p:cNvPr id="40" name="Straight Connector 39"/>
          <p:cNvCxnSpPr>
            <a:stCxn id="7" idx="2"/>
            <a:endCxn id="39" idx="1"/>
          </p:cNvCxnSpPr>
          <p:nvPr/>
        </p:nvCxnSpPr>
        <p:spPr>
          <a:xfrm flipH="1">
            <a:off x="1908393" y="4091795"/>
            <a:ext cx="522555" cy="1483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2"/>
            <a:endCxn id="39" idx="3"/>
          </p:cNvCxnSpPr>
          <p:nvPr/>
        </p:nvCxnSpPr>
        <p:spPr>
          <a:xfrm>
            <a:off x="2430948" y="4091795"/>
            <a:ext cx="688879" cy="1483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44394" y="5203557"/>
            <a:ext cx="1184238" cy="584775"/>
          </a:xfrm>
          <a:prstGeom prst="rect">
            <a:avLst/>
          </a:prstGeom>
          <a:noFill/>
        </p:spPr>
        <p:txBody>
          <a:bodyPr wrap="square" rtlCol="0">
            <a:spAutoFit/>
          </a:bodyPr>
          <a:lstStyle/>
          <a:p>
            <a:pPr algn="r"/>
            <a:r>
              <a:rPr lang="en-US" sz="1400" dirty="0"/>
              <a:t>Supervisor</a:t>
            </a:r>
          </a:p>
          <a:p>
            <a:pPr algn="r"/>
            <a:r>
              <a:rPr lang="en-US" dirty="0"/>
              <a:t>1</a:t>
            </a:r>
          </a:p>
        </p:txBody>
      </p:sp>
      <p:sp>
        <p:nvSpPr>
          <p:cNvPr id="43" name="TextBox 42"/>
          <p:cNvSpPr txBox="1"/>
          <p:nvPr/>
        </p:nvSpPr>
        <p:spPr>
          <a:xfrm>
            <a:off x="3097991" y="5187517"/>
            <a:ext cx="1289315" cy="584775"/>
          </a:xfrm>
          <a:prstGeom prst="rect">
            <a:avLst/>
          </a:prstGeom>
          <a:noFill/>
        </p:spPr>
        <p:txBody>
          <a:bodyPr wrap="square" rtlCol="0">
            <a:spAutoFit/>
          </a:bodyPr>
          <a:lstStyle/>
          <a:p>
            <a:r>
              <a:rPr lang="en-US" sz="1400" dirty="0"/>
              <a:t>Supervisee</a:t>
            </a:r>
            <a:endParaRPr lang="en-US" dirty="0"/>
          </a:p>
          <a:p>
            <a:r>
              <a:rPr lang="en-US" dirty="0"/>
              <a:t>N</a:t>
            </a:r>
          </a:p>
        </p:txBody>
      </p:sp>
      <p:sp>
        <p:nvSpPr>
          <p:cNvPr id="44" name="TextBox 43"/>
          <p:cNvSpPr txBox="1"/>
          <p:nvPr/>
        </p:nvSpPr>
        <p:spPr>
          <a:xfrm>
            <a:off x="810429" y="5946244"/>
            <a:ext cx="1359241" cy="369332"/>
          </a:xfrm>
          <a:prstGeom prst="rect">
            <a:avLst/>
          </a:prstGeom>
          <a:noFill/>
        </p:spPr>
        <p:txBody>
          <a:bodyPr wrap="square" rtlCol="0">
            <a:spAutoFit/>
          </a:bodyPr>
          <a:lstStyle/>
          <a:p>
            <a:r>
              <a:rPr lang="en-US" dirty="0"/>
              <a:t>EMPLOYEE</a:t>
            </a:r>
          </a:p>
        </p:txBody>
      </p:sp>
    </p:spTree>
    <p:extLst>
      <p:ext uri="{BB962C8B-B14F-4D97-AF65-F5344CB8AC3E}">
        <p14:creationId xmlns:p14="http://schemas.microsoft.com/office/powerpoint/2010/main" val="353110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Binary M:N Relationship Types</a:t>
            </a:r>
          </a:p>
        </p:txBody>
      </p:sp>
      <p:sp>
        <p:nvSpPr>
          <p:cNvPr id="3" name="Content Placeholder 2"/>
          <p:cNvSpPr>
            <a:spLocks noGrp="1"/>
          </p:cNvSpPr>
          <p:nvPr>
            <p:ph idx="1"/>
          </p:nvPr>
        </p:nvSpPr>
        <p:spPr>
          <a:xfrm>
            <a:off x="445931" y="1310991"/>
            <a:ext cx="7886700" cy="1352610"/>
          </a:xfrm>
        </p:spPr>
        <p:txBody>
          <a:bodyPr>
            <a:normAutofit/>
          </a:bodyPr>
          <a:lstStyle/>
          <a:p>
            <a:r>
              <a:rPr lang="en-US" dirty="0"/>
              <a:t>Create a new relation </a:t>
            </a:r>
          </a:p>
          <a:p>
            <a:r>
              <a:rPr lang="en-US" dirty="0"/>
              <a:t>Including primary key of participating entities and</a:t>
            </a:r>
          </a:p>
          <a:p>
            <a:r>
              <a:rPr lang="en-US" dirty="0"/>
              <a:t>Any simple attribute of relationship</a:t>
            </a:r>
          </a:p>
        </p:txBody>
      </p:sp>
      <p:sp>
        <p:nvSpPr>
          <p:cNvPr id="6" name="Rectangle 5"/>
          <p:cNvSpPr/>
          <p:nvPr/>
        </p:nvSpPr>
        <p:spPr>
          <a:xfrm>
            <a:off x="1587062" y="4767505"/>
            <a:ext cx="1408386" cy="630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71385" y="4596125"/>
            <a:ext cx="725214" cy="425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45632685"/>
              </p:ext>
            </p:extLst>
          </p:nvPr>
        </p:nvGraphicFramePr>
        <p:xfrm>
          <a:off x="1040775" y="6180673"/>
          <a:ext cx="4319500" cy="503905"/>
        </p:xfrm>
        <a:graphic>
          <a:graphicData uri="http://schemas.openxmlformats.org/drawingml/2006/table">
            <a:tbl>
              <a:tblPr firstRow="1" bandRow="1">
                <a:tableStyleId>{3B4B98B0-60AC-42C2-AFA5-B58CD77FA1E5}</a:tableStyleId>
              </a:tblPr>
              <a:tblGrid>
                <a:gridCol w="1490677">
                  <a:extLst>
                    <a:ext uri="{9D8B030D-6E8A-4147-A177-3AD203B41FA5}">
                      <a16:colId xmlns:a16="http://schemas.microsoft.com/office/drawing/2014/main" val="20000"/>
                    </a:ext>
                  </a:extLst>
                </a:gridCol>
                <a:gridCol w="1490677">
                  <a:extLst>
                    <a:ext uri="{9D8B030D-6E8A-4147-A177-3AD203B41FA5}">
                      <a16:colId xmlns:a16="http://schemas.microsoft.com/office/drawing/2014/main" val="20001"/>
                    </a:ext>
                  </a:extLst>
                </a:gridCol>
                <a:gridCol w="1338146">
                  <a:extLst>
                    <a:ext uri="{9D8B030D-6E8A-4147-A177-3AD203B41FA5}">
                      <a16:colId xmlns:a16="http://schemas.microsoft.com/office/drawing/2014/main" val="20002"/>
                    </a:ext>
                  </a:extLst>
                </a:gridCol>
              </a:tblGrid>
              <a:tr h="503905">
                <a:tc>
                  <a:txBody>
                    <a:bodyPr/>
                    <a:lstStyle/>
                    <a:p>
                      <a:pPr algn="ctr"/>
                      <a:r>
                        <a:rPr lang="en-US" sz="2000" dirty="0"/>
                        <a:t>ESSN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u="none" dirty="0"/>
                        <a:t>PNO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3" name="TextBox 12"/>
          <p:cNvSpPr txBox="1"/>
          <p:nvPr/>
        </p:nvSpPr>
        <p:spPr>
          <a:xfrm>
            <a:off x="965916" y="5844573"/>
            <a:ext cx="1761336" cy="369332"/>
          </a:xfrm>
          <a:prstGeom prst="rect">
            <a:avLst/>
          </a:prstGeom>
          <a:noFill/>
        </p:spPr>
        <p:txBody>
          <a:bodyPr wrap="square" rtlCol="0">
            <a:spAutoFit/>
          </a:bodyPr>
          <a:lstStyle/>
          <a:p>
            <a:r>
              <a:rPr lang="en-US" dirty="0"/>
              <a:t>WORKS_ON</a:t>
            </a:r>
          </a:p>
        </p:txBody>
      </p:sp>
      <p:cxnSp>
        <p:nvCxnSpPr>
          <p:cNvPr id="15" name="Straight Connector 14"/>
          <p:cNvCxnSpPr/>
          <p:nvPr/>
        </p:nvCxnSpPr>
        <p:spPr>
          <a:xfrm>
            <a:off x="1355834" y="6562246"/>
            <a:ext cx="2364828" cy="315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50975" y="4159325"/>
            <a:ext cx="581652" cy="369332"/>
          </a:xfrm>
          <a:prstGeom prst="rect">
            <a:avLst/>
          </a:prstGeom>
          <a:noFill/>
        </p:spPr>
        <p:txBody>
          <a:bodyPr wrap="square" rtlCol="0">
            <a:spAutoFit/>
          </a:bodyPr>
          <a:lstStyle/>
          <a:p>
            <a:r>
              <a:rPr lang="en-US" dirty="0"/>
              <a:t>M</a:t>
            </a:r>
          </a:p>
        </p:txBody>
      </p:sp>
      <p:sp>
        <p:nvSpPr>
          <p:cNvPr id="18" name="TextBox 17"/>
          <p:cNvSpPr txBox="1"/>
          <p:nvPr/>
        </p:nvSpPr>
        <p:spPr>
          <a:xfrm>
            <a:off x="5549462" y="4185960"/>
            <a:ext cx="646386" cy="369332"/>
          </a:xfrm>
          <a:prstGeom prst="rect">
            <a:avLst/>
          </a:prstGeom>
          <a:noFill/>
        </p:spPr>
        <p:txBody>
          <a:bodyPr wrap="square" rtlCol="0">
            <a:spAutoFit/>
          </a:bodyPr>
          <a:lstStyle/>
          <a:p>
            <a:r>
              <a:rPr lang="en-US" dirty="0"/>
              <a:t>N</a:t>
            </a:r>
          </a:p>
        </p:txBody>
      </p:sp>
      <p:sp>
        <p:nvSpPr>
          <p:cNvPr id="14" name="Rectangle 13"/>
          <p:cNvSpPr/>
          <p:nvPr/>
        </p:nvSpPr>
        <p:spPr>
          <a:xfrm>
            <a:off x="1604379" y="4385929"/>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6" name="Oval 15"/>
          <p:cNvSpPr/>
          <p:nvPr/>
        </p:nvSpPr>
        <p:spPr>
          <a:xfrm>
            <a:off x="141287" y="3956675"/>
            <a:ext cx="69359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21" name="Straight Connector 20"/>
          <p:cNvCxnSpPr>
            <a:stCxn id="16" idx="6"/>
            <a:endCxn id="14" idx="1"/>
          </p:cNvCxnSpPr>
          <p:nvPr/>
        </p:nvCxnSpPr>
        <p:spPr>
          <a:xfrm>
            <a:off x="834877" y="4138867"/>
            <a:ext cx="769502" cy="40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71064" y="4604688"/>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24" name="Straight Connector 23"/>
          <p:cNvCxnSpPr>
            <a:stCxn id="23" idx="6"/>
            <a:endCxn id="14" idx="1"/>
          </p:cNvCxnSpPr>
          <p:nvPr/>
        </p:nvCxnSpPr>
        <p:spPr>
          <a:xfrm flipV="1">
            <a:off x="1204069" y="4539818"/>
            <a:ext cx="400310" cy="27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113689" y="3908451"/>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30" name="Straight Connector 29"/>
          <p:cNvCxnSpPr>
            <a:stCxn id="29" idx="5"/>
            <a:endCxn id="14" idx="0"/>
          </p:cNvCxnSpPr>
          <p:nvPr/>
        </p:nvCxnSpPr>
        <p:spPr>
          <a:xfrm>
            <a:off x="1910059" y="4264473"/>
            <a:ext cx="286482" cy="121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413585" y="2915017"/>
            <a:ext cx="1083014"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35" name="Straight Connector 34"/>
          <p:cNvCxnSpPr>
            <a:stCxn id="34" idx="4"/>
            <a:endCxn id="29" idx="0"/>
          </p:cNvCxnSpPr>
          <p:nvPr/>
        </p:nvCxnSpPr>
        <p:spPr>
          <a:xfrm flipH="1">
            <a:off x="1580192" y="3332123"/>
            <a:ext cx="1374900" cy="57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330112" y="2937491"/>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37" name="Straight Connector 36"/>
          <p:cNvCxnSpPr>
            <a:stCxn id="36" idx="4"/>
          </p:cNvCxnSpPr>
          <p:nvPr/>
        </p:nvCxnSpPr>
        <p:spPr>
          <a:xfrm flipH="1">
            <a:off x="1604379" y="3354597"/>
            <a:ext cx="192236" cy="55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10313" y="2946157"/>
            <a:ext cx="109375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39" name="Straight Connector 38"/>
          <p:cNvCxnSpPr>
            <a:stCxn id="38" idx="5"/>
            <a:endCxn id="29" idx="0"/>
          </p:cNvCxnSpPr>
          <p:nvPr/>
        </p:nvCxnSpPr>
        <p:spPr>
          <a:xfrm>
            <a:off x="1043892" y="3302179"/>
            <a:ext cx="536300" cy="60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2207053" y="3637317"/>
            <a:ext cx="933005"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57" name="Straight Connector 56"/>
          <p:cNvCxnSpPr>
            <a:stCxn id="56" idx="4"/>
            <a:endCxn id="14" idx="0"/>
          </p:cNvCxnSpPr>
          <p:nvPr/>
        </p:nvCxnSpPr>
        <p:spPr>
          <a:xfrm flipH="1">
            <a:off x="2196541" y="4076986"/>
            <a:ext cx="477015" cy="308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222130" y="5166356"/>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65" name="Straight Connector 64"/>
          <p:cNvCxnSpPr>
            <a:stCxn id="64" idx="0"/>
            <a:endCxn id="14" idx="2"/>
          </p:cNvCxnSpPr>
          <p:nvPr/>
        </p:nvCxnSpPr>
        <p:spPr>
          <a:xfrm flipV="1">
            <a:off x="1947843" y="4693706"/>
            <a:ext cx="248698" cy="47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860022" y="5087780"/>
            <a:ext cx="1027995" cy="282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70" name="Straight Connector 69"/>
          <p:cNvCxnSpPr>
            <a:stCxn id="69" idx="0"/>
          </p:cNvCxnSpPr>
          <p:nvPr/>
        </p:nvCxnSpPr>
        <p:spPr>
          <a:xfrm flipH="1" flipV="1">
            <a:off x="2196541" y="4693706"/>
            <a:ext cx="1177479" cy="39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296733" y="4388348"/>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77" name="Oval 76"/>
          <p:cNvSpPr/>
          <p:nvPr/>
        </p:nvSpPr>
        <p:spPr>
          <a:xfrm>
            <a:off x="7278471" y="3636612"/>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78" name="Straight Connector 77"/>
          <p:cNvCxnSpPr>
            <a:stCxn id="77" idx="4"/>
            <a:endCxn id="76" idx="0"/>
          </p:cNvCxnSpPr>
          <p:nvPr/>
        </p:nvCxnSpPr>
        <p:spPr>
          <a:xfrm>
            <a:off x="7805551" y="4000995"/>
            <a:ext cx="83344" cy="387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5409128" y="5368503"/>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80" name="Straight Connector 79"/>
          <p:cNvCxnSpPr>
            <a:stCxn id="79" idx="6"/>
          </p:cNvCxnSpPr>
          <p:nvPr/>
        </p:nvCxnSpPr>
        <p:spPr>
          <a:xfrm flipV="1">
            <a:off x="6721024" y="4693706"/>
            <a:ext cx="1167871" cy="883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329515" y="5594363"/>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82" name="Straight Connector 81"/>
          <p:cNvCxnSpPr>
            <a:stCxn id="81" idx="0"/>
            <a:endCxn id="76" idx="2"/>
          </p:cNvCxnSpPr>
          <p:nvPr/>
        </p:nvCxnSpPr>
        <p:spPr>
          <a:xfrm flipH="1" flipV="1">
            <a:off x="7888895" y="4696125"/>
            <a:ext cx="166333" cy="8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4" idx="3"/>
            <a:endCxn id="76" idx="1"/>
          </p:cNvCxnSpPr>
          <p:nvPr/>
        </p:nvCxnSpPr>
        <p:spPr>
          <a:xfrm>
            <a:off x="2788702" y="4539818"/>
            <a:ext cx="4508031" cy="2419"/>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18913936">
            <a:off x="4193474" y="4139357"/>
            <a:ext cx="851338" cy="8074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4104886" y="4345786"/>
            <a:ext cx="1084536" cy="307777"/>
          </a:xfrm>
          <a:prstGeom prst="rect">
            <a:avLst/>
          </a:prstGeom>
          <a:noFill/>
        </p:spPr>
        <p:txBody>
          <a:bodyPr wrap="square" rtlCol="0">
            <a:spAutoFit/>
          </a:bodyPr>
          <a:lstStyle/>
          <a:p>
            <a:r>
              <a:rPr lang="en-US" sz="1400" dirty="0"/>
              <a:t>WORKS_ON</a:t>
            </a:r>
          </a:p>
        </p:txBody>
      </p:sp>
      <p:sp>
        <p:nvSpPr>
          <p:cNvPr id="40" name="Oval 39"/>
          <p:cNvSpPr/>
          <p:nvPr/>
        </p:nvSpPr>
        <p:spPr>
          <a:xfrm>
            <a:off x="4871759" y="3430222"/>
            <a:ext cx="1031812"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HOURS</a:t>
            </a:r>
          </a:p>
        </p:txBody>
      </p:sp>
      <p:cxnSp>
        <p:nvCxnSpPr>
          <p:cNvPr id="41" name="Straight Connector 40"/>
          <p:cNvCxnSpPr>
            <a:stCxn id="40" idx="4"/>
            <a:endCxn id="8" idx="3"/>
          </p:cNvCxnSpPr>
          <p:nvPr/>
        </p:nvCxnSpPr>
        <p:spPr>
          <a:xfrm flipH="1">
            <a:off x="4921354" y="3869891"/>
            <a:ext cx="466311" cy="37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412" y="210008"/>
            <a:ext cx="8355938" cy="2062103"/>
          </a:xfrm>
          <a:prstGeom prst="rect">
            <a:avLst/>
          </a:prstGeom>
        </p:spPr>
        <p:txBody>
          <a:bodyPr wrap="square">
            <a:spAutoFit/>
          </a:bodyPr>
          <a:lstStyle/>
          <a:p>
            <a:pPr lvl="1">
              <a:lnSpc>
                <a:spcPct val="80000"/>
              </a:lnSpc>
              <a:buFontTx/>
              <a:buNone/>
            </a:pPr>
            <a:r>
              <a:rPr lang="en-US" sz="2000" b="1" dirty="0"/>
              <a:t>Example:</a:t>
            </a:r>
            <a:r>
              <a:rPr lang="en-US" sz="2000" dirty="0"/>
              <a:t> 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lvl="1">
              <a:lnSpc>
                <a:spcPct val="80000"/>
              </a:lnSpc>
              <a:buFontTx/>
              <a:buNone/>
            </a:pPr>
            <a:r>
              <a:rPr lang="en-US" sz="2000" dirty="0"/>
              <a:t>    Attribute HOURS in WORKS_ON represents the HOURS attribute of the relation type. The primary key of the WORKS_ON relation is the combination of the foreign key attributes {ESSN, PNO}.  </a:t>
            </a:r>
            <a:endParaRPr lang="en-US" sz="1400" dirty="0"/>
          </a:p>
        </p:txBody>
      </p:sp>
      <p:sp>
        <p:nvSpPr>
          <p:cNvPr id="5" name="Rectangle 4"/>
          <p:cNvSpPr/>
          <p:nvPr/>
        </p:nvSpPr>
        <p:spPr>
          <a:xfrm>
            <a:off x="1587062" y="4458409"/>
            <a:ext cx="1408386" cy="630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71385" y="4287029"/>
            <a:ext cx="725214" cy="425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69138365"/>
              </p:ext>
            </p:extLst>
          </p:nvPr>
        </p:nvGraphicFramePr>
        <p:xfrm>
          <a:off x="2022702" y="6143731"/>
          <a:ext cx="4319500" cy="503905"/>
        </p:xfrm>
        <a:graphic>
          <a:graphicData uri="http://schemas.openxmlformats.org/drawingml/2006/table">
            <a:tbl>
              <a:tblPr firstRow="1" bandRow="1">
                <a:tableStyleId>{3B4B98B0-60AC-42C2-AFA5-B58CD77FA1E5}</a:tableStyleId>
              </a:tblPr>
              <a:tblGrid>
                <a:gridCol w="1490677">
                  <a:extLst>
                    <a:ext uri="{9D8B030D-6E8A-4147-A177-3AD203B41FA5}">
                      <a16:colId xmlns:a16="http://schemas.microsoft.com/office/drawing/2014/main" val="20000"/>
                    </a:ext>
                  </a:extLst>
                </a:gridCol>
                <a:gridCol w="1490677">
                  <a:extLst>
                    <a:ext uri="{9D8B030D-6E8A-4147-A177-3AD203B41FA5}">
                      <a16:colId xmlns:a16="http://schemas.microsoft.com/office/drawing/2014/main" val="20001"/>
                    </a:ext>
                  </a:extLst>
                </a:gridCol>
                <a:gridCol w="1338146">
                  <a:extLst>
                    <a:ext uri="{9D8B030D-6E8A-4147-A177-3AD203B41FA5}">
                      <a16:colId xmlns:a16="http://schemas.microsoft.com/office/drawing/2014/main" val="20002"/>
                    </a:ext>
                  </a:extLst>
                </a:gridCol>
              </a:tblGrid>
              <a:tr h="503905">
                <a:tc>
                  <a:txBody>
                    <a:bodyPr/>
                    <a:lstStyle/>
                    <a:p>
                      <a:pPr algn="ctr"/>
                      <a:r>
                        <a:rPr lang="en-US" sz="2000" dirty="0"/>
                        <a:t>ESSN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u="none" dirty="0"/>
                        <a:t>PNO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Box 7"/>
          <p:cNvSpPr txBox="1"/>
          <p:nvPr/>
        </p:nvSpPr>
        <p:spPr>
          <a:xfrm>
            <a:off x="1947843" y="5807631"/>
            <a:ext cx="1761336" cy="369332"/>
          </a:xfrm>
          <a:prstGeom prst="rect">
            <a:avLst/>
          </a:prstGeom>
          <a:noFill/>
        </p:spPr>
        <p:txBody>
          <a:bodyPr wrap="square" rtlCol="0">
            <a:spAutoFit/>
          </a:bodyPr>
          <a:lstStyle/>
          <a:p>
            <a:r>
              <a:rPr lang="en-US" dirty="0"/>
              <a:t>WORKS_ON</a:t>
            </a:r>
          </a:p>
        </p:txBody>
      </p:sp>
      <p:cxnSp>
        <p:nvCxnSpPr>
          <p:cNvPr id="9" name="Straight Connector 8"/>
          <p:cNvCxnSpPr/>
          <p:nvPr/>
        </p:nvCxnSpPr>
        <p:spPr>
          <a:xfrm>
            <a:off x="2337761" y="6525304"/>
            <a:ext cx="2364828" cy="315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50975" y="3850229"/>
            <a:ext cx="581652" cy="369332"/>
          </a:xfrm>
          <a:prstGeom prst="rect">
            <a:avLst/>
          </a:prstGeom>
          <a:noFill/>
        </p:spPr>
        <p:txBody>
          <a:bodyPr wrap="square" rtlCol="0">
            <a:spAutoFit/>
          </a:bodyPr>
          <a:lstStyle/>
          <a:p>
            <a:r>
              <a:rPr lang="en-US" dirty="0"/>
              <a:t>M</a:t>
            </a:r>
          </a:p>
        </p:txBody>
      </p:sp>
      <p:sp>
        <p:nvSpPr>
          <p:cNvPr id="11" name="TextBox 10"/>
          <p:cNvSpPr txBox="1"/>
          <p:nvPr/>
        </p:nvSpPr>
        <p:spPr>
          <a:xfrm>
            <a:off x="5549462" y="3876864"/>
            <a:ext cx="646386" cy="369332"/>
          </a:xfrm>
          <a:prstGeom prst="rect">
            <a:avLst/>
          </a:prstGeom>
          <a:noFill/>
        </p:spPr>
        <p:txBody>
          <a:bodyPr wrap="square" rtlCol="0">
            <a:spAutoFit/>
          </a:bodyPr>
          <a:lstStyle/>
          <a:p>
            <a:r>
              <a:rPr lang="en-US" dirty="0"/>
              <a:t>N</a:t>
            </a:r>
          </a:p>
        </p:txBody>
      </p:sp>
      <p:sp>
        <p:nvSpPr>
          <p:cNvPr id="12" name="Rectangle 11"/>
          <p:cNvSpPr/>
          <p:nvPr/>
        </p:nvSpPr>
        <p:spPr>
          <a:xfrm>
            <a:off x="1604379" y="4076833"/>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3" name="Oval 12"/>
          <p:cNvSpPr/>
          <p:nvPr/>
        </p:nvSpPr>
        <p:spPr>
          <a:xfrm>
            <a:off x="141287" y="3647579"/>
            <a:ext cx="69359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14" name="Straight Connector 13"/>
          <p:cNvCxnSpPr>
            <a:stCxn id="13" idx="6"/>
            <a:endCxn id="12" idx="1"/>
          </p:cNvCxnSpPr>
          <p:nvPr/>
        </p:nvCxnSpPr>
        <p:spPr>
          <a:xfrm>
            <a:off x="834877" y="3829771"/>
            <a:ext cx="769502" cy="40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1064" y="4295592"/>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6" name="Straight Connector 15"/>
          <p:cNvCxnSpPr>
            <a:stCxn id="15" idx="6"/>
            <a:endCxn id="12" idx="1"/>
          </p:cNvCxnSpPr>
          <p:nvPr/>
        </p:nvCxnSpPr>
        <p:spPr>
          <a:xfrm flipV="1">
            <a:off x="1204069" y="4230722"/>
            <a:ext cx="400310" cy="27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113689" y="3599355"/>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8" name="Straight Connector 17"/>
          <p:cNvCxnSpPr>
            <a:stCxn id="17" idx="5"/>
            <a:endCxn id="12" idx="0"/>
          </p:cNvCxnSpPr>
          <p:nvPr/>
        </p:nvCxnSpPr>
        <p:spPr>
          <a:xfrm>
            <a:off x="1910059" y="3955377"/>
            <a:ext cx="286482" cy="121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413585" y="2605921"/>
            <a:ext cx="1083014"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20" name="Straight Connector 19"/>
          <p:cNvCxnSpPr>
            <a:stCxn id="19" idx="4"/>
            <a:endCxn id="17" idx="0"/>
          </p:cNvCxnSpPr>
          <p:nvPr/>
        </p:nvCxnSpPr>
        <p:spPr>
          <a:xfrm flipH="1">
            <a:off x="1580192" y="3023027"/>
            <a:ext cx="1374900" cy="57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330112" y="2628395"/>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22" name="Straight Connector 21"/>
          <p:cNvCxnSpPr>
            <a:stCxn id="21" idx="4"/>
          </p:cNvCxnSpPr>
          <p:nvPr/>
        </p:nvCxnSpPr>
        <p:spPr>
          <a:xfrm flipH="1">
            <a:off x="1604379" y="3045501"/>
            <a:ext cx="192236" cy="55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10313" y="2637061"/>
            <a:ext cx="109375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24" name="Straight Connector 23"/>
          <p:cNvCxnSpPr>
            <a:stCxn id="23" idx="5"/>
            <a:endCxn id="17" idx="0"/>
          </p:cNvCxnSpPr>
          <p:nvPr/>
        </p:nvCxnSpPr>
        <p:spPr>
          <a:xfrm>
            <a:off x="1043892" y="2993083"/>
            <a:ext cx="536300" cy="60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207053" y="3328221"/>
            <a:ext cx="933005"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26" name="Straight Connector 25"/>
          <p:cNvCxnSpPr>
            <a:stCxn id="25" idx="4"/>
            <a:endCxn id="12" idx="0"/>
          </p:cNvCxnSpPr>
          <p:nvPr/>
        </p:nvCxnSpPr>
        <p:spPr>
          <a:xfrm flipH="1">
            <a:off x="2196541" y="3767890"/>
            <a:ext cx="477015" cy="308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222130" y="4857260"/>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28" name="Straight Connector 27"/>
          <p:cNvCxnSpPr>
            <a:stCxn id="27" idx="0"/>
            <a:endCxn id="12" idx="2"/>
          </p:cNvCxnSpPr>
          <p:nvPr/>
        </p:nvCxnSpPr>
        <p:spPr>
          <a:xfrm flipV="1">
            <a:off x="1947843" y="4384610"/>
            <a:ext cx="248698" cy="47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60022" y="4778684"/>
            <a:ext cx="1027995" cy="282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30" name="Straight Connector 29"/>
          <p:cNvCxnSpPr>
            <a:stCxn id="29" idx="0"/>
          </p:cNvCxnSpPr>
          <p:nvPr/>
        </p:nvCxnSpPr>
        <p:spPr>
          <a:xfrm flipH="1" flipV="1">
            <a:off x="2196541" y="4384610"/>
            <a:ext cx="1177479" cy="39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296733" y="4079252"/>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32" name="Oval 31"/>
          <p:cNvSpPr/>
          <p:nvPr/>
        </p:nvSpPr>
        <p:spPr>
          <a:xfrm>
            <a:off x="7278471" y="3327516"/>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33" name="Straight Connector 32"/>
          <p:cNvCxnSpPr>
            <a:stCxn id="32" idx="4"/>
            <a:endCxn id="31" idx="0"/>
          </p:cNvCxnSpPr>
          <p:nvPr/>
        </p:nvCxnSpPr>
        <p:spPr>
          <a:xfrm>
            <a:off x="7805551" y="3691899"/>
            <a:ext cx="83344" cy="387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409128" y="5059407"/>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35" name="Straight Connector 34"/>
          <p:cNvCxnSpPr>
            <a:stCxn id="34" idx="6"/>
          </p:cNvCxnSpPr>
          <p:nvPr/>
        </p:nvCxnSpPr>
        <p:spPr>
          <a:xfrm flipV="1">
            <a:off x="6721024" y="4384610"/>
            <a:ext cx="1167871" cy="883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7329515" y="5285267"/>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37" name="Straight Connector 36"/>
          <p:cNvCxnSpPr>
            <a:stCxn id="36" idx="0"/>
            <a:endCxn id="31" idx="2"/>
          </p:cNvCxnSpPr>
          <p:nvPr/>
        </p:nvCxnSpPr>
        <p:spPr>
          <a:xfrm flipH="1" flipV="1">
            <a:off x="7888895" y="4387029"/>
            <a:ext cx="166333" cy="89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3"/>
            <a:endCxn id="31" idx="1"/>
          </p:cNvCxnSpPr>
          <p:nvPr/>
        </p:nvCxnSpPr>
        <p:spPr>
          <a:xfrm>
            <a:off x="2788702" y="4230722"/>
            <a:ext cx="4508031" cy="2419"/>
          </a:xfrm>
          <a:prstGeom prst="line">
            <a:avLst/>
          </a:prstGeom>
          <a:ln w="508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8913936">
            <a:off x="4193474" y="3830261"/>
            <a:ext cx="851338" cy="8074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4104886" y="4036690"/>
            <a:ext cx="1084536" cy="307777"/>
          </a:xfrm>
          <a:prstGeom prst="rect">
            <a:avLst/>
          </a:prstGeom>
          <a:noFill/>
        </p:spPr>
        <p:txBody>
          <a:bodyPr wrap="square" rtlCol="0">
            <a:spAutoFit/>
          </a:bodyPr>
          <a:lstStyle/>
          <a:p>
            <a:r>
              <a:rPr lang="en-US" sz="1400" dirty="0"/>
              <a:t>WORKS_ON</a:t>
            </a:r>
          </a:p>
        </p:txBody>
      </p:sp>
      <p:sp>
        <p:nvSpPr>
          <p:cNvPr id="41" name="Oval 40"/>
          <p:cNvSpPr/>
          <p:nvPr/>
        </p:nvSpPr>
        <p:spPr>
          <a:xfrm>
            <a:off x="5011542" y="2963399"/>
            <a:ext cx="1031812"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HOURS</a:t>
            </a:r>
          </a:p>
        </p:txBody>
      </p:sp>
      <p:cxnSp>
        <p:nvCxnSpPr>
          <p:cNvPr id="42" name="Straight Connector 41"/>
          <p:cNvCxnSpPr>
            <a:stCxn id="41" idx="4"/>
            <a:endCxn id="39" idx="3"/>
          </p:cNvCxnSpPr>
          <p:nvPr/>
        </p:nvCxnSpPr>
        <p:spPr>
          <a:xfrm flipH="1">
            <a:off x="4921354" y="3403068"/>
            <a:ext cx="606094" cy="531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92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Multivalued Attributes</a:t>
            </a:r>
          </a:p>
        </p:txBody>
      </p:sp>
      <p:sp>
        <p:nvSpPr>
          <p:cNvPr id="3" name="Content Placeholder 2"/>
          <p:cNvSpPr>
            <a:spLocks noGrp="1"/>
          </p:cNvSpPr>
          <p:nvPr>
            <p:ph idx="1"/>
          </p:nvPr>
        </p:nvSpPr>
        <p:spPr/>
        <p:txBody>
          <a:bodyPr/>
          <a:lstStyle/>
          <a:p>
            <a:r>
              <a:rPr lang="en-US" dirty="0"/>
              <a:t>CREATE A new relation</a:t>
            </a:r>
          </a:p>
          <a:p>
            <a:r>
              <a:rPr lang="en-US" dirty="0"/>
              <a:t>Add attribute </a:t>
            </a:r>
            <a:r>
              <a:rPr lang="en-US" dirty="0" err="1"/>
              <a:t>ie</a:t>
            </a:r>
            <a:r>
              <a:rPr lang="en-US" dirty="0"/>
              <a:t> multivalued and</a:t>
            </a:r>
          </a:p>
          <a:p>
            <a:r>
              <a:rPr lang="en-US" dirty="0"/>
              <a:t>Primary key of its </a:t>
            </a:r>
            <a:r>
              <a:rPr lang="en-US"/>
              <a:t>corresponding entity</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97244218"/>
              </p:ext>
            </p:extLst>
          </p:nvPr>
        </p:nvGraphicFramePr>
        <p:xfrm>
          <a:off x="838756" y="4454465"/>
          <a:ext cx="2981354" cy="503905"/>
        </p:xfrm>
        <a:graphic>
          <a:graphicData uri="http://schemas.openxmlformats.org/drawingml/2006/table">
            <a:tbl>
              <a:tblPr firstRow="1" bandRow="1">
                <a:tableStyleId>{3B4B98B0-60AC-42C2-AFA5-B58CD77FA1E5}</a:tableStyleId>
              </a:tblPr>
              <a:tblGrid>
                <a:gridCol w="1490677">
                  <a:extLst>
                    <a:ext uri="{9D8B030D-6E8A-4147-A177-3AD203B41FA5}">
                      <a16:colId xmlns:a16="http://schemas.microsoft.com/office/drawing/2014/main" val="20000"/>
                    </a:ext>
                  </a:extLst>
                </a:gridCol>
                <a:gridCol w="1490677">
                  <a:extLst>
                    <a:ext uri="{9D8B030D-6E8A-4147-A177-3AD203B41FA5}">
                      <a16:colId xmlns:a16="http://schemas.microsoft.com/office/drawing/2014/main" val="20001"/>
                    </a:ext>
                  </a:extLst>
                </a:gridCol>
              </a:tblGrid>
              <a:tr h="503905">
                <a:tc>
                  <a:txBody>
                    <a:bodyPr/>
                    <a:lstStyle/>
                    <a:p>
                      <a:pPr algn="ctr"/>
                      <a:r>
                        <a:rPr lang="en-US" sz="2000" dirty="0"/>
                        <a:t>DNUMBER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u="none" dirty="0"/>
                        <a:t>DLOCATION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763897" y="4118365"/>
            <a:ext cx="1761336" cy="369332"/>
          </a:xfrm>
          <a:prstGeom prst="rect">
            <a:avLst/>
          </a:prstGeom>
          <a:noFill/>
        </p:spPr>
        <p:txBody>
          <a:bodyPr wrap="square" rtlCol="0">
            <a:spAutoFit/>
          </a:bodyPr>
          <a:lstStyle/>
          <a:p>
            <a:r>
              <a:rPr lang="en-US" dirty="0"/>
              <a:t>DEPT_LOCATION</a:t>
            </a:r>
          </a:p>
        </p:txBody>
      </p:sp>
      <p:cxnSp>
        <p:nvCxnSpPr>
          <p:cNvPr id="6" name="Straight Connector 5"/>
          <p:cNvCxnSpPr/>
          <p:nvPr/>
        </p:nvCxnSpPr>
        <p:spPr>
          <a:xfrm>
            <a:off x="1043457" y="4848013"/>
            <a:ext cx="26486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80350" y="3460808"/>
            <a:ext cx="1572966" cy="281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13" name="Oval 12"/>
          <p:cNvSpPr/>
          <p:nvPr/>
        </p:nvSpPr>
        <p:spPr>
          <a:xfrm>
            <a:off x="7278471" y="2503270"/>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14" name="Straight Connector 13"/>
          <p:cNvCxnSpPr>
            <a:stCxn id="13" idx="4"/>
            <a:endCxn id="12" idx="0"/>
          </p:cNvCxnSpPr>
          <p:nvPr/>
        </p:nvCxnSpPr>
        <p:spPr>
          <a:xfrm flipH="1">
            <a:off x="7766833" y="2867653"/>
            <a:ext cx="38718" cy="59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09128" y="4235161"/>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16" name="Straight Connector 15"/>
          <p:cNvCxnSpPr>
            <a:stCxn id="15" idx="6"/>
            <a:endCxn id="12" idx="2"/>
          </p:cNvCxnSpPr>
          <p:nvPr/>
        </p:nvCxnSpPr>
        <p:spPr>
          <a:xfrm flipV="1">
            <a:off x="6721024" y="3742322"/>
            <a:ext cx="1045809" cy="701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329515" y="4461021"/>
            <a:ext cx="1451426" cy="439669"/>
          </a:xfrm>
          <a:prstGeom prst="ellipse">
            <a:avLst/>
          </a:prstGeom>
          <a:noFill/>
          <a:ln w="539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18" name="Straight Connector 17"/>
          <p:cNvCxnSpPr>
            <a:stCxn id="17" idx="0"/>
            <a:endCxn id="12" idx="2"/>
          </p:cNvCxnSpPr>
          <p:nvPr/>
        </p:nvCxnSpPr>
        <p:spPr>
          <a:xfrm flipH="1" flipV="1">
            <a:off x="7766833" y="3742322"/>
            <a:ext cx="288395" cy="718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409128" y="2112002"/>
            <a:ext cx="2502780" cy="36438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NumberOfEmployee</a:t>
            </a:r>
            <a:endParaRPr lang="en-US" sz="1400" dirty="0">
              <a:solidFill>
                <a:schemeClr val="tx1"/>
              </a:solidFill>
            </a:endParaRPr>
          </a:p>
        </p:txBody>
      </p:sp>
      <p:cxnSp>
        <p:nvCxnSpPr>
          <p:cNvPr id="21" name="Straight Connector 20"/>
          <p:cNvCxnSpPr>
            <a:stCxn id="20" idx="4"/>
            <a:endCxn id="12" idx="0"/>
          </p:cNvCxnSpPr>
          <p:nvPr/>
        </p:nvCxnSpPr>
        <p:spPr>
          <a:xfrm>
            <a:off x="6660518" y="2476385"/>
            <a:ext cx="1106315" cy="984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1004833644"/>
              </p:ext>
            </p:extLst>
          </p:nvPr>
        </p:nvGraphicFramePr>
        <p:xfrm>
          <a:off x="838758" y="3503708"/>
          <a:ext cx="5514570" cy="370840"/>
        </p:xfrm>
        <a:graphic>
          <a:graphicData uri="http://schemas.openxmlformats.org/drawingml/2006/table">
            <a:tbl>
              <a:tblPr firstRow="1" bandRow="1">
                <a:tableStyleId>{3B4B98B0-60AC-42C2-AFA5-B58CD77FA1E5}</a:tableStyleId>
              </a:tblPr>
              <a:tblGrid>
                <a:gridCol w="1378643">
                  <a:extLst>
                    <a:ext uri="{9D8B030D-6E8A-4147-A177-3AD203B41FA5}">
                      <a16:colId xmlns:a16="http://schemas.microsoft.com/office/drawing/2014/main" val="20000"/>
                    </a:ext>
                  </a:extLst>
                </a:gridCol>
                <a:gridCol w="1378643">
                  <a:extLst>
                    <a:ext uri="{9D8B030D-6E8A-4147-A177-3AD203B41FA5}">
                      <a16:colId xmlns:a16="http://schemas.microsoft.com/office/drawing/2014/main" val="20001"/>
                    </a:ext>
                  </a:extLst>
                </a:gridCol>
                <a:gridCol w="1237576">
                  <a:extLst>
                    <a:ext uri="{9D8B030D-6E8A-4147-A177-3AD203B41FA5}">
                      <a16:colId xmlns:a16="http://schemas.microsoft.com/office/drawing/2014/main" val="20002"/>
                    </a:ext>
                  </a:extLst>
                </a:gridCol>
                <a:gridCol w="1519708">
                  <a:extLst>
                    <a:ext uri="{9D8B030D-6E8A-4147-A177-3AD203B41FA5}">
                      <a16:colId xmlns:a16="http://schemas.microsoft.com/office/drawing/2014/main" val="20003"/>
                    </a:ext>
                  </a:extLst>
                </a:gridCol>
              </a:tblGrid>
              <a:tr h="370840">
                <a:tc>
                  <a:txBody>
                    <a:bodyPr/>
                    <a:lstStyle/>
                    <a:p>
                      <a:pPr algn="ctr"/>
                      <a:r>
                        <a:rPr lang="en-US" sz="1400" dirty="0"/>
                        <a:t>DNAME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sng" dirty="0"/>
                        <a:t>DNUMBER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MGRSSN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dirty="0"/>
                        <a:t>MGRSTARTDATE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4" name="TextBox 23"/>
          <p:cNvSpPr txBox="1"/>
          <p:nvPr/>
        </p:nvSpPr>
        <p:spPr>
          <a:xfrm>
            <a:off x="763897" y="3167607"/>
            <a:ext cx="1761336" cy="369332"/>
          </a:xfrm>
          <a:prstGeom prst="rect">
            <a:avLst/>
          </a:prstGeom>
          <a:noFill/>
        </p:spPr>
        <p:txBody>
          <a:bodyPr wrap="square" rtlCol="0">
            <a:spAutoFit/>
          </a:bodyPr>
          <a:lstStyle/>
          <a:p>
            <a:r>
              <a:rPr lang="en-US" dirty="0"/>
              <a:t>DEPARTMENT</a:t>
            </a:r>
          </a:p>
        </p:txBody>
      </p:sp>
      <p:cxnSp>
        <p:nvCxnSpPr>
          <p:cNvPr id="8" name="Straight Arrow Connector 7"/>
          <p:cNvCxnSpPr/>
          <p:nvPr/>
        </p:nvCxnSpPr>
        <p:spPr>
          <a:xfrm flipV="1">
            <a:off x="2035560" y="3642499"/>
            <a:ext cx="1303733" cy="901037"/>
          </a:xfrm>
          <a:prstGeom prst="curvedConnector3">
            <a:avLst>
              <a:gd name="adj1" fmla="val 121768"/>
            </a:avLst>
          </a:prstGeom>
          <a:ln w="9525" cmpd="sng">
            <a:solidFill>
              <a:schemeClr val="tx1"/>
            </a:solidFill>
            <a:bevel/>
            <a:headEnd type="none" w="sm" len="sm"/>
            <a:tailEnd type="stealth"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9233" y="5327228"/>
            <a:ext cx="8647190" cy="1323439"/>
          </a:xfrm>
          <a:prstGeom prst="rect">
            <a:avLst/>
          </a:prstGeom>
        </p:spPr>
        <p:txBody>
          <a:bodyPr wrap="square">
            <a:spAutoFit/>
          </a:bodyPr>
          <a:lstStyle/>
          <a:p>
            <a:pPr lvl="1">
              <a:buFontTx/>
              <a:buNone/>
            </a:pPr>
            <a:r>
              <a:rPr lang="en-US" sz="2000" dirty="0"/>
              <a:t>The relation DEPT_LOCATIONS is created. The attribute DLOCATION represents the multivalued attribute LOCATIONS of DEPARTMENT, while DNUMBER-as foreign key-represents the primary key of the DEPARTMENT relation. The primary key of R is the combination of {DNUMBER, DLOCATION}.</a:t>
            </a:r>
          </a:p>
        </p:txBody>
      </p:sp>
    </p:spTree>
    <p:extLst>
      <p:ext uri="{BB962C8B-B14F-4D97-AF65-F5344CB8AC3E}">
        <p14:creationId xmlns:p14="http://schemas.microsoft.com/office/powerpoint/2010/main" val="171018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N-</a:t>
            </a:r>
            <a:r>
              <a:rPr lang="en-US" dirty="0" err="1"/>
              <a:t>ary</a:t>
            </a:r>
            <a:r>
              <a:rPr lang="en-US" dirty="0"/>
              <a:t> Relationship Types</a:t>
            </a:r>
          </a:p>
        </p:txBody>
      </p:sp>
      <p:sp>
        <p:nvSpPr>
          <p:cNvPr id="3" name="Content Placeholder 2"/>
          <p:cNvSpPr>
            <a:spLocks noGrp="1"/>
          </p:cNvSpPr>
          <p:nvPr>
            <p:ph idx="1"/>
          </p:nvPr>
        </p:nvSpPr>
        <p:spPr/>
        <p:txBody>
          <a:bodyPr/>
          <a:lstStyle/>
          <a:p>
            <a:pPr lvl="1"/>
            <a:r>
              <a:rPr lang="en-US" sz="2400" dirty="0"/>
              <a:t>For each n-</a:t>
            </a:r>
            <a:r>
              <a:rPr lang="en-US" sz="2400" dirty="0" err="1"/>
              <a:t>ary</a:t>
            </a:r>
            <a:r>
              <a:rPr lang="en-US" sz="2400" dirty="0"/>
              <a:t> relationship type R, where n&gt;2, create a new relationship S to represent R.</a:t>
            </a:r>
          </a:p>
          <a:p>
            <a:pPr lvl="1"/>
            <a:r>
              <a:rPr lang="en-US" sz="2400" dirty="0"/>
              <a:t>Include as foreign key attributes in S the primary keys of the relations that represent the participating entity types. </a:t>
            </a:r>
          </a:p>
          <a:p>
            <a:pPr lvl="1"/>
            <a:r>
              <a:rPr lang="en-US" sz="2400" dirty="0"/>
              <a:t>Also include any simple attributes of the n-</a:t>
            </a:r>
            <a:r>
              <a:rPr lang="en-US" sz="2400" dirty="0" err="1"/>
              <a:t>ary</a:t>
            </a:r>
            <a:r>
              <a:rPr lang="en-US" sz="2400" dirty="0"/>
              <a:t> relationship type (or simple components of composite attributes) as attributes of S.</a:t>
            </a:r>
            <a:r>
              <a:rPr lang="en-US" dirty="0"/>
              <a:t> </a:t>
            </a:r>
          </a:p>
          <a:p>
            <a:pPr lvl="1">
              <a:buNone/>
            </a:pPr>
            <a:endParaRPr lang="en-US" sz="1000" dirty="0"/>
          </a:p>
          <a:p>
            <a:pPr lvl="1">
              <a:buNone/>
            </a:pPr>
            <a:r>
              <a:rPr lang="en-US" dirty="0"/>
              <a:t>     </a:t>
            </a:r>
            <a:r>
              <a:rPr lang="en-US" sz="2000" b="1" dirty="0"/>
              <a:t>Example: </a:t>
            </a:r>
            <a:r>
              <a:rPr lang="en-US" sz="2000" dirty="0"/>
              <a:t>The relationship type SUPPY in the ER below. This can be mapped to the relation SUPPLY shown in the relational schema, whose primary key is the combination of the three foreign keys {SNAME, PARTNO, PROJNAME}</a:t>
            </a:r>
            <a:endParaRPr lang="en-US" sz="2400" b="1" dirty="0">
              <a:solidFill>
                <a:srgbClr val="FF0066"/>
              </a:solidFill>
            </a:endParaRPr>
          </a:p>
          <a:p>
            <a:endParaRPr lang="en-US" dirty="0"/>
          </a:p>
        </p:txBody>
      </p:sp>
    </p:spTree>
    <p:extLst>
      <p:ext uri="{BB962C8B-B14F-4D97-AF65-F5344CB8AC3E}">
        <p14:creationId xmlns:p14="http://schemas.microsoft.com/office/powerpoint/2010/main" val="92086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5" descr="31755_FIG0411a.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8650" y="262095"/>
            <a:ext cx="7772400" cy="2654300"/>
          </a:xfrm>
          <a:prstGeom prst="rect">
            <a:avLst/>
          </a:prstGeom>
        </p:spPr>
      </p:pic>
      <p:pic>
        <p:nvPicPr>
          <p:cNvPr id="5" name="Picture 1027" descr="31755_FIG0901.gif                                              0001035BEeyore                         B91DCF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78794" y="3019426"/>
            <a:ext cx="5046664" cy="3354951"/>
          </a:xfrm>
          <a:prstGeom prst="rect">
            <a:avLst/>
          </a:prstGeom>
        </p:spPr>
      </p:pic>
    </p:spTree>
    <p:extLst>
      <p:ext uri="{BB962C8B-B14F-4D97-AF65-F5344CB8AC3E}">
        <p14:creationId xmlns:p14="http://schemas.microsoft.com/office/powerpoint/2010/main" val="182963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Chapter 7-</a:t>
            </a:r>
            <a:fld id="{CE0B59DD-7E39-496A-A839-E73812E4415D}" type="slidenum">
              <a:rPr lang="en-US"/>
              <a:pPr/>
              <a:t>16</a:t>
            </a:fld>
            <a:endParaRPr lang="en-US"/>
          </a:p>
        </p:txBody>
      </p:sp>
      <p:sp>
        <p:nvSpPr>
          <p:cNvPr id="215042" name="Rectangle 2"/>
          <p:cNvSpPr>
            <a:spLocks noGrp="1" noChangeArrowheads="1"/>
          </p:cNvSpPr>
          <p:nvPr>
            <p:ph type="title"/>
          </p:nvPr>
        </p:nvSpPr>
        <p:spPr>
          <a:xfrm>
            <a:off x="685800" y="258763"/>
            <a:ext cx="7772400" cy="766762"/>
          </a:xfrm>
        </p:spPr>
        <p:txBody>
          <a:bodyPr>
            <a:normAutofit fontScale="90000"/>
          </a:bodyPr>
          <a:lstStyle/>
          <a:p>
            <a:br>
              <a:rPr lang="en-US" sz="3600" b="1"/>
            </a:br>
            <a:r>
              <a:rPr lang="en-US" sz="3600" b="1"/>
              <a:t>Summary of Mapping constructs and constraints</a:t>
            </a:r>
            <a:endParaRPr lang="en-US" sz="3600"/>
          </a:p>
        </p:txBody>
      </p:sp>
      <p:sp>
        <p:nvSpPr>
          <p:cNvPr id="215043" name="Rectangle 3"/>
          <p:cNvSpPr>
            <a:spLocks noGrp="1" noChangeArrowheads="1"/>
          </p:cNvSpPr>
          <p:nvPr>
            <p:ph type="body" idx="1"/>
          </p:nvPr>
        </p:nvSpPr>
        <p:spPr>
          <a:xfrm>
            <a:off x="685800" y="1533525"/>
            <a:ext cx="7981950" cy="4724400"/>
          </a:xfrm>
        </p:spPr>
        <p:txBody>
          <a:bodyPr/>
          <a:lstStyle/>
          <a:p>
            <a:pPr>
              <a:buFont typeface="Wingdings" panose="05000000000000000000" pitchFamily="2" charset="2"/>
              <a:buNone/>
            </a:pPr>
            <a:endParaRPr lang="en-US" sz="3300" dirty="0"/>
          </a:p>
          <a:p>
            <a:pPr>
              <a:buFont typeface="Wingdings" panose="05000000000000000000" pitchFamily="2" charset="2"/>
              <a:buNone/>
            </a:pPr>
            <a:r>
              <a:rPr lang="en-US" sz="2400" dirty="0"/>
              <a:t>                               </a:t>
            </a:r>
            <a:endParaRPr lang="en-US" sz="2400" b="1" dirty="0">
              <a:solidFill>
                <a:srgbClr val="FF0066"/>
              </a:solidFill>
            </a:endParaRPr>
          </a:p>
        </p:txBody>
      </p:sp>
      <p:sp>
        <p:nvSpPr>
          <p:cNvPr id="215044" name="Text Box 4"/>
          <p:cNvSpPr txBox="1">
            <a:spLocks noChangeArrowheads="1"/>
          </p:cNvSpPr>
          <p:nvPr/>
        </p:nvSpPr>
        <p:spPr bwMode="auto">
          <a:xfrm>
            <a:off x="922338" y="2043113"/>
            <a:ext cx="7318375" cy="3448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b="1" i="1" dirty="0"/>
              <a:t>Correspondence between ER and Relational Models</a:t>
            </a:r>
            <a:endParaRPr lang="en-US" sz="1800" dirty="0"/>
          </a:p>
          <a:p>
            <a:endParaRPr lang="en-US" sz="1800" dirty="0"/>
          </a:p>
          <a:p>
            <a:r>
              <a:rPr lang="en-US" sz="1800" b="1" dirty="0">
                <a:latin typeface="Arial" panose="020B0604020202020204" pitchFamily="34" charset="0"/>
              </a:rPr>
              <a:t>ER Model		Relational Model</a:t>
            </a:r>
            <a:endParaRPr lang="en-US" sz="1800" dirty="0"/>
          </a:p>
          <a:p>
            <a:r>
              <a:rPr lang="en-US" sz="1800" dirty="0"/>
              <a:t>Entity type		“Entity” relation</a:t>
            </a:r>
          </a:p>
          <a:p>
            <a:r>
              <a:rPr lang="en-US" sz="1800" dirty="0"/>
              <a:t>1:1 or 1:N relationship type	Foreign key (or “relationship” relation)</a:t>
            </a:r>
          </a:p>
          <a:p>
            <a:r>
              <a:rPr lang="en-US" sz="1800" dirty="0"/>
              <a:t>M:N relationship type	“Relationship” relation and two foreign keys</a:t>
            </a:r>
          </a:p>
          <a:p>
            <a:r>
              <a:rPr lang="en-US" sz="1800" i="1" dirty="0"/>
              <a:t>n</a:t>
            </a:r>
            <a:r>
              <a:rPr lang="en-US" sz="1800" dirty="0"/>
              <a:t>-</a:t>
            </a:r>
            <a:r>
              <a:rPr lang="en-US" sz="1800" dirty="0" err="1"/>
              <a:t>ary</a:t>
            </a:r>
            <a:r>
              <a:rPr lang="en-US" sz="1800" dirty="0"/>
              <a:t> relationship type	“Relationship” relation and n foreign keys</a:t>
            </a:r>
          </a:p>
          <a:p>
            <a:r>
              <a:rPr lang="en-US" sz="1800" dirty="0"/>
              <a:t>Simple attribute		Attribute</a:t>
            </a:r>
          </a:p>
          <a:p>
            <a:r>
              <a:rPr lang="en-US" sz="1800" dirty="0"/>
              <a:t>Composite attribute		Set of simple component attributes</a:t>
            </a:r>
          </a:p>
          <a:p>
            <a:r>
              <a:rPr lang="en-US" sz="1800" dirty="0"/>
              <a:t>Multivalued attribute	Relation and foreign key</a:t>
            </a:r>
          </a:p>
          <a:p>
            <a:r>
              <a:rPr lang="en-US" sz="1800" dirty="0"/>
              <a:t>Value set			Domain</a:t>
            </a:r>
          </a:p>
          <a:p>
            <a:r>
              <a:rPr lang="en-US" sz="1800" dirty="0"/>
              <a:t>Key attribute		Primary (or secondary) key</a:t>
            </a:r>
            <a:endParaRPr lang="en-US" dirty="0"/>
          </a:p>
        </p:txBody>
      </p:sp>
    </p:spTree>
    <p:extLst>
      <p:ext uri="{BB962C8B-B14F-4D97-AF65-F5344CB8AC3E}">
        <p14:creationId xmlns:p14="http://schemas.microsoft.com/office/powerpoint/2010/main" val="407238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4143" y="342140"/>
            <a:ext cx="5995714" cy="6173720"/>
          </a:xfrm>
          <a:prstGeom prst="rect">
            <a:avLst/>
          </a:prstGeom>
        </p:spPr>
      </p:pic>
      <p:pic>
        <p:nvPicPr>
          <p:cNvPr id="3" name="Picture 2"/>
          <p:cNvPicPr>
            <a:picLocks noChangeAspect="1"/>
          </p:cNvPicPr>
          <p:nvPr/>
        </p:nvPicPr>
        <p:blipFill rotWithShape="1">
          <a:blip r:embed="rId3">
            <a:lum bright="-20000" contrast="40000"/>
          </a:blip>
          <a:srcRect r="7530"/>
          <a:stretch/>
        </p:blipFill>
        <p:spPr>
          <a:xfrm>
            <a:off x="0" y="199623"/>
            <a:ext cx="8852005" cy="6658377"/>
          </a:xfrm>
          <a:prstGeom prst="rect">
            <a:avLst/>
          </a:prstGeom>
        </p:spPr>
      </p:pic>
    </p:spTree>
    <p:extLst>
      <p:ext uri="{BB962C8B-B14F-4D97-AF65-F5344CB8AC3E}">
        <p14:creationId xmlns:p14="http://schemas.microsoft.com/office/powerpoint/2010/main" val="90500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3604" y="1930031"/>
            <a:ext cx="5436791" cy="2997938"/>
          </a:xfrm>
          <a:prstGeom prst="rect">
            <a:avLst/>
          </a:prstGeom>
        </p:spPr>
      </p:pic>
      <p:pic>
        <p:nvPicPr>
          <p:cNvPr id="3" name="Picture 2"/>
          <p:cNvPicPr>
            <a:picLocks noChangeAspect="1"/>
          </p:cNvPicPr>
          <p:nvPr/>
        </p:nvPicPr>
        <p:blipFill rotWithShape="1">
          <a:blip r:embed="rId3"/>
          <a:srcRect l="2588" r="14696"/>
          <a:stretch/>
        </p:blipFill>
        <p:spPr>
          <a:xfrm>
            <a:off x="0" y="557249"/>
            <a:ext cx="9144000" cy="6300751"/>
          </a:xfrm>
          <a:prstGeom prst="rect">
            <a:avLst/>
          </a:prstGeom>
        </p:spPr>
      </p:pic>
    </p:spTree>
    <p:extLst>
      <p:ext uri="{BB962C8B-B14F-4D97-AF65-F5344CB8AC3E}">
        <p14:creationId xmlns:p14="http://schemas.microsoft.com/office/powerpoint/2010/main" val="263077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Regular Entity</a:t>
            </a:r>
          </a:p>
        </p:txBody>
      </p:sp>
      <p:sp>
        <p:nvSpPr>
          <p:cNvPr id="3" name="Content Placeholder 2"/>
          <p:cNvSpPr>
            <a:spLocks noGrp="1"/>
          </p:cNvSpPr>
          <p:nvPr>
            <p:ph idx="1"/>
          </p:nvPr>
        </p:nvSpPr>
        <p:spPr/>
        <p:txBody>
          <a:bodyPr>
            <a:normAutofit/>
          </a:bodyPr>
          <a:lstStyle/>
          <a:p>
            <a:r>
              <a:rPr lang="en-US" sz="2400" dirty="0"/>
              <a:t>For each regular/ strong entity</a:t>
            </a:r>
          </a:p>
          <a:p>
            <a:pPr lvl="1"/>
            <a:r>
              <a:rPr lang="en-US" sz="2000" dirty="0"/>
              <a:t>Create a Relation</a:t>
            </a:r>
          </a:p>
          <a:p>
            <a:pPr lvl="1"/>
            <a:r>
              <a:rPr lang="en-US" sz="2000" dirty="0"/>
              <a:t>Include all simple attributes</a:t>
            </a:r>
          </a:p>
          <a:p>
            <a:pPr lvl="1"/>
            <a:r>
              <a:rPr lang="en-US" sz="2000" dirty="0"/>
              <a:t>Include only simple attributes of </a:t>
            </a:r>
            <a:r>
              <a:rPr lang="en-US" sz="2000" b="1" i="1" u="sng" dirty="0"/>
              <a:t>composite attributes</a:t>
            </a:r>
            <a:endParaRPr lang="en-US" sz="2000" dirty="0"/>
          </a:p>
          <a:p>
            <a:pPr lvl="1"/>
            <a:r>
              <a:rPr lang="en-US" sz="2000" dirty="0"/>
              <a:t>Choose a key attribute as </a:t>
            </a:r>
            <a:r>
              <a:rPr lang="en-US" sz="2000" u="sng" dirty="0"/>
              <a:t>primary key</a:t>
            </a:r>
          </a:p>
          <a:p>
            <a:pPr lvl="1"/>
            <a:r>
              <a:rPr lang="en-US" sz="2000" dirty="0"/>
              <a:t>if multiple keys they will be stored</a:t>
            </a:r>
          </a:p>
          <a:p>
            <a:pPr lvl="1"/>
            <a:endParaRPr lang="en-US" sz="2000" dirty="0"/>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736889690"/>
              </p:ext>
            </p:extLst>
          </p:nvPr>
        </p:nvGraphicFramePr>
        <p:xfrm>
          <a:off x="1053655" y="6311899"/>
          <a:ext cx="7648170" cy="370840"/>
        </p:xfrm>
        <a:graphic>
          <a:graphicData uri="http://schemas.openxmlformats.org/drawingml/2006/table">
            <a:tbl>
              <a:tblPr firstRow="1" bandRow="1">
                <a:tableStyleId>{3B4B98B0-60AC-42C2-AFA5-B58CD77FA1E5}</a:tableStyleId>
              </a:tblPr>
              <a:tblGrid>
                <a:gridCol w="764817">
                  <a:extLst>
                    <a:ext uri="{9D8B030D-6E8A-4147-A177-3AD203B41FA5}">
                      <a16:colId xmlns:a16="http://schemas.microsoft.com/office/drawing/2014/main" val="20000"/>
                    </a:ext>
                  </a:extLst>
                </a:gridCol>
                <a:gridCol w="764817">
                  <a:extLst>
                    <a:ext uri="{9D8B030D-6E8A-4147-A177-3AD203B41FA5}">
                      <a16:colId xmlns:a16="http://schemas.microsoft.com/office/drawing/2014/main" val="20001"/>
                    </a:ext>
                  </a:extLst>
                </a:gridCol>
                <a:gridCol w="764817">
                  <a:extLst>
                    <a:ext uri="{9D8B030D-6E8A-4147-A177-3AD203B41FA5}">
                      <a16:colId xmlns:a16="http://schemas.microsoft.com/office/drawing/2014/main" val="20002"/>
                    </a:ext>
                  </a:extLst>
                </a:gridCol>
                <a:gridCol w="764817">
                  <a:extLst>
                    <a:ext uri="{9D8B030D-6E8A-4147-A177-3AD203B41FA5}">
                      <a16:colId xmlns:a16="http://schemas.microsoft.com/office/drawing/2014/main" val="20003"/>
                    </a:ext>
                  </a:extLst>
                </a:gridCol>
                <a:gridCol w="764817">
                  <a:extLst>
                    <a:ext uri="{9D8B030D-6E8A-4147-A177-3AD203B41FA5}">
                      <a16:colId xmlns:a16="http://schemas.microsoft.com/office/drawing/2014/main" val="20004"/>
                    </a:ext>
                  </a:extLst>
                </a:gridCol>
                <a:gridCol w="943511">
                  <a:extLst>
                    <a:ext uri="{9D8B030D-6E8A-4147-A177-3AD203B41FA5}">
                      <a16:colId xmlns:a16="http://schemas.microsoft.com/office/drawing/2014/main" val="20005"/>
                    </a:ext>
                  </a:extLst>
                </a:gridCol>
                <a:gridCol w="586123">
                  <a:extLst>
                    <a:ext uri="{9D8B030D-6E8A-4147-A177-3AD203B41FA5}">
                      <a16:colId xmlns:a16="http://schemas.microsoft.com/office/drawing/2014/main" val="20006"/>
                    </a:ext>
                  </a:extLst>
                </a:gridCol>
                <a:gridCol w="764817">
                  <a:extLst>
                    <a:ext uri="{9D8B030D-6E8A-4147-A177-3AD203B41FA5}">
                      <a16:colId xmlns:a16="http://schemas.microsoft.com/office/drawing/2014/main" val="20007"/>
                    </a:ext>
                  </a:extLst>
                </a:gridCol>
                <a:gridCol w="1005894">
                  <a:extLst>
                    <a:ext uri="{9D8B030D-6E8A-4147-A177-3AD203B41FA5}">
                      <a16:colId xmlns:a16="http://schemas.microsoft.com/office/drawing/2014/main" val="20008"/>
                    </a:ext>
                  </a:extLst>
                </a:gridCol>
                <a:gridCol w="523740">
                  <a:extLst>
                    <a:ext uri="{9D8B030D-6E8A-4147-A177-3AD203B41FA5}">
                      <a16:colId xmlns:a16="http://schemas.microsoft.com/office/drawing/2014/main" val="20009"/>
                    </a:ext>
                  </a:extLst>
                </a:gridCol>
              </a:tblGrid>
              <a:tr h="370840">
                <a:tc>
                  <a:txBody>
                    <a:bodyPr/>
                    <a:lstStyle/>
                    <a:p>
                      <a:r>
                        <a:rPr lang="en-US" dirty="0"/>
                        <a:t>FNAME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u="sng" dirty="0"/>
                        <a:t>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SUPERSSN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200" i="1" dirty="0"/>
                        <a:t>DNO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965916" y="5992297"/>
            <a:ext cx="2421228" cy="369332"/>
          </a:xfrm>
          <a:prstGeom prst="rect">
            <a:avLst/>
          </a:prstGeom>
          <a:noFill/>
        </p:spPr>
        <p:txBody>
          <a:bodyPr wrap="square" rtlCol="0">
            <a:spAutoFit/>
          </a:bodyPr>
          <a:lstStyle/>
          <a:p>
            <a:r>
              <a:rPr lang="en-US" dirty="0"/>
              <a:t>EMPLOYEE</a:t>
            </a:r>
          </a:p>
        </p:txBody>
      </p:sp>
      <p:grpSp>
        <p:nvGrpSpPr>
          <p:cNvPr id="5" name="Group 4"/>
          <p:cNvGrpSpPr/>
          <p:nvPr/>
        </p:nvGrpSpPr>
        <p:grpSpPr>
          <a:xfrm>
            <a:off x="5339142" y="3288508"/>
            <a:ext cx="3777704" cy="2691008"/>
            <a:chOff x="5339142" y="3288508"/>
            <a:chExt cx="3777704" cy="2691008"/>
          </a:xfrm>
        </p:grpSpPr>
        <p:sp>
          <p:nvSpPr>
            <p:cNvPr id="8" name="Rectangle 7"/>
            <p:cNvSpPr/>
            <p:nvPr/>
          </p:nvSpPr>
          <p:spPr>
            <a:xfrm>
              <a:off x="6815891" y="5140996"/>
              <a:ext cx="1408386" cy="630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3208" y="4759420"/>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2" name="Oval 11"/>
            <p:cNvSpPr/>
            <p:nvPr/>
          </p:nvSpPr>
          <p:spPr>
            <a:xfrm>
              <a:off x="5370116" y="4330166"/>
              <a:ext cx="69359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13" name="Straight Connector 12"/>
            <p:cNvCxnSpPr>
              <a:stCxn id="12" idx="6"/>
              <a:endCxn id="11" idx="1"/>
            </p:cNvCxnSpPr>
            <p:nvPr/>
          </p:nvCxnSpPr>
          <p:spPr>
            <a:xfrm>
              <a:off x="6063706" y="4512358"/>
              <a:ext cx="769502" cy="40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499893" y="4978179"/>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5" name="Straight Connector 14"/>
            <p:cNvCxnSpPr>
              <a:stCxn id="14" idx="6"/>
              <a:endCxn id="11" idx="1"/>
            </p:cNvCxnSpPr>
            <p:nvPr/>
          </p:nvCxnSpPr>
          <p:spPr>
            <a:xfrm flipV="1">
              <a:off x="6432898" y="4913309"/>
              <a:ext cx="400310" cy="27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342518" y="4281942"/>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NAME</a:t>
              </a:r>
            </a:p>
          </p:txBody>
        </p:sp>
        <p:cxnSp>
          <p:nvCxnSpPr>
            <p:cNvPr id="17" name="Straight Connector 16"/>
            <p:cNvCxnSpPr>
              <a:stCxn id="16" idx="5"/>
              <a:endCxn id="11" idx="0"/>
            </p:cNvCxnSpPr>
            <p:nvPr/>
          </p:nvCxnSpPr>
          <p:spPr>
            <a:xfrm>
              <a:off x="7138888" y="4637964"/>
              <a:ext cx="286482" cy="121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642414" y="3288508"/>
              <a:ext cx="1083014"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19" name="Straight Connector 18"/>
            <p:cNvCxnSpPr>
              <a:stCxn id="18" idx="4"/>
              <a:endCxn id="16" idx="0"/>
            </p:cNvCxnSpPr>
            <p:nvPr/>
          </p:nvCxnSpPr>
          <p:spPr>
            <a:xfrm flipH="1">
              <a:off x="6809021" y="3705614"/>
              <a:ext cx="1374900" cy="57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558941" y="3310982"/>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21" name="Straight Connector 20"/>
            <p:cNvCxnSpPr>
              <a:stCxn id="20" idx="4"/>
            </p:cNvCxnSpPr>
            <p:nvPr/>
          </p:nvCxnSpPr>
          <p:spPr>
            <a:xfrm flipH="1">
              <a:off x="6833208" y="3728088"/>
              <a:ext cx="192236" cy="55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339142" y="3319648"/>
              <a:ext cx="109375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23" name="Straight Connector 22"/>
            <p:cNvCxnSpPr>
              <a:stCxn id="22" idx="5"/>
              <a:endCxn id="16" idx="0"/>
            </p:cNvCxnSpPr>
            <p:nvPr/>
          </p:nvCxnSpPr>
          <p:spPr>
            <a:xfrm>
              <a:off x="6272721" y="3675670"/>
              <a:ext cx="536300" cy="60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435882" y="4010808"/>
              <a:ext cx="933005"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25" name="Straight Connector 24"/>
            <p:cNvCxnSpPr>
              <a:stCxn id="24" idx="4"/>
              <a:endCxn id="11" idx="0"/>
            </p:cNvCxnSpPr>
            <p:nvPr/>
          </p:nvCxnSpPr>
          <p:spPr>
            <a:xfrm flipH="1">
              <a:off x="7425370" y="4450477"/>
              <a:ext cx="477015" cy="308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50959" y="5539847"/>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27" name="Straight Connector 26"/>
            <p:cNvCxnSpPr>
              <a:stCxn id="26" idx="0"/>
              <a:endCxn id="11" idx="2"/>
            </p:cNvCxnSpPr>
            <p:nvPr/>
          </p:nvCxnSpPr>
          <p:spPr>
            <a:xfrm flipV="1">
              <a:off x="7176672" y="5067197"/>
              <a:ext cx="248698" cy="47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088851" y="5461271"/>
              <a:ext cx="1027995" cy="282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29" name="Straight Connector 28"/>
            <p:cNvCxnSpPr>
              <a:stCxn id="28" idx="0"/>
            </p:cNvCxnSpPr>
            <p:nvPr/>
          </p:nvCxnSpPr>
          <p:spPr>
            <a:xfrm flipH="1" flipV="1">
              <a:off x="7425370" y="5067197"/>
              <a:ext cx="1177479" cy="39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88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577E150D-397C-4709-A3AD-A9F931145B0D}"/>
              </a:ext>
            </a:extLst>
          </p:cNvPr>
          <p:cNvGrpSpPr/>
          <p:nvPr/>
        </p:nvGrpSpPr>
        <p:grpSpPr>
          <a:xfrm>
            <a:off x="1625558" y="1786279"/>
            <a:ext cx="5316418" cy="2691008"/>
            <a:chOff x="1625558" y="1786279"/>
            <a:chExt cx="5316418" cy="2691008"/>
          </a:xfrm>
        </p:grpSpPr>
        <p:sp>
          <p:nvSpPr>
            <p:cNvPr id="3" name="Rectangle 2">
              <a:extLst>
                <a:ext uri="{FF2B5EF4-FFF2-40B4-BE49-F238E27FC236}">
                  <a16:creationId xmlns:a16="http://schemas.microsoft.com/office/drawing/2014/main" id="{18F77B42-16DF-4E1E-96D2-E45F5F6DBC20}"/>
                </a:ext>
              </a:extLst>
            </p:cNvPr>
            <p:cNvSpPr/>
            <p:nvPr/>
          </p:nvSpPr>
          <p:spPr>
            <a:xfrm>
              <a:off x="3102307" y="3638767"/>
              <a:ext cx="1408386" cy="630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218373-A6E9-46EF-A0A6-0F380CC29472}"/>
                </a:ext>
              </a:extLst>
            </p:cNvPr>
            <p:cNvSpPr/>
            <p:nvPr/>
          </p:nvSpPr>
          <p:spPr>
            <a:xfrm>
              <a:off x="3119624" y="3257191"/>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5" name="Oval 4">
              <a:extLst>
                <a:ext uri="{FF2B5EF4-FFF2-40B4-BE49-F238E27FC236}">
                  <a16:creationId xmlns:a16="http://schemas.microsoft.com/office/drawing/2014/main" id="{702646D4-7A26-4E58-8495-A1F3946D6175}"/>
                </a:ext>
              </a:extLst>
            </p:cNvPr>
            <p:cNvSpPr/>
            <p:nvPr/>
          </p:nvSpPr>
          <p:spPr>
            <a:xfrm>
              <a:off x="1656532" y="2827937"/>
              <a:ext cx="69359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6" name="Straight Connector 5">
              <a:extLst>
                <a:ext uri="{FF2B5EF4-FFF2-40B4-BE49-F238E27FC236}">
                  <a16:creationId xmlns:a16="http://schemas.microsoft.com/office/drawing/2014/main" id="{E8524543-38FA-4C51-AC75-25980FC7CD65}"/>
                </a:ext>
              </a:extLst>
            </p:cNvPr>
            <p:cNvCxnSpPr>
              <a:stCxn id="5" idx="6"/>
              <a:endCxn id="4" idx="1"/>
            </p:cNvCxnSpPr>
            <p:nvPr/>
          </p:nvCxnSpPr>
          <p:spPr>
            <a:xfrm>
              <a:off x="2350122" y="3010129"/>
              <a:ext cx="769502" cy="40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FEBA937-D5EA-4E88-B980-8F7B0A28CCFB}"/>
                </a:ext>
              </a:extLst>
            </p:cNvPr>
            <p:cNvSpPr/>
            <p:nvPr/>
          </p:nvSpPr>
          <p:spPr>
            <a:xfrm>
              <a:off x="1786309" y="3475950"/>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8" name="Straight Connector 7">
              <a:extLst>
                <a:ext uri="{FF2B5EF4-FFF2-40B4-BE49-F238E27FC236}">
                  <a16:creationId xmlns:a16="http://schemas.microsoft.com/office/drawing/2014/main" id="{033B3A17-C85A-4BF7-9294-C125EDE69563}"/>
                </a:ext>
              </a:extLst>
            </p:cNvPr>
            <p:cNvCxnSpPr>
              <a:stCxn id="7" idx="6"/>
              <a:endCxn id="4" idx="1"/>
            </p:cNvCxnSpPr>
            <p:nvPr/>
          </p:nvCxnSpPr>
          <p:spPr>
            <a:xfrm flipV="1">
              <a:off x="2719314" y="3411080"/>
              <a:ext cx="400310" cy="27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50FC918-3B48-4FBF-ACE1-1ECDD3942C49}"/>
                </a:ext>
              </a:extLst>
            </p:cNvPr>
            <p:cNvSpPr/>
            <p:nvPr/>
          </p:nvSpPr>
          <p:spPr>
            <a:xfrm>
              <a:off x="2628934" y="2779713"/>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NAME</a:t>
              </a:r>
            </a:p>
          </p:txBody>
        </p:sp>
        <p:cxnSp>
          <p:nvCxnSpPr>
            <p:cNvPr id="10" name="Straight Connector 9">
              <a:extLst>
                <a:ext uri="{FF2B5EF4-FFF2-40B4-BE49-F238E27FC236}">
                  <a16:creationId xmlns:a16="http://schemas.microsoft.com/office/drawing/2014/main" id="{E270C1C5-D2C0-4EA4-9B16-962D5A1A3E5E}"/>
                </a:ext>
              </a:extLst>
            </p:cNvPr>
            <p:cNvCxnSpPr>
              <a:stCxn id="9" idx="5"/>
              <a:endCxn id="4" idx="0"/>
            </p:cNvCxnSpPr>
            <p:nvPr/>
          </p:nvCxnSpPr>
          <p:spPr>
            <a:xfrm>
              <a:off x="3425304" y="3135735"/>
              <a:ext cx="286482" cy="121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5050323-61A1-4DBF-B68A-2FAB5D286199}"/>
                </a:ext>
              </a:extLst>
            </p:cNvPr>
            <p:cNvSpPr/>
            <p:nvPr/>
          </p:nvSpPr>
          <p:spPr>
            <a:xfrm>
              <a:off x="3928830" y="1786279"/>
              <a:ext cx="1083014"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12" name="Straight Connector 11">
              <a:extLst>
                <a:ext uri="{FF2B5EF4-FFF2-40B4-BE49-F238E27FC236}">
                  <a16:creationId xmlns:a16="http://schemas.microsoft.com/office/drawing/2014/main" id="{4A46315C-6C3C-45FB-940B-4464F08BA542}"/>
                </a:ext>
              </a:extLst>
            </p:cNvPr>
            <p:cNvCxnSpPr>
              <a:stCxn id="11" idx="4"/>
              <a:endCxn id="9" idx="0"/>
            </p:cNvCxnSpPr>
            <p:nvPr/>
          </p:nvCxnSpPr>
          <p:spPr>
            <a:xfrm flipH="1">
              <a:off x="3095437" y="2203385"/>
              <a:ext cx="1374900" cy="57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24F5BDF-BE33-44AE-A129-02E8D3A0CF3B}"/>
                </a:ext>
              </a:extLst>
            </p:cNvPr>
            <p:cNvSpPr/>
            <p:nvPr/>
          </p:nvSpPr>
          <p:spPr>
            <a:xfrm>
              <a:off x="2845357" y="1808753"/>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14" name="Straight Connector 13">
              <a:extLst>
                <a:ext uri="{FF2B5EF4-FFF2-40B4-BE49-F238E27FC236}">
                  <a16:creationId xmlns:a16="http://schemas.microsoft.com/office/drawing/2014/main" id="{2662EB38-B317-4E4D-8379-30BEC9B569E2}"/>
                </a:ext>
              </a:extLst>
            </p:cNvPr>
            <p:cNvCxnSpPr>
              <a:stCxn id="13" idx="4"/>
            </p:cNvCxnSpPr>
            <p:nvPr/>
          </p:nvCxnSpPr>
          <p:spPr>
            <a:xfrm flipH="1">
              <a:off x="3119624" y="2225859"/>
              <a:ext cx="192236" cy="55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D5F6346-01CC-44A5-9AB1-F5932F9012E5}"/>
                </a:ext>
              </a:extLst>
            </p:cNvPr>
            <p:cNvSpPr/>
            <p:nvPr/>
          </p:nvSpPr>
          <p:spPr>
            <a:xfrm>
              <a:off x="1625558" y="1817419"/>
              <a:ext cx="109375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16" name="Straight Connector 15">
              <a:extLst>
                <a:ext uri="{FF2B5EF4-FFF2-40B4-BE49-F238E27FC236}">
                  <a16:creationId xmlns:a16="http://schemas.microsoft.com/office/drawing/2014/main" id="{987566F5-C7D3-4653-81CF-E38EDD7A8A2D}"/>
                </a:ext>
              </a:extLst>
            </p:cNvPr>
            <p:cNvCxnSpPr>
              <a:stCxn id="15" idx="5"/>
              <a:endCxn id="9" idx="0"/>
            </p:cNvCxnSpPr>
            <p:nvPr/>
          </p:nvCxnSpPr>
          <p:spPr>
            <a:xfrm>
              <a:off x="2559137" y="2173441"/>
              <a:ext cx="536300" cy="60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D689E2-68B2-48FB-BA74-3FFE88D9B69D}"/>
                </a:ext>
              </a:extLst>
            </p:cNvPr>
            <p:cNvSpPr/>
            <p:nvPr/>
          </p:nvSpPr>
          <p:spPr>
            <a:xfrm>
              <a:off x="3722298" y="2508579"/>
              <a:ext cx="933005"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18" name="Straight Connector 17">
              <a:extLst>
                <a:ext uri="{FF2B5EF4-FFF2-40B4-BE49-F238E27FC236}">
                  <a16:creationId xmlns:a16="http://schemas.microsoft.com/office/drawing/2014/main" id="{10F6273B-0620-4BEB-83ED-1A17C6AD976A}"/>
                </a:ext>
              </a:extLst>
            </p:cNvPr>
            <p:cNvCxnSpPr>
              <a:stCxn id="17" idx="4"/>
              <a:endCxn id="4" idx="0"/>
            </p:cNvCxnSpPr>
            <p:nvPr/>
          </p:nvCxnSpPr>
          <p:spPr>
            <a:xfrm flipH="1">
              <a:off x="3711786" y="2948248"/>
              <a:ext cx="477015" cy="308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B9E6C65-FDA7-432A-AFA4-17969D1BBF9D}"/>
                </a:ext>
              </a:extLst>
            </p:cNvPr>
            <p:cNvSpPr/>
            <p:nvPr/>
          </p:nvSpPr>
          <p:spPr>
            <a:xfrm>
              <a:off x="2737375" y="4037618"/>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20" name="Straight Connector 19">
              <a:extLst>
                <a:ext uri="{FF2B5EF4-FFF2-40B4-BE49-F238E27FC236}">
                  <a16:creationId xmlns:a16="http://schemas.microsoft.com/office/drawing/2014/main" id="{65862843-CDB4-43F4-8148-AFBB918848A7}"/>
                </a:ext>
              </a:extLst>
            </p:cNvPr>
            <p:cNvCxnSpPr>
              <a:stCxn id="19" idx="0"/>
              <a:endCxn id="4" idx="2"/>
            </p:cNvCxnSpPr>
            <p:nvPr/>
          </p:nvCxnSpPr>
          <p:spPr>
            <a:xfrm flipV="1">
              <a:off x="3463088" y="3564968"/>
              <a:ext cx="248698" cy="47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AF67AD4-9D0E-4F20-961A-C1693EB36C5B}"/>
                </a:ext>
              </a:extLst>
            </p:cNvPr>
            <p:cNvSpPr/>
            <p:nvPr/>
          </p:nvSpPr>
          <p:spPr>
            <a:xfrm>
              <a:off x="4375267" y="3959042"/>
              <a:ext cx="1027995" cy="282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22" name="Straight Connector 21">
              <a:extLst>
                <a:ext uri="{FF2B5EF4-FFF2-40B4-BE49-F238E27FC236}">
                  <a16:creationId xmlns:a16="http://schemas.microsoft.com/office/drawing/2014/main" id="{DD79A981-A70B-4462-96F7-BA6512F5E813}"/>
                </a:ext>
              </a:extLst>
            </p:cNvPr>
            <p:cNvCxnSpPr>
              <a:stCxn id="21" idx="0"/>
            </p:cNvCxnSpPr>
            <p:nvPr/>
          </p:nvCxnSpPr>
          <p:spPr>
            <a:xfrm flipH="1" flipV="1">
              <a:off x="3711786" y="3564968"/>
              <a:ext cx="1177479" cy="39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947D85E-16B2-499E-AEE5-91444450E095}"/>
                </a:ext>
              </a:extLst>
            </p:cNvPr>
            <p:cNvSpPr/>
            <p:nvPr/>
          </p:nvSpPr>
          <p:spPr>
            <a:xfrm>
              <a:off x="4936759" y="2471706"/>
              <a:ext cx="1781282"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Qualifications</a:t>
              </a:r>
            </a:p>
          </p:txBody>
        </p:sp>
        <p:cxnSp>
          <p:nvCxnSpPr>
            <p:cNvPr id="24" name="Straight Connector 23">
              <a:extLst>
                <a:ext uri="{FF2B5EF4-FFF2-40B4-BE49-F238E27FC236}">
                  <a16:creationId xmlns:a16="http://schemas.microsoft.com/office/drawing/2014/main" id="{0B0F8C1C-DF6F-46BD-BD3B-0DABAA56A80E}"/>
                </a:ext>
              </a:extLst>
            </p:cNvPr>
            <p:cNvCxnSpPr>
              <a:cxnSpLocks/>
              <a:stCxn id="23" idx="4"/>
              <a:endCxn id="4" idx="3"/>
            </p:cNvCxnSpPr>
            <p:nvPr/>
          </p:nvCxnSpPr>
          <p:spPr>
            <a:xfrm flipH="1">
              <a:off x="4303947" y="2911375"/>
              <a:ext cx="1523453" cy="499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D306FAA-39BF-4400-B319-A5C7C5C2E081}"/>
                </a:ext>
              </a:extLst>
            </p:cNvPr>
            <p:cNvSpPr/>
            <p:nvPr/>
          </p:nvSpPr>
          <p:spPr>
            <a:xfrm>
              <a:off x="4874496" y="2437636"/>
              <a:ext cx="1963411" cy="4997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cxnSp>
          <p:nvCxnSpPr>
            <p:cNvPr id="30" name="Straight Connector 29">
              <a:extLst>
                <a:ext uri="{FF2B5EF4-FFF2-40B4-BE49-F238E27FC236}">
                  <a16:creationId xmlns:a16="http://schemas.microsoft.com/office/drawing/2014/main" id="{21375D33-CF58-4AE1-9B86-5FCDBF4DBF59}"/>
                </a:ext>
              </a:extLst>
            </p:cNvPr>
            <p:cNvCxnSpPr>
              <a:cxnSpLocks/>
              <a:stCxn id="31" idx="2"/>
              <a:endCxn id="4" idx="3"/>
            </p:cNvCxnSpPr>
            <p:nvPr/>
          </p:nvCxnSpPr>
          <p:spPr>
            <a:xfrm flipH="1">
              <a:off x="4303947" y="3372058"/>
              <a:ext cx="1552254" cy="3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26E84101-159B-4C62-A9BD-002FFC5B9DF3}"/>
                </a:ext>
              </a:extLst>
            </p:cNvPr>
            <p:cNvSpPr/>
            <p:nvPr/>
          </p:nvSpPr>
          <p:spPr>
            <a:xfrm>
              <a:off x="5856201" y="3179147"/>
              <a:ext cx="1085775" cy="385821"/>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Age</a:t>
              </a:r>
            </a:p>
          </p:txBody>
        </p:sp>
      </p:grpSp>
    </p:spTree>
    <p:extLst>
      <p:ext uri="{BB962C8B-B14F-4D97-AF65-F5344CB8AC3E}">
        <p14:creationId xmlns:p14="http://schemas.microsoft.com/office/powerpoint/2010/main" val="8500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11339325"/>
              </p:ext>
            </p:extLst>
          </p:nvPr>
        </p:nvGraphicFramePr>
        <p:xfrm>
          <a:off x="474106" y="3555820"/>
          <a:ext cx="4033500" cy="370840"/>
        </p:xfrm>
        <a:graphic>
          <a:graphicData uri="http://schemas.openxmlformats.org/drawingml/2006/table">
            <a:tbl>
              <a:tblPr firstRow="1" bandRow="1">
                <a:tableStyleId>{3B4B98B0-60AC-42C2-AFA5-B58CD77FA1E5}</a:tableStyleId>
              </a:tblPr>
              <a:tblGrid>
                <a:gridCol w="1008375">
                  <a:extLst>
                    <a:ext uri="{9D8B030D-6E8A-4147-A177-3AD203B41FA5}">
                      <a16:colId xmlns:a16="http://schemas.microsoft.com/office/drawing/2014/main" val="20000"/>
                    </a:ext>
                  </a:extLst>
                </a:gridCol>
                <a:gridCol w="1008375">
                  <a:extLst>
                    <a:ext uri="{9D8B030D-6E8A-4147-A177-3AD203B41FA5}">
                      <a16:colId xmlns:a16="http://schemas.microsoft.com/office/drawing/2014/main" val="20001"/>
                    </a:ext>
                  </a:extLst>
                </a:gridCol>
                <a:gridCol w="1128107">
                  <a:extLst>
                    <a:ext uri="{9D8B030D-6E8A-4147-A177-3AD203B41FA5}">
                      <a16:colId xmlns:a16="http://schemas.microsoft.com/office/drawing/2014/main" val="20002"/>
                    </a:ext>
                  </a:extLst>
                </a:gridCol>
                <a:gridCol w="888643">
                  <a:extLst>
                    <a:ext uri="{9D8B030D-6E8A-4147-A177-3AD203B41FA5}">
                      <a16:colId xmlns:a16="http://schemas.microsoft.com/office/drawing/2014/main" val="20003"/>
                    </a:ext>
                  </a:extLst>
                </a:gridCol>
              </a:tblGrid>
              <a:tr h="370840">
                <a:tc>
                  <a:txBody>
                    <a:bodyPr/>
                    <a:lstStyle/>
                    <a:p>
                      <a:pPr algn="ctr"/>
                      <a:r>
                        <a:rPr lang="en-US" sz="1400" dirty="0"/>
                        <a:t>PNAME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sng" dirty="0"/>
                        <a:t>PNUMBER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u="none" dirty="0"/>
                        <a:t>DNUM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
        <p:nvSpPr>
          <p:cNvPr id="2" name="TextBox 1"/>
          <p:cNvSpPr txBox="1"/>
          <p:nvPr/>
        </p:nvSpPr>
        <p:spPr>
          <a:xfrm>
            <a:off x="399245" y="3219719"/>
            <a:ext cx="1761336" cy="369332"/>
          </a:xfrm>
          <a:prstGeom prst="rect">
            <a:avLst/>
          </a:prstGeom>
          <a:noFill/>
        </p:spPr>
        <p:txBody>
          <a:bodyPr wrap="square" rtlCol="0">
            <a:spAutoFit/>
          </a:bodyPr>
          <a:lstStyle/>
          <a:p>
            <a:r>
              <a:rPr lang="en-US" dirty="0"/>
              <a:t>PROJECT</a:t>
            </a:r>
          </a:p>
        </p:txBody>
      </p:sp>
      <p:grpSp>
        <p:nvGrpSpPr>
          <p:cNvPr id="6" name="Group 5"/>
          <p:cNvGrpSpPr/>
          <p:nvPr/>
        </p:nvGrpSpPr>
        <p:grpSpPr>
          <a:xfrm>
            <a:off x="682576" y="687345"/>
            <a:ext cx="3649216" cy="2160278"/>
            <a:chOff x="682576" y="687345"/>
            <a:chExt cx="3649216" cy="2160278"/>
          </a:xfrm>
        </p:grpSpPr>
        <p:sp>
          <p:nvSpPr>
            <p:cNvPr id="10" name="Rectangle 9"/>
            <p:cNvSpPr/>
            <p:nvPr/>
          </p:nvSpPr>
          <p:spPr>
            <a:xfrm>
              <a:off x="2570181" y="1439081"/>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11" name="Oval 10"/>
            <p:cNvSpPr/>
            <p:nvPr/>
          </p:nvSpPr>
          <p:spPr>
            <a:xfrm>
              <a:off x="2551919" y="687345"/>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12" name="Straight Connector 11"/>
            <p:cNvCxnSpPr>
              <a:stCxn id="11" idx="4"/>
              <a:endCxn id="10" idx="0"/>
            </p:cNvCxnSpPr>
            <p:nvPr/>
          </p:nvCxnSpPr>
          <p:spPr>
            <a:xfrm>
              <a:off x="3078999" y="1051728"/>
              <a:ext cx="83344" cy="3873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82576" y="2419236"/>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14" name="Straight Connector 13"/>
            <p:cNvCxnSpPr>
              <a:stCxn id="13" idx="6"/>
            </p:cNvCxnSpPr>
            <p:nvPr/>
          </p:nvCxnSpPr>
          <p:spPr>
            <a:xfrm flipV="1">
              <a:off x="1994472" y="1744439"/>
              <a:ext cx="1167871" cy="883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880366" y="2407954"/>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16" name="Straight Connector 15"/>
            <p:cNvCxnSpPr>
              <a:stCxn id="15" idx="0"/>
              <a:endCxn id="10" idx="2"/>
            </p:cNvCxnSpPr>
            <p:nvPr/>
          </p:nvCxnSpPr>
          <p:spPr>
            <a:xfrm flipH="1" flipV="1">
              <a:off x="3162343" y="1746858"/>
              <a:ext cx="443736" cy="661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1120458" y="4721825"/>
            <a:ext cx="7051766" cy="1323439"/>
          </a:xfrm>
          <a:prstGeom prst="rect">
            <a:avLst/>
          </a:prstGeom>
        </p:spPr>
        <p:txBody>
          <a:bodyPr wrap="square">
            <a:spAutoFit/>
          </a:bodyPr>
          <a:lstStyle/>
          <a:p>
            <a:pPr lvl="1">
              <a:lnSpc>
                <a:spcPct val="80000"/>
              </a:lnSpc>
              <a:buFontTx/>
              <a:buNone/>
            </a:pPr>
            <a:r>
              <a:rPr lang="en-US" sz="2000" b="1" dirty="0"/>
              <a:t>Example:</a:t>
            </a:r>
            <a:r>
              <a:rPr lang="en-US" sz="2000" dirty="0"/>
              <a:t> We create the relations EMPLOYEE, DEPARTMENT, and PROJECT in the relational schema corresponding to the regular entities in the ER diagram. SSN, DNUMBER, and PNUMBER are the primary keys for the relations EMPLOYEE, DEPARTMENT, and PROJECT as shown.</a:t>
            </a:r>
          </a:p>
        </p:txBody>
      </p:sp>
      <p:grpSp>
        <p:nvGrpSpPr>
          <p:cNvPr id="4" name="Group 3"/>
          <p:cNvGrpSpPr/>
          <p:nvPr/>
        </p:nvGrpSpPr>
        <p:grpSpPr>
          <a:xfrm>
            <a:off x="5217686" y="654222"/>
            <a:ext cx="3430609" cy="2846368"/>
            <a:chOff x="5409128" y="2112002"/>
            <a:chExt cx="3430609" cy="2846368"/>
          </a:xfrm>
        </p:grpSpPr>
        <p:sp>
          <p:nvSpPr>
            <p:cNvPr id="18" name="Rectangle 17"/>
            <p:cNvSpPr/>
            <p:nvPr/>
          </p:nvSpPr>
          <p:spPr>
            <a:xfrm>
              <a:off x="6980350" y="3460808"/>
              <a:ext cx="1572966" cy="281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19" name="Oval 18"/>
            <p:cNvSpPr/>
            <p:nvPr/>
          </p:nvSpPr>
          <p:spPr>
            <a:xfrm>
              <a:off x="7278471" y="2503270"/>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20" name="Straight Connector 19"/>
            <p:cNvCxnSpPr>
              <a:stCxn id="19" idx="4"/>
              <a:endCxn id="18" idx="0"/>
            </p:cNvCxnSpPr>
            <p:nvPr/>
          </p:nvCxnSpPr>
          <p:spPr>
            <a:xfrm flipH="1">
              <a:off x="7766833" y="2867653"/>
              <a:ext cx="38718" cy="59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409128" y="4235161"/>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22" name="Straight Connector 21"/>
            <p:cNvCxnSpPr>
              <a:stCxn id="21" idx="6"/>
              <a:endCxn id="18" idx="2"/>
            </p:cNvCxnSpPr>
            <p:nvPr/>
          </p:nvCxnSpPr>
          <p:spPr>
            <a:xfrm flipV="1">
              <a:off x="6721024" y="3742322"/>
              <a:ext cx="1045809" cy="701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329515" y="4461021"/>
              <a:ext cx="1451426" cy="439669"/>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24" name="Straight Connector 23"/>
            <p:cNvCxnSpPr>
              <a:stCxn id="23" idx="0"/>
              <a:endCxn id="18" idx="2"/>
            </p:cNvCxnSpPr>
            <p:nvPr/>
          </p:nvCxnSpPr>
          <p:spPr>
            <a:xfrm flipH="1" flipV="1">
              <a:off x="7766833" y="3742322"/>
              <a:ext cx="288395" cy="718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277998" y="4390394"/>
              <a:ext cx="1561739" cy="567976"/>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Oval 25"/>
            <p:cNvSpPr/>
            <p:nvPr/>
          </p:nvSpPr>
          <p:spPr>
            <a:xfrm>
              <a:off x="5409128" y="2112002"/>
              <a:ext cx="2502780" cy="36438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NumberOfEmployee</a:t>
              </a:r>
              <a:endParaRPr lang="en-US" sz="1400" dirty="0">
                <a:solidFill>
                  <a:schemeClr val="tx1"/>
                </a:solidFill>
              </a:endParaRPr>
            </a:p>
          </p:txBody>
        </p:sp>
        <p:cxnSp>
          <p:nvCxnSpPr>
            <p:cNvPr id="27" name="Straight Connector 26"/>
            <p:cNvCxnSpPr>
              <a:stCxn id="26" idx="4"/>
              <a:endCxn id="18" idx="0"/>
            </p:cNvCxnSpPr>
            <p:nvPr/>
          </p:nvCxnSpPr>
          <p:spPr>
            <a:xfrm>
              <a:off x="6660518" y="2476385"/>
              <a:ext cx="1106315" cy="984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8" name="Table 27"/>
          <p:cNvGraphicFramePr>
            <a:graphicFrameLocks noGrp="1"/>
          </p:cNvGraphicFramePr>
          <p:nvPr>
            <p:extLst>
              <p:ext uri="{D42A27DB-BD31-4B8C-83A1-F6EECF244321}">
                <p14:modId xmlns:p14="http://schemas.microsoft.com/office/powerpoint/2010/main" val="3735109549"/>
              </p:ext>
            </p:extLst>
          </p:nvPr>
        </p:nvGraphicFramePr>
        <p:xfrm>
          <a:off x="3410490" y="4251282"/>
          <a:ext cx="5514570" cy="370840"/>
        </p:xfrm>
        <a:graphic>
          <a:graphicData uri="http://schemas.openxmlformats.org/drawingml/2006/table">
            <a:tbl>
              <a:tblPr firstRow="1" bandRow="1">
                <a:tableStyleId>{3B4B98B0-60AC-42C2-AFA5-B58CD77FA1E5}</a:tableStyleId>
              </a:tblPr>
              <a:tblGrid>
                <a:gridCol w="1378643">
                  <a:extLst>
                    <a:ext uri="{9D8B030D-6E8A-4147-A177-3AD203B41FA5}">
                      <a16:colId xmlns:a16="http://schemas.microsoft.com/office/drawing/2014/main" val="20000"/>
                    </a:ext>
                  </a:extLst>
                </a:gridCol>
                <a:gridCol w="1378643">
                  <a:extLst>
                    <a:ext uri="{9D8B030D-6E8A-4147-A177-3AD203B41FA5}">
                      <a16:colId xmlns:a16="http://schemas.microsoft.com/office/drawing/2014/main" val="20001"/>
                    </a:ext>
                  </a:extLst>
                </a:gridCol>
                <a:gridCol w="1237576">
                  <a:extLst>
                    <a:ext uri="{9D8B030D-6E8A-4147-A177-3AD203B41FA5}">
                      <a16:colId xmlns:a16="http://schemas.microsoft.com/office/drawing/2014/main" val="20002"/>
                    </a:ext>
                  </a:extLst>
                </a:gridCol>
                <a:gridCol w="1519708">
                  <a:extLst>
                    <a:ext uri="{9D8B030D-6E8A-4147-A177-3AD203B41FA5}">
                      <a16:colId xmlns:a16="http://schemas.microsoft.com/office/drawing/2014/main" val="20003"/>
                    </a:ext>
                  </a:extLst>
                </a:gridCol>
              </a:tblGrid>
              <a:tr h="370840">
                <a:tc>
                  <a:txBody>
                    <a:bodyPr/>
                    <a:lstStyle/>
                    <a:p>
                      <a:pPr algn="ctr"/>
                      <a:r>
                        <a:rPr lang="en-US" sz="1400" dirty="0"/>
                        <a:t>DNAME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sng" dirty="0"/>
                        <a:t>DNUMBER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i="1" dirty="0"/>
                        <a:t>MGRSSN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i="1" u="none" dirty="0"/>
                        <a:t>MGRSTARTDATE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
        <p:nvSpPr>
          <p:cNvPr id="29" name="TextBox 28"/>
          <p:cNvSpPr txBox="1"/>
          <p:nvPr/>
        </p:nvSpPr>
        <p:spPr>
          <a:xfrm>
            <a:off x="5473522" y="3877230"/>
            <a:ext cx="1761336" cy="369332"/>
          </a:xfrm>
          <a:prstGeom prst="rect">
            <a:avLst/>
          </a:prstGeom>
          <a:noFill/>
        </p:spPr>
        <p:txBody>
          <a:bodyPr wrap="square" rtlCol="0">
            <a:spAutoFit/>
          </a:bodyPr>
          <a:lstStyle/>
          <a:p>
            <a:r>
              <a:rPr lang="en-US" dirty="0"/>
              <a:t>DEPARTMENT</a:t>
            </a:r>
          </a:p>
        </p:txBody>
      </p:sp>
    </p:spTree>
    <p:extLst>
      <p:ext uri="{BB962C8B-B14F-4D97-AF65-F5344CB8AC3E}">
        <p14:creationId xmlns:p14="http://schemas.microsoft.com/office/powerpoint/2010/main" val="210899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a:stCxn id="12" idx="3"/>
            <a:endCxn id="56" idx="3"/>
          </p:cNvCxnSpPr>
          <p:nvPr/>
        </p:nvCxnSpPr>
        <p:spPr>
          <a:xfrm flipV="1">
            <a:off x="2689170" y="4265100"/>
            <a:ext cx="523170" cy="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Mapping of weak entity types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4439768"/>
              </p:ext>
            </p:extLst>
          </p:nvPr>
        </p:nvGraphicFramePr>
        <p:xfrm>
          <a:off x="1230578" y="6100429"/>
          <a:ext cx="7284771" cy="370840"/>
        </p:xfrm>
        <a:graphic>
          <a:graphicData uri="http://schemas.openxmlformats.org/drawingml/2006/table">
            <a:tbl>
              <a:tblPr firstRow="1" bandRow="1">
                <a:tableStyleId>{3B4B98B0-60AC-42C2-AFA5-B58CD77FA1E5}</a:tableStyleId>
              </a:tblPr>
              <a:tblGrid>
                <a:gridCol w="636859">
                  <a:extLst>
                    <a:ext uri="{9D8B030D-6E8A-4147-A177-3AD203B41FA5}">
                      <a16:colId xmlns:a16="http://schemas.microsoft.com/office/drawing/2014/main" val="20000"/>
                    </a:ext>
                  </a:extLst>
                </a:gridCol>
                <a:gridCol w="2021983">
                  <a:extLst>
                    <a:ext uri="{9D8B030D-6E8A-4147-A177-3AD203B41FA5}">
                      <a16:colId xmlns:a16="http://schemas.microsoft.com/office/drawing/2014/main" val="20001"/>
                    </a:ext>
                  </a:extLst>
                </a:gridCol>
                <a:gridCol w="746974">
                  <a:extLst>
                    <a:ext uri="{9D8B030D-6E8A-4147-A177-3AD203B41FA5}">
                      <a16:colId xmlns:a16="http://schemas.microsoft.com/office/drawing/2014/main" val="20002"/>
                    </a:ext>
                  </a:extLst>
                </a:gridCol>
                <a:gridCol w="772733">
                  <a:extLst>
                    <a:ext uri="{9D8B030D-6E8A-4147-A177-3AD203B41FA5}">
                      <a16:colId xmlns:a16="http://schemas.microsoft.com/office/drawing/2014/main" val="20003"/>
                    </a:ext>
                  </a:extLst>
                </a:gridCol>
                <a:gridCol w="1146219">
                  <a:extLst>
                    <a:ext uri="{9D8B030D-6E8A-4147-A177-3AD203B41FA5}">
                      <a16:colId xmlns:a16="http://schemas.microsoft.com/office/drawing/2014/main" val="20004"/>
                    </a:ext>
                  </a:extLst>
                </a:gridCol>
                <a:gridCol w="1960003">
                  <a:extLst>
                    <a:ext uri="{9D8B030D-6E8A-4147-A177-3AD203B41FA5}">
                      <a16:colId xmlns:a16="http://schemas.microsoft.com/office/drawing/2014/main" val="20005"/>
                    </a:ext>
                  </a:extLst>
                </a:gridCol>
              </a:tblGrid>
              <a:tr h="370840">
                <a:tc>
                  <a:txBody>
                    <a:bodyPr/>
                    <a:lstStyle/>
                    <a:p>
                      <a:pPr algn="ctr"/>
                      <a:r>
                        <a:rPr lang="en-US" sz="1400" u="none" dirty="0"/>
                        <a:t>ESSN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dirty="0"/>
                        <a:t>DEPENDENT_NAME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BIRTHDATE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dirty="0"/>
                        <a:t>RELATIONSHIP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1159097" y="5731097"/>
            <a:ext cx="1429555" cy="369332"/>
          </a:xfrm>
          <a:prstGeom prst="rect">
            <a:avLst/>
          </a:prstGeom>
          <a:noFill/>
        </p:spPr>
        <p:txBody>
          <a:bodyPr wrap="square" rtlCol="0">
            <a:spAutoFit/>
          </a:bodyPr>
          <a:lstStyle/>
          <a:p>
            <a:r>
              <a:rPr lang="en-US" dirty="0"/>
              <a:t>DEPENDENT</a:t>
            </a:r>
          </a:p>
        </p:txBody>
      </p:sp>
      <p:cxnSp>
        <p:nvCxnSpPr>
          <p:cNvPr id="8" name="Straight Connector 7"/>
          <p:cNvCxnSpPr/>
          <p:nvPr/>
        </p:nvCxnSpPr>
        <p:spPr>
          <a:xfrm>
            <a:off x="1286135" y="6399213"/>
            <a:ext cx="2550017" cy="128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75763" y="1545465"/>
            <a:ext cx="5473522" cy="923330"/>
          </a:xfrm>
          <a:prstGeom prst="rect">
            <a:avLst/>
          </a:prstGeom>
          <a:noFill/>
        </p:spPr>
        <p:txBody>
          <a:bodyPr wrap="square" rtlCol="0">
            <a:spAutoFit/>
          </a:bodyPr>
          <a:lstStyle/>
          <a:p>
            <a:r>
              <a:rPr lang="en-US" dirty="0"/>
              <a:t>FOR weak entity </a:t>
            </a:r>
          </a:p>
          <a:p>
            <a:pPr marL="285750" indent="-285750">
              <a:buFont typeface="Arial" panose="020B0604020202020204" pitchFamily="34" charset="0"/>
              <a:buChar char="•"/>
            </a:pPr>
            <a:r>
              <a:rPr lang="en-US" dirty="0"/>
              <a:t>create a Relation</a:t>
            </a:r>
          </a:p>
          <a:p>
            <a:pPr marL="285750" indent="-285750">
              <a:buFont typeface="Arial" panose="020B0604020202020204" pitchFamily="34" charset="0"/>
              <a:buChar char="•"/>
            </a:pPr>
            <a:r>
              <a:rPr lang="en-US" dirty="0"/>
              <a:t>Including Primary Key of corresponding owner entity</a:t>
            </a:r>
          </a:p>
        </p:txBody>
      </p:sp>
      <p:grpSp>
        <p:nvGrpSpPr>
          <p:cNvPr id="10" name="Group 9"/>
          <p:cNvGrpSpPr/>
          <p:nvPr/>
        </p:nvGrpSpPr>
        <p:grpSpPr>
          <a:xfrm>
            <a:off x="10781" y="2640846"/>
            <a:ext cx="3777704" cy="2691008"/>
            <a:chOff x="5339142" y="3288508"/>
            <a:chExt cx="3777704" cy="2691008"/>
          </a:xfrm>
        </p:grpSpPr>
        <p:sp>
          <p:nvSpPr>
            <p:cNvPr id="11" name="Rectangle 10"/>
            <p:cNvSpPr/>
            <p:nvPr/>
          </p:nvSpPr>
          <p:spPr>
            <a:xfrm>
              <a:off x="6815891" y="5140996"/>
              <a:ext cx="1408386" cy="630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33208" y="4759420"/>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3" name="Oval 12"/>
            <p:cNvSpPr/>
            <p:nvPr/>
          </p:nvSpPr>
          <p:spPr>
            <a:xfrm>
              <a:off x="5370116" y="4330166"/>
              <a:ext cx="69359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14" name="Straight Connector 13"/>
            <p:cNvCxnSpPr>
              <a:stCxn id="13" idx="6"/>
              <a:endCxn id="12" idx="1"/>
            </p:cNvCxnSpPr>
            <p:nvPr/>
          </p:nvCxnSpPr>
          <p:spPr>
            <a:xfrm>
              <a:off x="6063706" y="4512358"/>
              <a:ext cx="769502" cy="40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99893" y="4978179"/>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6" name="Straight Connector 15"/>
            <p:cNvCxnSpPr>
              <a:stCxn id="15" idx="6"/>
              <a:endCxn id="12" idx="1"/>
            </p:cNvCxnSpPr>
            <p:nvPr/>
          </p:nvCxnSpPr>
          <p:spPr>
            <a:xfrm flipV="1">
              <a:off x="6432898" y="4913309"/>
              <a:ext cx="400310" cy="27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342518" y="4281942"/>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NAME</a:t>
              </a:r>
            </a:p>
          </p:txBody>
        </p:sp>
        <p:cxnSp>
          <p:nvCxnSpPr>
            <p:cNvPr id="18" name="Straight Connector 17"/>
            <p:cNvCxnSpPr>
              <a:stCxn id="17" idx="5"/>
              <a:endCxn id="12" idx="0"/>
            </p:cNvCxnSpPr>
            <p:nvPr/>
          </p:nvCxnSpPr>
          <p:spPr>
            <a:xfrm>
              <a:off x="7138888" y="4637964"/>
              <a:ext cx="286482" cy="121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642414" y="3288508"/>
              <a:ext cx="1083014"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20" name="Straight Connector 19"/>
            <p:cNvCxnSpPr>
              <a:stCxn id="19" idx="4"/>
              <a:endCxn id="17" idx="0"/>
            </p:cNvCxnSpPr>
            <p:nvPr/>
          </p:nvCxnSpPr>
          <p:spPr>
            <a:xfrm flipH="1">
              <a:off x="6809021" y="3705614"/>
              <a:ext cx="1374900" cy="57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558941" y="3310982"/>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22" name="Straight Connector 21"/>
            <p:cNvCxnSpPr>
              <a:stCxn id="21" idx="4"/>
            </p:cNvCxnSpPr>
            <p:nvPr/>
          </p:nvCxnSpPr>
          <p:spPr>
            <a:xfrm flipH="1">
              <a:off x="6833208" y="3728088"/>
              <a:ext cx="192236" cy="55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39142" y="3319648"/>
              <a:ext cx="109375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24" name="Straight Connector 23"/>
            <p:cNvCxnSpPr>
              <a:stCxn id="23" idx="5"/>
              <a:endCxn id="17" idx="0"/>
            </p:cNvCxnSpPr>
            <p:nvPr/>
          </p:nvCxnSpPr>
          <p:spPr>
            <a:xfrm>
              <a:off x="6272721" y="3675670"/>
              <a:ext cx="536300" cy="60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435882" y="4010808"/>
              <a:ext cx="933005"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26" name="Straight Connector 25"/>
            <p:cNvCxnSpPr>
              <a:stCxn id="25" idx="4"/>
              <a:endCxn id="12" idx="0"/>
            </p:cNvCxnSpPr>
            <p:nvPr/>
          </p:nvCxnSpPr>
          <p:spPr>
            <a:xfrm flipH="1">
              <a:off x="7425370" y="4450477"/>
              <a:ext cx="477015" cy="308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50959" y="5539847"/>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28" name="Straight Connector 27"/>
            <p:cNvCxnSpPr>
              <a:stCxn id="27" idx="0"/>
              <a:endCxn id="12" idx="2"/>
            </p:cNvCxnSpPr>
            <p:nvPr/>
          </p:nvCxnSpPr>
          <p:spPr>
            <a:xfrm flipV="1">
              <a:off x="7176672" y="5067197"/>
              <a:ext cx="248698" cy="47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088851" y="5461271"/>
              <a:ext cx="1027995" cy="282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30" name="Straight Connector 29"/>
            <p:cNvCxnSpPr>
              <a:stCxn id="29" idx="0"/>
            </p:cNvCxnSpPr>
            <p:nvPr/>
          </p:nvCxnSpPr>
          <p:spPr>
            <a:xfrm flipH="1" flipV="1">
              <a:off x="7425370" y="5067197"/>
              <a:ext cx="1177479" cy="39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Frame 31"/>
          <p:cNvSpPr/>
          <p:nvPr/>
        </p:nvSpPr>
        <p:spPr>
          <a:xfrm>
            <a:off x="7278472" y="4114307"/>
            <a:ext cx="1484208" cy="288051"/>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DEPENDENT</a:t>
            </a:r>
          </a:p>
        </p:txBody>
      </p:sp>
      <p:sp>
        <p:nvSpPr>
          <p:cNvPr id="33" name="Oval 32"/>
          <p:cNvSpPr/>
          <p:nvPr/>
        </p:nvSpPr>
        <p:spPr>
          <a:xfrm>
            <a:off x="7278472" y="3287319"/>
            <a:ext cx="1736740" cy="530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dash" dirty="0">
                <a:solidFill>
                  <a:schemeClr val="tx1"/>
                </a:solidFill>
              </a:rPr>
              <a:t>NAME</a:t>
            </a:r>
          </a:p>
        </p:txBody>
      </p:sp>
      <p:cxnSp>
        <p:nvCxnSpPr>
          <p:cNvPr id="34" name="Straight Connector 33"/>
          <p:cNvCxnSpPr>
            <a:stCxn id="33" idx="4"/>
            <a:endCxn id="32" idx="0"/>
          </p:cNvCxnSpPr>
          <p:nvPr/>
        </p:nvCxnSpPr>
        <p:spPr>
          <a:xfrm flipH="1">
            <a:off x="8020576" y="3817930"/>
            <a:ext cx="126266" cy="2963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872765" y="5185438"/>
            <a:ext cx="848259"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DOB</a:t>
            </a:r>
          </a:p>
        </p:txBody>
      </p:sp>
      <p:cxnSp>
        <p:nvCxnSpPr>
          <p:cNvPr id="36" name="Straight Connector 35"/>
          <p:cNvCxnSpPr>
            <a:stCxn id="35" idx="6"/>
            <a:endCxn id="32" idx="2"/>
          </p:cNvCxnSpPr>
          <p:nvPr/>
        </p:nvCxnSpPr>
        <p:spPr>
          <a:xfrm flipV="1">
            <a:off x="6721024" y="4402358"/>
            <a:ext cx="1299552" cy="991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29515" y="5411298"/>
            <a:ext cx="1544029"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Relationship</a:t>
            </a:r>
          </a:p>
        </p:txBody>
      </p:sp>
      <p:cxnSp>
        <p:nvCxnSpPr>
          <p:cNvPr id="38" name="Straight Connector 37"/>
          <p:cNvCxnSpPr>
            <a:stCxn id="37" idx="0"/>
            <a:endCxn id="32" idx="2"/>
          </p:cNvCxnSpPr>
          <p:nvPr/>
        </p:nvCxnSpPr>
        <p:spPr>
          <a:xfrm flipH="1" flipV="1">
            <a:off x="8020576" y="4402358"/>
            <a:ext cx="80954" cy="1008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8200026" y="4912900"/>
            <a:ext cx="848259"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43" name="Straight Connector 42"/>
          <p:cNvCxnSpPr>
            <a:stCxn id="42" idx="0"/>
            <a:endCxn id="32" idx="2"/>
          </p:cNvCxnSpPr>
          <p:nvPr/>
        </p:nvCxnSpPr>
        <p:spPr>
          <a:xfrm flipH="1" flipV="1">
            <a:off x="8020576" y="4402358"/>
            <a:ext cx="603580" cy="510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Frame 55"/>
          <p:cNvSpPr/>
          <p:nvPr/>
        </p:nvSpPr>
        <p:spPr>
          <a:xfrm rot="2718674">
            <a:off x="3673010" y="3161433"/>
            <a:ext cx="2244030" cy="2232606"/>
          </a:xfrm>
          <a:custGeom>
            <a:avLst/>
            <a:gdLst>
              <a:gd name="connsiteX0" fmla="*/ 0 w 1121141"/>
              <a:gd name="connsiteY0" fmla="*/ 0 h 1060826"/>
              <a:gd name="connsiteX1" fmla="*/ 1121141 w 1121141"/>
              <a:gd name="connsiteY1" fmla="*/ 0 h 1060826"/>
              <a:gd name="connsiteX2" fmla="*/ 1121141 w 1121141"/>
              <a:gd name="connsiteY2" fmla="*/ 1060826 h 1060826"/>
              <a:gd name="connsiteX3" fmla="*/ 0 w 1121141"/>
              <a:gd name="connsiteY3" fmla="*/ 1060826 h 1060826"/>
              <a:gd name="connsiteX4" fmla="*/ 0 w 1121141"/>
              <a:gd name="connsiteY4" fmla="*/ 0 h 1060826"/>
              <a:gd name="connsiteX5" fmla="*/ 48490 w 1121141"/>
              <a:gd name="connsiteY5" fmla="*/ 48490 h 1060826"/>
              <a:gd name="connsiteX6" fmla="*/ 48490 w 1121141"/>
              <a:gd name="connsiteY6" fmla="*/ 1012336 h 1060826"/>
              <a:gd name="connsiteX7" fmla="*/ 1072651 w 1121141"/>
              <a:gd name="connsiteY7" fmla="*/ 1012336 h 1060826"/>
              <a:gd name="connsiteX8" fmla="*/ 1072651 w 1121141"/>
              <a:gd name="connsiteY8" fmla="*/ 48490 h 1060826"/>
              <a:gd name="connsiteX9" fmla="*/ 48490 w 1121141"/>
              <a:gd name="connsiteY9" fmla="*/ 48490 h 1060826"/>
              <a:gd name="connsiteX0" fmla="*/ 485683 w 1606824"/>
              <a:gd name="connsiteY0" fmla="*/ 0 h 1588971"/>
              <a:gd name="connsiteX1" fmla="*/ 1606824 w 1606824"/>
              <a:gd name="connsiteY1" fmla="*/ 0 h 1588971"/>
              <a:gd name="connsiteX2" fmla="*/ 1606824 w 1606824"/>
              <a:gd name="connsiteY2" fmla="*/ 1060826 h 1588971"/>
              <a:gd name="connsiteX3" fmla="*/ 485683 w 1606824"/>
              <a:gd name="connsiteY3" fmla="*/ 1060826 h 1588971"/>
              <a:gd name="connsiteX4" fmla="*/ 485683 w 1606824"/>
              <a:gd name="connsiteY4" fmla="*/ 0 h 1588971"/>
              <a:gd name="connsiteX5" fmla="*/ 534173 w 1606824"/>
              <a:gd name="connsiteY5" fmla="*/ 48490 h 1588971"/>
              <a:gd name="connsiteX6" fmla="*/ 0 w 1606824"/>
              <a:gd name="connsiteY6" fmla="*/ 1588971 h 1588971"/>
              <a:gd name="connsiteX7" fmla="*/ 1558334 w 1606824"/>
              <a:gd name="connsiteY7" fmla="*/ 1012336 h 1588971"/>
              <a:gd name="connsiteX8" fmla="*/ 1558334 w 1606824"/>
              <a:gd name="connsiteY8" fmla="*/ 48490 h 1588971"/>
              <a:gd name="connsiteX9" fmla="*/ 534173 w 1606824"/>
              <a:gd name="connsiteY9" fmla="*/ 48490 h 1588971"/>
              <a:gd name="connsiteX0" fmla="*/ 485683 w 2029305"/>
              <a:gd name="connsiteY0" fmla="*/ 427626 h 2016597"/>
              <a:gd name="connsiteX1" fmla="*/ 1606824 w 2029305"/>
              <a:gd name="connsiteY1" fmla="*/ 427626 h 2016597"/>
              <a:gd name="connsiteX2" fmla="*/ 1606824 w 2029305"/>
              <a:gd name="connsiteY2" fmla="*/ 1488452 h 2016597"/>
              <a:gd name="connsiteX3" fmla="*/ 485683 w 2029305"/>
              <a:gd name="connsiteY3" fmla="*/ 1488452 h 2016597"/>
              <a:gd name="connsiteX4" fmla="*/ 485683 w 2029305"/>
              <a:gd name="connsiteY4" fmla="*/ 427626 h 2016597"/>
              <a:gd name="connsiteX5" fmla="*/ 534173 w 2029305"/>
              <a:gd name="connsiteY5" fmla="*/ 476116 h 2016597"/>
              <a:gd name="connsiteX6" fmla="*/ 0 w 2029305"/>
              <a:gd name="connsiteY6" fmla="*/ 2016597 h 2016597"/>
              <a:gd name="connsiteX7" fmla="*/ 1558334 w 2029305"/>
              <a:gd name="connsiteY7" fmla="*/ 1439962 h 2016597"/>
              <a:gd name="connsiteX8" fmla="*/ 2029305 w 2029305"/>
              <a:gd name="connsiteY8" fmla="*/ 0 h 2016597"/>
              <a:gd name="connsiteX9" fmla="*/ 534173 w 2029305"/>
              <a:gd name="connsiteY9" fmla="*/ 476116 h 2016597"/>
              <a:gd name="connsiteX0" fmla="*/ 588517 w 2132139"/>
              <a:gd name="connsiteY0" fmla="*/ 427626 h 2120023"/>
              <a:gd name="connsiteX1" fmla="*/ 1709658 w 2132139"/>
              <a:gd name="connsiteY1" fmla="*/ 427626 h 2120023"/>
              <a:gd name="connsiteX2" fmla="*/ 1709658 w 2132139"/>
              <a:gd name="connsiteY2" fmla="*/ 1488452 h 2120023"/>
              <a:gd name="connsiteX3" fmla="*/ 0 w 2132139"/>
              <a:gd name="connsiteY3" fmla="*/ 2120023 h 2120023"/>
              <a:gd name="connsiteX4" fmla="*/ 588517 w 2132139"/>
              <a:gd name="connsiteY4" fmla="*/ 427626 h 2120023"/>
              <a:gd name="connsiteX5" fmla="*/ 637007 w 2132139"/>
              <a:gd name="connsiteY5" fmla="*/ 476116 h 2120023"/>
              <a:gd name="connsiteX6" fmla="*/ 102834 w 2132139"/>
              <a:gd name="connsiteY6" fmla="*/ 2016597 h 2120023"/>
              <a:gd name="connsiteX7" fmla="*/ 1661168 w 2132139"/>
              <a:gd name="connsiteY7" fmla="*/ 1439962 h 2120023"/>
              <a:gd name="connsiteX8" fmla="*/ 2132139 w 2132139"/>
              <a:gd name="connsiteY8" fmla="*/ 0 h 2120023"/>
              <a:gd name="connsiteX9" fmla="*/ 637007 w 2132139"/>
              <a:gd name="connsiteY9" fmla="*/ 476116 h 2120023"/>
              <a:gd name="connsiteX0" fmla="*/ 588517 w 2244030"/>
              <a:gd name="connsiteY0" fmla="*/ 540209 h 2232606"/>
              <a:gd name="connsiteX1" fmla="*/ 2244030 w 2244030"/>
              <a:gd name="connsiteY1" fmla="*/ 0 h 2232606"/>
              <a:gd name="connsiteX2" fmla="*/ 1709658 w 2244030"/>
              <a:gd name="connsiteY2" fmla="*/ 1601035 h 2232606"/>
              <a:gd name="connsiteX3" fmla="*/ 0 w 2244030"/>
              <a:gd name="connsiteY3" fmla="*/ 2232606 h 2232606"/>
              <a:gd name="connsiteX4" fmla="*/ 588517 w 2244030"/>
              <a:gd name="connsiteY4" fmla="*/ 540209 h 2232606"/>
              <a:gd name="connsiteX5" fmla="*/ 637007 w 2244030"/>
              <a:gd name="connsiteY5" fmla="*/ 588699 h 2232606"/>
              <a:gd name="connsiteX6" fmla="*/ 102834 w 2244030"/>
              <a:gd name="connsiteY6" fmla="*/ 2129180 h 2232606"/>
              <a:gd name="connsiteX7" fmla="*/ 1661168 w 2244030"/>
              <a:gd name="connsiteY7" fmla="*/ 1552545 h 2232606"/>
              <a:gd name="connsiteX8" fmla="*/ 2132139 w 2244030"/>
              <a:gd name="connsiteY8" fmla="*/ 112583 h 2232606"/>
              <a:gd name="connsiteX9" fmla="*/ 637007 w 2244030"/>
              <a:gd name="connsiteY9" fmla="*/ 588699 h 2232606"/>
              <a:gd name="connsiteX0" fmla="*/ 588517 w 2244030"/>
              <a:gd name="connsiteY0" fmla="*/ 540209 h 2232606"/>
              <a:gd name="connsiteX1" fmla="*/ 2244030 w 2244030"/>
              <a:gd name="connsiteY1" fmla="*/ 0 h 2232606"/>
              <a:gd name="connsiteX2" fmla="*/ 1709658 w 2244030"/>
              <a:gd name="connsiteY2" fmla="*/ 1601035 h 2232606"/>
              <a:gd name="connsiteX3" fmla="*/ 0 w 2244030"/>
              <a:gd name="connsiteY3" fmla="*/ 2232606 h 2232606"/>
              <a:gd name="connsiteX4" fmla="*/ 588517 w 2244030"/>
              <a:gd name="connsiteY4" fmla="*/ 540209 h 2232606"/>
              <a:gd name="connsiteX5" fmla="*/ 911293 w 2244030"/>
              <a:gd name="connsiteY5" fmla="*/ 787561 h 2232606"/>
              <a:gd name="connsiteX6" fmla="*/ 102834 w 2244030"/>
              <a:gd name="connsiteY6" fmla="*/ 2129180 h 2232606"/>
              <a:gd name="connsiteX7" fmla="*/ 1661168 w 2244030"/>
              <a:gd name="connsiteY7" fmla="*/ 1552545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709658 w 2244030"/>
              <a:gd name="connsiteY2" fmla="*/ 1601035 h 2232606"/>
              <a:gd name="connsiteX3" fmla="*/ 0 w 2244030"/>
              <a:gd name="connsiteY3" fmla="*/ 2232606 h 2232606"/>
              <a:gd name="connsiteX4" fmla="*/ 817122 w 2244030"/>
              <a:gd name="connsiteY4" fmla="*/ 711999 h 2232606"/>
              <a:gd name="connsiteX5" fmla="*/ 911293 w 2244030"/>
              <a:gd name="connsiteY5" fmla="*/ 787561 h 2232606"/>
              <a:gd name="connsiteX6" fmla="*/ 102834 w 2244030"/>
              <a:gd name="connsiteY6" fmla="*/ 2129180 h 2232606"/>
              <a:gd name="connsiteX7" fmla="*/ 1661168 w 2244030"/>
              <a:gd name="connsiteY7" fmla="*/ 1552545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709658 w 2244030"/>
              <a:gd name="connsiteY2" fmla="*/ 1601035 h 2232606"/>
              <a:gd name="connsiteX3" fmla="*/ 0 w 2244030"/>
              <a:gd name="connsiteY3" fmla="*/ 2232606 h 2232606"/>
              <a:gd name="connsiteX4" fmla="*/ 817122 w 2244030"/>
              <a:gd name="connsiteY4" fmla="*/ 711999 h 2232606"/>
              <a:gd name="connsiteX5" fmla="*/ 911293 w 2244030"/>
              <a:gd name="connsiteY5" fmla="*/ 787561 h 2232606"/>
              <a:gd name="connsiteX6" fmla="*/ 102834 w 2244030"/>
              <a:gd name="connsiteY6" fmla="*/ 2129180 h 2232606"/>
              <a:gd name="connsiteX7" fmla="*/ 1523828 w 2244030"/>
              <a:gd name="connsiteY7" fmla="*/ 1416688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581473 w 2244030"/>
              <a:gd name="connsiteY2" fmla="*/ 1474236 h 2232606"/>
              <a:gd name="connsiteX3" fmla="*/ 0 w 2244030"/>
              <a:gd name="connsiteY3" fmla="*/ 2232606 h 2232606"/>
              <a:gd name="connsiteX4" fmla="*/ 817122 w 2244030"/>
              <a:gd name="connsiteY4" fmla="*/ 711999 h 2232606"/>
              <a:gd name="connsiteX5" fmla="*/ 911293 w 2244030"/>
              <a:gd name="connsiteY5" fmla="*/ 787561 h 2232606"/>
              <a:gd name="connsiteX6" fmla="*/ 102834 w 2244030"/>
              <a:gd name="connsiteY6" fmla="*/ 2129180 h 2232606"/>
              <a:gd name="connsiteX7" fmla="*/ 1523828 w 2244030"/>
              <a:gd name="connsiteY7" fmla="*/ 1416688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581473 w 2244030"/>
              <a:gd name="connsiteY2" fmla="*/ 1474236 h 2232606"/>
              <a:gd name="connsiteX3" fmla="*/ 0 w 2244030"/>
              <a:gd name="connsiteY3" fmla="*/ 2232606 h 2232606"/>
              <a:gd name="connsiteX4" fmla="*/ 817122 w 2244030"/>
              <a:gd name="connsiteY4" fmla="*/ 711999 h 2232606"/>
              <a:gd name="connsiteX5" fmla="*/ 874570 w 2244030"/>
              <a:gd name="connsiteY5" fmla="*/ 733119 h 2232606"/>
              <a:gd name="connsiteX6" fmla="*/ 102834 w 2244030"/>
              <a:gd name="connsiteY6" fmla="*/ 2129180 h 2232606"/>
              <a:gd name="connsiteX7" fmla="*/ 1523828 w 2244030"/>
              <a:gd name="connsiteY7" fmla="*/ 1416688 h 2232606"/>
              <a:gd name="connsiteX8" fmla="*/ 2132139 w 2244030"/>
              <a:gd name="connsiteY8" fmla="*/ 112583 h 2232606"/>
              <a:gd name="connsiteX9" fmla="*/ 874570 w 2244030"/>
              <a:gd name="connsiteY9" fmla="*/ 733119 h 2232606"/>
              <a:gd name="connsiteX0" fmla="*/ 817122 w 2244030"/>
              <a:gd name="connsiteY0" fmla="*/ 711999 h 2232606"/>
              <a:gd name="connsiteX1" fmla="*/ 2244030 w 2244030"/>
              <a:gd name="connsiteY1" fmla="*/ 0 h 2232606"/>
              <a:gd name="connsiteX2" fmla="*/ 1581473 w 2244030"/>
              <a:gd name="connsiteY2" fmla="*/ 1474236 h 2232606"/>
              <a:gd name="connsiteX3" fmla="*/ 0 w 2244030"/>
              <a:gd name="connsiteY3" fmla="*/ 2232606 h 2232606"/>
              <a:gd name="connsiteX4" fmla="*/ 817122 w 2244030"/>
              <a:gd name="connsiteY4" fmla="*/ 711999 h 2232606"/>
              <a:gd name="connsiteX5" fmla="*/ 874570 w 2244030"/>
              <a:gd name="connsiteY5" fmla="*/ 733119 h 2232606"/>
              <a:gd name="connsiteX6" fmla="*/ 102834 w 2244030"/>
              <a:gd name="connsiteY6" fmla="*/ 2129180 h 2232606"/>
              <a:gd name="connsiteX7" fmla="*/ 1551297 w 2244030"/>
              <a:gd name="connsiteY7" fmla="*/ 1443860 h 2232606"/>
              <a:gd name="connsiteX8" fmla="*/ 2132139 w 2244030"/>
              <a:gd name="connsiteY8" fmla="*/ 112583 h 2232606"/>
              <a:gd name="connsiteX9" fmla="*/ 874570 w 2244030"/>
              <a:gd name="connsiteY9" fmla="*/ 733119 h 223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4030" h="2232606">
                <a:moveTo>
                  <a:pt x="817122" y="711999"/>
                </a:moveTo>
                <a:lnTo>
                  <a:pt x="2244030" y="0"/>
                </a:lnTo>
                <a:lnTo>
                  <a:pt x="1581473" y="1474236"/>
                </a:lnTo>
                <a:lnTo>
                  <a:pt x="0" y="2232606"/>
                </a:lnTo>
                <a:lnTo>
                  <a:pt x="817122" y="711999"/>
                </a:lnTo>
                <a:close/>
                <a:moveTo>
                  <a:pt x="874570" y="733119"/>
                </a:moveTo>
                <a:lnTo>
                  <a:pt x="102834" y="2129180"/>
                </a:lnTo>
                <a:lnTo>
                  <a:pt x="1551297" y="1443860"/>
                </a:lnTo>
                <a:lnTo>
                  <a:pt x="2132139" y="112583"/>
                </a:lnTo>
                <a:lnTo>
                  <a:pt x="874570" y="733119"/>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TextBox 58"/>
          <p:cNvSpPr txBox="1"/>
          <p:nvPr/>
        </p:nvSpPr>
        <p:spPr>
          <a:xfrm>
            <a:off x="4006661" y="4073666"/>
            <a:ext cx="1838679" cy="369332"/>
          </a:xfrm>
          <a:prstGeom prst="rect">
            <a:avLst/>
          </a:prstGeom>
          <a:noFill/>
        </p:spPr>
        <p:txBody>
          <a:bodyPr wrap="square" rtlCol="0">
            <a:spAutoFit/>
          </a:bodyPr>
          <a:lstStyle/>
          <a:p>
            <a:r>
              <a:rPr lang="en-US" dirty="0"/>
              <a:t>DEPENDENT_OF</a:t>
            </a:r>
          </a:p>
        </p:txBody>
      </p:sp>
      <p:cxnSp>
        <p:nvCxnSpPr>
          <p:cNvPr id="61" name="Straight Connector 60"/>
          <p:cNvCxnSpPr>
            <a:stCxn id="56" idx="1"/>
            <a:endCxn id="32" idx="1"/>
          </p:cNvCxnSpPr>
          <p:nvPr/>
        </p:nvCxnSpPr>
        <p:spPr>
          <a:xfrm flipV="1">
            <a:off x="6377710" y="4258333"/>
            <a:ext cx="900762" cy="32039"/>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93983" y="3864695"/>
            <a:ext cx="476518" cy="369332"/>
          </a:xfrm>
          <a:prstGeom prst="rect">
            <a:avLst/>
          </a:prstGeom>
          <a:noFill/>
        </p:spPr>
        <p:txBody>
          <a:bodyPr wrap="square" rtlCol="0">
            <a:spAutoFit/>
          </a:bodyPr>
          <a:lstStyle/>
          <a:p>
            <a:r>
              <a:rPr lang="en-US" dirty="0"/>
              <a:t>N</a:t>
            </a:r>
          </a:p>
        </p:txBody>
      </p:sp>
      <p:sp>
        <p:nvSpPr>
          <p:cNvPr id="66" name="TextBox 65"/>
          <p:cNvSpPr txBox="1"/>
          <p:nvPr/>
        </p:nvSpPr>
        <p:spPr>
          <a:xfrm>
            <a:off x="2829182" y="3972506"/>
            <a:ext cx="368131"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231039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450193"/>
            <a:ext cx="8345509" cy="1815882"/>
          </a:xfrm>
          <a:prstGeom prst="rect">
            <a:avLst/>
          </a:prstGeom>
        </p:spPr>
        <p:txBody>
          <a:bodyPr wrap="square">
            <a:spAutoFit/>
          </a:bodyPr>
          <a:lstStyle/>
          <a:p>
            <a:pPr lvl="1">
              <a:lnSpc>
                <a:spcPct val="80000"/>
              </a:lnSpc>
              <a:buFontTx/>
              <a:buNone/>
            </a:pPr>
            <a:r>
              <a:rPr lang="en-US" sz="2000" b="1" dirty="0"/>
              <a:t>Example:</a:t>
            </a:r>
            <a:r>
              <a:rPr lang="en-US" sz="2000" dirty="0"/>
              <a:t> Create the relation DEPENDENT in this step to correspond to the weak entity type DEPENDENT. Include the primary key SSN of the EMPLOYEE relation as a foreign key attribute of DEPENDENT (renamed to ESSN). </a:t>
            </a:r>
          </a:p>
          <a:p>
            <a:pPr lvl="1">
              <a:lnSpc>
                <a:spcPct val="80000"/>
              </a:lnSpc>
              <a:buFontTx/>
              <a:buNone/>
            </a:pPr>
            <a:r>
              <a:rPr lang="en-US" sz="2000" dirty="0"/>
              <a:t>    The primary key of the DEPENDENT relation is the combination {ESSN, DEPENDENT_NAME} because DEPENDENT_NAME is the partial key of DEPENDENT. </a:t>
            </a:r>
            <a:endParaRPr lang="en-US" sz="3100" dirty="0"/>
          </a:p>
        </p:txBody>
      </p:sp>
      <p:cxnSp>
        <p:nvCxnSpPr>
          <p:cNvPr id="3" name="Straight Connector 2"/>
          <p:cNvCxnSpPr>
            <a:stCxn id="9" idx="3"/>
            <a:endCxn id="37" idx="3"/>
          </p:cNvCxnSpPr>
          <p:nvPr/>
        </p:nvCxnSpPr>
        <p:spPr>
          <a:xfrm flipV="1">
            <a:off x="2727807" y="4265100"/>
            <a:ext cx="523170" cy="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9418" y="2640846"/>
            <a:ext cx="3777704" cy="2691008"/>
            <a:chOff x="5339142" y="3288508"/>
            <a:chExt cx="3777704" cy="2691008"/>
          </a:xfrm>
        </p:grpSpPr>
        <p:sp>
          <p:nvSpPr>
            <p:cNvPr id="8" name="Rectangle 7"/>
            <p:cNvSpPr/>
            <p:nvPr/>
          </p:nvSpPr>
          <p:spPr>
            <a:xfrm>
              <a:off x="6815891" y="5140996"/>
              <a:ext cx="1408386" cy="630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3208" y="4759420"/>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0" name="Oval 9"/>
            <p:cNvSpPr/>
            <p:nvPr/>
          </p:nvSpPr>
          <p:spPr>
            <a:xfrm>
              <a:off x="5370116" y="4330166"/>
              <a:ext cx="69359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11" name="Straight Connector 10"/>
            <p:cNvCxnSpPr>
              <a:stCxn id="10" idx="6"/>
              <a:endCxn id="9" idx="1"/>
            </p:cNvCxnSpPr>
            <p:nvPr/>
          </p:nvCxnSpPr>
          <p:spPr>
            <a:xfrm>
              <a:off x="6063706" y="4512358"/>
              <a:ext cx="769502" cy="40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99893" y="4978179"/>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3" name="Straight Connector 12"/>
            <p:cNvCxnSpPr>
              <a:stCxn id="12" idx="6"/>
              <a:endCxn id="9" idx="1"/>
            </p:cNvCxnSpPr>
            <p:nvPr/>
          </p:nvCxnSpPr>
          <p:spPr>
            <a:xfrm flipV="1">
              <a:off x="6432898" y="4913309"/>
              <a:ext cx="400310" cy="27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342518" y="4281942"/>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15" name="Straight Connector 14"/>
            <p:cNvCxnSpPr>
              <a:stCxn id="14" idx="5"/>
              <a:endCxn id="9" idx="0"/>
            </p:cNvCxnSpPr>
            <p:nvPr/>
          </p:nvCxnSpPr>
          <p:spPr>
            <a:xfrm>
              <a:off x="7138888" y="4637964"/>
              <a:ext cx="286482" cy="121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642414" y="3288508"/>
              <a:ext cx="1083014"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17" name="Straight Connector 16"/>
            <p:cNvCxnSpPr>
              <a:stCxn id="16" idx="4"/>
              <a:endCxn id="14" idx="0"/>
            </p:cNvCxnSpPr>
            <p:nvPr/>
          </p:nvCxnSpPr>
          <p:spPr>
            <a:xfrm flipH="1">
              <a:off x="6809021" y="3705614"/>
              <a:ext cx="1374900" cy="57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558941" y="3310982"/>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19" name="Straight Connector 18"/>
            <p:cNvCxnSpPr>
              <a:stCxn id="18" idx="4"/>
            </p:cNvCxnSpPr>
            <p:nvPr/>
          </p:nvCxnSpPr>
          <p:spPr>
            <a:xfrm flipH="1">
              <a:off x="6833208" y="3728088"/>
              <a:ext cx="192236" cy="55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339142" y="3319648"/>
              <a:ext cx="109375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21" name="Straight Connector 20"/>
            <p:cNvCxnSpPr>
              <a:stCxn id="20" idx="5"/>
              <a:endCxn id="14" idx="0"/>
            </p:cNvCxnSpPr>
            <p:nvPr/>
          </p:nvCxnSpPr>
          <p:spPr>
            <a:xfrm>
              <a:off x="6272721" y="3675670"/>
              <a:ext cx="536300" cy="60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435882" y="4010808"/>
              <a:ext cx="933005"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23" name="Straight Connector 22"/>
            <p:cNvCxnSpPr>
              <a:stCxn id="22" idx="4"/>
              <a:endCxn id="9" idx="0"/>
            </p:cNvCxnSpPr>
            <p:nvPr/>
          </p:nvCxnSpPr>
          <p:spPr>
            <a:xfrm flipH="1">
              <a:off x="7425370" y="4450477"/>
              <a:ext cx="477015" cy="308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450959" y="5539847"/>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25" name="Straight Connector 24"/>
            <p:cNvCxnSpPr>
              <a:stCxn id="24" idx="0"/>
              <a:endCxn id="9" idx="2"/>
            </p:cNvCxnSpPr>
            <p:nvPr/>
          </p:nvCxnSpPr>
          <p:spPr>
            <a:xfrm flipV="1">
              <a:off x="7176672" y="5067197"/>
              <a:ext cx="248698" cy="47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88851" y="5461271"/>
              <a:ext cx="1027995" cy="282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27" name="Straight Connector 26"/>
            <p:cNvCxnSpPr>
              <a:stCxn id="26" idx="0"/>
            </p:cNvCxnSpPr>
            <p:nvPr/>
          </p:nvCxnSpPr>
          <p:spPr>
            <a:xfrm flipH="1" flipV="1">
              <a:off x="7425370" y="5067197"/>
              <a:ext cx="1177479" cy="39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Frame 27"/>
          <p:cNvSpPr/>
          <p:nvPr/>
        </p:nvSpPr>
        <p:spPr>
          <a:xfrm>
            <a:off x="7317109" y="4114307"/>
            <a:ext cx="1484208" cy="288051"/>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DEPENDENT</a:t>
            </a:r>
          </a:p>
        </p:txBody>
      </p:sp>
      <p:sp>
        <p:nvSpPr>
          <p:cNvPr id="29" name="Oval 28"/>
          <p:cNvSpPr/>
          <p:nvPr/>
        </p:nvSpPr>
        <p:spPr>
          <a:xfrm>
            <a:off x="7317109" y="3287319"/>
            <a:ext cx="1736740" cy="530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dash" dirty="0">
                <a:solidFill>
                  <a:schemeClr val="tx1"/>
                </a:solidFill>
              </a:rPr>
              <a:t>NAME</a:t>
            </a:r>
          </a:p>
        </p:txBody>
      </p:sp>
      <p:cxnSp>
        <p:nvCxnSpPr>
          <p:cNvPr id="30" name="Straight Connector 29"/>
          <p:cNvCxnSpPr>
            <a:stCxn id="29" idx="4"/>
            <a:endCxn id="28" idx="0"/>
          </p:cNvCxnSpPr>
          <p:nvPr/>
        </p:nvCxnSpPr>
        <p:spPr>
          <a:xfrm flipH="1">
            <a:off x="8059213" y="3817930"/>
            <a:ext cx="126266" cy="2963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911402" y="5185438"/>
            <a:ext cx="848259"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DOB</a:t>
            </a:r>
          </a:p>
        </p:txBody>
      </p:sp>
      <p:cxnSp>
        <p:nvCxnSpPr>
          <p:cNvPr id="32" name="Straight Connector 31"/>
          <p:cNvCxnSpPr>
            <a:stCxn id="31" idx="6"/>
            <a:endCxn id="28" idx="2"/>
          </p:cNvCxnSpPr>
          <p:nvPr/>
        </p:nvCxnSpPr>
        <p:spPr>
          <a:xfrm flipV="1">
            <a:off x="6759661" y="4402358"/>
            <a:ext cx="1299552" cy="991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368152" y="5411298"/>
            <a:ext cx="1544029"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Relationship</a:t>
            </a:r>
          </a:p>
        </p:txBody>
      </p:sp>
      <p:cxnSp>
        <p:nvCxnSpPr>
          <p:cNvPr id="34" name="Straight Connector 33"/>
          <p:cNvCxnSpPr>
            <a:stCxn id="33" idx="0"/>
            <a:endCxn id="28" idx="2"/>
          </p:cNvCxnSpPr>
          <p:nvPr/>
        </p:nvCxnSpPr>
        <p:spPr>
          <a:xfrm flipH="1" flipV="1">
            <a:off x="8059213" y="4402358"/>
            <a:ext cx="80954" cy="1008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238663" y="4912900"/>
            <a:ext cx="848259"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36" name="Straight Connector 35"/>
          <p:cNvCxnSpPr>
            <a:stCxn id="35" idx="0"/>
            <a:endCxn id="28" idx="2"/>
          </p:cNvCxnSpPr>
          <p:nvPr/>
        </p:nvCxnSpPr>
        <p:spPr>
          <a:xfrm flipH="1" flipV="1">
            <a:off x="8059213" y="4402358"/>
            <a:ext cx="603580" cy="510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ame 55"/>
          <p:cNvSpPr/>
          <p:nvPr/>
        </p:nvSpPr>
        <p:spPr>
          <a:xfrm rot="2718674">
            <a:off x="3711647" y="3161433"/>
            <a:ext cx="2244030" cy="2232606"/>
          </a:xfrm>
          <a:custGeom>
            <a:avLst/>
            <a:gdLst>
              <a:gd name="connsiteX0" fmla="*/ 0 w 1121141"/>
              <a:gd name="connsiteY0" fmla="*/ 0 h 1060826"/>
              <a:gd name="connsiteX1" fmla="*/ 1121141 w 1121141"/>
              <a:gd name="connsiteY1" fmla="*/ 0 h 1060826"/>
              <a:gd name="connsiteX2" fmla="*/ 1121141 w 1121141"/>
              <a:gd name="connsiteY2" fmla="*/ 1060826 h 1060826"/>
              <a:gd name="connsiteX3" fmla="*/ 0 w 1121141"/>
              <a:gd name="connsiteY3" fmla="*/ 1060826 h 1060826"/>
              <a:gd name="connsiteX4" fmla="*/ 0 w 1121141"/>
              <a:gd name="connsiteY4" fmla="*/ 0 h 1060826"/>
              <a:gd name="connsiteX5" fmla="*/ 48490 w 1121141"/>
              <a:gd name="connsiteY5" fmla="*/ 48490 h 1060826"/>
              <a:gd name="connsiteX6" fmla="*/ 48490 w 1121141"/>
              <a:gd name="connsiteY6" fmla="*/ 1012336 h 1060826"/>
              <a:gd name="connsiteX7" fmla="*/ 1072651 w 1121141"/>
              <a:gd name="connsiteY7" fmla="*/ 1012336 h 1060826"/>
              <a:gd name="connsiteX8" fmla="*/ 1072651 w 1121141"/>
              <a:gd name="connsiteY8" fmla="*/ 48490 h 1060826"/>
              <a:gd name="connsiteX9" fmla="*/ 48490 w 1121141"/>
              <a:gd name="connsiteY9" fmla="*/ 48490 h 1060826"/>
              <a:gd name="connsiteX0" fmla="*/ 485683 w 1606824"/>
              <a:gd name="connsiteY0" fmla="*/ 0 h 1588971"/>
              <a:gd name="connsiteX1" fmla="*/ 1606824 w 1606824"/>
              <a:gd name="connsiteY1" fmla="*/ 0 h 1588971"/>
              <a:gd name="connsiteX2" fmla="*/ 1606824 w 1606824"/>
              <a:gd name="connsiteY2" fmla="*/ 1060826 h 1588971"/>
              <a:gd name="connsiteX3" fmla="*/ 485683 w 1606824"/>
              <a:gd name="connsiteY3" fmla="*/ 1060826 h 1588971"/>
              <a:gd name="connsiteX4" fmla="*/ 485683 w 1606824"/>
              <a:gd name="connsiteY4" fmla="*/ 0 h 1588971"/>
              <a:gd name="connsiteX5" fmla="*/ 534173 w 1606824"/>
              <a:gd name="connsiteY5" fmla="*/ 48490 h 1588971"/>
              <a:gd name="connsiteX6" fmla="*/ 0 w 1606824"/>
              <a:gd name="connsiteY6" fmla="*/ 1588971 h 1588971"/>
              <a:gd name="connsiteX7" fmla="*/ 1558334 w 1606824"/>
              <a:gd name="connsiteY7" fmla="*/ 1012336 h 1588971"/>
              <a:gd name="connsiteX8" fmla="*/ 1558334 w 1606824"/>
              <a:gd name="connsiteY8" fmla="*/ 48490 h 1588971"/>
              <a:gd name="connsiteX9" fmla="*/ 534173 w 1606824"/>
              <a:gd name="connsiteY9" fmla="*/ 48490 h 1588971"/>
              <a:gd name="connsiteX0" fmla="*/ 485683 w 2029305"/>
              <a:gd name="connsiteY0" fmla="*/ 427626 h 2016597"/>
              <a:gd name="connsiteX1" fmla="*/ 1606824 w 2029305"/>
              <a:gd name="connsiteY1" fmla="*/ 427626 h 2016597"/>
              <a:gd name="connsiteX2" fmla="*/ 1606824 w 2029305"/>
              <a:gd name="connsiteY2" fmla="*/ 1488452 h 2016597"/>
              <a:gd name="connsiteX3" fmla="*/ 485683 w 2029305"/>
              <a:gd name="connsiteY3" fmla="*/ 1488452 h 2016597"/>
              <a:gd name="connsiteX4" fmla="*/ 485683 w 2029305"/>
              <a:gd name="connsiteY4" fmla="*/ 427626 h 2016597"/>
              <a:gd name="connsiteX5" fmla="*/ 534173 w 2029305"/>
              <a:gd name="connsiteY5" fmla="*/ 476116 h 2016597"/>
              <a:gd name="connsiteX6" fmla="*/ 0 w 2029305"/>
              <a:gd name="connsiteY6" fmla="*/ 2016597 h 2016597"/>
              <a:gd name="connsiteX7" fmla="*/ 1558334 w 2029305"/>
              <a:gd name="connsiteY7" fmla="*/ 1439962 h 2016597"/>
              <a:gd name="connsiteX8" fmla="*/ 2029305 w 2029305"/>
              <a:gd name="connsiteY8" fmla="*/ 0 h 2016597"/>
              <a:gd name="connsiteX9" fmla="*/ 534173 w 2029305"/>
              <a:gd name="connsiteY9" fmla="*/ 476116 h 2016597"/>
              <a:gd name="connsiteX0" fmla="*/ 588517 w 2132139"/>
              <a:gd name="connsiteY0" fmla="*/ 427626 h 2120023"/>
              <a:gd name="connsiteX1" fmla="*/ 1709658 w 2132139"/>
              <a:gd name="connsiteY1" fmla="*/ 427626 h 2120023"/>
              <a:gd name="connsiteX2" fmla="*/ 1709658 w 2132139"/>
              <a:gd name="connsiteY2" fmla="*/ 1488452 h 2120023"/>
              <a:gd name="connsiteX3" fmla="*/ 0 w 2132139"/>
              <a:gd name="connsiteY3" fmla="*/ 2120023 h 2120023"/>
              <a:gd name="connsiteX4" fmla="*/ 588517 w 2132139"/>
              <a:gd name="connsiteY4" fmla="*/ 427626 h 2120023"/>
              <a:gd name="connsiteX5" fmla="*/ 637007 w 2132139"/>
              <a:gd name="connsiteY5" fmla="*/ 476116 h 2120023"/>
              <a:gd name="connsiteX6" fmla="*/ 102834 w 2132139"/>
              <a:gd name="connsiteY6" fmla="*/ 2016597 h 2120023"/>
              <a:gd name="connsiteX7" fmla="*/ 1661168 w 2132139"/>
              <a:gd name="connsiteY7" fmla="*/ 1439962 h 2120023"/>
              <a:gd name="connsiteX8" fmla="*/ 2132139 w 2132139"/>
              <a:gd name="connsiteY8" fmla="*/ 0 h 2120023"/>
              <a:gd name="connsiteX9" fmla="*/ 637007 w 2132139"/>
              <a:gd name="connsiteY9" fmla="*/ 476116 h 2120023"/>
              <a:gd name="connsiteX0" fmla="*/ 588517 w 2244030"/>
              <a:gd name="connsiteY0" fmla="*/ 540209 h 2232606"/>
              <a:gd name="connsiteX1" fmla="*/ 2244030 w 2244030"/>
              <a:gd name="connsiteY1" fmla="*/ 0 h 2232606"/>
              <a:gd name="connsiteX2" fmla="*/ 1709658 w 2244030"/>
              <a:gd name="connsiteY2" fmla="*/ 1601035 h 2232606"/>
              <a:gd name="connsiteX3" fmla="*/ 0 w 2244030"/>
              <a:gd name="connsiteY3" fmla="*/ 2232606 h 2232606"/>
              <a:gd name="connsiteX4" fmla="*/ 588517 w 2244030"/>
              <a:gd name="connsiteY4" fmla="*/ 540209 h 2232606"/>
              <a:gd name="connsiteX5" fmla="*/ 637007 w 2244030"/>
              <a:gd name="connsiteY5" fmla="*/ 588699 h 2232606"/>
              <a:gd name="connsiteX6" fmla="*/ 102834 w 2244030"/>
              <a:gd name="connsiteY6" fmla="*/ 2129180 h 2232606"/>
              <a:gd name="connsiteX7" fmla="*/ 1661168 w 2244030"/>
              <a:gd name="connsiteY7" fmla="*/ 1552545 h 2232606"/>
              <a:gd name="connsiteX8" fmla="*/ 2132139 w 2244030"/>
              <a:gd name="connsiteY8" fmla="*/ 112583 h 2232606"/>
              <a:gd name="connsiteX9" fmla="*/ 637007 w 2244030"/>
              <a:gd name="connsiteY9" fmla="*/ 588699 h 2232606"/>
              <a:gd name="connsiteX0" fmla="*/ 588517 w 2244030"/>
              <a:gd name="connsiteY0" fmla="*/ 540209 h 2232606"/>
              <a:gd name="connsiteX1" fmla="*/ 2244030 w 2244030"/>
              <a:gd name="connsiteY1" fmla="*/ 0 h 2232606"/>
              <a:gd name="connsiteX2" fmla="*/ 1709658 w 2244030"/>
              <a:gd name="connsiteY2" fmla="*/ 1601035 h 2232606"/>
              <a:gd name="connsiteX3" fmla="*/ 0 w 2244030"/>
              <a:gd name="connsiteY3" fmla="*/ 2232606 h 2232606"/>
              <a:gd name="connsiteX4" fmla="*/ 588517 w 2244030"/>
              <a:gd name="connsiteY4" fmla="*/ 540209 h 2232606"/>
              <a:gd name="connsiteX5" fmla="*/ 911293 w 2244030"/>
              <a:gd name="connsiteY5" fmla="*/ 787561 h 2232606"/>
              <a:gd name="connsiteX6" fmla="*/ 102834 w 2244030"/>
              <a:gd name="connsiteY6" fmla="*/ 2129180 h 2232606"/>
              <a:gd name="connsiteX7" fmla="*/ 1661168 w 2244030"/>
              <a:gd name="connsiteY7" fmla="*/ 1552545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709658 w 2244030"/>
              <a:gd name="connsiteY2" fmla="*/ 1601035 h 2232606"/>
              <a:gd name="connsiteX3" fmla="*/ 0 w 2244030"/>
              <a:gd name="connsiteY3" fmla="*/ 2232606 h 2232606"/>
              <a:gd name="connsiteX4" fmla="*/ 817122 w 2244030"/>
              <a:gd name="connsiteY4" fmla="*/ 711999 h 2232606"/>
              <a:gd name="connsiteX5" fmla="*/ 911293 w 2244030"/>
              <a:gd name="connsiteY5" fmla="*/ 787561 h 2232606"/>
              <a:gd name="connsiteX6" fmla="*/ 102834 w 2244030"/>
              <a:gd name="connsiteY6" fmla="*/ 2129180 h 2232606"/>
              <a:gd name="connsiteX7" fmla="*/ 1661168 w 2244030"/>
              <a:gd name="connsiteY7" fmla="*/ 1552545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709658 w 2244030"/>
              <a:gd name="connsiteY2" fmla="*/ 1601035 h 2232606"/>
              <a:gd name="connsiteX3" fmla="*/ 0 w 2244030"/>
              <a:gd name="connsiteY3" fmla="*/ 2232606 h 2232606"/>
              <a:gd name="connsiteX4" fmla="*/ 817122 w 2244030"/>
              <a:gd name="connsiteY4" fmla="*/ 711999 h 2232606"/>
              <a:gd name="connsiteX5" fmla="*/ 911293 w 2244030"/>
              <a:gd name="connsiteY5" fmla="*/ 787561 h 2232606"/>
              <a:gd name="connsiteX6" fmla="*/ 102834 w 2244030"/>
              <a:gd name="connsiteY6" fmla="*/ 2129180 h 2232606"/>
              <a:gd name="connsiteX7" fmla="*/ 1523828 w 2244030"/>
              <a:gd name="connsiteY7" fmla="*/ 1416688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581473 w 2244030"/>
              <a:gd name="connsiteY2" fmla="*/ 1474236 h 2232606"/>
              <a:gd name="connsiteX3" fmla="*/ 0 w 2244030"/>
              <a:gd name="connsiteY3" fmla="*/ 2232606 h 2232606"/>
              <a:gd name="connsiteX4" fmla="*/ 817122 w 2244030"/>
              <a:gd name="connsiteY4" fmla="*/ 711999 h 2232606"/>
              <a:gd name="connsiteX5" fmla="*/ 911293 w 2244030"/>
              <a:gd name="connsiteY5" fmla="*/ 787561 h 2232606"/>
              <a:gd name="connsiteX6" fmla="*/ 102834 w 2244030"/>
              <a:gd name="connsiteY6" fmla="*/ 2129180 h 2232606"/>
              <a:gd name="connsiteX7" fmla="*/ 1523828 w 2244030"/>
              <a:gd name="connsiteY7" fmla="*/ 1416688 h 2232606"/>
              <a:gd name="connsiteX8" fmla="*/ 2132139 w 2244030"/>
              <a:gd name="connsiteY8" fmla="*/ 112583 h 2232606"/>
              <a:gd name="connsiteX9" fmla="*/ 911293 w 2244030"/>
              <a:gd name="connsiteY9" fmla="*/ 787561 h 2232606"/>
              <a:gd name="connsiteX0" fmla="*/ 817122 w 2244030"/>
              <a:gd name="connsiteY0" fmla="*/ 711999 h 2232606"/>
              <a:gd name="connsiteX1" fmla="*/ 2244030 w 2244030"/>
              <a:gd name="connsiteY1" fmla="*/ 0 h 2232606"/>
              <a:gd name="connsiteX2" fmla="*/ 1581473 w 2244030"/>
              <a:gd name="connsiteY2" fmla="*/ 1474236 h 2232606"/>
              <a:gd name="connsiteX3" fmla="*/ 0 w 2244030"/>
              <a:gd name="connsiteY3" fmla="*/ 2232606 h 2232606"/>
              <a:gd name="connsiteX4" fmla="*/ 817122 w 2244030"/>
              <a:gd name="connsiteY4" fmla="*/ 711999 h 2232606"/>
              <a:gd name="connsiteX5" fmla="*/ 874570 w 2244030"/>
              <a:gd name="connsiteY5" fmla="*/ 733119 h 2232606"/>
              <a:gd name="connsiteX6" fmla="*/ 102834 w 2244030"/>
              <a:gd name="connsiteY6" fmla="*/ 2129180 h 2232606"/>
              <a:gd name="connsiteX7" fmla="*/ 1523828 w 2244030"/>
              <a:gd name="connsiteY7" fmla="*/ 1416688 h 2232606"/>
              <a:gd name="connsiteX8" fmla="*/ 2132139 w 2244030"/>
              <a:gd name="connsiteY8" fmla="*/ 112583 h 2232606"/>
              <a:gd name="connsiteX9" fmla="*/ 874570 w 2244030"/>
              <a:gd name="connsiteY9" fmla="*/ 733119 h 2232606"/>
              <a:gd name="connsiteX0" fmla="*/ 817122 w 2244030"/>
              <a:gd name="connsiteY0" fmla="*/ 711999 h 2232606"/>
              <a:gd name="connsiteX1" fmla="*/ 2244030 w 2244030"/>
              <a:gd name="connsiteY1" fmla="*/ 0 h 2232606"/>
              <a:gd name="connsiteX2" fmla="*/ 1581473 w 2244030"/>
              <a:gd name="connsiteY2" fmla="*/ 1474236 h 2232606"/>
              <a:gd name="connsiteX3" fmla="*/ 0 w 2244030"/>
              <a:gd name="connsiteY3" fmla="*/ 2232606 h 2232606"/>
              <a:gd name="connsiteX4" fmla="*/ 817122 w 2244030"/>
              <a:gd name="connsiteY4" fmla="*/ 711999 h 2232606"/>
              <a:gd name="connsiteX5" fmla="*/ 874570 w 2244030"/>
              <a:gd name="connsiteY5" fmla="*/ 733119 h 2232606"/>
              <a:gd name="connsiteX6" fmla="*/ 102834 w 2244030"/>
              <a:gd name="connsiteY6" fmla="*/ 2129180 h 2232606"/>
              <a:gd name="connsiteX7" fmla="*/ 1551297 w 2244030"/>
              <a:gd name="connsiteY7" fmla="*/ 1443860 h 2232606"/>
              <a:gd name="connsiteX8" fmla="*/ 2132139 w 2244030"/>
              <a:gd name="connsiteY8" fmla="*/ 112583 h 2232606"/>
              <a:gd name="connsiteX9" fmla="*/ 874570 w 2244030"/>
              <a:gd name="connsiteY9" fmla="*/ 733119 h 223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4030" h="2232606">
                <a:moveTo>
                  <a:pt x="817122" y="711999"/>
                </a:moveTo>
                <a:lnTo>
                  <a:pt x="2244030" y="0"/>
                </a:lnTo>
                <a:lnTo>
                  <a:pt x="1581473" y="1474236"/>
                </a:lnTo>
                <a:lnTo>
                  <a:pt x="0" y="2232606"/>
                </a:lnTo>
                <a:lnTo>
                  <a:pt x="817122" y="711999"/>
                </a:lnTo>
                <a:close/>
                <a:moveTo>
                  <a:pt x="874570" y="733119"/>
                </a:moveTo>
                <a:lnTo>
                  <a:pt x="102834" y="2129180"/>
                </a:lnTo>
                <a:lnTo>
                  <a:pt x="1551297" y="1443860"/>
                </a:lnTo>
                <a:lnTo>
                  <a:pt x="2132139" y="112583"/>
                </a:lnTo>
                <a:lnTo>
                  <a:pt x="874570" y="733119"/>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045298" y="4073666"/>
            <a:ext cx="1838679" cy="369332"/>
          </a:xfrm>
          <a:prstGeom prst="rect">
            <a:avLst/>
          </a:prstGeom>
          <a:noFill/>
        </p:spPr>
        <p:txBody>
          <a:bodyPr wrap="square" rtlCol="0">
            <a:spAutoFit/>
          </a:bodyPr>
          <a:lstStyle/>
          <a:p>
            <a:r>
              <a:rPr lang="en-US" dirty="0"/>
              <a:t>DEPENDENT_OF</a:t>
            </a:r>
          </a:p>
        </p:txBody>
      </p:sp>
      <p:cxnSp>
        <p:nvCxnSpPr>
          <p:cNvPr id="39" name="Straight Connector 38"/>
          <p:cNvCxnSpPr>
            <a:stCxn id="37" idx="1"/>
            <a:endCxn id="28" idx="1"/>
          </p:cNvCxnSpPr>
          <p:nvPr/>
        </p:nvCxnSpPr>
        <p:spPr>
          <a:xfrm flipV="1">
            <a:off x="6416347" y="4258333"/>
            <a:ext cx="900762" cy="32039"/>
          </a:xfrm>
          <a:prstGeom prst="line">
            <a:avLst/>
          </a:prstGeom>
          <a:ln w="635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632620" y="3864695"/>
            <a:ext cx="476518" cy="369332"/>
          </a:xfrm>
          <a:prstGeom prst="rect">
            <a:avLst/>
          </a:prstGeom>
          <a:noFill/>
        </p:spPr>
        <p:txBody>
          <a:bodyPr wrap="square" rtlCol="0">
            <a:spAutoFit/>
          </a:bodyPr>
          <a:lstStyle/>
          <a:p>
            <a:r>
              <a:rPr lang="en-US" dirty="0"/>
              <a:t>N</a:t>
            </a:r>
          </a:p>
        </p:txBody>
      </p:sp>
      <p:sp>
        <p:nvSpPr>
          <p:cNvPr id="41" name="TextBox 40"/>
          <p:cNvSpPr txBox="1"/>
          <p:nvPr/>
        </p:nvSpPr>
        <p:spPr>
          <a:xfrm>
            <a:off x="2867819" y="3972506"/>
            <a:ext cx="368131" cy="369332"/>
          </a:xfrm>
          <a:prstGeom prst="rect">
            <a:avLst/>
          </a:prstGeom>
          <a:noFill/>
        </p:spPr>
        <p:txBody>
          <a:bodyPr wrap="square" rtlCol="0">
            <a:spAutoFit/>
          </a:bodyPr>
          <a:lstStyle/>
          <a:p>
            <a:r>
              <a:rPr lang="en-US" dirty="0"/>
              <a:t>1</a:t>
            </a:r>
          </a:p>
        </p:txBody>
      </p:sp>
      <p:graphicFrame>
        <p:nvGraphicFramePr>
          <p:cNvPr id="42" name="Content Placeholder 5"/>
          <p:cNvGraphicFramePr>
            <a:graphicFrameLocks/>
          </p:cNvGraphicFramePr>
          <p:nvPr>
            <p:extLst>
              <p:ext uri="{D42A27DB-BD31-4B8C-83A1-F6EECF244321}">
                <p14:modId xmlns:p14="http://schemas.microsoft.com/office/powerpoint/2010/main" val="230952375"/>
              </p:ext>
            </p:extLst>
          </p:nvPr>
        </p:nvGraphicFramePr>
        <p:xfrm>
          <a:off x="1230578" y="6100429"/>
          <a:ext cx="7284771" cy="370840"/>
        </p:xfrm>
        <a:graphic>
          <a:graphicData uri="http://schemas.openxmlformats.org/drawingml/2006/table">
            <a:tbl>
              <a:tblPr firstRow="1" bandRow="1">
                <a:tableStyleId>{3B4B98B0-60AC-42C2-AFA5-B58CD77FA1E5}</a:tableStyleId>
              </a:tblPr>
              <a:tblGrid>
                <a:gridCol w="636859">
                  <a:extLst>
                    <a:ext uri="{9D8B030D-6E8A-4147-A177-3AD203B41FA5}">
                      <a16:colId xmlns:a16="http://schemas.microsoft.com/office/drawing/2014/main" val="20000"/>
                    </a:ext>
                  </a:extLst>
                </a:gridCol>
                <a:gridCol w="2021983">
                  <a:extLst>
                    <a:ext uri="{9D8B030D-6E8A-4147-A177-3AD203B41FA5}">
                      <a16:colId xmlns:a16="http://schemas.microsoft.com/office/drawing/2014/main" val="20001"/>
                    </a:ext>
                  </a:extLst>
                </a:gridCol>
                <a:gridCol w="746974">
                  <a:extLst>
                    <a:ext uri="{9D8B030D-6E8A-4147-A177-3AD203B41FA5}">
                      <a16:colId xmlns:a16="http://schemas.microsoft.com/office/drawing/2014/main" val="20002"/>
                    </a:ext>
                  </a:extLst>
                </a:gridCol>
                <a:gridCol w="772733">
                  <a:extLst>
                    <a:ext uri="{9D8B030D-6E8A-4147-A177-3AD203B41FA5}">
                      <a16:colId xmlns:a16="http://schemas.microsoft.com/office/drawing/2014/main" val="20003"/>
                    </a:ext>
                  </a:extLst>
                </a:gridCol>
                <a:gridCol w="1146219">
                  <a:extLst>
                    <a:ext uri="{9D8B030D-6E8A-4147-A177-3AD203B41FA5}">
                      <a16:colId xmlns:a16="http://schemas.microsoft.com/office/drawing/2014/main" val="20004"/>
                    </a:ext>
                  </a:extLst>
                </a:gridCol>
                <a:gridCol w="1960003">
                  <a:extLst>
                    <a:ext uri="{9D8B030D-6E8A-4147-A177-3AD203B41FA5}">
                      <a16:colId xmlns:a16="http://schemas.microsoft.com/office/drawing/2014/main" val="20005"/>
                    </a:ext>
                  </a:extLst>
                </a:gridCol>
              </a:tblGrid>
              <a:tr h="370840">
                <a:tc>
                  <a:txBody>
                    <a:bodyPr/>
                    <a:lstStyle/>
                    <a:p>
                      <a:pPr algn="ctr"/>
                      <a:r>
                        <a:rPr lang="en-US" sz="1400" u="none" dirty="0"/>
                        <a:t>ESSN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dirty="0"/>
                        <a:t>DEPENDENT_NAME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BIRTHDATE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dirty="0"/>
                        <a:t>RELATIONSHIP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3" name="TextBox 42"/>
          <p:cNvSpPr txBox="1"/>
          <p:nvPr/>
        </p:nvSpPr>
        <p:spPr>
          <a:xfrm>
            <a:off x="1159097" y="5731097"/>
            <a:ext cx="1429555" cy="369332"/>
          </a:xfrm>
          <a:prstGeom prst="rect">
            <a:avLst/>
          </a:prstGeom>
          <a:noFill/>
        </p:spPr>
        <p:txBody>
          <a:bodyPr wrap="square" rtlCol="0">
            <a:spAutoFit/>
          </a:bodyPr>
          <a:lstStyle/>
          <a:p>
            <a:r>
              <a:rPr lang="en-US" dirty="0"/>
              <a:t>DEPENDENT</a:t>
            </a:r>
          </a:p>
        </p:txBody>
      </p:sp>
    </p:spTree>
    <p:extLst>
      <p:ext uri="{BB962C8B-B14F-4D97-AF65-F5344CB8AC3E}">
        <p14:creationId xmlns:p14="http://schemas.microsoft.com/office/powerpoint/2010/main" val="365629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56" y="-381817"/>
            <a:ext cx="7886700" cy="1325563"/>
          </a:xfrm>
        </p:spPr>
        <p:txBody>
          <a:bodyPr/>
          <a:lstStyle/>
          <a:p>
            <a:r>
              <a:rPr lang="en-US" dirty="0"/>
              <a:t>Mapping of Binary 1:1 Relationship Types</a:t>
            </a:r>
          </a:p>
        </p:txBody>
      </p:sp>
      <p:sp>
        <p:nvSpPr>
          <p:cNvPr id="3" name="Content Placeholder 2"/>
          <p:cNvSpPr>
            <a:spLocks noGrp="1"/>
          </p:cNvSpPr>
          <p:nvPr>
            <p:ph idx="1"/>
          </p:nvPr>
        </p:nvSpPr>
        <p:spPr>
          <a:xfrm>
            <a:off x="594356" y="1045134"/>
            <a:ext cx="7886700" cy="5533019"/>
          </a:xfrm>
        </p:spPr>
        <p:txBody>
          <a:bodyPr>
            <a:normAutofit/>
          </a:bodyPr>
          <a:lstStyle/>
          <a:p>
            <a:r>
              <a:rPr lang="en-US" sz="2400" dirty="0">
                <a:latin typeface="Times New Roman" panose="02020603050405020304" pitchFamily="18" charset="0"/>
                <a:cs typeface="Times New Roman" panose="02020603050405020304" pitchFamily="18" charset="0"/>
              </a:rPr>
              <a:t>Foreign Key approach: </a:t>
            </a:r>
          </a:p>
          <a:p>
            <a:pPr lvl="1"/>
            <a:r>
              <a:rPr lang="en-US" dirty="0">
                <a:latin typeface="Times New Roman" panose="02020603050405020304" pitchFamily="18" charset="0"/>
                <a:cs typeface="Times New Roman" panose="02020603050405020304" pitchFamily="18" charset="0"/>
              </a:rPr>
              <a:t>Choose entity with total participation (say T)</a:t>
            </a:r>
          </a:p>
          <a:p>
            <a:pPr lvl="1"/>
            <a:r>
              <a:rPr lang="en-US" dirty="0">
                <a:latin typeface="Times New Roman" panose="02020603050405020304" pitchFamily="18" charset="0"/>
                <a:cs typeface="Times New Roman" panose="02020603050405020304" pitchFamily="18" charset="0"/>
              </a:rPr>
              <a:t>Add primary key of other entity (say S) to this Relation of T</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is Useful when Participation of one entity to relationship is partial while of other is Total</a:t>
            </a:r>
          </a:p>
        </p:txBody>
      </p:sp>
      <p:graphicFrame>
        <p:nvGraphicFramePr>
          <p:cNvPr id="6" name="Table 5"/>
          <p:cNvGraphicFramePr>
            <a:graphicFrameLocks noGrp="1"/>
          </p:cNvGraphicFramePr>
          <p:nvPr>
            <p:extLst>
              <p:ext uri="{D42A27DB-BD31-4B8C-83A1-F6EECF244321}">
                <p14:modId xmlns:p14="http://schemas.microsoft.com/office/powerpoint/2010/main" val="4290944071"/>
              </p:ext>
            </p:extLst>
          </p:nvPr>
        </p:nvGraphicFramePr>
        <p:xfrm>
          <a:off x="1040777" y="5268713"/>
          <a:ext cx="5514570" cy="370840"/>
        </p:xfrm>
        <a:graphic>
          <a:graphicData uri="http://schemas.openxmlformats.org/drawingml/2006/table">
            <a:tbl>
              <a:tblPr firstRow="1" bandRow="1">
                <a:tableStyleId>{3B4B98B0-60AC-42C2-AFA5-B58CD77FA1E5}</a:tableStyleId>
              </a:tblPr>
              <a:tblGrid>
                <a:gridCol w="1378643">
                  <a:extLst>
                    <a:ext uri="{9D8B030D-6E8A-4147-A177-3AD203B41FA5}">
                      <a16:colId xmlns:a16="http://schemas.microsoft.com/office/drawing/2014/main" val="20000"/>
                    </a:ext>
                  </a:extLst>
                </a:gridCol>
                <a:gridCol w="1378643">
                  <a:extLst>
                    <a:ext uri="{9D8B030D-6E8A-4147-A177-3AD203B41FA5}">
                      <a16:colId xmlns:a16="http://schemas.microsoft.com/office/drawing/2014/main" val="20001"/>
                    </a:ext>
                  </a:extLst>
                </a:gridCol>
                <a:gridCol w="1237576">
                  <a:extLst>
                    <a:ext uri="{9D8B030D-6E8A-4147-A177-3AD203B41FA5}">
                      <a16:colId xmlns:a16="http://schemas.microsoft.com/office/drawing/2014/main" val="20002"/>
                    </a:ext>
                  </a:extLst>
                </a:gridCol>
                <a:gridCol w="1519708">
                  <a:extLst>
                    <a:ext uri="{9D8B030D-6E8A-4147-A177-3AD203B41FA5}">
                      <a16:colId xmlns:a16="http://schemas.microsoft.com/office/drawing/2014/main" val="20003"/>
                    </a:ext>
                  </a:extLst>
                </a:gridCol>
              </a:tblGrid>
              <a:tr h="370840">
                <a:tc>
                  <a:txBody>
                    <a:bodyPr/>
                    <a:lstStyle/>
                    <a:p>
                      <a:pPr algn="ctr"/>
                      <a:r>
                        <a:rPr lang="en-US" sz="1400" dirty="0"/>
                        <a:t>DNAME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sng" dirty="0"/>
                        <a:t>DNUMBER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MGRSSN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u="none" dirty="0"/>
                        <a:t>MGRSTARTDATE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TextBox 6"/>
          <p:cNvSpPr txBox="1"/>
          <p:nvPr/>
        </p:nvSpPr>
        <p:spPr>
          <a:xfrm>
            <a:off x="965916" y="4932612"/>
            <a:ext cx="1761336" cy="369332"/>
          </a:xfrm>
          <a:prstGeom prst="rect">
            <a:avLst/>
          </a:prstGeom>
          <a:noFill/>
        </p:spPr>
        <p:txBody>
          <a:bodyPr wrap="square" rtlCol="0">
            <a:spAutoFit/>
          </a:bodyPr>
          <a:lstStyle/>
          <a:p>
            <a:r>
              <a:rPr lang="en-US" dirty="0"/>
              <a:t>DEPARTMENT</a:t>
            </a:r>
          </a:p>
        </p:txBody>
      </p:sp>
      <p:sp>
        <p:nvSpPr>
          <p:cNvPr id="17" name="TextBox 16"/>
          <p:cNvSpPr txBox="1"/>
          <p:nvPr/>
        </p:nvSpPr>
        <p:spPr>
          <a:xfrm>
            <a:off x="3330416" y="3242587"/>
            <a:ext cx="581652" cy="369332"/>
          </a:xfrm>
          <a:prstGeom prst="rect">
            <a:avLst/>
          </a:prstGeom>
          <a:noFill/>
        </p:spPr>
        <p:txBody>
          <a:bodyPr wrap="square" rtlCol="0">
            <a:spAutoFit/>
          </a:bodyPr>
          <a:lstStyle/>
          <a:p>
            <a:r>
              <a:rPr lang="en-US" dirty="0"/>
              <a:t>1</a:t>
            </a:r>
          </a:p>
        </p:txBody>
      </p:sp>
      <p:sp>
        <p:nvSpPr>
          <p:cNvPr id="18" name="TextBox 17"/>
          <p:cNvSpPr txBox="1"/>
          <p:nvPr/>
        </p:nvSpPr>
        <p:spPr>
          <a:xfrm>
            <a:off x="5758097" y="3283369"/>
            <a:ext cx="646386" cy="369332"/>
          </a:xfrm>
          <a:prstGeom prst="rect">
            <a:avLst/>
          </a:prstGeom>
          <a:noFill/>
        </p:spPr>
        <p:txBody>
          <a:bodyPr wrap="square" rtlCol="0">
            <a:spAutoFit/>
          </a:bodyPr>
          <a:lstStyle/>
          <a:p>
            <a:r>
              <a:rPr lang="en-US" dirty="0"/>
              <a:t>1</a:t>
            </a:r>
          </a:p>
        </p:txBody>
      </p:sp>
      <p:grpSp>
        <p:nvGrpSpPr>
          <p:cNvPr id="4" name="Group 3"/>
          <p:cNvGrpSpPr/>
          <p:nvPr/>
        </p:nvGrpSpPr>
        <p:grpSpPr>
          <a:xfrm>
            <a:off x="110313" y="2240923"/>
            <a:ext cx="3922312" cy="2231759"/>
            <a:chOff x="110313" y="1781675"/>
            <a:chExt cx="3777704" cy="2691008"/>
          </a:xfrm>
        </p:grpSpPr>
        <p:sp>
          <p:nvSpPr>
            <p:cNvPr id="15" name="Rectangle 14"/>
            <p:cNvSpPr/>
            <p:nvPr/>
          </p:nvSpPr>
          <p:spPr>
            <a:xfrm>
              <a:off x="1587062" y="3634163"/>
              <a:ext cx="1408386" cy="630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71385" y="3462783"/>
              <a:ext cx="725214" cy="425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604379" y="3252587"/>
              <a:ext cx="1184323"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20" name="Oval 19"/>
            <p:cNvSpPr/>
            <p:nvPr/>
          </p:nvSpPr>
          <p:spPr>
            <a:xfrm>
              <a:off x="141287" y="2823333"/>
              <a:ext cx="69359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21" name="Straight Connector 20"/>
            <p:cNvCxnSpPr>
              <a:stCxn id="20" idx="6"/>
              <a:endCxn id="19" idx="1"/>
            </p:cNvCxnSpPr>
            <p:nvPr/>
          </p:nvCxnSpPr>
          <p:spPr>
            <a:xfrm>
              <a:off x="834877" y="3005525"/>
              <a:ext cx="769502" cy="40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1064" y="3471346"/>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23" name="Straight Connector 22"/>
            <p:cNvCxnSpPr>
              <a:stCxn id="22" idx="6"/>
              <a:endCxn id="19" idx="1"/>
            </p:cNvCxnSpPr>
            <p:nvPr/>
          </p:nvCxnSpPr>
          <p:spPr>
            <a:xfrm flipV="1">
              <a:off x="1204069" y="3406476"/>
              <a:ext cx="400310" cy="27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113689" y="2775109"/>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25" name="Straight Connector 24"/>
            <p:cNvCxnSpPr>
              <a:stCxn id="24" idx="5"/>
              <a:endCxn id="19" idx="0"/>
            </p:cNvCxnSpPr>
            <p:nvPr/>
          </p:nvCxnSpPr>
          <p:spPr>
            <a:xfrm>
              <a:off x="1910059" y="3131131"/>
              <a:ext cx="286482" cy="121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413585" y="1781675"/>
              <a:ext cx="1083014"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27" name="Straight Connector 26"/>
            <p:cNvCxnSpPr>
              <a:stCxn id="26" idx="4"/>
              <a:endCxn id="24" idx="0"/>
            </p:cNvCxnSpPr>
            <p:nvPr/>
          </p:nvCxnSpPr>
          <p:spPr>
            <a:xfrm flipH="1">
              <a:off x="1580192" y="2198781"/>
              <a:ext cx="1374900" cy="576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330112" y="1804149"/>
              <a:ext cx="933005"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29" name="Straight Connector 28"/>
            <p:cNvCxnSpPr>
              <a:stCxn id="28" idx="4"/>
            </p:cNvCxnSpPr>
            <p:nvPr/>
          </p:nvCxnSpPr>
          <p:spPr>
            <a:xfrm flipH="1">
              <a:off x="1604379" y="2221255"/>
              <a:ext cx="192236" cy="55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10313" y="1812815"/>
              <a:ext cx="109375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31" name="Straight Connector 30"/>
            <p:cNvCxnSpPr>
              <a:stCxn id="30" idx="5"/>
              <a:endCxn id="24" idx="0"/>
            </p:cNvCxnSpPr>
            <p:nvPr/>
          </p:nvCxnSpPr>
          <p:spPr>
            <a:xfrm>
              <a:off x="1043892" y="2168837"/>
              <a:ext cx="536300" cy="606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207053" y="2503975"/>
              <a:ext cx="933005"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33" name="Straight Connector 32"/>
            <p:cNvCxnSpPr>
              <a:stCxn id="32" idx="4"/>
              <a:endCxn id="19" idx="0"/>
            </p:cNvCxnSpPr>
            <p:nvPr/>
          </p:nvCxnSpPr>
          <p:spPr>
            <a:xfrm flipH="1">
              <a:off x="2196541" y="2943644"/>
              <a:ext cx="477015" cy="308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222130" y="4033014"/>
              <a:ext cx="1451426" cy="439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35" name="Straight Connector 34"/>
            <p:cNvCxnSpPr>
              <a:stCxn id="34" idx="0"/>
              <a:endCxn id="19" idx="2"/>
            </p:cNvCxnSpPr>
            <p:nvPr/>
          </p:nvCxnSpPr>
          <p:spPr>
            <a:xfrm flipV="1">
              <a:off x="1947843" y="3560364"/>
              <a:ext cx="248698" cy="47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860022" y="3954438"/>
              <a:ext cx="1027995" cy="2823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37" name="Straight Connector 36"/>
            <p:cNvCxnSpPr>
              <a:stCxn id="36" idx="0"/>
            </p:cNvCxnSpPr>
            <p:nvPr/>
          </p:nvCxnSpPr>
          <p:spPr>
            <a:xfrm flipH="1" flipV="1">
              <a:off x="2196541" y="3560364"/>
              <a:ext cx="1177479" cy="39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6980350" y="3460808"/>
            <a:ext cx="1572966" cy="281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39" name="Oval 38"/>
          <p:cNvSpPr/>
          <p:nvPr/>
        </p:nvSpPr>
        <p:spPr>
          <a:xfrm>
            <a:off x="7278471" y="2503270"/>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40" name="Straight Connector 39"/>
          <p:cNvCxnSpPr>
            <a:stCxn id="39" idx="4"/>
            <a:endCxn id="38" idx="0"/>
          </p:cNvCxnSpPr>
          <p:nvPr/>
        </p:nvCxnSpPr>
        <p:spPr>
          <a:xfrm flipH="1">
            <a:off x="7766833" y="2867653"/>
            <a:ext cx="38718" cy="59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409128" y="4235161"/>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42" name="Straight Connector 41"/>
          <p:cNvCxnSpPr>
            <a:stCxn id="41" idx="6"/>
            <a:endCxn id="38" idx="2"/>
          </p:cNvCxnSpPr>
          <p:nvPr/>
        </p:nvCxnSpPr>
        <p:spPr>
          <a:xfrm flipV="1">
            <a:off x="6721024" y="3742322"/>
            <a:ext cx="1045809" cy="701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329515" y="4461021"/>
            <a:ext cx="1451426" cy="439669"/>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44" name="Straight Connector 43"/>
          <p:cNvCxnSpPr>
            <a:stCxn id="43" idx="0"/>
            <a:endCxn id="38" idx="2"/>
          </p:cNvCxnSpPr>
          <p:nvPr/>
        </p:nvCxnSpPr>
        <p:spPr>
          <a:xfrm flipH="1" flipV="1">
            <a:off x="7766833" y="3742322"/>
            <a:ext cx="288395" cy="718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9" idx="3"/>
            <a:endCxn id="38" idx="1"/>
          </p:cNvCxnSpPr>
          <p:nvPr/>
        </p:nvCxnSpPr>
        <p:spPr>
          <a:xfrm>
            <a:off x="2891229" y="3588434"/>
            <a:ext cx="4089121" cy="13131"/>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rot="18913936">
            <a:off x="4212779" y="3157349"/>
            <a:ext cx="865457" cy="868060"/>
          </a:xfrm>
          <a:custGeom>
            <a:avLst/>
            <a:gdLst>
              <a:gd name="connsiteX0" fmla="*/ 0 w 842951"/>
              <a:gd name="connsiteY0" fmla="*/ 0 h 854679"/>
              <a:gd name="connsiteX1" fmla="*/ 842951 w 842951"/>
              <a:gd name="connsiteY1" fmla="*/ 0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228067 w 842951"/>
              <a:gd name="connsiteY3" fmla="*/ 624756 h 854679"/>
              <a:gd name="connsiteX4" fmla="*/ 0 w 842951"/>
              <a:gd name="connsiteY4" fmla="*/ 0 h 854679"/>
              <a:gd name="connsiteX0" fmla="*/ 0 w 851895"/>
              <a:gd name="connsiteY0" fmla="*/ 0 h 845663"/>
              <a:gd name="connsiteX1" fmla="*/ 713448 w 851895"/>
              <a:gd name="connsiteY1" fmla="*/ 175642 h 845663"/>
              <a:gd name="connsiteX2" fmla="*/ 851895 w 851895"/>
              <a:gd name="connsiteY2" fmla="*/ 845663 h 845663"/>
              <a:gd name="connsiteX3" fmla="*/ 237011 w 851895"/>
              <a:gd name="connsiteY3" fmla="*/ 615740 h 845663"/>
              <a:gd name="connsiteX4" fmla="*/ 0 w 851895"/>
              <a:gd name="connsiteY4" fmla="*/ 0 h 845663"/>
              <a:gd name="connsiteX0" fmla="*/ 0 w 865457"/>
              <a:gd name="connsiteY0" fmla="*/ 0 h 868060"/>
              <a:gd name="connsiteX1" fmla="*/ 713448 w 865457"/>
              <a:gd name="connsiteY1" fmla="*/ 175642 h 868060"/>
              <a:gd name="connsiteX2" fmla="*/ 865457 w 865457"/>
              <a:gd name="connsiteY2" fmla="*/ 868060 h 868060"/>
              <a:gd name="connsiteX3" fmla="*/ 237011 w 865457"/>
              <a:gd name="connsiteY3" fmla="*/ 615740 h 868060"/>
              <a:gd name="connsiteX4" fmla="*/ 0 w 865457"/>
              <a:gd name="connsiteY4" fmla="*/ 0 h 86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57" h="868060">
                <a:moveTo>
                  <a:pt x="0" y="0"/>
                </a:moveTo>
                <a:lnTo>
                  <a:pt x="713448" y="175642"/>
                </a:lnTo>
                <a:lnTo>
                  <a:pt x="865457" y="868060"/>
                </a:lnTo>
                <a:lnTo>
                  <a:pt x="237011" y="615740"/>
                </a:lnTo>
                <a:lnTo>
                  <a:pt x="0" y="0"/>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p:cNvSpPr txBox="1"/>
          <p:nvPr/>
        </p:nvSpPr>
        <p:spPr>
          <a:xfrm>
            <a:off x="4217634" y="3408283"/>
            <a:ext cx="1084536" cy="307777"/>
          </a:xfrm>
          <a:prstGeom prst="rect">
            <a:avLst/>
          </a:prstGeom>
          <a:noFill/>
        </p:spPr>
        <p:txBody>
          <a:bodyPr wrap="square" rtlCol="0">
            <a:spAutoFit/>
          </a:bodyPr>
          <a:lstStyle/>
          <a:p>
            <a:r>
              <a:rPr lang="en-US" sz="1400" dirty="0"/>
              <a:t>MANAGES</a:t>
            </a:r>
          </a:p>
        </p:txBody>
      </p:sp>
      <p:sp>
        <p:nvSpPr>
          <p:cNvPr id="56" name="Oval 55"/>
          <p:cNvSpPr/>
          <p:nvPr/>
        </p:nvSpPr>
        <p:spPr>
          <a:xfrm>
            <a:off x="7277998" y="4390394"/>
            <a:ext cx="1561739" cy="567976"/>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7" name="Oval 56"/>
          <p:cNvSpPr/>
          <p:nvPr/>
        </p:nvSpPr>
        <p:spPr>
          <a:xfrm>
            <a:off x="5409128" y="2112002"/>
            <a:ext cx="2502780" cy="36438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NumberOfEmployee</a:t>
            </a:r>
            <a:endParaRPr lang="en-US" sz="1400" dirty="0">
              <a:solidFill>
                <a:schemeClr val="tx1"/>
              </a:solidFill>
            </a:endParaRPr>
          </a:p>
        </p:txBody>
      </p:sp>
      <p:cxnSp>
        <p:nvCxnSpPr>
          <p:cNvPr id="58" name="Straight Connector 57"/>
          <p:cNvCxnSpPr>
            <a:stCxn id="57" idx="4"/>
            <a:endCxn id="38" idx="0"/>
          </p:cNvCxnSpPr>
          <p:nvPr/>
        </p:nvCxnSpPr>
        <p:spPr>
          <a:xfrm>
            <a:off x="6660518" y="2476385"/>
            <a:ext cx="1106315" cy="984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7" idx="3"/>
          </p:cNvCxnSpPr>
          <p:nvPr/>
        </p:nvCxnSpPr>
        <p:spPr>
          <a:xfrm>
            <a:off x="5302170" y="3562172"/>
            <a:ext cx="1678180" cy="13993"/>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155908" y="2755188"/>
            <a:ext cx="1301788" cy="213408"/>
          </a:xfrm>
          <a:prstGeom prst="ellipse">
            <a:avLst/>
          </a:prstGeom>
          <a:no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StartDate</a:t>
            </a:r>
            <a:endParaRPr lang="en-US" sz="1400" dirty="0">
              <a:solidFill>
                <a:schemeClr val="tx1"/>
              </a:solidFill>
            </a:endParaRPr>
          </a:p>
        </p:txBody>
      </p:sp>
      <p:cxnSp>
        <p:nvCxnSpPr>
          <p:cNvPr id="70" name="Straight Connector 69"/>
          <p:cNvCxnSpPr>
            <a:stCxn id="69" idx="4"/>
            <a:endCxn id="46" idx="1"/>
          </p:cNvCxnSpPr>
          <p:nvPr/>
        </p:nvCxnSpPr>
        <p:spPr>
          <a:xfrm flipH="1">
            <a:off x="4662843" y="2968596"/>
            <a:ext cx="143959" cy="241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9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Binary 1:1 Relationship Types</a:t>
            </a:r>
          </a:p>
        </p:txBody>
      </p:sp>
      <p:sp>
        <p:nvSpPr>
          <p:cNvPr id="3" name="Content Placeholder 2"/>
          <p:cNvSpPr>
            <a:spLocks noGrp="1"/>
          </p:cNvSpPr>
          <p:nvPr>
            <p:ph idx="1"/>
          </p:nvPr>
        </p:nvSpPr>
        <p:spPr/>
        <p:txBody>
          <a:bodyPr/>
          <a:lstStyle/>
          <a:p>
            <a:r>
              <a:rPr lang="en-US" dirty="0"/>
              <a:t>Merged relation Option: </a:t>
            </a:r>
          </a:p>
          <a:p>
            <a:pPr lvl="1"/>
            <a:r>
              <a:rPr lang="en-US" dirty="0"/>
              <a:t>Merge two entity and the relationship into a single relation</a:t>
            </a:r>
          </a:p>
          <a:p>
            <a:pPr lvl="1"/>
            <a:r>
              <a:rPr lang="en-US" dirty="0"/>
              <a:t>Useful when both </a:t>
            </a:r>
            <a:r>
              <a:rPr lang="en-US" i="1" dirty="0"/>
              <a:t>participations are total.</a:t>
            </a:r>
            <a:endParaRPr lang="en-US" dirty="0"/>
          </a:p>
          <a:p>
            <a:r>
              <a:rPr lang="en-US" i="1" dirty="0"/>
              <a:t>Cross-references:</a:t>
            </a:r>
          </a:p>
          <a:p>
            <a:pPr lvl="1"/>
            <a:r>
              <a:rPr lang="en-US" dirty="0"/>
              <a:t>Set up a third relation R </a:t>
            </a:r>
          </a:p>
          <a:p>
            <a:pPr lvl="1"/>
            <a:r>
              <a:rPr lang="en-US" dirty="0"/>
              <a:t>R includes Primary Key of both entities</a:t>
            </a:r>
          </a:p>
        </p:txBody>
      </p:sp>
      <p:sp>
        <p:nvSpPr>
          <p:cNvPr id="4" name="Rectangle 3"/>
          <p:cNvSpPr/>
          <p:nvPr/>
        </p:nvSpPr>
        <p:spPr>
          <a:xfrm>
            <a:off x="628650" y="4713668"/>
            <a:ext cx="7886700" cy="1281569"/>
          </a:xfrm>
          <a:prstGeom prst="rect">
            <a:avLst/>
          </a:prstGeom>
        </p:spPr>
        <p:txBody>
          <a:bodyPr wrap="square">
            <a:spAutoFit/>
          </a:bodyPr>
          <a:lstStyle/>
          <a:p>
            <a:pPr>
              <a:lnSpc>
                <a:spcPct val="80000"/>
              </a:lnSpc>
              <a:buFont typeface="Wingdings" panose="05000000000000000000" pitchFamily="2" charset="2"/>
              <a:buNone/>
            </a:pPr>
            <a:r>
              <a:rPr lang="en-US" sz="2400" b="1" dirty="0"/>
              <a:t>Example</a:t>
            </a:r>
            <a:r>
              <a:rPr lang="en-US" sz="2400" dirty="0"/>
              <a:t>: 1:1 relation MANAGES is mapped by choosing the participating entity type DEPARTMENT to serve in the role of S, because its participation in the MANAGES relationship type is total.</a:t>
            </a:r>
          </a:p>
        </p:txBody>
      </p:sp>
    </p:spTree>
    <p:extLst>
      <p:ext uri="{BB962C8B-B14F-4D97-AF65-F5344CB8AC3E}">
        <p14:creationId xmlns:p14="http://schemas.microsoft.com/office/powerpoint/2010/main" val="277989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Connector 96"/>
          <p:cNvCxnSpPr/>
          <p:nvPr/>
        </p:nvCxnSpPr>
        <p:spPr>
          <a:xfrm>
            <a:off x="2891229" y="4460304"/>
            <a:ext cx="4089121" cy="13131"/>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Mapping of Binary 1:N Relationship Types</a:t>
            </a:r>
          </a:p>
        </p:txBody>
      </p:sp>
      <p:sp>
        <p:nvSpPr>
          <p:cNvPr id="3" name="Content Placeholder 2"/>
          <p:cNvSpPr>
            <a:spLocks noGrp="1"/>
          </p:cNvSpPr>
          <p:nvPr>
            <p:ph idx="1"/>
          </p:nvPr>
        </p:nvSpPr>
        <p:spPr/>
        <p:txBody>
          <a:bodyPr/>
          <a:lstStyle/>
          <a:p>
            <a:r>
              <a:rPr lang="en-US" dirty="0"/>
              <a:t>Let S be entity at N side</a:t>
            </a:r>
          </a:p>
          <a:p>
            <a:r>
              <a:rPr lang="en-US" dirty="0"/>
              <a:t>Let T be entity at 1 side</a:t>
            </a:r>
          </a:p>
          <a:p>
            <a:r>
              <a:rPr lang="en-US" dirty="0"/>
              <a:t>Include Primary key of T in S as Foreign Key</a:t>
            </a:r>
          </a:p>
          <a:p>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286233057"/>
              </p:ext>
            </p:extLst>
          </p:nvPr>
        </p:nvGraphicFramePr>
        <p:xfrm>
          <a:off x="295603" y="6127233"/>
          <a:ext cx="7648170" cy="370840"/>
        </p:xfrm>
        <a:graphic>
          <a:graphicData uri="http://schemas.openxmlformats.org/drawingml/2006/table">
            <a:tbl>
              <a:tblPr firstRow="1" bandRow="1">
                <a:tableStyleId>{3B4B98B0-60AC-42C2-AFA5-B58CD77FA1E5}</a:tableStyleId>
              </a:tblPr>
              <a:tblGrid>
                <a:gridCol w="764817">
                  <a:extLst>
                    <a:ext uri="{9D8B030D-6E8A-4147-A177-3AD203B41FA5}">
                      <a16:colId xmlns:a16="http://schemas.microsoft.com/office/drawing/2014/main" val="20000"/>
                    </a:ext>
                  </a:extLst>
                </a:gridCol>
                <a:gridCol w="764817">
                  <a:extLst>
                    <a:ext uri="{9D8B030D-6E8A-4147-A177-3AD203B41FA5}">
                      <a16:colId xmlns:a16="http://schemas.microsoft.com/office/drawing/2014/main" val="20001"/>
                    </a:ext>
                  </a:extLst>
                </a:gridCol>
                <a:gridCol w="764817">
                  <a:extLst>
                    <a:ext uri="{9D8B030D-6E8A-4147-A177-3AD203B41FA5}">
                      <a16:colId xmlns:a16="http://schemas.microsoft.com/office/drawing/2014/main" val="20002"/>
                    </a:ext>
                  </a:extLst>
                </a:gridCol>
                <a:gridCol w="764817">
                  <a:extLst>
                    <a:ext uri="{9D8B030D-6E8A-4147-A177-3AD203B41FA5}">
                      <a16:colId xmlns:a16="http://schemas.microsoft.com/office/drawing/2014/main" val="20003"/>
                    </a:ext>
                  </a:extLst>
                </a:gridCol>
                <a:gridCol w="764817">
                  <a:extLst>
                    <a:ext uri="{9D8B030D-6E8A-4147-A177-3AD203B41FA5}">
                      <a16:colId xmlns:a16="http://schemas.microsoft.com/office/drawing/2014/main" val="20004"/>
                    </a:ext>
                  </a:extLst>
                </a:gridCol>
                <a:gridCol w="943511">
                  <a:extLst>
                    <a:ext uri="{9D8B030D-6E8A-4147-A177-3AD203B41FA5}">
                      <a16:colId xmlns:a16="http://schemas.microsoft.com/office/drawing/2014/main" val="20005"/>
                    </a:ext>
                  </a:extLst>
                </a:gridCol>
                <a:gridCol w="586123">
                  <a:extLst>
                    <a:ext uri="{9D8B030D-6E8A-4147-A177-3AD203B41FA5}">
                      <a16:colId xmlns:a16="http://schemas.microsoft.com/office/drawing/2014/main" val="20006"/>
                    </a:ext>
                  </a:extLst>
                </a:gridCol>
                <a:gridCol w="764817">
                  <a:extLst>
                    <a:ext uri="{9D8B030D-6E8A-4147-A177-3AD203B41FA5}">
                      <a16:colId xmlns:a16="http://schemas.microsoft.com/office/drawing/2014/main" val="20007"/>
                    </a:ext>
                  </a:extLst>
                </a:gridCol>
                <a:gridCol w="1005894">
                  <a:extLst>
                    <a:ext uri="{9D8B030D-6E8A-4147-A177-3AD203B41FA5}">
                      <a16:colId xmlns:a16="http://schemas.microsoft.com/office/drawing/2014/main" val="20008"/>
                    </a:ext>
                  </a:extLst>
                </a:gridCol>
                <a:gridCol w="523740">
                  <a:extLst>
                    <a:ext uri="{9D8B030D-6E8A-4147-A177-3AD203B41FA5}">
                      <a16:colId xmlns:a16="http://schemas.microsoft.com/office/drawing/2014/main" val="20009"/>
                    </a:ext>
                  </a:extLst>
                </a:gridCol>
              </a:tblGrid>
              <a:tr h="370840">
                <a:tc>
                  <a:txBody>
                    <a:bodyPr/>
                    <a:lstStyle/>
                    <a:p>
                      <a:r>
                        <a:rPr lang="en-US" dirty="0"/>
                        <a:t>FNAME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u="sng" dirty="0"/>
                        <a:t>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i="1" dirty="0"/>
                        <a:t>SUPERSSN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i="1" dirty="0"/>
                        <a:t>DNO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pSp>
        <p:nvGrpSpPr>
          <p:cNvPr id="15" name="Group 14"/>
          <p:cNvGrpSpPr/>
          <p:nvPr/>
        </p:nvGrpSpPr>
        <p:grpSpPr>
          <a:xfrm>
            <a:off x="4763463" y="1871212"/>
            <a:ext cx="3651405" cy="546906"/>
            <a:chOff x="4763463" y="1871212"/>
            <a:chExt cx="3651405" cy="546906"/>
          </a:xfrm>
        </p:grpSpPr>
        <p:sp>
          <p:nvSpPr>
            <p:cNvPr id="4" name="Rectangle 3"/>
            <p:cNvSpPr/>
            <p:nvPr/>
          </p:nvSpPr>
          <p:spPr>
            <a:xfrm>
              <a:off x="4763463" y="1951148"/>
              <a:ext cx="940158" cy="42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t>
              </a:r>
            </a:p>
          </p:txBody>
        </p:sp>
        <p:sp>
          <p:nvSpPr>
            <p:cNvPr id="5" name="Rectangle 4"/>
            <p:cNvSpPr/>
            <p:nvPr/>
          </p:nvSpPr>
          <p:spPr>
            <a:xfrm>
              <a:off x="7474710" y="1951148"/>
              <a:ext cx="940158" cy="42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cxnSp>
          <p:nvCxnSpPr>
            <p:cNvPr id="10" name="Straight Connector 9"/>
            <p:cNvCxnSpPr>
              <a:stCxn id="4" idx="3"/>
              <a:endCxn id="5" idx="1"/>
            </p:cNvCxnSpPr>
            <p:nvPr/>
          </p:nvCxnSpPr>
          <p:spPr>
            <a:xfrm>
              <a:off x="5703621" y="2163650"/>
              <a:ext cx="1771089" cy="0"/>
            </a:xfrm>
            <a:prstGeom prst="line">
              <a:avLst/>
            </a:prstGeom>
          </p:spPr>
          <p:style>
            <a:lnRef idx="2">
              <a:schemeClr val="dk1"/>
            </a:lnRef>
            <a:fillRef idx="1">
              <a:schemeClr val="lt1"/>
            </a:fillRef>
            <a:effectRef idx="0">
              <a:schemeClr val="dk1"/>
            </a:effectRef>
            <a:fontRef idx="minor">
              <a:schemeClr val="dk1"/>
            </a:fontRef>
          </p:style>
        </p:cxnSp>
        <p:sp>
          <p:nvSpPr>
            <p:cNvPr id="13" name="TextBox 12"/>
            <p:cNvSpPr txBox="1"/>
            <p:nvPr/>
          </p:nvSpPr>
          <p:spPr>
            <a:xfrm>
              <a:off x="5845237" y="1871212"/>
              <a:ext cx="194865"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1</a:t>
              </a:r>
            </a:p>
          </p:txBody>
        </p:sp>
        <p:sp>
          <p:nvSpPr>
            <p:cNvPr id="14" name="TextBox 13"/>
            <p:cNvSpPr txBox="1"/>
            <p:nvPr/>
          </p:nvSpPr>
          <p:spPr>
            <a:xfrm>
              <a:off x="7052213" y="1875901"/>
              <a:ext cx="194865"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a:t>
              </a:r>
            </a:p>
          </p:txBody>
        </p:sp>
        <p:sp>
          <p:nvSpPr>
            <p:cNvPr id="6" name="Rectangle 5"/>
            <p:cNvSpPr/>
            <p:nvPr/>
          </p:nvSpPr>
          <p:spPr>
            <a:xfrm rot="2657435">
              <a:off x="6336797" y="1909181"/>
              <a:ext cx="521699" cy="508937"/>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0" name="TextBox 59"/>
          <p:cNvSpPr txBox="1"/>
          <p:nvPr/>
        </p:nvSpPr>
        <p:spPr>
          <a:xfrm>
            <a:off x="3330416" y="4146356"/>
            <a:ext cx="581652" cy="369332"/>
          </a:xfrm>
          <a:prstGeom prst="rect">
            <a:avLst/>
          </a:prstGeom>
          <a:noFill/>
        </p:spPr>
        <p:txBody>
          <a:bodyPr wrap="square" rtlCol="0">
            <a:spAutoFit/>
          </a:bodyPr>
          <a:lstStyle/>
          <a:p>
            <a:r>
              <a:rPr lang="en-US" dirty="0"/>
              <a:t>N</a:t>
            </a:r>
          </a:p>
        </p:txBody>
      </p:sp>
      <p:sp>
        <p:nvSpPr>
          <p:cNvPr id="61" name="TextBox 60"/>
          <p:cNvSpPr txBox="1"/>
          <p:nvPr/>
        </p:nvSpPr>
        <p:spPr>
          <a:xfrm>
            <a:off x="5758097" y="4187138"/>
            <a:ext cx="646386" cy="369332"/>
          </a:xfrm>
          <a:prstGeom prst="rect">
            <a:avLst/>
          </a:prstGeom>
          <a:noFill/>
        </p:spPr>
        <p:txBody>
          <a:bodyPr wrap="square" rtlCol="0">
            <a:spAutoFit/>
          </a:bodyPr>
          <a:lstStyle/>
          <a:p>
            <a:r>
              <a:rPr lang="en-US" dirty="0"/>
              <a:t>1</a:t>
            </a:r>
          </a:p>
        </p:txBody>
      </p:sp>
      <p:sp>
        <p:nvSpPr>
          <p:cNvPr id="65" name="Rectangle 64"/>
          <p:cNvSpPr/>
          <p:nvPr/>
        </p:nvSpPr>
        <p:spPr>
          <a:xfrm>
            <a:off x="1661571" y="4364577"/>
            <a:ext cx="1229658" cy="2552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66" name="Oval 65"/>
          <p:cNvSpPr/>
          <p:nvPr/>
        </p:nvSpPr>
        <p:spPr>
          <a:xfrm>
            <a:off x="142473" y="4008580"/>
            <a:ext cx="720140" cy="3021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SSN</a:t>
            </a:r>
          </a:p>
        </p:txBody>
      </p:sp>
      <p:cxnSp>
        <p:nvCxnSpPr>
          <p:cNvPr id="67" name="Straight Connector 66"/>
          <p:cNvCxnSpPr>
            <a:stCxn id="66" idx="6"/>
            <a:endCxn id="65" idx="1"/>
          </p:cNvCxnSpPr>
          <p:nvPr/>
        </p:nvCxnSpPr>
        <p:spPr>
          <a:xfrm>
            <a:off x="862613" y="4159679"/>
            <a:ext cx="798958" cy="3325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77217" y="4546003"/>
            <a:ext cx="968720"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69" name="Straight Connector 68"/>
          <p:cNvCxnSpPr>
            <a:stCxn id="68" idx="6"/>
            <a:endCxn id="65" idx="1"/>
          </p:cNvCxnSpPr>
          <p:nvPr/>
        </p:nvCxnSpPr>
        <p:spPr>
          <a:xfrm flipV="1">
            <a:off x="1245937" y="4492204"/>
            <a:ext cx="415634" cy="226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152098" y="3968586"/>
            <a:ext cx="968720"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BDATE</a:t>
            </a:r>
          </a:p>
        </p:txBody>
      </p:sp>
      <p:cxnSp>
        <p:nvCxnSpPr>
          <p:cNvPr id="71" name="Straight Connector 70"/>
          <p:cNvCxnSpPr>
            <a:stCxn id="70" idx="5"/>
            <a:endCxn id="65" idx="0"/>
          </p:cNvCxnSpPr>
          <p:nvPr/>
        </p:nvCxnSpPr>
        <p:spPr>
          <a:xfrm>
            <a:off x="1978952" y="4263849"/>
            <a:ext cx="297448" cy="100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501753" y="3144692"/>
            <a:ext cx="1124471"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LNAME</a:t>
            </a:r>
          </a:p>
        </p:txBody>
      </p:sp>
      <p:cxnSp>
        <p:nvCxnSpPr>
          <p:cNvPr id="73" name="Straight Connector 72"/>
          <p:cNvCxnSpPr>
            <a:stCxn id="72" idx="4"/>
            <a:endCxn id="70" idx="0"/>
          </p:cNvCxnSpPr>
          <p:nvPr/>
        </p:nvCxnSpPr>
        <p:spPr>
          <a:xfrm flipH="1">
            <a:off x="1636458" y="3490614"/>
            <a:ext cx="1427530" cy="477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1376805" y="3163331"/>
            <a:ext cx="968720"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MINIT</a:t>
            </a:r>
          </a:p>
        </p:txBody>
      </p:sp>
      <p:cxnSp>
        <p:nvCxnSpPr>
          <p:cNvPr id="75" name="Straight Connector 74"/>
          <p:cNvCxnSpPr>
            <a:stCxn id="74" idx="4"/>
          </p:cNvCxnSpPr>
          <p:nvPr/>
        </p:nvCxnSpPr>
        <p:spPr>
          <a:xfrm flipH="1">
            <a:off x="1661571" y="3509253"/>
            <a:ext cx="199595" cy="45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10313" y="3170518"/>
            <a:ext cx="1135624" cy="3459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FNAME</a:t>
            </a:r>
          </a:p>
        </p:txBody>
      </p:sp>
      <p:cxnSp>
        <p:nvCxnSpPr>
          <p:cNvPr id="77" name="Straight Connector 76"/>
          <p:cNvCxnSpPr>
            <a:stCxn id="76" idx="5"/>
            <a:endCxn id="70" idx="0"/>
          </p:cNvCxnSpPr>
          <p:nvPr/>
        </p:nvCxnSpPr>
        <p:spPr>
          <a:xfrm>
            <a:off x="1079629" y="3465781"/>
            <a:ext cx="556829" cy="502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287315" y="3743724"/>
            <a:ext cx="968720" cy="3646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SEX</a:t>
            </a:r>
          </a:p>
        </p:txBody>
      </p:sp>
      <p:cxnSp>
        <p:nvCxnSpPr>
          <p:cNvPr id="79" name="Straight Connector 78"/>
          <p:cNvCxnSpPr>
            <a:stCxn id="78" idx="4"/>
            <a:endCxn id="65" idx="0"/>
          </p:cNvCxnSpPr>
          <p:nvPr/>
        </p:nvCxnSpPr>
        <p:spPr>
          <a:xfrm flipH="1">
            <a:off x="2276400" y="4108359"/>
            <a:ext cx="495275" cy="256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61689" y="4944833"/>
            <a:ext cx="1506986" cy="3646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ADDRESS</a:t>
            </a:r>
          </a:p>
        </p:txBody>
      </p:sp>
      <p:cxnSp>
        <p:nvCxnSpPr>
          <p:cNvPr id="81" name="Straight Connector 80"/>
          <p:cNvCxnSpPr>
            <a:stCxn id="80" idx="0"/>
            <a:endCxn id="65" idx="2"/>
          </p:cNvCxnSpPr>
          <p:nvPr/>
        </p:nvCxnSpPr>
        <p:spPr>
          <a:xfrm flipV="1">
            <a:off x="815182" y="4619829"/>
            <a:ext cx="1461218" cy="325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2965279" y="4946650"/>
            <a:ext cx="1067346" cy="234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SALARY</a:t>
            </a:r>
          </a:p>
        </p:txBody>
      </p:sp>
      <p:cxnSp>
        <p:nvCxnSpPr>
          <p:cNvPr id="83" name="Straight Connector 82"/>
          <p:cNvCxnSpPr>
            <a:stCxn id="82" idx="0"/>
          </p:cNvCxnSpPr>
          <p:nvPr/>
        </p:nvCxnSpPr>
        <p:spPr>
          <a:xfrm flipH="1" flipV="1">
            <a:off x="2276400" y="4619829"/>
            <a:ext cx="1222552" cy="326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980350" y="4364577"/>
            <a:ext cx="1572966" cy="281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85" name="Oval 84"/>
          <p:cNvSpPr/>
          <p:nvPr/>
        </p:nvSpPr>
        <p:spPr>
          <a:xfrm>
            <a:off x="7278471" y="3407039"/>
            <a:ext cx="1054160" cy="3643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NAME</a:t>
            </a:r>
          </a:p>
        </p:txBody>
      </p:sp>
      <p:cxnSp>
        <p:nvCxnSpPr>
          <p:cNvPr id="86" name="Straight Connector 85"/>
          <p:cNvCxnSpPr>
            <a:stCxn id="85" idx="4"/>
            <a:endCxn id="84" idx="0"/>
          </p:cNvCxnSpPr>
          <p:nvPr/>
        </p:nvCxnSpPr>
        <p:spPr>
          <a:xfrm flipH="1">
            <a:off x="7766833" y="3771422"/>
            <a:ext cx="38718" cy="5931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409128" y="5138930"/>
            <a:ext cx="1311896" cy="4171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NUMBER</a:t>
            </a:r>
          </a:p>
        </p:txBody>
      </p:sp>
      <p:cxnSp>
        <p:nvCxnSpPr>
          <p:cNvPr id="88" name="Straight Connector 87"/>
          <p:cNvCxnSpPr>
            <a:stCxn id="87" idx="6"/>
            <a:endCxn id="84" idx="2"/>
          </p:cNvCxnSpPr>
          <p:nvPr/>
        </p:nvCxnSpPr>
        <p:spPr>
          <a:xfrm flipV="1">
            <a:off x="6721024" y="4646091"/>
            <a:ext cx="1045809" cy="701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329515" y="5364790"/>
            <a:ext cx="1451426" cy="439669"/>
          </a:xfrm>
          <a:prstGeom prst="ellipse">
            <a:avLst/>
          </a:prstGeom>
          <a:no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LOCATION</a:t>
            </a:r>
          </a:p>
        </p:txBody>
      </p:sp>
      <p:cxnSp>
        <p:nvCxnSpPr>
          <p:cNvPr id="90" name="Straight Connector 89"/>
          <p:cNvCxnSpPr>
            <a:stCxn id="89" idx="0"/>
            <a:endCxn id="84" idx="2"/>
          </p:cNvCxnSpPr>
          <p:nvPr/>
        </p:nvCxnSpPr>
        <p:spPr>
          <a:xfrm flipH="1" flipV="1">
            <a:off x="7766833" y="4646091"/>
            <a:ext cx="288395" cy="718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5" idx="3"/>
            <a:endCxn id="84" idx="1"/>
          </p:cNvCxnSpPr>
          <p:nvPr/>
        </p:nvCxnSpPr>
        <p:spPr>
          <a:xfrm>
            <a:off x="2891229" y="4492203"/>
            <a:ext cx="4089121" cy="13131"/>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45"/>
          <p:cNvSpPr/>
          <p:nvPr/>
        </p:nvSpPr>
        <p:spPr>
          <a:xfrm rot="18913936">
            <a:off x="4212779" y="4061118"/>
            <a:ext cx="865457" cy="868060"/>
          </a:xfrm>
          <a:custGeom>
            <a:avLst/>
            <a:gdLst>
              <a:gd name="connsiteX0" fmla="*/ 0 w 842951"/>
              <a:gd name="connsiteY0" fmla="*/ 0 h 854679"/>
              <a:gd name="connsiteX1" fmla="*/ 842951 w 842951"/>
              <a:gd name="connsiteY1" fmla="*/ 0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228067 w 842951"/>
              <a:gd name="connsiteY3" fmla="*/ 624756 h 854679"/>
              <a:gd name="connsiteX4" fmla="*/ 0 w 842951"/>
              <a:gd name="connsiteY4" fmla="*/ 0 h 854679"/>
              <a:gd name="connsiteX0" fmla="*/ 0 w 851895"/>
              <a:gd name="connsiteY0" fmla="*/ 0 h 845663"/>
              <a:gd name="connsiteX1" fmla="*/ 713448 w 851895"/>
              <a:gd name="connsiteY1" fmla="*/ 175642 h 845663"/>
              <a:gd name="connsiteX2" fmla="*/ 851895 w 851895"/>
              <a:gd name="connsiteY2" fmla="*/ 845663 h 845663"/>
              <a:gd name="connsiteX3" fmla="*/ 237011 w 851895"/>
              <a:gd name="connsiteY3" fmla="*/ 615740 h 845663"/>
              <a:gd name="connsiteX4" fmla="*/ 0 w 851895"/>
              <a:gd name="connsiteY4" fmla="*/ 0 h 845663"/>
              <a:gd name="connsiteX0" fmla="*/ 0 w 865457"/>
              <a:gd name="connsiteY0" fmla="*/ 0 h 868060"/>
              <a:gd name="connsiteX1" fmla="*/ 713448 w 865457"/>
              <a:gd name="connsiteY1" fmla="*/ 175642 h 868060"/>
              <a:gd name="connsiteX2" fmla="*/ 865457 w 865457"/>
              <a:gd name="connsiteY2" fmla="*/ 868060 h 868060"/>
              <a:gd name="connsiteX3" fmla="*/ 237011 w 865457"/>
              <a:gd name="connsiteY3" fmla="*/ 615740 h 868060"/>
              <a:gd name="connsiteX4" fmla="*/ 0 w 865457"/>
              <a:gd name="connsiteY4" fmla="*/ 0 h 86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57" h="868060">
                <a:moveTo>
                  <a:pt x="0" y="0"/>
                </a:moveTo>
                <a:lnTo>
                  <a:pt x="713448" y="175642"/>
                </a:lnTo>
                <a:lnTo>
                  <a:pt x="865457" y="868060"/>
                </a:lnTo>
                <a:lnTo>
                  <a:pt x="237011" y="615740"/>
                </a:lnTo>
                <a:lnTo>
                  <a:pt x="0" y="0"/>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a:off x="4090038" y="4301419"/>
            <a:ext cx="1157068" cy="307777"/>
          </a:xfrm>
          <a:prstGeom prst="rect">
            <a:avLst/>
          </a:prstGeom>
          <a:noFill/>
        </p:spPr>
        <p:txBody>
          <a:bodyPr wrap="square" rtlCol="0">
            <a:spAutoFit/>
          </a:bodyPr>
          <a:lstStyle/>
          <a:p>
            <a:r>
              <a:rPr lang="en-US" sz="1400" dirty="0"/>
              <a:t>WORKS_FOR</a:t>
            </a:r>
          </a:p>
        </p:txBody>
      </p:sp>
      <p:sp>
        <p:nvSpPr>
          <p:cNvPr id="95" name="Oval 94"/>
          <p:cNvSpPr/>
          <p:nvPr/>
        </p:nvSpPr>
        <p:spPr>
          <a:xfrm>
            <a:off x="5409128" y="3015771"/>
            <a:ext cx="2502780" cy="36438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NumberOfEmployee</a:t>
            </a:r>
            <a:endParaRPr lang="en-US" sz="1400" dirty="0">
              <a:solidFill>
                <a:schemeClr val="tx1"/>
              </a:solidFill>
            </a:endParaRPr>
          </a:p>
        </p:txBody>
      </p:sp>
      <p:cxnSp>
        <p:nvCxnSpPr>
          <p:cNvPr id="96" name="Straight Connector 95"/>
          <p:cNvCxnSpPr>
            <a:stCxn id="95" idx="4"/>
            <a:endCxn id="84" idx="0"/>
          </p:cNvCxnSpPr>
          <p:nvPr/>
        </p:nvCxnSpPr>
        <p:spPr>
          <a:xfrm>
            <a:off x="6660518" y="3380154"/>
            <a:ext cx="1106315" cy="984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45"/>
          <p:cNvSpPr/>
          <p:nvPr/>
        </p:nvSpPr>
        <p:spPr>
          <a:xfrm rot="18913936">
            <a:off x="1881703" y="5265948"/>
            <a:ext cx="865457" cy="868060"/>
          </a:xfrm>
          <a:custGeom>
            <a:avLst/>
            <a:gdLst>
              <a:gd name="connsiteX0" fmla="*/ 0 w 842951"/>
              <a:gd name="connsiteY0" fmla="*/ 0 h 854679"/>
              <a:gd name="connsiteX1" fmla="*/ 842951 w 842951"/>
              <a:gd name="connsiteY1" fmla="*/ 0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0 w 842951"/>
              <a:gd name="connsiteY3" fmla="*/ 854679 h 854679"/>
              <a:gd name="connsiteX4" fmla="*/ 0 w 842951"/>
              <a:gd name="connsiteY4" fmla="*/ 0 h 854679"/>
              <a:gd name="connsiteX0" fmla="*/ 0 w 842951"/>
              <a:gd name="connsiteY0" fmla="*/ 0 h 854679"/>
              <a:gd name="connsiteX1" fmla="*/ 704504 w 842951"/>
              <a:gd name="connsiteY1" fmla="*/ 184658 h 854679"/>
              <a:gd name="connsiteX2" fmla="*/ 842951 w 842951"/>
              <a:gd name="connsiteY2" fmla="*/ 854679 h 854679"/>
              <a:gd name="connsiteX3" fmla="*/ 228067 w 842951"/>
              <a:gd name="connsiteY3" fmla="*/ 624756 h 854679"/>
              <a:gd name="connsiteX4" fmla="*/ 0 w 842951"/>
              <a:gd name="connsiteY4" fmla="*/ 0 h 854679"/>
              <a:gd name="connsiteX0" fmla="*/ 0 w 851895"/>
              <a:gd name="connsiteY0" fmla="*/ 0 h 845663"/>
              <a:gd name="connsiteX1" fmla="*/ 713448 w 851895"/>
              <a:gd name="connsiteY1" fmla="*/ 175642 h 845663"/>
              <a:gd name="connsiteX2" fmla="*/ 851895 w 851895"/>
              <a:gd name="connsiteY2" fmla="*/ 845663 h 845663"/>
              <a:gd name="connsiteX3" fmla="*/ 237011 w 851895"/>
              <a:gd name="connsiteY3" fmla="*/ 615740 h 845663"/>
              <a:gd name="connsiteX4" fmla="*/ 0 w 851895"/>
              <a:gd name="connsiteY4" fmla="*/ 0 h 845663"/>
              <a:gd name="connsiteX0" fmla="*/ 0 w 865457"/>
              <a:gd name="connsiteY0" fmla="*/ 0 h 868060"/>
              <a:gd name="connsiteX1" fmla="*/ 713448 w 865457"/>
              <a:gd name="connsiteY1" fmla="*/ 175642 h 868060"/>
              <a:gd name="connsiteX2" fmla="*/ 865457 w 865457"/>
              <a:gd name="connsiteY2" fmla="*/ 868060 h 868060"/>
              <a:gd name="connsiteX3" fmla="*/ 237011 w 865457"/>
              <a:gd name="connsiteY3" fmla="*/ 615740 h 868060"/>
              <a:gd name="connsiteX4" fmla="*/ 0 w 865457"/>
              <a:gd name="connsiteY4" fmla="*/ 0 h 868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57" h="868060">
                <a:moveTo>
                  <a:pt x="0" y="0"/>
                </a:moveTo>
                <a:lnTo>
                  <a:pt x="713448" y="175642"/>
                </a:lnTo>
                <a:lnTo>
                  <a:pt x="865457" y="868060"/>
                </a:lnTo>
                <a:lnTo>
                  <a:pt x="237011" y="615740"/>
                </a:lnTo>
                <a:lnTo>
                  <a:pt x="0" y="0"/>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p:cNvSpPr txBox="1"/>
          <p:nvPr/>
        </p:nvSpPr>
        <p:spPr>
          <a:xfrm>
            <a:off x="1733145" y="5527716"/>
            <a:ext cx="1157068" cy="307777"/>
          </a:xfrm>
          <a:prstGeom prst="rect">
            <a:avLst/>
          </a:prstGeom>
          <a:noFill/>
        </p:spPr>
        <p:txBody>
          <a:bodyPr wrap="square" rtlCol="0">
            <a:spAutoFit/>
          </a:bodyPr>
          <a:lstStyle/>
          <a:p>
            <a:r>
              <a:rPr lang="en-US" sz="1400" dirty="0"/>
              <a:t>SUPERVISION</a:t>
            </a:r>
          </a:p>
        </p:txBody>
      </p:sp>
      <p:cxnSp>
        <p:nvCxnSpPr>
          <p:cNvPr id="106" name="Straight Connector 105"/>
          <p:cNvCxnSpPr>
            <a:stCxn id="65" idx="2"/>
            <a:endCxn id="105" idx="1"/>
          </p:cNvCxnSpPr>
          <p:nvPr/>
        </p:nvCxnSpPr>
        <p:spPr>
          <a:xfrm flipH="1">
            <a:off x="1733145" y="4619829"/>
            <a:ext cx="543255" cy="1061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65" idx="2"/>
            <a:endCxn id="105" idx="3"/>
          </p:cNvCxnSpPr>
          <p:nvPr/>
        </p:nvCxnSpPr>
        <p:spPr>
          <a:xfrm>
            <a:off x="2276400" y="4619829"/>
            <a:ext cx="613813" cy="1061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73998" y="5254985"/>
            <a:ext cx="1184238" cy="584775"/>
          </a:xfrm>
          <a:prstGeom prst="rect">
            <a:avLst/>
          </a:prstGeom>
          <a:noFill/>
        </p:spPr>
        <p:txBody>
          <a:bodyPr wrap="square" rtlCol="0">
            <a:spAutoFit/>
          </a:bodyPr>
          <a:lstStyle/>
          <a:p>
            <a:pPr algn="r"/>
            <a:r>
              <a:rPr lang="en-US" sz="1400" dirty="0"/>
              <a:t>Supervisor</a:t>
            </a:r>
          </a:p>
          <a:p>
            <a:pPr algn="r"/>
            <a:r>
              <a:rPr lang="en-US" dirty="0"/>
              <a:t>1</a:t>
            </a:r>
          </a:p>
        </p:txBody>
      </p:sp>
      <p:sp>
        <p:nvSpPr>
          <p:cNvPr id="114" name="TextBox 113"/>
          <p:cNvSpPr txBox="1"/>
          <p:nvPr/>
        </p:nvSpPr>
        <p:spPr>
          <a:xfrm>
            <a:off x="2854294" y="5255960"/>
            <a:ext cx="1289315" cy="584775"/>
          </a:xfrm>
          <a:prstGeom prst="rect">
            <a:avLst/>
          </a:prstGeom>
          <a:noFill/>
        </p:spPr>
        <p:txBody>
          <a:bodyPr wrap="square" rtlCol="0">
            <a:spAutoFit/>
          </a:bodyPr>
          <a:lstStyle/>
          <a:p>
            <a:r>
              <a:rPr lang="en-US" sz="1400" dirty="0"/>
              <a:t>Supervisee</a:t>
            </a:r>
            <a:endParaRPr lang="en-US" dirty="0"/>
          </a:p>
          <a:p>
            <a:r>
              <a:rPr lang="en-US" dirty="0"/>
              <a:t>N</a:t>
            </a:r>
          </a:p>
        </p:txBody>
      </p:sp>
      <p:sp>
        <p:nvSpPr>
          <p:cNvPr id="116" name="TextBox 115"/>
          <p:cNvSpPr txBox="1"/>
          <p:nvPr/>
        </p:nvSpPr>
        <p:spPr>
          <a:xfrm>
            <a:off x="254858" y="5832666"/>
            <a:ext cx="1359241" cy="369332"/>
          </a:xfrm>
          <a:prstGeom prst="rect">
            <a:avLst/>
          </a:prstGeom>
          <a:noFill/>
        </p:spPr>
        <p:txBody>
          <a:bodyPr wrap="square" rtlCol="0">
            <a:spAutoFit/>
          </a:bodyPr>
          <a:lstStyle/>
          <a:p>
            <a:r>
              <a:rPr lang="en-US" dirty="0"/>
              <a:t>EMPLOYEE</a:t>
            </a:r>
          </a:p>
        </p:txBody>
      </p:sp>
    </p:spTree>
    <p:extLst>
      <p:ext uri="{BB962C8B-B14F-4D97-AF65-F5344CB8AC3E}">
        <p14:creationId xmlns:p14="http://schemas.microsoft.com/office/powerpoint/2010/main" val="31386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6F0C7C-95CD-4157-B59F-1693F8160B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1066</Words>
  <Application>Microsoft Office PowerPoint</Application>
  <PresentationFormat>On-screen Show (4:3)</PresentationFormat>
  <Paragraphs>335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MODULE – 1 ER to Relational Model</vt:lpstr>
      <vt:lpstr>Mapping of Regular Entity</vt:lpstr>
      <vt:lpstr>PowerPoint Presentation</vt:lpstr>
      <vt:lpstr>PowerPoint Presentation</vt:lpstr>
      <vt:lpstr>Mapping of weak entity types</vt:lpstr>
      <vt:lpstr>PowerPoint Presentation</vt:lpstr>
      <vt:lpstr>Mapping of Binary 1:1 Relationship Types</vt:lpstr>
      <vt:lpstr>Mapping of Binary 1:1 Relationship Types</vt:lpstr>
      <vt:lpstr>Mapping of Binary 1:N Relationship Types</vt:lpstr>
      <vt:lpstr>PowerPoint Presentation</vt:lpstr>
      <vt:lpstr>Mapping of Binary M:N Relationship Types</vt:lpstr>
      <vt:lpstr>PowerPoint Presentation</vt:lpstr>
      <vt:lpstr>Mapping of Multivalued Attributes</vt:lpstr>
      <vt:lpstr>Mapping of N-ary Relationship Types</vt:lpstr>
      <vt:lpstr>PowerPoint Presentation</vt:lpstr>
      <vt:lpstr> Summary of Mapping constructs and constraints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2014-01-22T14:45:03Z</dcterms:created>
  <dcterms:modified xsi:type="dcterms:W3CDTF">2022-02-19T12:29:21Z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TC034629029991</vt:lpwstr>
  </property>
</Properties>
</file>