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403" r:id="rId2"/>
    <p:sldId id="448" r:id="rId3"/>
    <p:sldId id="413" r:id="rId4"/>
    <p:sldId id="509" r:id="rId5"/>
    <p:sldId id="510" r:id="rId6"/>
    <p:sldId id="515" r:id="rId7"/>
    <p:sldId id="511" r:id="rId8"/>
    <p:sldId id="512" r:id="rId9"/>
    <p:sldId id="513" r:id="rId10"/>
    <p:sldId id="514" r:id="rId11"/>
    <p:sldId id="447" r:id="rId12"/>
    <p:sldId id="516" r:id="rId13"/>
    <p:sldId id="517" r:id="rId14"/>
    <p:sldId id="518" r:id="rId15"/>
    <p:sldId id="519" r:id="rId16"/>
    <p:sldId id="520" r:id="rId17"/>
    <p:sldId id="531" r:id="rId18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0" d="100"/>
          <a:sy n="70" d="100"/>
        </p:scale>
        <p:origin x="-1156" y="-48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76281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5635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 smtClean="0"/>
              <a:t>Module II</a:t>
            </a:r>
            <a:endParaRPr lang="en-US" altLang="en-US" sz="3200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Distributed Database Concepts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Distributed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ease and flexibility of application development</a:t>
            </a:r>
          </a:p>
          <a:p>
            <a:pPr lvl="1"/>
            <a:r>
              <a:rPr lang="en-US" dirty="0"/>
              <a:t>Development at geographically dispersed sites</a:t>
            </a:r>
          </a:p>
          <a:p>
            <a:r>
              <a:rPr lang="en-US" dirty="0"/>
              <a:t>Increased availability</a:t>
            </a:r>
          </a:p>
          <a:p>
            <a:pPr lvl="1"/>
            <a:r>
              <a:rPr lang="en-US" dirty="0"/>
              <a:t>Isolate faults to their site of origin</a:t>
            </a:r>
          </a:p>
          <a:p>
            <a:r>
              <a:rPr lang="en-US" dirty="0"/>
              <a:t>Improved performance</a:t>
            </a:r>
          </a:p>
          <a:p>
            <a:pPr lvl="1"/>
            <a:r>
              <a:rPr lang="en-US" dirty="0"/>
              <a:t>Data localization</a:t>
            </a:r>
          </a:p>
          <a:p>
            <a:r>
              <a:rPr lang="en-US" dirty="0"/>
              <a:t>Easier expansion via scalability</a:t>
            </a:r>
          </a:p>
          <a:p>
            <a:pPr lvl="1"/>
            <a:r>
              <a:rPr lang="en-US" dirty="0"/>
              <a:t>Easier than in non-distributed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1987183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1068387"/>
          </a:xfrm>
        </p:spPr>
        <p:txBody>
          <a:bodyPr/>
          <a:lstStyle/>
          <a:p>
            <a:r>
              <a:rPr lang="en-US" altLang="en-US" sz="2800" dirty="0"/>
              <a:t>23.2 Data Fragmentation, Replication, and Allocation Techniques for Distributed Database Design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Fragments</a:t>
            </a:r>
          </a:p>
          <a:p>
            <a:pPr lvl="1"/>
            <a:r>
              <a:rPr lang="en-US" altLang="en-US" dirty="0"/>
              <a:t>Logical units of the </a:t>
            </a:r>
            <a:r>
              <a:rPr lang="en-US" altLang="en-US" dirty="0" smtClean="0"/>
              <a:t>database (EMP, DEPT, PR, W</a:t>
            </a:r>
            <a:r>
              <a:rPr lang="en-US" altLang="en-US" smtClean="0"/>
              <a:t>, DEP)</a:t>
            </a:r>
            <a:endParaRPr lang="en-US" altLang="en-US" dirty="0"/>
          </a:p>
          <a:p>
            <a:r>
              <a:rPr lang="en-US" dirty="0"/>
              <a:t>Horizontal fragmentation (sharding)</a:t>
            </a:r>
          </a:p>
          <a:p>
            <a:pPr lvl="1"/>
            <a:r>
              <a:rPr lang="en-US" dirty="0"/>
              <a:t>Horizontal fragment or shard of a relation is a subset of the tuples in that relation</a:t>
            </a:r>
          </a:p>
          <a:p>
            <a:pPr lvl="1"/>
            <a:r>
              <a:rPr lang="en-US" dirty="0"/>
              <a:t>Can be specified by condition on one or more attributes or by some other method</a:t>
            </a:r>
          </a:p>
          <a:p>
            <a:pPr lvl="1"/>
            <a:r>
              <a:rPr lang="en-US" dirty="0"/>
              <a:t>Groups rows to create subsets of tuples</a:t>
            </a:r>
          </a:p>
          <a:p>
            <a:pPr lvl="2"/>
            <a:r>
              <a:rPr lang="en-US" dirty="0"/>
              <a:t>Each subset has a certain logical meaning</a:t>
            </a:r>
          </a:p>
          <a:p>
            <a:endParaRPr lang="en-US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1068387"/>
          </a:xfrm>
        </p:spPr>
        <p:txBody>
          <a:bodyPr/>
          <a:lstStyle/>
          <a:p>
            <a:r>
              <a:rPr lang="en-US" altLang="en-US" dirty="0"/>
              <a:t>Data Fragmentation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Vertical fragmentation</a:t>
            </a:r>
          </a:p>
          <a:p>
            <a:pPr lvl="1"/>
            <a:r>
              <a:rPr lang="en-US" dirty="0"/>
              <a:t>Divides a relation vertically by columns</a:t>
            </a:r>
          </a:p>
          <a:p>
            <a:pPr lvl="1"/>
            <a:r>
              <a:rPr lang="en-US" dirty="0"/>
              <a:t>Keeps only certain attributes of the relation</a:t>
            </a:r>
          </a:p>
          <a:p>
            <a:r>
              <a:rPr lang="en-US" dirty="0"/>
              <a:t>Complete horizontal fragmentation</a:t>
            </a:r>
          </a:p>
          <a:p>
            <a:pPr lvl="1"/>
            <a:r>
              <a:rPr lang="en-US" dirty="0"/>
              <a:t>Apply UNION operation to the fragments to reconstruct relation</a:t>
            </a:r>
          </a:p>
          <a:p>
            <a:r>
              <a:rPr lang="en-US" dirty="0"/>
              <a:t>Complete vertical fragmentation</a:t>
            </a:r>
          </a:p>
          <a:p>
            <a:pPr lvl="1"/>
            <a:r>
              <a:rPr lang="en-US" dirty="0"/>
              <a:t>Apply OUTER UNION or FULL OUTER JOIN operation to reconstruct relation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5638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1068387"/>
          </a:xfrm>
        </p:spPr>
        <p:txBody>
          <a:bodyPr/>
          <a:lstStyle/>
          <a:p>
            <a:r>
              <a:rPr lang="en-US" altLang="en-US" dirty="0"/>
              <a:t>Data Fragmentation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Mixed (hybrid) fragmentation</a:t>
            </a:r>
          </a:p>
          <a:p>
            <a:pPr lvl="1"/>
            <a:r>
              <a:rPr lang="en-US" dirty="0"/>
              <a:t>Combination of horizontal and vertical fragmentations</a:t>
            </a:r>
          </a:p>
          <a:p>
            <a:r>
              <a:rPr lang="en-US" dirty="0"/>
              <a:t>Fragmentation schema</a:t>
            </a:r>
          </a:p>
          <a:p>
            <a:pPr lvl="1"/>
            <a:r>
              <a:rPr lang="en-US" dirty="0"/>
              <a:t>Defines a set of fragments that includes all attributes and tuples in the database</a:t>
            </a:r>
          </a:p>
          <a:p>
            <a:r>
              <a:rPr lang="en-US" dirty="0"/>
              <a:t>Allocation schema</a:t>
            </a:r>
          </a:p>
          <a:p>
            <a:pPr lvl="1"/>
            <a:r>
              <a:rPr lang="en-US" dirty="0"/>
              <a:t>Describes the allocation of fragments to nodes of the DDBS</a:t>
            </a:r>
          </a:p>
          <a:p>
            <a:endParaRPr lang="en-US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23368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Replication and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replicated distributed database</a:t>
            </a:r>
          </a:p>
          <a:p>
            <a:pPr lvl="1"/>
            <a:r>
              <a:rPr lang="en-US" dirty="0"/>
              <a:t>Replication of whole database at every site in distributed system</a:t>
            </a:r>
          </a:p>
          <a:p>
            <a:pPr lvl="1"/>
            <a:r>
              <a:rPr lang="en-US" dirty="0"/>
              <a:t>Improves availability remarkably</a:t>
            </a:r>
          </a:p>
          <a:p>
            <a:pPr lvl="1"/>
            <a:r>
              <a:rPr lang="en-US" dirty="0"/>
              <a:t>Update operations can be slow</a:t>
            </a:r>
          </a:p>
          <a:p>
            <a:r>
              <a:rPr lang="en-US" dirty="0"/>
              <a:t>Nonredundant allocation (no replication)</a:t>
            </a:r>
          </a:p>
          <a:p>
            <a:pPr lvl="1"/>
            <a:r>
              <a:rPr lang="en-US" dirty="0"/>
              <a:t>Each fragment is stored at exactly one 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499384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Replication and Allocation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replication</a:t>
            </a:r>
          </a:p>
          <a:p>
            <a:pPr lvl="1"/>
            <a:r>
              <a:rPr lang="en-US" dirty="0"/>
              <a:t>Some fragments are replicated and others are not</a:t>
            </a:r>
          </a:p>
          <a:p>
            <a:pPr lvl="1"/>
            <a:r>
              <a:rPr lang="en-US" dirty="0"/>
              <a:t>Defined by replication schema</a:t>
            </a:r>
          </a:p>
          <a:p>
            <a:r>
              <a:rPr lang="en-US" dirty="0"/>
              <a:t>Data allocation (data distribution)</a:t>
            </a:r>
          </a:p>
          <a:p>
            <a:pPr lvl="1"/>
            <a:r>
              <a:rPr lang="en-US" dirty="0"/>
              <a:t>Each fragment assigned to a particular site in the distributed system</a:t>
            </a:r>
          </a:p>
          <a:p>
            <a:pPr lvl="1"/>
            <a:r>
              <a:rPr lang="en-US" dirty="0"/>
              <a:t>Choices depend on performance and availability goals of 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81971077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Fragmentation, Allocation, and 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Company with three computer sites</a:t>
            </a:r>
          </a:p>
          <a:p>
            <a:pPr lvl="1"/>
            <a:r>
              <a:rPr lang="en-US" dirty="0"/>
              <a:t>One for each department</a:t>
            </a:r>
          </a:p>
          <a:p>
            <a:pPr lvl="1"/>
            <a:r>
              <a:rPr lang="en-US" dirty="0"/>
              <a:t>Expect frequent access by employees working in the department and projects controlled by that department</a:t>
            </a:r>
          </a:p>
          <a:p>
            <a:r>
              <a:rPr lang="en-US" dirty="0"/>
              <a:t>See Figures 23.2 and 23.3 in the text for example fragmentation among the three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29541097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Distributed Database Systems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Communication autonomy</a:t>
            </a:r>
          </a:p>
          <a:p>
            <a:pPr lvl="1"/>
            <a:r>
              <a:rPr lang="en-US" altLang="en-US" dirty="0"/>
              <a:t>Decide whether to communicate with another component DBS</a:t>
            </a:r>
          </a:p>
          <a:p>
            <a:r>
              <a:rPr lang="en-US" altLang="en-US" dirty="0"/>
              <a:t>Execution autonomy</a:t>
            </a:r>
          </a:p>
          <a:p>
            <a:pPr lvl="1"/>
            <a:r>
              <a:rPr lang="en-US" dirty="0"/>
              <a:t>Execute local operations without interference from external operations by other component DBSs</a:t>
            </a:r>
          </a:p>
          <a:p>
            <a:pPr lvl="1"/>
            <a:r>
              <a:rPr lang="en-US" dirty="0"/>
              <a:t>Ability to decide order of execution</a:t>
            </a:r>
          </a:p>
          <a:p>
            <a:r>
              <a:rPr lang="en-US" altLang="en-US" dirty="0"/>
              <a:t>Association autonomy</a:t>
            </a:r>
          </a:p>
          <a:p>
            <a:pPr lvl="1"/>
            <a:r>
              <a:rPr lang="en-US" dirty="0"/>
              <a:t>Decide whether and how much to share its functionality and resources</a:t>
            </a:r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40379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computing system</a:t>
            </a:r>
          </a:p>
          <a:p>
            <a:pPr lvl="1"/>
            <a:r>
              <a:rPr lang="en-US" dirty="0"/>
              <a:t>Consists of several processing sites or nodes interconnected by a computer network</a:t>
            </a:r>
          </a:p>
          <a:p>
            <a:pPr lvl="1"/>
            <a:r>
              <a:rPr lang="en-US" dirty="0"/>
              <a:t>Nodes cooperate in performing certain tasks</a:t>
            </a:r>
          </a:p>
          <a:p>
            <a:pPr lvl="1"/>
            <a:r>
              <a:rPr lang="en-US" dirty="0"/>
              <a:t>Partitions large task into smaller tasks for efficient solving</a:t>
            </a:r>
          </a:p>
          <a:p>
            <a:r>
              <a:rPr lang="en-US" dirty="0"/>
              <a:t>Big data technologies</a:t>
            </a:r>
          </a:p>
          <a:p>
            <a:pPr lvl="1"/>
            <a:r>
              <a:rPr lang="en-US" dirty="0"/>
              <a:t>Combine distributed and database technologies</a:t>
            </a:r>
          </a:p>
          <a:p>
            <a:pPr lvl="1"/>
            <a:r>
              <a:rPr lang="en-US" dirty="0"/>
              <a:t>Deal with mining vast amounts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7709518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23.1 Distributed Database Concepts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Distributed Database</a:t>
            </a:r>
          </a:p>
          <a:p>
            <a:pPr lvl="1"/>
            <a:r>
              <a:rPr lang="en-US" altLang="en-US" sz="1800" dirty="0" smtClean="0"/>
              <a:t>A collection of multiple logically interrelated databases distributed over computer network, and a distributed DBMS as a software system that manages a distributed database</a:t>
            </a:r>
          </a:p>
          <a:p>
            <a:r>
              <a:rPr lang="en-US" altLang="en-US" sz="2400" dirty="0" smtClean="0"/>
              <a:t>What </a:t>
            </a:r>
            <a:r>
              <a:rPr lang="en-US" altLang="en-US" sz="2400" dirty="0"/>
              <a:t>constitutes a distributed database?</a:t>
            </a:r>
          </a:p>
          <a:p>
            <a:pPr lvl="1"/>
            <a:r>
              <a:rPr lang="en-US" altLang="en-US" sz="2000" dirty="0"/>
              <a:t>Connection of database nodes over computer network</a:t>
            </a:r>
          </a:p>
          <a:p>
            <a:pPr lvl="1"/>
            <a:r>
              <a:rPr lang="en-US" altLang="en-US" sz="2000" dirty="0"/>
              <a:t>Logical interrelation of the connected databases</a:t>
            </a:r>
          </a:p>
          <a:p>
            <a:pPr lvl="1"/>
            <a:r>
              <a:rPr lang="en-US" altLang="en-US" sz="2000" dirty="0"/>
              <a:t>Possible absence of homogeneity among connected nodes</a:t>
            </a:r>
          </a:p>
          <a:p>
            <a:r>
              <a:rPr lang="en-US" altLang="en-US" sz="2400" dirty="0"/>
              <a:t>Distributed database management system (DDBMS)</a:t>
            </a:r>
          </a:p>
          <a:p>
            <a:pPr lvl="1"/>
            <a:r>
              <a:rPr lang="en-US" altLang="en-US" sz="2000" dirty="0"/>
              <a:t>Software system that manages a distributed database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Distributed Database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Local area network</a:t>
            </a:r>
          </a:p>
          <a:p>
            <a:pPr lvl="1"/>
            <a:r>
              <a:rPr lang="en-US" altLang="en-US" dirty="0"/>
              <a:t>Hubs or cables connect sites</a:t>
            </a:r>
          </a:p>
          <a:p>
            <a:r>
              <a:rPr lang="en-US" altLang="en-US" dirty="0"/>
              <a:t>Long-haul or wide area network</a:t>
            </a:r>
          </a:p>
          <a:p>
            <a:pPr lvl="1"/>
            <a:r>
              <a:rPr lang="en-US" altLang="en-US" dirty="0"/>
              <a:t>Telephone lines, cables, wireless, or satellite connections</a:t>
            </a:r>
          </a:p>
          <a:p>
            <a:r>
              <a:rPr lang="en-US" altLang="en-US" dirty="0"/>
              <a:t>Network topology defines communication path</a:t>
            </a:r>
          </a:p>
          <a:p>
            <a:r>
              <a:rPr lang="en-US" altLang="en-US" dirty="0"/>
              <a:t>Transparency</a:t>
            </a:r>
          </a:p>
          <a:p>
            <a:pPr lvl="1"/>
            <a:r>
              <a:rPr lang="en-US" altLang="en-US" dirty="0"/>
              <a:t>Hiding implementation details from the end user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0333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Transparency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Types of transparency</a:t>
            </a:r>
          </a:p>
          <a:p>
            <a:pPr lvl="1"/>
            <a:r>
              <a:rPr lang="en-US" altLang="en-US" dirty="0"/>
              <a:t>Data organization transparency</a:t>
            </a:r>
          </a:p>
          <a:p>
            <a:pPr lvl="2"/>
            <a:r>
              <a:rPr lang="en-US" altLang="en-US" dirty="0"/>
              <a:t>Location transparency</a:t>
            </a:r>
          </a:p>
          <a:p>
            <a:pPr lvl="2"/>
            <a:r>
              <a:rPr lang="en-US" altLang="en-US" dirty="0"/>
              <a:t>Naming transparency</a:t>
            </a:r>
          </a:p>
          <a:p>
            <a:pPr lvl="1"/>
            <a:r>
              <a:rPr lang="en-US" altLang="en-US" dirty="0"/>
              <a:t>Replication transparency</a:t>
            </a:r>
          </a:p>
          <a:p>
            <a:pPr lvl="1"/>
            <a:r>
              <a:rPr lang="en-US" altLang="en-US" dirty="0"/>
              <a:t>Fragmentation transparency</a:t>
            </a:r>
          </a:p>
          <a:p>
            <a:pPr lvl="2"/>
            <a:r>
              <a:rPr lang="en-US" altLang="en-US" dirty="0"/>
              <a:t>Horizontal </a:t>
            </a:r>
            <a:r>
              <a:rPr lang="en-US" altLang="en-US" dirty="0" smtClean="0"/>
              <a:t>fragmentation (</a:t>
            </a:r>
            <a:r>
              <a:rPr lang="en-US" altLang="en-US" dirty="0" err="1" smtClean="0"/>
              <a:t>sharding</a:t>
            </a:r>
            <a:r>
              <a:rPr lang="en-US" altLang="en-US" smtClean="0"/>
              <a:t>)</a:t>
            </a:r>
            <a:endParaRPr lang="en-US" altLang="en-US" dirty="0"/>
          </a:p>
          <a:p>
            <a:pPr lvl="2"/>
            <a:r>
              <a:rPr lang="en-US" altLang="en-US" dirty="0"/>
              <a:t>Vertical fragmentation</a:t>
            </a:r>
          </a:p>
          <a:p>
            <a:pPr lvl="1"/>
            <a:r>
              <a:rPr lang="en-US" altLang="en-US" dirty="0"/>
              <a:t>Design transparency</a:t>
            </a:r>
          </a:p>
          <a:p>
            <a:pPr lvl="1"/>
            <a:r>
              <a:rPr lang="en-US" altLang="en-US" dirty="0"/>
              <a:t>Execution transparency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27366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Databases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CBCCE3FE-FCB0-427A-BC32-764E10629896}" type="slidenum">
              <a:rPr lang="en-US" altLang="en-US" smtClean="0"/>
              <a:pPr>
                <a:defRPr/>
              </a:pPr>
              <a:t>6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65706"/>
            <a:ext cx="7854443" cy="42658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5400" y="6098341"/>
            <a:ext cx="6899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23.1 Data distribution and replication among distributed databases</a:t>
            </a:r>
          </a:p>
        </p:txBody>
      </p:sp>
    </p:spTree>
    <p:extLst>
      <p:ext uri="{BB962C8B-B14F-4D97-AF65-F5344CB8AC3E}">
        <p14:creationId xmlns:p14="http://schemas.microsoft.com/office/powerpoint/2010/main" val="231984136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Availability and Reliability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Availability</a:t>
            </a:r>
          </a:p>
          <a:p>
            <a:pPr lvl="1"/>
            <a:r>
              <a:rPr lang="en-US" dirty="0"/>
              <a:t>Probability that the system is continuously available during a time interval</a:t>
            </a:r>
            <a:endParaRPr lang="en-US" altLang="en-US" dirty="0"/>
          </a:p>
          <a:p>
            <a:r>
              <a:rPr lang="en-US" altLang="en-US" dirty="0"/>
              <a:t>Reliability</a:t>
            </a:r>
          </a:p>
          <a:p>
            <a:pPr lvl="1"/>
            <a:r>
              <a:rPr lang="en-US" altLang="en-US" dirty="0"/>
              <a:t>Probability that the system is running (not down) at a certain time point</a:t>
            </a:r>
          </a:p>
          <a:p>
            <a:r>
              <a:rPr lang="en-US" altLang="en-US" dirty="0"/>
              <a:t>Both directly related to faults, errors, and failures</a:t>
            </a:r>
          </a:p>
          <a:p>
            <a:r>
              <a:rPr lang="en-US" altLang="en-US" dirty="0"/>
              <a:t>Fault-tolerant approaches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23-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65003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and Partition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Horizontal scalability</a:t>
            </a:r>
          </a:p>
          <a:p>
            <a:pPr lvl="1"/>
            <a:r>
              <a:rPr lang="en-US" dirty="0"/>
              <a:t>Expanding the number of nodes in a distributed system</a:t>
            </a:r>
          </a:p>
          <a:p>
            <a:r>
              <a:rPr lang="en-US" dirty="0"/>
              <a:t>Vertical scalability</a:t>
            </a:r>
          </a:p>
          <a:p>
            <a:pPr lvl="1"/>
            <a:r>
              <a:rPr lang="en-US" dirty="0"/>
              <a:t>Expanding capacity of the individual nodes</a:t>
            </a:r>
          </a:p>
          <a:p>
            <a:r>
              <a:rPr lang="en-US" dirty="0"/>
              <a:t>Partition tolerance</a:t>
            </a:r>
          </a:p>
          <a:p>
            <a:pPr lvl="1"/>
            <a:r>
              <a:rPr lang="en-US" dirty="0"/>
              <a:t>System should have the capacity to continue operating while the network is partitioned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3937668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Determines extent to which individual nodes can operate independently</a:t>
            </a:r>
          </a:p>
          <a:p>
            <a:r>
              <a:rPr lang="en-US" dirty="0"/>
              <a:t>Design autonomy</a:t>
            </a:r>
          </a:p>
          <a:p>
            <a:pPr lvl="1"/>
            <a:r>
              <a:rPr lang="en-US" dirty="0"/>
              <a:t>Independence of data model usage and transaction management techniques among nodes</a:t>
            </a:r>
          </a:p>
          <a:p>
            <a:r>
              <a:rPr lang="en-US" dirty="0"/>
              <a:t>Communication autonomy</a:t>
            </a:r>
          </a:p>
          <a:p>
            <a:pPr lvl="1"/>
            <a:r>
              <a:rPr lang="en-US" dirty="0"/>
              <a:t>Determines the extent to which each node can decide on sharing information with other nodes</a:t>
            </a:r>
          </a:p>
          <a:p>
            <a:r>
              <a:rPr lang="en-US" dirty="0"/>
              <a:t>Execution autonomy</a:t>
            </a:r>
          </a:p>
          <a:p>
            <a:pPr lvl="1"/>
            <a:r>
              <a:rPr lang="en-US" dirty="0"/>
              <a:t>Independence of users to act as they please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5039992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3810</TotalTime>
  <Words>774</Words>
  <Application>Microsoft Office PowerPoint</Application>
  <PresentationFormat>Letter Paper (8.5x11 in)</PresentationFormat>
  <Paragraphs>140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Blends</vt:lpstr>
      <vt:lpstr>PowerPoint Presentation</vt:lpstr>
      <vt:lpstr>Introduction</vt:lpstr>
      <vt:lpstr>23.1 Distributed Database Concepts</vt:lpstr>
      <vt:lpstr>Distributed Database Concepts (cont’d.)</vt:lpstr>
      <vt:lpstr>Transparency</vt:lpstr>
      <vt:lpstr>Distributed Databases</vt:lpstr>
      <vt:lpstr>Availability and Reliability</vt:lpstr>
      <vt:lpstr>Scalability and Partition Tolerance</vt:lpstr>
      <vt:lpstr>Autonomy</vt:lpstr>
      <vt:lpstr>Advantages of Distributed Databases</vt:lpstr>
      <vt:lpstr>23.2 Data Fragmentation, Replication, and Allocation Techniques for Distributed Database Design</vt:lpstr>
      <vt:lpstr>Data Fragmentation (cont’d.)</vt:lpstr>
      <vt:lpstr>Data Fragmentation (cont’d.)</vt:lpstr>
      <vt:lpstr>Data Replication and Allocation</vt:lpstr>
      <vt:lpstr>Data Replication and Allocation (cont’d.)</vt:lpstr>
      <vt:lpstr>Example of Fragmentation, Allocation, and Replication</vt:lpstr>
      <vt:lpstr>Types of Distributed Database Systems (cont’d.)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/>
  <cp:keywords/>
  <dc:description/>
  <cp:lastModifiedBy>hp</cp:lastModifiedBy>
  <cp:revision>305</cp:revision>
  <cp:lastPrinted>2001-11-04T00:51:13Z</cp:lastPrinted>
  <dcterms:created xsi:type="dcterms:W3CDTF">2005-02-25T19:46:41Z</dcterms:created>
  <dcterms:modified xsi:type="dcterms:W3CDTF">2021-12-13T06:11:08Z</dcterms:modified>
  <cp:category/>
</cp:coreProperties>
</file>