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03" r:id="rId2"/>
    <p:sldId id="413" r:id="rId3"/>
    <p:sldId id="472" r:id="rId4"/>
    <p:sldId id="473" r:id="rId5"/>
    <p:sldId id="474" r:id="rId6"/>
    <p:sldId id="477" r:id="rId7"/>
    <p:sldId id="478" r:id="rId8"/>
    <p:sldId id="475" r:id="rId9"/>
    <p:sldId id="479" r:id="rId10"/>
    <p:sldId id="476" r:id="rId11"/>
    <p:sldId id="480" r:id="rId12"/>
    <p:sldId id="481" r:id="rId13"/>
    <p:sldId id="447" r:id="rId14"/>
    <p:sldId id="482" r:id="rId15"/>
    <p:sldId id="406" r:id="rId16"/>
    <p:sldId id="483" r:id="rId17"/>
    <p:sldId id="484" r:id="rId18"/>
    <p:sldId id="485" r:id="rId19"/>
    <p:sldId id="486" r:id="rId20"/>
    <p:sldId id="503" r:id="rId21"/>
    <p:sldId id="504" r:id="rId22"/>
    <p:sldId id="505" r:id="rId23"/>
    <p:sldId id="487" r:id="rId24"/>
    <p:sldId id="488" r:id="rId25"/>
    <p:sldId id="489" r:id="rId26"/>
    <p:sldId id="490" r:id="rId27"/>
    <p:sldId id="407" r:id="rId28"/>
    <p:sldId id="491" r:id="rId29"/>
    <p:sldId id="408" r:id="rId30"/>
    <p:sldId id="492" r:id="rId31"/>
    <p:sldId id="493" r:id="rId32"/>
    <p:sldId id="494" r:id="rId33"/>
    <p:sldId id="409" r:id="rId34"/>
    <p:sldId id="495" r:id="rId35"/>
    <p:sldId id="496" r:id="rId36"/>
    <p:sldId id="497" r:id="rId37"/>
    <p:sldId id="498" r:id="rId38"/>
    <p:sldId id="499" r:id="rId39"/>
    <p:sldId id="411" r:id="rId40"/>
    <p:sldId id="500" r:id="rId41"/>
    <p:sldId id="501" r:id="rId42"/>
    <p:sldId id="502" r:id="rId43"/>
    <p:sldId id="412" r:id="rId4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77228"/>
    <a:srgbClr val="6E792B"/>
    <a:srgbClr val="76822E"/>
    <a:srgbClr val="4F571F"/>
    <a:srgbClr val="6F6A07"/>
    <a:srgbClr val="827C08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156" y="13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8C610FF-B444-4873-A7BC-CBF39C51B8D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2366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ECE2DB9-1944-4989-A17C-14D088240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6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5310840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F944102-6CB8-4FC4-A4B3-3C1B6D8C985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464248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B31E992-4A5D-40D8-9EC7-24E98921A3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0642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32956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EBFD489-3F1D-47AE-A1A7-387F0B07545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394291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6B3C160E-FB6D-46CD-ACFE-CDD6D8C938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91134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1DF4838D-7C30-4DE6-940D-00B403B22BD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4066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7A12D029-E693-4170-97A1-AE7D7FCAFB0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9605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C7EC910-BF54-4F4E-B69C-D8E8F58B09C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13177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7FF3489A-B31A-4D3D-947B-F4B75E92A3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4661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A3538E5-DB74-4B71-8480-75E345BDDBA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01813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6F4806D2-27AF-4866-9174-87CB14BE527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78" r:id="rId10"/>
    <p:sldLayoutId id="21474840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MODULE II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File Organization: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Indexing Structures for Files and Physical Database Design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secondary means of accessing a data file</a:t>
            </a:r>
          </a:p>
          <a:p>
            <a:pPr lvl="1"/>
            <a:r>
              <a:rPr lang="en-US" altLang="en-US" dirty="0"/>
              <a:t>Some primary access exists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Indexing field,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Block pointer or record pointer,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Usually need more storage space and longer search time than primary index</a:t>
            </a:r>
          </a:p>
          <a:p>
            <a:pPr lvl="1"/>
            <a:r>
              <a:rPr lang="en-US" altLang="en-US" dirty="0"/>
              <a:t>Improved search time for arbitrary record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23C8827-583C-4BB6-9834-335D958A13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 (cont’d.)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28600" y="3448050"/>
            <a:ext cx="22860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17.4 Dense secondary index (with block pointers) on a nonordering key field of a file.</a:t>
            </a: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95425"/>
            <a:ext cx="4589463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F6232CD-6503-4C5C-89E4-33BE621AF32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577975"/>
            <a:ext cx="8134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066800" y="2878138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17.1 Types of indexes based on the properties of the indexing field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2525713" y="6200775"/>
            <a:ext cx="4084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17.2 Properties of index types</a:t>
            </a:r>
          </a:p>
        </p:txBody>
      </p:sp>
      <p:pic>
        <p:nvPicPr>
          <p:cNvPr id="2663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448050"/>
            <a:ext cx="8096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17.2 Multilevel Indexes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Designed to greatly reduce remaining search space as search is conducted</a:t>
            </a:r>
          </a:p>
          <a:p>
            <a:r>
              <a:rPr lang="en-US" altLang="en-US" dirty="0"/>
              <a:t>Index file</a:t>
            </a:r>
          </a:p>
          <a:p>
            <a:pPr lvl="1"/>
            <a:r>
              <a:rPr lang="en-US" altLang="en-US" dirty="0"/>
              <a:t>Considered first (or base level) of a multilevel index</a:t>
            </a:r>
          </a:p>
          <a:p>
            <a:r>
              <a:rPr lang="en-US" altLang="en-US" dirty="0"/>
              <a:t>Second level</a:t>
            </a:r>
          </a:p>
          <a:p>
            <a:pPr lvl="1"/>
            <a:r>
              <a:rPr lang="en-US" altLang="en-US" dirty="0"/>
              <a:t>Primary index to the first level</a:t>
            </a:r>
          </a:p>
          <a:p>
            <a:r>
              <a:rPr lang="en-US" altLang="en-US" dirty="0"/>
              <a:t>Third level</a:t>
            </a:r>
          </a:p>
          <a:p>
            <a:pPr lvl="1"/>
            <a:r>
              <a:rPr lang="en-US" altLang="en-US" dirty="0"/>
              <a:t>Primary index to the second level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9176D7A-C33A-455C-9934-F8EB7686B7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66214A6-F298-40B4-8F33-2072A6BCAE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69875"/>
            <a:ext cx="53625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68275" y="3048000"/>
            <a:ext cx="29241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17.6 A two-level primary index resembling ISAM (indexed sequential access method) organization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17.3 Dynamic Multilevel Indexes Using B-Trees and B+ </a:t>
            </a:r>
            <a:r>
              <a:rPr lang="en-US" altLang="en-US" dirty="0" smtClean="0"/>
              <a:t>-Trees</a:t>
            </a:r>
            <a:endParaRPr lang="en-US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Tree data structure terminology</a:t>
            </a:r>
          </a:p>
          <a:p>
            <a:pPr lvl="1"/>
            <a:r>
              <a:rPr lang="en-US" altLang="en-US" dirty="0"/>
              <a:t>Tree is formed of nodes</a:t>
            </a:r>
          </a:p>
          <a:p>
            <a:pPr lvl="1"/>
            <a:r>
              <a:rPr lang="en-US" altLang="en-US" dirty="0"/>
              <a:t>Each node (except root) has one parent and zero or more child nodes</a:t>
            </a:r>
          </a:p>
          <a:p>
            <a:pPr lvl="1"/>
            <a:r>
              <a:rPr lang="en-US" altLang="en-US" dirty="0"/>
              <a:t>Leaf node has no child nodes</a:t>
            </a:r>
          </a:p>
          <a:p>
            <a:pPr lvl="2"/>
            <a:r>
              <a:rPr lang="en-US" altLang="en-US" dirty="0"/>
              <a:t>Unbalanced if leaf nodes occur at different levels</a:t>
            </a:r>
          </a:p>
          <a:p>
            <a:pPr lvl="1"/>
            <a:r>
              <a:rPr lang="en-US" altLang="en-US" dirty="0"/>
              <a:t>Nonleaf node called internal node</a:t>
            </a:r>
          </a:p>
          <a:p>
            <a:pPr lvl="1"/>
            <a:r>
              <a:rPr lang="en-US" altLang="en-US" dirty="0"/>
              <a:t>Subtree of node consists of node and all descendant nodes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4A17E36-B978-41C4-9174-808F0C471B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Data Structure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019AA541-B817-47EE-B1CB-D2AE6A6BA73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981200"/>
            <a:ext cx="6696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447800" y="5867400"/>
            <a:ext cx="601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17.7 A tree data structure that shows an unbalanced tree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tree used to guide search for a record</a:t>
            </a:r>
          </a:p>
          <a:p>
            <a:pPr lvl="1"/>
            <a:r>
              <a:rPr lang="en-US" altLang="en-US" dirty="0"/>
              <a:t>Given value of one of record’s fields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4B669FE3-9171-40B9-A958-F779544B92E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124200"/>
            <a:ext cx="6372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1314450" y="6116638"/>
            <a:ext cx="657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17.8 A node in a search tree with pointers to subtrees below it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 (cont’d.)</a:t>
            </a:r>
          </a:p>
        </p:txBody>
      </p:sp>
      <p:sp>
        <p:nvSpPr>
          <p:cNvPr id="327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Algorithms necessary for inserting and deleting search values into and from the tree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8FC302F4-AF38-4251-9141-A321D9FAB7F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2327275" y="5697538"/>
            <a:ext cx="409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17.9 A search tree of order p = 3</a:t>
            </a:r>
          </a:p>
        </p:txBody>
      </p:sp>
      <p:pic>
        <p:nvPicPr>
          <p:cNvPr id="327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148013"/>
            <a:ext cx="6438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800000"/>
                </a:solidFill>
              </a:rPr>
              <a:t>Properties of B-Tree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Provide </a:t>
            </a:r>
            <a:r>
              <a:rPr lang="en-US" altLang="en-US" sz="2400" dirty="0">
                <a:solidFill>
                  <a:srgbClr val="0070C0"/>
                </a:solidFill>
              </a:rPr>
              <a:t>multi-level access structure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Tree is always balanced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Space wasted by deletion never becomes excessive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Each node is at least half-full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Each node in a B-tree of order </a:t>
            </a:r>
            <a:r>
              <a:rPr lang="en-US" altLang="en-US" sz="2400" i="1" dirty="0">
                <a:solidFill>
                  <a:srgbClr val="0070C0"/>
                </a:solidFill>
              </a:rPr>
              <a:t>p</a:t>
            </a:r>
            <a:r>
              <a:rPr lang="en-US" altLang="en-US" sz="2400" dirty="0">
                <a:solidFill>
                  <a:srgbClr val="0070C0"/>
                </a:solidFill>
              </a:rPr>
              <a:t> can have at most </a:t>
            </a:r>
            <a:r>
              <a:rPr lang="en-US" altLang="en-US" sz="2400" i="1" dirty="0">
                <a:solidFill>
                  <a:srgbClr val="0070C0"/>
                </a:solidFill>
              </a:rPr>
              <a:t>p-1</a:t>
            </a:r>
            <a:r>
              <a:rPr lang="en-US" altLang="en-US" sz="2400" dirty="0">
                <a:solidFill>
                  <a:srgbClr val="0070C0"/>
                </a:solidFill>
              </a:rPr>
              <a:t> search </a:t>
            </a:r>
            <a:r>
              <a:rPr lang="en-US" altLang="en-US" sz="2400" dirty="0" smtClean="0">
                <a:solidFill>
                  <a:srgbClr val="0070C0"/>
                </a:solidFill>
              </a:rPr>
              <a:t>values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A root of B-Tree can have children between 2 to P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Order of tree means maximum number of children a node can have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 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2D53B3D-D284-4459-B1C7-87371906F8E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  <a:r>
              <a:rPr lang="en-US" altLang="en-US" b="1" dirty="0"/>
              <a:t> </a:t>
            </a:r>
            <a:r>
              <a:rPr lang="en-US" altLang="en-US" dirty="0"/>
              <a:t>used to speed up record retrieval in response to certain search conditions</a:t>
            </a:r>
          </a:p>
          <a:p>
            <a:r>
              <a:rPr lang="en-US" altLang="en-US" dirty="0"/>
              <a:t>Index structures provide secondary access paths</a:t>
            </a:r>
          </a:p>
          <a:p>
            <a:r>
              <a:rPr lang="en-US" altLang="en-US" dirty="0"/>
              <a:t>Any field can be used to create an index</a:t>
            </a:r>
          </a:p>
          <a:p>
            <a:pPr lvl="1"/>
            <a:r>
              <a:rPr lang="en-US" altLang="en-US" dirty="0"/>
              <a:t>Multiple indexes can be constructed</a:t>
            </a:r>
          </a:p>
          <a:p>
            <a:r>
              <a:rPr lang="en-US" altLang="en-US" dirty="0"/>
              <a:t>Most indexes based on ordered files</a:t>
            </a:r>
          </a:p>
          <a:p>
            <a:pPr lvl="1"/>
            <a:r>
              <a:rPr lang="en-US" altLang="en-US" dirty="0"/>
              <a:t>Tree data structures organize the index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D956ABD-7BDB-49F0-AA79-4CEC189866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Node</a:t>
            </a:r>
          </a:p>
          <a:p>
            <a:pPr lvl="1"/>
            <a:r>
              <a:rPr lang="en-US" dirty="0" smtClean="0"/>
              <a:t>Internal node can have children between </a:t>
            </a:r>
            <a:r>
              <a:rPr lang="en-US" sz="4000" dirty="0"/>
              <a:t>┌</a:t>
            </a:r>
            <a:r>
              <a:rPr lang="en-US" sz="2800" dirty="0"/>
              <a:t>p</a:t>
            </a:r>
            <a:r>
              <a:rPr lang="en-US" sz="2800" baseline="-25000" dirty="0"/>
              <a:t>/2</a:t>
            </a:r>
            <a:r>
              <a:rPr lang="en-US" sz="4000" dirty="0" smtClean="0"/>
              <a:t>┐</a:t>
            </a:r>
            <a:r>
              <a:rPr lang="en-US" dirty="0" smtClean="0"/>
              <a:t>and p</a:t>
            </a:r>
          </a:p>
          <a:p>
            <a:pPr lvl="1"/>
            <a:r>
              <a:rPr lang="en-US" dirty="0"/>
              <a:t>Internal node can </a:t>
            </a:r>
            <a:r>
              <a:rPr lang="en-US" dirty="0" smtClean="0"/>
              <a:t>have keys </a:t>
            </a:r>
            <a:r>
              <a:rPr lang="en-US" dirty="0" err="1" smtClean="0"/>
              <a:t>between</a:t>
            </a:r>
            <a:r>
              <a:rPr lang="en-US" sz="4000" dirty="0" err="1" smtClean="0"/>
              <a:t>┌</a:t>
            </a:r>
            <a:r>
              <a:rPr lang="en-US" sz="2800" dirty="0" err="1" smtClean="0"/>
              <a:t>p</a:t>
            </a:r>
            <a:r>
              <a:rPr lang="en-US" sz="2800" baseline="-25000" dirty="0" smtClean="0"/>
              <a:t>/2</a:t>
            </a:r>
            <a:r>
              <a:rPr lang="en-US" sz="4000" dirty="0" smtClean="0"/>
              <a:t>┐</a:t>
            </a:r>
            <a:r>
              <a:rPr lang="en-US" dirty="0" smtClean="0"/>
              <a:t>-1 and p – 1</a:t>
            </a:r>
          </a:p>
          <a:p>
            <a:pPr lvl="1"/>
            <a:r>
              <a:rPr lang="en-US" dirty="0" smtClean="0"/>
              <a:t>Internal node is arranged as below</a:t>
            </a:r>
          </a:p>
          <a:p>
            <a:pPr lvl="2"/>
            <a:r>
              <a:rPr lang="en-US" dirty="0" smtClean="0"/>
              <a:t>&lt;p1 &lt;k1,pr1&gt; p2 &lt;k2,pr2&gt;,…,&lt;kn+1, prn+1&gt; </a:t>
            </a:r>
            <a:r>
              <a:rPr lang="en-US" dirty="0" err="1" smtClean="0"/>
              <a:t>pn</a:t>
            </a:r>
            <a:r>
              <a:rPr lang="en-US" dirty="0" smtClean="0"/>
              <a:t>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43000" y="5143500"/>
            <a:ext cx="7086600" cy="6858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		</a:t>
            </a:r>
            <a:r>
              <a:rPr lang="en-US" dirty="0" smtClean="0">
                <a:latin typeface="Arial" charset="0"/>
              </a:rPr>
              <a:t>P</a:t>
            </a:r>
            <a:r>
              <a:rPr lang="en-US" baseline="-25000" dirty="0" smtClean="0">
                <a:latin typeface="Arial" charset="0"/>
              </a:rPr>
              <a:t>2		</a:t>
            </a:r>
            <a:r>
              <a:rPr lang="en-US" dirty="0" smtClean="0">
                <a:latin typeface="Arial" charset="0"/>
              </a:rPr>
              <a:t>P</a:t>
            </a:r>
            <a:r>
              <a:rPr lang="en-US" baseline="-25000" dirty="0" smtClean="0">
                <a:latin typeface="Arial" charset="0"/>
              </a:rPr>
              <a:t>3		</a:t>
            </a:r>
            <a:r>
              <a:rPr lang="en-US" dirty="0" smtClean="0">
                <a:latin typeface="Arial" charset="0"/>
              </a:rPr>
              <a:t>P</a:t>
            </a:r>
            <a:r>
              <a:rPr lang="en-US" baseline="-25000" dirty="0">
                <a:latin typeface="Arial" charset="0"/>
              </a:rPr>
              <a:t>4</a:t>
            </a:r>
            <a:endParaRPr lang="en-IN" baseline="-25000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37511" y="5257800"/>
            <a:ext cx="1066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r1</a:t>
            </a:r>
            <a:endParaRPr kumimoji="0" lang="en-IN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25536" y="5257800"/>
            <a:ext cx="1066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</a:t>
            </a:r>
            <a:r>
              <a:rPr lang="en-US" baseline="-25000" dirty="0">
                <a:latin typeface="Arial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r2</a:t>
            </a:r>
            <a:endParaRPr kumimoji="0" lang="en-IN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34000" y="5257800"/>
            <a:ext cx="10668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</a:t>
            </a:r>
            <a:r>
              <a:rPr lang="en-US" baseline="-25000" dirty="0">
                <a:latin typeface="Arial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r3</a:t>
            </a:r>
            <a:endParaRPr kumimoji="0" lang="en-IN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1219200" y="5715000"/>
            <a:ext cx="1524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971800" y="5638800"/>
            <a:ext cx="1524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>
            <a:off x="5029200" y="5628615"/>
            <a:ext cx="228600" cy="67297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6858000" y="5539589"/>
            <a:ext cx="76200" cy="7088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6876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 Node</a:t>
            </a:r>
          </a:p>
          <a:p>
            <a:pPr lvl="1"/>
            <a:r>
              <a:rPr lang="en-US" sz="2400" dirty="0" smtClean="0"/>
              <a:t>A leaf node can have keys between </a:t>
            </a:r>
            <a:r>
              <a:rPr lang="en-US" sz="3600" dirty="0"/>
              <a:t>┌</a:t>
            </a:r>
            <a:r>
              <a:rPr lang="en-US" sz="2400" dirty="0"/>
              <a:t>p</a:t>
            </a:r>
            <a:r>
              <a:rPr lang="en-US" sz="2400" baseline="-25000" dirty="0"/>
              <a:t>/2</a:t>
            </a:r>
            <a:r>
              <a:rPr lang="en-US" sz="3600" dirty="0"/>
              <a:t>┐</a:t>
            </a:r>
            <a:r>
              <a:rPr lang="en-US" sz="2400" dirty="0"/>
              <a:t> </a:t>
            </a:r>
            <a:r>
              <a:rPr lang="en-US" sz="2400" dirty="0" smtClean="0"/>
              <a:t>-  and p -1</a:t>
            </a:r>
          </a:p>
          <a:p>
            <a:pPr lvl="1"/>
            <a:r>
              <a:rPr lang="en-US" sz="2400" dirty="0" err="1" smtClean="0"/>
              <a:t>Eg</a:t>
            </a:r>
            <a:r>
              <a:rPr lang="en-US" sz="2400" dirty="0" smtClean="0"/>
              <a:t>: let us assume p = 5</a:t>
            </a:r>
          </a:p>
          <a:p>
            <a:pPr lvl="1"/>
            <a:endParaRPr lang="en-US" sz="2400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34016"/>
              </p:ext>
            </p:extLst>
          </p:nvPr>
        </p:nvGraphicFramePr>
        <p:xfrm>
          <a:off x="838200" y="3352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Min No of Keys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 No of Keys</a:t>
                      </a:r>
                      <a:r>
                        <a:rPr lang="en-IN" baseline="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Node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Leaf Node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60054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pPr lvl="1"/>
            <a:r>
              <a:rPr lang="en-US" sz="2000" dirty="0" smtClean="0"/>
              <a:t>1. </a:t>
            </a:r>
            <a:r>
              <a:rPr lang="en-US" sz="2000" dirty="0" err="1" smtClean="0"/>
              <a:t>Eg</a:t>
            </a:r>
            <a:r>
              <a:rPr lang="en-US" sz="2000" dirty="0" smtClean="0"/>
              <a:t>: Keys= A, B, C, D, E, F, G, H, I, J and order = 4</a:t>
            </a:r>
          </a:p>
          <a:p>
            <a:pPr lvl="2"/>
            <a:r>
              <a:rPr lang="en-US" sz="1800" dirty="0" smtClean="0"/>
              <a:t>Root: Min </a:t>
            </a:r>
            <a:r>
              <a:rPr lang="en-US" sz="1800" dirty="0"/>
              <a:t>no of keys = 1, Max no of keys = 3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 smtClean="0"/>
              <a:t>2.  Keys ={2,5,10,11,1,6,9,4,3,12,18,20,25}, p = 4</a:t>
            </a:r>
          </a:p>
          <a:p>
            <a:pPr lvl="2"/>
            <a:r>
              <a:rPr lang="en-US" sz="1800" dirty="0" smtClean="0"/>
              <a:t>Root: Min no of keys = 1, Max no of Keys = 3</a:t>
            </a:r>
          </a:p>
          <a:p>
            <a:pPr lvl="2"/>
            <a:r>
              <a:rPr lang="en-US" sz="1800" dirty="0" smtClean="0"/>
              <a:t>Internal </a:t>
            </a:r>
            <a:r>
              <a:rPr lang="en-US" sz="1800" smtClean="0"/>
              <a:t>node: Min </a:t>
            </a:r>
            <a:r>
              <a:rPr lang="en-US" sz="1800" dirty="0" smtClean="0"/>
              <a:t>no  of keys= [4/2] – 1 = 1, Max no of </a:t>
            </a:r>
            <a:r>
              <a:rPr lang="en-US" sz="1800" smtClean="0"/>
              <a:t>keys = 3 </a:t>
            </a:r>
            <a:endParaRPr lang="en-US" sz="18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051894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 Structures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61CC4DF3-F13F-4409-B131-D261635C0C6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4800"/>
            <a:ext cx="7239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71513" y="5943600"/>
            <a:ext cx="748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17.10 B-tree structures (a) A node in a B-tree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A B-tree of order </a:t>
            </a:r>
            <a:r>
              <a:rPr lang="en-US" altLang="en-US" sz="1600" i="1" dirty="0">
                <a:solidFill>
                  <a:schemeClr val="tx1"/>
                </a:solidFill>
              </a:rPr>
              <a:t>p=3.</a:t>
            </a:r>
            <a:r>
              <a:rPr lang="en-US" altLang="en-US" sz="1600" dirty="0">
                <a:solidFill>
                  <a:schemeClr val="tx1"/>
                </a:solidFill>
              </a:rPr>
              <a:t> The values were inserted in the order 8, 5, 1, 7, 3, 12, 9, 6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</a:t>
            </a:r>
            <a:r>
              <a:rPr lang="en-US" altLang="en-US" dirty="0" smtClean="0"/>
              <a:t>-Trees</a:t>
            </a:r>
            <a:endParaRPr lang="en-US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pointers stored only at the leaf nodes</a:t>
            </a:r>
          </a:p>
          <a:p>
            <a:pPr lvl="1"/>
            <a:r>
              <a:rPr lang="en-US" altLang="en-US" dirty="0"/>
              <a:t>Leaf nodes have an entry for every</a:t>
            </a:r>
            <a:r>
              <a:rPr lang="en-US" altLang="en-US" i="1" dirty="0"/>
              <a:t> </a:t>
            </a:r>
            <a:r>
              <a:rPr lang="en-US" altLang="en-US" dirty="0"/>
              <a:t>value of the search field, and a data pointer to the record if search field is a key field</a:t>
            </a:r>
          </a:p>
          <a:p>
            <a:pPr lvl="1"/>
            <a:r>
              <a:rPr lang="en-US" altLang="en-US" dirty="0"/>
              <a:t>For a nonkey search field, the pointer points to a block containing pointers to the data file records</a:t>
            </a:r>
          </a:p>
          <a:p>
            <a:r>
              <a:rPr lang="en-US" altLang="en-US" dirty="0"/>
              <a:t>Internal nodes</a:t>
            </a:r>
          </a:p>
          <a:p>
            <a:pPr lvl="1"/>
            <a:r>
              <a:rPr lang="en-US" altLang="en-US" dirty="0"/>
              <a:t>Some search field values from the leaf nodes repeated to guide search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99DA2AD-A2AF-4906-9E8B-BF61FF916A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</a:t>
            </a:r>
            <a:r>
              <a:rPr lang="en-US" altLang="en-US" dirty="0" smtClean="0"/>
              <a:t>-Trees </a:t>
            </a:r>
            <a:r>
              <a:rPr lang="en-US" altLang="en-US" dirty="0"/>
              <a:t>(cont’d.)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8CA8AAA9-9196-489D-AD0A-D8D62C71D74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685800" y="58166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17.11 The nodes of a B+-tree (a) Internal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Leaf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and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data pointers</a:t>
            </a: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798638"/>
            <a:ext cx="75533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Searching for a Record With Search Key Field Value K, Using a B+ </a:t>
            </a:r>
            <a:r>
              <a:rPr lang="en-US" altLang="en-US" dirty="0" smtClean="0"/>
              <a:t>-Tree</a:t>
            </a:r>
            <a:endParaRPr lang="en-US" altLang="en-US" dirty="0"/>
          </a:p>
        </p:txBody>
      </p:sp>
      <p:pic>
        <p:nvPicPr>
          <p:cNvPr id="3789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413" y="1752600"/>
            <a:ext cx="4962525" cy="2019300"/>
          </a:xfrm>
        </p:spPr>
      </p:pic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508A692-05E3-4C09-8DF8-E4781E303C84}" type="slidenum">
              <a:rPr lang="en-US" altLang="en-US" sz="1400" smtClean="0">
                <a:solidFill>
                  <a:srgbClr val="990033"/>
                </a:solidFill>
              </a:rPr>
              <a:pPr/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00062" y="6094413"/>
            <a:ext cx="8110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17.2 Searching for a record with search key field value K, using a B+ </a:t>
            </a:r>
            <a:r>
              <a:rPr lang="en-US" altLang="en-US" sz="1600" dirty="0" smtClean="0">
                <a:solidFill>
                  <a:schemeClr val="tx1"/>
                </a:solidFill>
              </a:rPr>
              <a:t>-Tree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3767138"/>
            <a:ext cx="5324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17.4 Indexes on Multiple Keys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attributes involved in many retrieval and update requests</a:t>
            </a:r>
          </a:p>
          <a:p>
            <a:r>
              <a:rPr lang="en-US" altLang="en-US" dirty="0"/>
              <a:t>Composite keys</a:t>
            </a:r>
          </a:p>
          <a:p>
            <a:pPr lvl="1"/>
            <a:r>
              <a:rPr lang="en-US" altLang="en-US" dirty="0"/>
              <a:t>Access structure using key value that combines attributes</a:t>
            </a:r>
          </a:p>
          <a:p>
            <a:r>
              <a:rPr lang="en-US" altLang="en-US" dirty="0"/>
              <a:t>Partitioned hashing</a:t>
            </a:r>
          </a:p>
          <a:p>
            <a:pPr lvl="1"/>
            <a:r>
              <a:rPr lang="en-US" altLang="en-US" dirty="0"/>
              <a:t>Suitable for equality comparisons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Array with one dimension for each search attribute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679105D-A416-45F9-BE61-131F062E6DA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1524000" y="6116638"/>
            <a:ext cx="6205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17.14 Example of a grid array on Dno and Age attributes</a:t>
            </a:r>
          </a:p>
        </p:txBody>
      </p:sp>
      <p:pic>
        <p:nvPicPr>
          <p:cNvPr id="399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832100"/>
            <a:ext cx="683418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17.5 Other Types of Indexes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 indexes</a:t>
            </a:r>
          </a:p>
          <a:p>
            <a:pPr lvl="1"/>
            <a:r>
              <a:rPr lang="en-US" altLang="en-US" dirty="0"/>
              <a:t>Secondary structure for file access</a:t>
            </a:r>
          </a:p>
          <a:p>
            <a:pPr lvl="1"/>
            <a:r>
              <a:rPr lang="en-US" altLang="en-US" dirty="0"/>
              <a:t>Uses hashing on a search key other than the one used for the primary data file organization</a:t>
            </a:r>
          </a:p>
          <a:p>
            <a:pPr lvl="1"/>
            <a:r>
              <a:rPr lang="en-US" altLang="en-US" dirty="0"/>
              <a:t>Index entries of form (</a:t>
            </a:r>
            <a:r>
              <a:rPr lang="en-US" altLang="en-US" i="1" dirty="0"/>
              <a:t>K, P</a:t>
            </a:r>
            <a:r>
              <a:rPr lang="en-US" altLang="en-US" i="1" baseline="-25000" dirty="0"/>
              <a:t>r</a:t>
            </a:r>
            <a:r>
              <a:rPr lang="en-US" altLang="en-US" dirty="0"/>
              <a:t>) or (</a:t>
            </a:r>
            <a:r>
              <a:rPr lang="en-US" altLang="en-US" i="1" dirty="0"/>
              <a:t>K, P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P</a:t>
            </a:r>
            <a:r>
              <a:rPr lang="en-US" altLang="en-US" i="1" baseline="-25000" dirty="0"/>
              <a:t>r</a:t>
            </a:r>
            <a:r>
              <a:rPr lang="en-US" altLang="en-US" dirty="0"/>
              <a:t>: pointer to the record containing the key</a:t>
            </a:r>
          </a:p>
          <a:p>
            <a:pPr lvl="2"/>
            <a:r>
              <a:rPr lang="en-US" altLang="en-US" i="1" dirty="0"/>
              <a:t>P: </a:t>
            </a:r>
            <a:r>
              <a:rPr lang="en-US" altLang="en-US" dirty="0"/>
              <a:t>pointer to the block containing the record for that key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FDB7EA6-AD97-4B5D-9FAC-B43D077795C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17.1 Types of Single-Level Ordered Indexes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index similar to index in a textbook</a:t>
            </a:r>
          </a:p>
          <a:p>
            <a:r>
              <a:rPr lang="en-US" altLang="en-US" dirty="0"/>
              <a:t>Indexing field (attribute)</a:t>
            </a:r>
          </a:p>
          <a:p>
            <a:pPr lvl="1"/>
            <a:r>
              <a:rPr lang="en-US" altLang="en-US" dirty="0"/>
              <a:t>Index stores each value of the index field with list of pointers to all disk blocks that contain records with that field value</a:t>
            </a:r>
          </a:p>
          <a:p>
            <a:r>
              <a:rPr lang="en-US" altLang="en-US" dirty="0"/>
              <a:t>Values in index are ordered</a:t>
            </a:r>
          </a:p>
          <a:p>
            <a:r>
              <a:rPr lang="en-US" altLang="en-US" dirty="0"/>
              <a:t>Primary index</a:t>
            </a:r>
          </a:p>
          <a:p>
            <a:pPr lvl="1"/>
            <a:r>
              <a:rPr lang="en-US" altLang="en-US" dirty="0"/>
              <a:t>Specified on the ordering key field of ordered file of records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0E899D4-EAAF-4272-9042-56A286A359A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Indexes (cont’d.)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9AC4B1EC-2B89-461A-8CB2-15E0ECEDADDE}" type="slidenum">
              <a:rPr lang="en-US" altLang="en-US" sz="1400" smtClean="0">
                <a:solidFill>
                  <a:srgbClr val="990033"/>
                </a:solidFill>
              </a:rPr>
              <a:pPr/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9388"/>
            <a:ext cx="4981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2819400" y="6269038"/>
            <a:ext cx="39195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17.15 Hash-based indexing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Bitmap Indexes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with a large number of rows</a:t>
            </a:r>
          </a:p>
          <a:p>
            <a:r>
              <a:rPr lang="en-US" altLang="en-US" dirty="0"/>
              <a:t>Creates an index for one or more columns</a:t>
            </a:r>
          </a:p>
          <a:p>
            <a:pPr lvl="1"/>
            <a:r>
              <a:rPr lang="en-US" altLang="en-US" dirty="0"/>
              <a:t>Each value or value range in the column is indexed</a:t>
            </a:r>
          </a:p>
          <a:p>
            <a:r>
              <a:rPr lang="en-US" altLang="en-US" dirty="0"/>
              <a:t>Built on one particular value of a particular field</a:t>
            </a:r>
          </a:p>
          <a:p>
            <a:pPr lvl="1"/>
            <a:r>
              <a:rPr lang="en-US" altLang="en-US" dirty="0"/>
              <a:t>Array of bits</a:t>
            </a:r>
          </a:p>
          <a:p>
            <a:r>
              <a:rPr lang="en-US" altLang="en-US" dirty="0"/>
              <a:t>Existence bitmap</a:t>
            </a:r>
          </a:p>
          <a:p>
            <a:r>
              <a:rPr lang="en-US" altLang="en-US" dirty="0"/>
              <a:t>Bitmaps for B+ </a:t>
            </a:r>
            <a:r>
              <a:rPr lang="en-US" altLang="en-US" dirty="0" smtClean="0"/>
              <a:t>-tree </a:t>
            </a:r>
            <a:r>
              <a:rPr lang="en-US" altLang="en-US" dirty="0"/>
              <a:t>leaf nodes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310E591-A6EE-4BFF-BAD7-47734774F60E}" type="slidenum">
              <a:rPr lang="en-US" altLang="en-US" sz="1400" smtClean="0">
                <a:solidFill>
                  <a:srgbClr val="990033"/>
                </a:solidFill>
              </a:rPr>
              <a:pPr/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Function-Based Indexing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resulting from applying some function on a field (or fields) becomes the index key</a:t>
            </a:r>
          </a:p>
          <a:p>
            <a:r>
              <a:rPr lang="en-US" altLang="en-US" dirty="0"/>
              <a:t>Introduced in Oracle relational DBMS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Function UPPER(Lname) returns uppercase representation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Query 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16FFE50-3686-49FF-9842-C957CD806299}" type="slidenum">
              <a:rPr lang="en-US" altLang="en-US" sz="1400" smtClean="0">
                <a:solidFill>
                  <a:srgbClr val="990033"/>
                </a:solidFill>
              </a:rPr>
              <a:pPr/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5800"/>
            <a:ext cx="50387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5524500"/>
            <a:ext cx="2933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17.6 Some General Issues Concerning Indexing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index</a:t>
            </a:r>
          </a:p>
          <a:p>
            <a:pPr lvl="1"/>
            <a:r>
              <a:rPr lang="en-US" altLang="en-US" dirty="0"/>
              <a:t>Pointer specifies physical record address</a:t>
            </a:r>
          </a:p>
          <a:p>
            <a:pPr lvl="1"/>
            <a:r>
              <a:rPr lang="en-US" altLang="en-US" dirty="0"/>
              <a:t>Disadvantage: pointer must be changed if record is moved</a:t>
            </a:r>
          </a:p>
          <a:p>
            <a:r>
              <a:rPr lang="en-US" altLang="en-US" dirty="0"/>
              <a:t>Logical index</a:t>
            </a:r>
          </a:p>
          <a:p>
            <a:pPr lvl="1"/>
            <a:r>
              <a:rPr lang="en-US" altLang="en-US" dirty="0"/>
              <a:t>Used when physical record addresses expected to change frequently</a:t>
            </a:r>
          </a:p>
          <a:p>
            <a:pPr lvl="1"/>
            <a:r>
              <a:rPr lang="en-US" altLang="en-US" dirty="0"/>
              <a:t>Entries of the form (</a:t>
            </a:r>
            <a:r>
              <a:rPr lang="en-US" altLang="en-US" i="1" dirty="0"/>
              <a:t>K, K</a:t>
            </a:r>
            <a:r>
              <a:rPr lang="en-US" altLang="en-US" i="1" baseline="-25000" dirty="0"/>
              <a:t>p</a:t>
            </a:r>
            <a:r>
              <a:rPr lang="en-US" altLang="en-US" dirty="0"/>
              <a:t>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7CFEF169-2FC6-41E3-A7F5-2686D71D8B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 Creation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 of the command to create an index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Unique and cluster keywords optional</a:t>
            </a:r>
          </a:p>
          <a:p>
            <a:pPr lvl="1"/>
            <a:r>
              <a:rPr lang="en-US" altLang="en-US" dirty="0"/>
              <a:t>Order can be ASC or DESC</a:t>
            </a:r>
          </a:p>
          <a:p>
            <a:r>
              <a:rPr lang="en-US" altLang="en-US" dirty="0"/>
              <a:t>Secondary indexes can be created for any primary record organization</a:t>
            </a:r>
          </a:p>
          <a:p>
            <a:pPr lvl="1"/>
            <a:r>
              <a:rPr lang="en-US" altLang="en-US" dirty="0"/>
              <a:t>Complements other primary access methods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92ACF28-4BFF-4078-9B73-50D1B49B96B9}" type="slidenum">
              <a:rPr lang="en-US" altLang="en-US" sz="1400" smtClean="0">
                <a:solidFill>
                  <a:srgbClr val="990033"/>
                </a:solidFill>
              </a:rPr>
              <a:pPr/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883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 of Strings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Strings can be variable length</a:t>
            </a:r>
          </a:p>
          <a:p>
            <a:r>
              <a:rPr lang="en-US" altLang="en-US" dirty="0"/>
              <a:t>Strings may be too long, limiting the fan-out</a:t>
            </a:r>
          </a:p>
          <a:p>
            <a:r>
              <a:rPr lang="en-US" altLang="en-US" dirty="0"/>
              <a:t>Prefix compression</a:t>
            </a:r>
          </a:p>
          <a:p>
            <a:pPr lvl="1"/>
            <a:r>
              <a:rPr lang="en-US" altLang="en-US" dirty="0"/>
              <a:t>Stores only the prefix of the search key adequate to distinguish the keys that are being separated and directed to the subtree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3BA5305-6ED3-4700-AEBC-D2066FFF24AA}" type="slidenum">
              <a:rPr lang="en-US" altLang="en-US" sz="1400" smtClean="0">
                <a:solidFill>
                  <a:srgbClr val="990033"/>
                </a:solidFill>
              </a:rPr>
              <a:pPr/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Tuning Indexes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Tuning goals</a:t>
            </a:r>
          </a:p>
          <a:p>
            <a:pPr lvl="1"/>
            <a:r>
              <a:rPr lang="en-US" altLang="en-US" dirty="0"/>
              <a:t>Dynamically evaluate requirements</a:t>
            </a:r>
          </a:p>
          <a:p>
            <a:pPr lvl="1"/>
            <a:r>
              <a:rPr lang="en-US" altLang="en-US" dirty="0"/>
              <a:t>Reorganize indexes to yield best performance</a:t>
            </a:r>
          </a:p>
          <a:p>
            <a:r>
              <a:rPr lang="en-US" altLang="en-US" dirty="0"/>
              <a:t>Reasons for revising initial index choice </a:t>
            </a:r>
          </a:p>
          <a:p>
            <a:pPr lvl="1"/>
            <a:r>
              <a:rPr lang="en-US" altLang="en-US" dirty="0"/>
              <a:t>Certain queries may take too long to run due to lack of an index</a:t>
            </a:r>
          </a:p>
          <a:p>
            <a:pPr lvl="1"/>
            <a:r>
              <a:rPr lang="en-US" altLang="en-US" dirty="0"/>
              <a:t>Certain indexes may not get utilized</a:t>
            </a:r>
          </a:p>
          <a:p>
            <a:pPr lvl="1"/>
            <a:r>
              <a:rPr lang="en-US" altLang="en-US" dirty="0"/>
              <a:t>Certain indexes may undergo too much updating if based on an attribute that undergoes frequent changes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123298A3-123E-461B-A061-D714DE7D4073}" type="slidenum">
              <a:rPr lang="en-US" altLang="en-US" sz="1400" smtClean="0">
                <a:solidFill>
                  <a:srgbClr val="990033"/>
                </a:solidFill>
              </a:rPr>
              <a:pPr/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Enforcing a key constraint on an attribute</a:t>
            </a:r>
          </a:p>
          <a:p>
            <a:pPr lvl="1"/>
            <a:r>
              <a:rPr lang="en-US" altLang="en-US" dirty="0"/>
              <a:t>Reject insertion if new record has same key attribute as existing record</a:t>
            </a:r>
          </a:p>
          <a:p>
            <a:r>
              <a:rPr lang="en-US" altLang="en-US" dirty="0"/>
              <a:t>Duplicates occur if index is created on a nonkey field</a:t>
            </a:r>
          </a:p>
          <a:p>
            <a:r>
              <a:rPr lang="en-US" altLang="en-US" dirty="0"/>
              <a:t>Fully inverted file</a:t>
            </a:r>
          </a:p>
          <a:p>
            <a:pPr lvl="1"/>
            <a:r>
              <a:rPr lang="en-US" altLang="en-US" dirty="0"/>
              <a:t>Has secondary index on every field</a:t>
            </a:r>
          </a:p>
          <a:p>
            <a:r>
              <a:rPr lang="en-US" altLang="en-US" dirty="0"/>
              <a:t>Indexing hints in queries</a:t>
            </a:r>
          </a:p>
          <a:p>
            <a:pPr lvl="1"/>
            <a:r>
              <a:rPr lang="en-US" altLang="en-US" dirty="0"/>
              <a:t>Suggestions used to expedite query execution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C8091F4-9F5A-4C03-AFDF-C3A4838F49D2}" type="slidenum">
              <a:rPr lang="en-US" altLang="en-US" sz="1400" smtClean="0">
                <a:solidFill>
                  <a:srgbClr val="990033"/>
                </a:solidFill>
              </a:rPr>
              <a:pPr/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 (cont’d.)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Column-based storage of relations</a:t>
            </a:r>
          </a:p>
          <a:p>
            <a:pPr lvl="1"/>
            <a:r>
              <a:rPr lang="en-US" altLang="en-US" dirty="0"/>
              <a:t>Alternative to traditional way of storing relations by row</a:t>
            </a:r>
          </a:p>
          <a:p>
            <a:pPr lvl="1"/>
            <a:r>
              <a:rPr lang="en-US" altLang="en-US" dirty="0"/>
              <a:t>Offers advantages for read-only queries</a:t>
            </a:r>
          </a:p>
          <a:p>
            <a:pPr lvl="1"/>
            <a:r>
              <a:rPr lang="en-US" altLang="en-US" dirty="0"/>
              <a:t>Offers additional freedom in index creation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B23269B-490B-4A5F-B083-91BE6130DED0}" type="slidenum">
              <a:rPr lang="en-US" altLang="en-US" sz="1400" smtClean="0">
                <a:solidFill>
                  <a:srgbClr val="990033"/>
                </a:solidFill>
              </a:rPr>
              <a:pPr/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17.7 Physical Database Design in Relational Databases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design goals</a:t>
            </a:r>
          </a:p>
          <a:p>
            <a:pPr lvl="1"/>
            <a:r>
              <a:rPr lang="en-US" altLang="en-US" dirty="0"/>
              <a:t>Create appropriate structure for data in storage</a:t>
            </a:r>
          </a:p>
          <a:p>
            <a:pPr lvl="1"/>
            <a:r>
              <a:rPr lang="en-US" altLang="en-US" dirty="0"/>
              <a:t>Guarantee good performance</a:t>
            </a:r>
          </a:p>
          <a:p>
            <a:r>
              <a:rPr lang="en-US" altLang="en-US" dirty="0"/>
              <a:t>Must know job mix for particular set of database system applications</a:t>
            </a:r>
          </a:p>
          <a:p>
            <a:r>
              <a:rPr lang="en-US" altLang="en-US" dirty="0"/>
              <a:t>Analyzing the database queries and transactions</a:t>
            </a:r>
          </a:p>
          <a:p>
            <a:pPr lvl="1"/>
            <a:r>
              <a:rPr lang="en-US" altLang="en-US" dirty="0"/>
              <a:t>Information about each retrieval query</a:t>
            </a:r>
          </a:p>
          <a:p>
            <a:pPr lvl="1"/>
            <a:r>
              <a:rPr lang="en-US" altLang="en-US" dirty="0"/>
              <a:t>Information about each update transaction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3ECBE18A-5A13-4A1B-AD53-44400463EA0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index</a:t>
            </a:r>
          </a:p>
          <a:p>
            <a:pPr lvl="1"/>
            <a:r>
              <a:rPr lang="en-US" altLang="en-US" dirty="0"/>
              <a:t>Used if numerous records can have the same value for the ordering field</a:t>
            </a:r>
          </a:p>
          <a:p>
            <a:r>
              <a:rPr lang="en-US" altLang="en-US" dirty="0"/>
              <a:t>Secondary index</a:t>
            </a:r>
          </a:p>
          <a:p>
            <a:pPr lvl="1"/>
            <a:r>
              <a:rPr lang="en-US" altLang="en-US" dirty="0"/>
              <a:t>Can be specified on any nonordering field</a:t>
            </a:r>
          </a:p>
          <a:p>
            <a:pPr lvl="1"/>
            <a:r>
              <a:rPr lang="en-US" altLang="en-US" dirty="0"/>
              <a:t>Data file can have several secondary indexes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2917EA8-6F6A-4AC3-92B2-0EC81985F63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invocation of queries and transactions</a:t>
            </a:r>
          </a:p>
          <a:p>
            <a:pPr lvl="1"/>
            <a:r>
              <a:rPr lang="en-US" altLang="en-US" dirty="0"/>
              <a:t>Expected frequency of using each attribute as a selection or join attribute</a:t>
            </a:r>
          </a:p>
          <a:p>
            <a:pPr lvl="1"/>
            <a:r>
              <a:rPr lang="en-US" altLang="en-US" dirty="0"/>
              <a:t>80-20 rule: 80 percent of processing accounted for by only 20 percent of queries and transactions</a:t>
            </a:r>
          </a:p>
          <a:p>
            <a:r>
              <a:rPr lang="en-US" altLang="en-US" dirty="0"/>
              <a:t>Analyzing the time constraints of queries and transactions</a:t>
            </a:r>
          </a:p>
          <a:p>
            <a:pPr lvl="1"/>
            <a:r>
              <a:rPr lang="en-US" altLang="en-US" dirty="0"/>
              <a:t>Selection attributes associated with time constraints are candidates for primary access structures</a:t>
            </a:r>
          </a:p>
          <a:p>
            <a:pPr lvl="1"/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98FA207-D635-4A8A-8E9F-1E39F1A53C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update operations</a:t>
            </a:r>
          </a:p>
          <a:p>
            <a:pPr lvl="1"/>
            <a:r>
              <a:rPr lang="en-US" altLang="en-US" dirty="0"/>
              <a:t>Minimize number of access paths for a frequently-updated file</a:t>
            </a:r>
          </a:p>
          <a:p>
            <a:pPr lvl="2"/>
            <a:r>
              <a:rPr lang="en-US" altLang="en-US" dirty="0"/>
              <a:t>Updating the access paths themselves slows down update operations</a:t>
            </a:r>
          </a:p>
          <a:p>
            <a:r>
              <a:rPr lang="en-US" altLang="en-US" dirty="0"/>
              <a:t>Analyzing the uniqueness constraints on attributes</a:t>
            </a:r>
          </a:p>
          <a:p>
            <a:pPr lvl="1"/>
            <a:r>
              <a:rPr lang="en-US" altLang="en-US" dirty="0"/>
              <a:t>Access paths should be specified on all </a:t>
            </a:r>
            <a:r>
              <a:rPr lang="en-US" altLang="en-US" i="1" dirty="0"/>
              <a:t>candidate key </a:t>
            </a:r>
            <a:r>
              <a:rPr lang="en-US" altLang="en-US" dirty="0"/>
              <a:t>attributes that are either the primary key of a file or unique attributes</a:t>
            </a:r>
          </a:p>
          <a:p>
            <a:pPr lvl="1"/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82BCB53-0E8A-4034-8868-DDE1ACBF09A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Decisions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decisions about indexing</a:t>
            </a:r>
          </a:p>
          <a:p>
            <a:pPr lvl="1"/>
            <a:r>
              <a:rPr lang="en-US" altLang="en-US" dirty="0"/>
              <a:t>Whether to index an attribute</a:t>
            </a:r>
          </a:p>
          <a:p>
            <a:pPr lvl="2"/>
            <a:r>
              <a:rPr lang="en-US" altLang="en-US" dirty="0"/>
              <a:t>Attribute is a key or used by a query</a:t>
            </a:r>
          </a:p>
          <a:p>
            <a:pPr lvl="1"/>
            <a:r>
              <a:rPr lang="en-US" altLang="en-US" dirty="0"/>
              <a:t>What attribute(s) to index on</a:t>
            </a:r>
          </a:p>
          <a:p>
            <a:pPr lvl="2"/>
            <a:r>
              <a:rPr lang="en-US" altLang="en-US" dirty="0"/>
              <a:t>Single or multiple</a:t>
            </a:r>
          </a:p>
          <a:p>
            <a:pPr lvl="1"/>
            <a:r>
              <a:rPr lang="en-US" altLang="en-US" dirty="0"/>
              <a:t>Whether to set up a clustered index</a:t>
            </a:r>
          </a:p>
          <a:p>
            <a:pPr lvl="2"/>
            <a:r>
              <a:rPr lang="en-US" altLang="en-US" dirty="0"/>
              <a:t>One per table</a:t>
            </a:r>
          </a:p>
          <a:p>
            <a:pPr lvl="1"/>
            <a:r>
              <a:rPr lang="en-US" altLang="en-US" dirty="0"/>
              <a:t>Whether to use a hash index over a tree index</a:t>
            </a:r>
          </a:p>
          <a:p>
            <a:pPr lvl="2"/>
            <a:r>
              <a:rPr lang="en-US" altLang="en-US" dirty="0"/>
              <a:t>Hash indexes do not support range queries</a:t>
            </a:r>
          </a:p>
          <a:p>
            <a:pPr lvl="1"/>
            <a:r>
              <a:rPr lang="en-US" altLang="en-US" dirty="0"/>
              <a:t>Whether to use dynamic hashing</a:t>
            </a:r>
          </a:p>
          <a:p>
            <a:pPr lvl="2"/>
            <a:r>
              <a:rPr lang="en-US" altLang="en-US" dirty="0"/>
              <a:t>Appropriate for very volatile files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CBE5A86-E8AB-4C0A-8DC0-5D57AC68E948}" type="slidenum">
              <a:rPr lang="en-US" altLang="en-US" sz="1400" smtClean="0">
                <a:solidFill>
                  <a:srgbClr val="990033"/>
                </a:solidFill>
              </a:rPr>
              <a:pPr/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17.8 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 are access structures that improve efficiency of record retrieval from a data file</a:t>
            </a:r>
          </a:p>
          <a:p>
            <a:r>
              <a:rPr lang="en-US" altLang="en-US" dirty="0"/>
              <a:t>Ordered single-level index types</a:t>
            </a:r>
          </a:p>
          <a:p>
            <a:pPr lvl="1"/>
            <a:r>
              <a:rPr lang="en-US" altLang="en-US" dirty="0"/>
              <a:t>Primary, clustering, and secondary</a:t>
            </a:r>
          </a:p>
          <a:p>
            <a:r>
              <a:rPr lang="en-US" altLang="en-US" dirty="0"/>
              <a:t>Multilevel indexes can be implemented as B-trees and B+ </a:t>
            </a:r>
            <a:r>
              <a:rPr lang="en-US" altLang="en-US" dirty="0" smtClean="0"/>
              <a:t>-trees</a:t>
            </a:r>
            <a:endParaRPr lang="en-US" altLang="en-US" dirty="0"/>
          </a:p>
          <a:p>
            <a:pPr lvl="1"/>
            <a:r>
              <a:rPr lang="en-US" altLang="en-US" dirty="0"/>
              <a:t>Dynamic structures</a:t>
            </a:r>
          </a:p>
          <a:p>
            <a:r>
              <a:rPr lang="en-US" altLang="en-US" dirty="0"/>
              <a:t>Multiple key access methods</a:t>
            </a:r>
          </a:p>
          <a:p>
            <a:r>
              <a:rPr lang="en-US" altLang="en-US" dirty="0"/>
              <a:t>Logical and physical indexes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6788AF8-41E7-4864-B10C-C74064C86E0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Primary key,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Pointer to a disk block,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One index entry in the index file for each block in the data file</a:t>
            </a:r>
          </a:p>
          <a:p>
            <a:r>
              <a:rPr lang="en-US" altLang="en-US" dirty="0"/>
              <a:t>Indexes may be dense or sparse</a:t>
            </a:r>
          </a:p>
          <a:p>
            <a:pPr lvl="1"/>
            <a:r>
              <a:rPr lang="en-US" altLang="en-US" dirty="0"/>
              <a:t>Dense index has an index entry for every search key value</a:t>
            </a:r>
            <a:r>
              <a:rPr lang="en-US" altLang="en-US" i="1" dirty="0"/>
              <a:t> </a:t>
            </a:r>
            <a:r>
              <a:rPr lang="en-US" altLang="en-US" dirty="0"/>
              <a:t>in the data file</a:t>
            </a:r>
          </a:p>
          <a:p>
            <a:pPr lvl="1"/>
            <a:r>
              <a:rPr lang="en-US" altLang="en-US" dirty="0"/>
              <a:t>Sparse index has entries for only some search values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E76D59F-FAAA-424E-B7DE-FC6896454B3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A31F6804-D167-4578-8975-1BE15FF1670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571625"/>
            <a:ext cx="44354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762000" y="6194425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 Primary index on the ordering key field of the file shown in Figure 16.7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Major problem: insertion and deletion of records</a:t>
            </a:r>
          </a:p>
          <a:p>
            <a:pPr lvl="1"/>
            <a:r>
              <a:rPr lang="en-US" altLang="en-US" dirty="0"/>
              <a:t>Move records around and change index values</a:t>
            </a:r>
          </a:p>
          <a:p>
            <a:pPr lvl="1"/>
            <a:r>
              <a:rPr lang="en-US" altLang="en-US" dirty="0"/>
              <a:t>Solutions</a:t>
            </a:r>
          </a:p>
          <a:p>
            <a:pPr lvl="2"/>
            <a:r>
              <a:rPr lang="en-US" altLang="en-US" dirty="0"/>
              <a:t>Use unordered overflow file</a:t>
            </a:r>
          </a:p>
          <a:p>
            <a:pPr lvl="2"/>
            <a:r>
              <a:rPr lang="en-US" altLang="en-US" dirty="0"/>
              <a:t>Use linked list of overflow records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248E02F-69DB-4A84-A7E4-A58B26097C9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field</a:t>
            </a:r>
          </a:p>
          <a:p>
            <a:pPr lvl="1"/>
            <a:r>
              <a:rPr lang="en-US" altLang="en-US" dirty="0"/>
              <a:t>File records are physically ordered on a nonkey field without a distinct value for each record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Same type as clustering field</a:t>
            </a:r>
          </a:p>
          <a:p>
            <a:pPr lvl="1"/>
            <a:r>
              <a:rPr lang="en-US" altLang="en-US" dirty="0"/>
              <a:t>Disk block pointer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1F91DEF-D2D0-4363-A1CE-55B33BCCB6E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 (cont’d.)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C4C97459-9CA0-47DC-9A62-84F7542A0E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752600" y="60452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17.2 A clustering index on the Dept_number ordering nonkey field of an EMPLOYEE file</a:t>
            </a:r>
          </a:p>
        </p:txBody>
      </p:sp>
      <p:pic>
        <p:nvPicPr>
          <p:cNvPr id="2355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49400"/>
            <a:ext cx="4221163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2785</TotalTime>
  <Words>1995</Words>
  <Application>Microsoft Office PowerPoint</Application>
  <PresentationFormat>Letter Paper (8.5x11 in)</PresentationFormat>
  <Paragraphs>304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Blends</vt:lpstr>
      <vt:lpstr>PowerPoint Presentation</vt:lpstr>
      <vt:lpstr>Introduction</vt:lpstr>
      <vt:lpstr>17.1 Types of Single-Level Ordered Indexes</vt:lpstr>
      <vt:lpstr>Types of Single-Level Ordered Indexes (cont’d.)</vt:lpstr>
      <vt:lpstr>Primary Indexes</vt:lpstr>
      <vt:lpstr>Primary Indexes (cont’d.)</vt:lpstr>
      <vt:lpstr>Primary Indexes (cont’d.)</vt:lpstr>
      <vt:lpstr>Clustering Indexes</vt:lpstr>
      <vt:lpstr>Clustering Indexes (cont’d.)</vt:lpstr>
      <vt:lpstr>Secondary Indexes</vt:lpstr>
      <vt:lpstr>Secondary Indexes (cont’d.)</vt:lpstr>
      <vt:lpstr>Types of Single-Level Ordered Indexes (cont’d.)</vt:lpstr>
      <vt:lpstr>17.2 Multilevel Indexes</vt:lpstr>
      <vt:lpstr>PowerPoint Presentation</vt:lpstr>
      <vt:lpstr>17.3 Dynamic Multilevel Indexes Using B-Trees and B+ -Trees</vt:lpstr>
      <vt:lpstr>Tree Data Structure</vt:lpstr>
      <vt:lpstr>Search Trees and B-Trees</vt:lpstr>
      <vt:lpstr>Search Trees and B-Trees (cont’d.)</vt:lpstr>
      <vt:lpstr>B-Trees</vt:lpstr>
      <vt:lpstr>B-Tree</vt:lpstr>
      <vt:lpstr>B-Tree</vt:lpstr>
      <vt:lpstr>B-Tree</vt:lpstr>
      <vt:lpstr>B-Tree Structures</vt:lpstr>
      <vt:lpstr>B+ -Trees</vt:lpstr>
      <vt:lpstr>B+ -Trees (cont’d.)</vt:lpstr>
      <vt:lpstr>Searching for a Record With Search Key Field Value K, Using a B+ -Tree</vt:lpstr>
      <vt:lpstr>17.4 Indexes on Multiple Keys</vt:lpstr>
      <vt:lpstr>Indexes on Multiple Keys (cont’d.)</vt:lpstr>
      <vt:lpstr>17.5 Other Types of Indexes</vt:lpstr>
      <vt:lpstr>Hash Indexes (cont’d.)</vt:lpstr>
      <vt:lpstr>Bitmap Indexes</vt:lpstr>
      <vt:lpstr>Function-Based Indexing</vt:lpstr>
      <vt:lpstr>17.6 Some General Issues Concerning Indexing</vt:lpstr>
      <vt:lpstr>Index Creation</vt:lpstr>
      <vt:lpstr>Indexing of Strings</vt:lpstr>
      <vt:lpstr>Tuning Indexes</vt:lpstr>
      <vt:lpstr>Additional Issues Related to Storage of Relations and Indexes</vt:lpstr>
      <vt:lpstr>Additional Issues Related to Storage of Relations and Indexes (cont’d.)</vt:lpstr>
      <vt:lpstr>17.7 Physical Database Design in Relational Databases</vt:lpstr>
      <vt:lpstr>Physical Database Design in Relational Databases (cont’d.)</vt:lpstr>
      <vt:lpstr>Physical Database Design in Relational Databases (cont’d.)</vt:lpstr>
      <vt:lpstr>Physical Database Design Decisions</vt:lpstr>
      <vt:lpstr>17.8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</dc:creator>
  <cp:keywords/>
  <dc:description/>
  <cp:lastModifiedBy>hp</cp:lastModifiedBy>
  <cp:revision>252</cp:revision>
  <cp:lastPrinted>2001-11-04T00:51:13Z</cp:lastPrinted>
  <dcterms:created xsi:type="dcterms:W3CDTF">2005-02-25T19:46:41Z</dcterms:created>
  <dcterms:modified xsi:type="dcterms:W3CDTF">2021-11-18T11:32:41Z</dcterms:modified>
  <cp:category/>
</cp:coreProperties>
</file>