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403" r:id="rId2"/>
    <p:sldId id="413" r:id="rId3"/>
    <p:sldId id="472" r:id="rId4"/>
    <p:sldId id="473" r:id="rId5"/>
    <p:sldId id="474" r:id="rId6"/>
    <p:sldId id="477" r:id="rId7"/>
    <p:sldId id="478" r:id="rId8"/>
    <p:sldId id="475" r:id="rId9"/>
    <p:sldId id="479" r:id="rId10"/>
    <p:sldId id="476" r:id="rId11"/>
    <p:sldId id="480" r:id="rId12"/>
    <p:sldId id="481" r:id="rId13"/>
    <p:sldId id="447" r:id="rId14"/>
    <p:sldId id="482" r:id="rId15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677228"/>
    <a:srgbClr val="6E792B"/>
    <a:srgbClr val="76822E"/>
    <a:srgbClr val="4F571F"/>
    <a:srgbClr val="6F6A07"/>
    <a:srgbClr val="827C08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70" d="100"/>
          <a:sy n="70" d="100"/>
        </p:scale>
        <p:origin x="-1156" y="136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706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28C610FF-B444-4873-A7BC-CBF39C51B8DF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882366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5ECE2DB9-1944-4989-A17C-14D088240F2E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336655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3999"/>
                </a:srgbClr>
              </a:gs>
              <a:gs pos="100000">
                <a:srgbClr val="5A6423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6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pic>
        <p:nvPicPr>
          <p:cNvPr id="7" name="Picture 35" descr="awtri_4c UPDATE_col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6" descr="elmasri_thum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 dirty="0"/>
            </a:lvl1pPr>
          </a:lstStyle>
          <a:p>
            <a:pPr>
              <a:defRPr/>
            </a:pPr>
            <a:r>
              <a:rPr lang="en-US" altLang="en-US" dirty="0"/>
              <a:t>Copyright © 2007 Ramez Elmasri and Shamkant B. Navathe</a:t>
            </a:r>
          </a:p>
        </p:txBody>
      </p:sp>
    </p:spTree>
    <p:extLst>
      <p:ext uri="{BB962C8B-B14F-4D97-AF65-F5344CB8AC3E}">
        <p14:creationId xmlns:p14="http://schemas.microsoft.com/office/powerpoint/2010/main" val="1531084059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9F944102-6CB8-4FC4-A4B3-3C1B6D8C9850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346424808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9B31E992-4A5D-40D8-9EC7-24E98921A382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6064209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16- </a:t>
            </a:r>
            <a:fld id="{DEF46F2C-EC9A-47B6-A96C-A3F8684AA4EE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64329565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1EBFD489-3F1D-47AE-A1A7-387F0B07545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4394291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6B3C160E-FB6D-46CD-ACFE-CDD6D8C93882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17911343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1DF4838D-7C30-4DE6-940D-00B403B22BD7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60406640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17-</a:t>
            </a:r>
            <a:fld id="{7A12D029-E693-4170-97A1-AE7D7FCAFB0F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65960513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DC7EC910-BF54-4F4E-B69C-D8E8F58B09C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641317713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Slide8 </a:t>
            </a:r>
            <a:fld id="{7FF3489A-B31A-4D3D-947B-F4B75E92A36F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1346618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EA3538E5-DB74-4B71-8480-75E345BDDBA1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55018132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5"/>
          <p:cNvGrpSpPr>
            <a:grpSpLocks/>
          </p:cNvGrpSpPr>
          <p:nvPr userDrawn="1"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1032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z="3200" dirty="0">
                <a:latin typeface="Tahoma" panose="020B0604030504040204" pitchFamily="34" charset="0"/>
                <a:ea typeface="+mn-ea"/>
              </a:endParaRPr>
            </a:p>
          </p:txBody>
        </p:sp>
        <p:grpSp>
          <p:nvGrpSpPr>
            <p:cNvPr id="1033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034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1035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</p:grpSp>
      </p:grpSp>
      <p:sp>
        <p:nvSpPr>
          <p:cNvPr id="1027" name="Rectangle 37"/>
          <p:cNvSpPr>
            <a:spLocks noChangeArrowheads="1"/>
          </p:cNvSpPr>
          <p:nvPr userDrawn="1"/>
        </p:nvSpPr>
        <p:spPr bwMode="gray">
          <a:xfrm rot="-54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78"/>
            </a:srgbClr>
          </a:solidFill>
          <a:ln>
            <a:noFill/>
          </a:ln>
          <a:extLst/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3200" dirty="0">
              <a:latin typeface="Tahoma" panose="020B0604030504040204" pitchFamily="34" charset="0"/>
              <a:ea typeface="+mn-ea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dirty="0">
                <a:solidFill>
                  <a:srgbClr val="990033"/>
                </a:solidFill>
              </a:defRPr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6F4806D2-27AF-4866-9174-87CB14BE5277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900" dirty="0"/>
              <a:t>Copyright © 2016 Ramez Elmasri and Shamkant B. Navathe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81" r:id="rId2"/>
    <p:sldLayoutId id="2147484082" r:id="rId3"/>
    <p:sldLayoutId id="2147484083" r:id="rId4"/>
    <p:sldLayoutId id="2147484084" r:id="rId5"/>
    <p:sldLayoutId id="2147484085" r:id="rId6"/>
    <p:sldLayoutId id="2147484086" r:id="rId7"/>
    <p:sldLayoutId id="2147484087" r:id="rId8"/>
    <p:sldLayoutId id="2147484088" r:id="rId9"/>
    <p:sldLayoutId id="2147484078" r:id="rId10"/>
    <p:sldLayoutId id="2147484079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anose="05000000000000000000" pitchFamily="2" charset="2"/>
        <a:buChar char="n"/>
        <a:defRPr sz="28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6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4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0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 dirty="0" smtClean="0"/>
              <a:t>MODULE II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 dirty="0" smtClean="0"/>
              <a:t>File Organization:</a:t>
            </a:r>
            <a:endParaRPr lang="en-US" altLang="en-US" sz="3200" b="1" dirty="0"/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600" b="1" dirty="0"/>
              <a:t>Indexing Structures for Files and Physical Database Design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Secondary Indexes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Provide secondary means of accessing a data file</a:t>
            </a:r>
          </a:p>
          <a:p>
            <a:pPr lvl="1"/>
            <a:r>
              <a:rPr lang="en-US" altLang="en-US" dirty="0"/>
              <a:t>Some primary access exists</a:t>
            </a:r>
          </a:p>
          <a:p>
            <a:r>
              <a:rPr lang="en-US" altLang="en-US" dirty="0"/>
              <a:t>Ordered file with two fields</a:t>
            </a:r>
          </a:p>
          <a:p>
            <a:pPr lvl="1"/>
            <a:r>
              <a:rPr lang="en-US" altLang="en-US" dirty="0"/>
              <a:t>Indexing field, </a:t>
            </a:r>
            <a:r>
              <a:rPr lang="en-US" altLang="en-US" i="1" dirty="0"/>
              <a:t>K(i)</a:t>
            </a:r>
          </a:p>
          <a:p>
            <a:pPr lvl="1"/>
            <a:r>
              <a:rPr lang="en-US" altLang="en-US" dirty="0"/>
              <a:t>Block pointer or record pointer, </a:t>
            </a:r>
            <a:r>
              <a:rPr lang="en-US" altLang="en-US" i="1" dirty="0"/>
              <a:t>P(i)</a:t>
            </a:r>
          </a:p>
          <a:p>
            <a:r>
              <a:rPr lang="en-US" altLang="en-US" dirty="0"/>
              <a:t>Usually need more storage space and longer search time than primary index</a:t>
            </a:r>
          </a:p>
          <a:p>
            <a:pPr lvl="1"/>
            <a:r>
              <a:rPr lang="en-US" altLang="en-US" dirty="0"/>
              <a:t>Improved search time for arbitrary record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223C8827-583C-4BB6-9834-335D958A135E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Secondary Indexes (cont’d.)</a:t>
            </a:r>
          </a:p>
        </p:txBody>
      </p:sp>
      <p:sp>
        <p:nvSpPr>
          <p:cNvPr id="2560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</a:t>
            </a:r>
            <a:fld id="{2DE63511-3B44-4058-B85D-BC2C2501B8F8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sp>
        <p:nvSpPr>
          <p:cNvPr id="25604" name="TextBox 4"/>
          <p:cNvSpPr txBox="1">
            <a:spLocks noChangeArrowheads="1"/>
          </p:cNvSpPr>
          <p:nvPr/>
        </p:nvSpPr>
        <p:spPr bwMode="auto">
          <a:xfrm>
            <a:off x="228600" y="3448050"/>
            <a:ext cx="2286000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17.4 Dense secondary index (with block pointers) on a nonordering key field of a file.</a:t>
            </a:r>
          </a:p>
        </p:txBody>
      </p:sp>
      <p:pic>
        <p:nvPicPr>
          <p:cNvPr id="2560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495425"/>
            <a:ext cx="4589463" cy="517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Single-Level Ordered Indexes (cont’d.)</a:t>
            </a:r>
          </a:p>
        </p:txBody>
      </p:sp>
      <p:sp>
        <p:nvSpPr>
          <p:cNvPr id="2662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</a:t>
            </a:r>
            <a:fld id="{4F6232CD-6503-4C5C-89E4-33BE621AF323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2662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8" y="1577975"/>
            <a:ext cx="81343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TextBox 4"/>
          <p:cNvSpPr txBox="1">
            <a:spLocks noChangeArrowheads="1"/>
          </p:cNvSpPr>
          <p:nvPr/>
        </p:nvSpPr>
        <p:spPr bwMode="auto">
          <a:xfrm>
            <a:off x="1066800" y="2878138"/>
            <a:ext cx="8229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Table 17.1 Types of indexes based on the properties of the indexing field</a:t>
            </a:r>
          </a:p>
        </p:txBody>
      </p:sp>
      <p:sp>
        <p:nvSpPr>
          <p:cNvPr id="26630" name="TextBox 5"/>
          <p:cNvSpPr txBox="1">
            <a:spLocks noChangeArrowheads="1"/>
          </p:cNvSpPr>
          <p:nvPr/>
        </p:nvSpPr>
        <p:spPr bwMode="auto">
          <a:xfrm>
            <a:off x="2525713" y="6200775"/>
            <a:ext cx="40846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Table 17.2 Properties of index types</a:t>
            </a:r>
          </a:p>
        </p:txBody>
      </p:sp>
      <p:pic>
        <p:nvPicPr>
          <p:cNvPr id="26631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3448050"/>
            <a:ext cx="8096250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7620000" cy="1068387"/>
          </a:xfrm>
        </p:spPr>
        <p:txBody>
          <a:bodyPr/>
          <a:lstStyle/>
          <a:p>
            <a:r>
              <a:rPr lang="en-US" altLang="en-US" dirty="0"/>
              <a:t>17.2 Multilevel Indexes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Designed to greatly reduce remaining search space as search is conducted</a:t>
            </a:r>
          </a:p>
          <a:p>
            <a:r>
              <a:rPr lang="en-US" altLang="en-US" dirty="0"/>
              <a:t>Index file</a:t>
            </a:r>
          </a:p>
          <a:p>
            <a:pPr lvl="1"/>
            <a:r>
              <a:rPr lang="en-US" altLang="en-US" dirty="0"/>
              <a:t>Considered first (or base level) of a multilevel index</a:t>
            </a:r>
          </a:p>
          <a:p>
            <a:r>
              <a:rPr lang="en-US" altLang="en-US" dirty="0"/>
              <a:t>Second level</a:t>
            </a:r>
          </a:p>
          <a:p>
            <a:pPr lvl="1"/>
            <a:r>
              <a:rPr lang="en-US" altLang="en-US" dirty="0"/>
              <a:t>Primary index to the first level</a:t>
            </a:r>
          </a:p>
          <a:p>
            <a:r>
              <a:rPr lang="en-US" altLang="en-US" dirty="0"/>
              <a:t>Third level</a:t>
            </a:r>
          </a:p>
          <a:p>
            <a:pPr lvl="1"/>
            <a:r>
              <a:rPr lang="en-US" altLang="en-US" dirty="0"/>
              <a:t>Primary index to the second level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D9176D7A-C33A-455C-9934-F8EB7686B793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</a:t>
            </a:r>
            <a:fld id="{466214A6-F298-40B4-8F33-2072A6BCAEC8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2867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450" y="269875"/>
            <a:ext cx="5362575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TextBox 4"/>
          <p:cNvSpPr txBox="1">
            <a:spLocks noChangeArrowheads="1"/>
          </p:cNvSpPr>
          <p:nvPr/>
        </p:nvSpPr>
        <p:spPr bwMode="auto">
          <a:xfrm>
            <a:off x="168275" y="3048000"/>
            <a:ext cx="292417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17.6 A two-level primary index resembling ISAM (indexed sequential access method) organization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Indexes</a:t>
            </a:r>
            <a:r>
              <a:rPr lang="en-US" altLang="en-US" b="1" dirty="0"/>
              <a:t> </a:t>
            </a:r>
            <a:r>
              <a:rPr lang="en-US" altLang="en-US" dirty="0"/>
              <a:t>used to speed up record retrieval in response to certain search conditions</a:t>
            </a:r>
          </a:p>
          <a:p>
            <a:r>
              <a:rPr lang="en-US" altLang="en-US" dirty="0"/>
              <a:t>Index structures provide secondary access paths</a:t>
            </a:r>
          </a:p>
          <a:p>
            <a:r>
              <a:rPr lang="en-US" altLang="en-US" dirty="0"/>
              <a:t>Any field can be used to create an index</a:t>
            </a:r>
          </a:p>
          <a:p>
            <a:pPr lvl="1"/>
            <a:r>
              <a:rPr lang="en-US" altLang="en-US" dirty="0"/>
              <a:t>Multiple indexes can be constructed</a:t>
            </a:r>
          </a:p>
          <a:p>
            <a:r>
              <a:rPr lang="en-US" altLang="en-US" dirty="0"/>
              <a:t>Most indexes based on ordered files</a:t>
            </a:r>
          </a:p>
          <a:p>
            <a:pPr lvl="1"/>
            <a:r>
              <a:rPr lang="en-US" altLang="en-US" dirty="0"/>
              <a:t>Tree data structures organize the index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BD956ABD-7BDB-49F0-AA79-4CEC189866A1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17.1 Types of Single-Level Ordered Indexes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Ordered index similar to index in a textbook</a:t>
            </a:r>
          </a:p>
          <a:p>
            <a:r>
              <a:rPr lang="en-US" altLang="en-US" dirty="0"/>
              <a:t>Indexing field (attribute)</a:t>
            </a:r>
          </a:p>
          <a:p>
            <a:pPr lvl="1"/>
            <a:r>
              <a:rPr lang="en-US" altLang="en-US" dirty="0"/>
              <a:t>Index stores each value of the index field with list of pointers to all disk blocks that contain records with that field value</a:t>
            </a:r>
          </a:p>
          <a:p>
            <a:r>
              <a:rPr lang="en-US" altLang="en-US" dirty="0"/>
              <a:t>Values in index are ordered</a:t>
            </a:r>
          </a:p>
          <a:p>
            <a:r>
              <a:rPr lang="en-US" altLang="en-US" dirty="0"/>
              <a:t>Primary index</a:t>
            </a:r>
          </a:p>
          <a:p>
            <a:pPr lvl="1"/>
            <a:r>
              <a:rPr lang="en-US" altLang="en-US" dirty="0"/>
              <a:t>Specified on the ordering key field of ordered file of records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60E899D4-EAAF-4272-9042-56A286A359A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Single-Level Ordered Indexes (cont’d.)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Clustering index</a:t>
            </a:r>
          </a:p>
          <a:p>
            <a:pPr lvl="1"/>
            <a:r>
              <a:rPr lang="en-US" altLang="en-US" dirty="0"/>
              <a:t>Used if numerous records can have the same value for the ordering field</a:t>
            </a:r>
          </a:p>
          <a:p>
            <a:r>
              <a:rPr lang="en-US" altLang="en-US" dirty="0"/>
              <a:t>Secondary index</a:t>
            </a:r>
          </a:p>
          <a:p>
            <a:pPr lvl="1"/>
            <a:r>
              <a:rPr lang="en-US" altLang="en-US" dirty="0"/>
              <a:t>Can be specified on any nonordering field</a:t>
            </a:r>
          </a:p>
          <a:p>
            <a:pPr lvl="1"/>
            <a:r>
              <a:rPr lang="en-US" altLang="en-US" dirty="0"/>
              <a:t>Data file can have several secondary indexes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D2917EA8-6F6A-4AC3-92B2-0EC81985F63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Primary Indexes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Ordered file with two fields</a:t>
            </a:r>
          </a:p>
          <a:p>
            <a:pPr lvl="1"/>
            <a:r>
              <a:rPr lang="en-US" altLang="en-US" dirty="0"/>
              <a:t>Primary key, </a:t>
            </a:r>
            <a:r>
              <a:rPr lang="en-US" altLang="en-US" i="1" dirty="0"/>
              <a:t>K(i)</a:t>
            </a:r>
          </a:p>
          <a:p>
            <a:pPr lvl="1"/>
            <a:r>
              <a:rPr lang="en-US" altLang="en-US" dirty="0"/>
              <a:t>Pointer to a disk block, </a:t>
            </a:r>
            <a:r>
              <a:rPr lang="en-US" altLang="en-US" i="1" dirty="0"/>
              <a:t>P(i)</a:t>
            </a:r>
          </a:p>
          <a:p>
            <a:r>
              <a:rPr lang="en-US" altLang="en-US" dirty="0"/>
              <a:t>One index entry in the index file for each block in the data file</a:t>
            </a:r>
          </a:p>
          <a:p>
            <a:r>
              <a:rPr lang="en-US" altLang="en-US" dirty="0"/>
              <a:t>Indexes may be dense or sparse</a:t>
            </a:r>
          </a:p>
          <a:p>
            <a:pPr lvl="1"/>
            <a:r>
              <a:rPr lang="en-US" altLang="en-US" dirty="0"/>
              <a:t>Dense index has an index entry for every search key value</a:t>
            </a:r>
            <a:r>
              <a:rPr lang="en-US" altLang="en-US" i="1" dirty="0"/>
              <a:t> </a:t>
            </a:r>
            <a:r>
              <a:rPr lang="en-US" altLang="en-US" dirty="0"/>
              <a:t>in the data file</a:t>
            </a:r>
          </a:p>
          <a:p>
            <a:pPr lvl="1"/>
            <a:r>
              <a:rPr lang="en-US" altLang="en-US" dirty="0"/>
              <a:t>Sparse index has entries for only some search values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FE76D59F-FAAA-424E-B7DE-FC6896454B33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Primary Indexes (cont’d.)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</a:t>
            </a:r>
            <a:fld id="{A31F6804-D167-4578-8975-1BE15FF16700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2048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925" y="1571625"/>
            <a:ext cx="4435475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TextBox 4"/>
          <p:cNvSpPr txBox="1">
            <a:spLocks noChangeArrowheads="1"/>
          </p:cNvSpPr>
          <p:nvPr/>
        </p:nvSpPr>
        <p:spPr bwMode="auto">
          <a:xfrm>
            <a:off x="762000" y="6194425"/>
            <a:ext cx="7620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17.1 Primary index on the ordering key field of the file shown in Figure 16.7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Primary Indexes (cont’d.)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Major problem: insertion and deletion of records</a:t>
            </a:r>
          </a:p>
          <a:p>
            <a:pPr lvl="1"/>
            <a:r>
              <a:rPr lang="en-US" altLang="en-US" dirty="0"/>
              <a:t>Move records around and change index values</a:t>
            </a:r>
          </a:p>
          <a:p>
            <a:pPr lvl="1"/>
            <a:r>
              <a:rPr lang="en-US" altLang="en-US" dirty="0"/>
              <a:t>Solutions</a:t>
            </a:r>
          </a:p>
          <a:p>
            <a:pPr lvl="2"/>
            <a:r>
              <a:rPr lang="en-US" altLang="en-US" dirty="0"/>
              <a:t>Use unordered overflow file</a:t>
            </a:r>
          </a:p>
          <a:p>
            <a:pPr lvl="2"/>
            <a:r>
              <a:rPr lang="en-US" altLang="en-US" dirty="0"/>
              <a:t>Use linked list of overflow records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9248E02F-69DB-4A84-A7E4-A58B26097C9B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Clustering Indexes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Clustering field</a:t>
            </a:r>
          </a:p>
          <a:p>
            <a:pPr lvl="1"/>
            <a:r>
              <a:rPr lang="en-US" altLang="en-US" dirty="0"/>
              <a:t>File records are physically ordered on a nonkey field without a distinct value for each record</a:t>
            </a:r>
          </a:p>
          <a:p>
            <a:r>
              <a:rPr lang="en-US" altLang="en-US" dirty="0"/>
              <a:t>Ordered file with two fields</a:t>
            </a:r>
          </a:p>
          <a:p>
            <a:pPr lvl="1"/>
            <a:r>
              <a:rPr lang="en-US" altLang="en-US" dirty="0"/>
              <a:t>Same type as clustering field</a:t>
            </a:r>
          </a:p>
          <a:p>
            <a:pPr lvl="1"/>
            <a:r>
              <a:rPr lang="en-US" altLang="en-US" dirty="0"/>
              <a:t>Disk block pointer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E1F91DEF-D2D0-4363-A1CE-55B33BCCB6E8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Clustering Indexes (cont’d.)</a:t>
            </a:r>
          </a:p>
        </p:txBody>
      </p:sp>
      <p:sp>
        <p:nvSpPr>
          <p:cNvPr id="2355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</a:t>
            </a:r>
            <a:fld id="{C4C97459-9CA0-47DC-9A62-84F7542A0EC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sp>
        <p:nvSpPr>
          <p:cNvPr id="23556" name="TextBox 4"/>
          <p:cNvSpPr txBox="1">
            <a:spLocks noChangeArrowheads="1"/>
          </p:cNvSpPr>
          <p:nvPr/>
        </p:nvSpPr>
        <p:spPr bwMode="auto">
          <a:xfrm>
            <a:off x="1752600" y="6045200"/>
            <a:ext cx="5638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17.2 A clustering index on the Dept_number ordering nonkey field of an EMPLOYEE file</a:t>
            </a:r>
          </a:p>
        </p:txBody>
      </p:sp>
      <p:pic>
        <p:nvPicPr>
          <p:cNvPr id="2355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549400"/>
            <a:ext cx="4221163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2791</TotalTime>
  <Words>520</Words>
  <Application>Microsoft Office PowerPoint</Application>
  <PresentationFormat>Letter Paper (8.5x11 in)</PresentationFormat>
  <Paragraphs>85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Blends</vt:lpstr>
      <vt:lpstr>PowerPoint Presentation</vt:lpstr>
      <vt:lpstr>Introduction</vt:lpstr>
      <vt:lpstr>17.1 Types of Single-Level Ordered Indexes</vt:lpstr>
      <vt:lpstr>Types of Single-Level Ordered Indexes (cont’d.)</vt:lpstr>
      <vt:lpstr>Primary Indexes</vt:lpstr>
      <vt:lpstr>Primary Indexes (cont’d.)</vt:lpstr>
      <vt:lpstr>Primary Indexes (cont’d.)</vt:lpstr>
      <vt:lpstr>Clustering Indexes</vt:lpstr>
      <vt:lpstr>Clustering Indexes (cont’d.)</vt:lpstr>
      <vt:lpstr>Secondary Indexes</vt:lpstr>
      <vt:lpstr>Secondary Indexes (cont’d.)</vt:lpstr>
      <vt:lpstr>Types of Single-Level Ordered Indexes (cont’d.)</vt:lpstr>
      <vt:lpstr>17.2 Multilevel Indexes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subject/>
  <dc:creator>u</dc:creator>
  <cp:keywords/>
  <dc:description/>
  <cp:lastModifiedBy>hp</cp:lastModifiedBy>
  <cp:revision>254</cp:revision>
  <cp:lastPrinted>2001-11-04T00:51:13Z</cp:lastPrinted>
  <dcterms:created xsi:type="dcterms:W3CDTF">2005-02-25T19:46:41Z</dcterms:created>
  <dcterms:modified xsi:type="dcterms:W3CDTF">2022-04-07T06:30:19Z</dcterms:modified>
  <cp:category/>
</cp:coreProperties>
</file>