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43" r:id="rId3"/>
    <p:sldId id="454" r:id="rId4"/>
    <p:sldId id="426" r:id="rId5"/>
    <p:sldId id="437" r:id="rId6"/>
    <p:sldId id="455" r:id="rId7"/>
    <p:sldId id="429" r:id="rId8"/>
    <p:sldId id="440" r:id="rId9"/>
    <p:sldId id="441" r:id="rId10"/>
    <p:sldId id="456" r:id="rId11"/>
    <p:sldId id="444" r:id="rId12"/>
    <p:sldId id="445" r:id="rId13"/>
    <p:sldId id="446" r:id="rId14"/>
    <p:sldId id="447" r:id="rId15"/>
    <p:sldId id="448" r:id="rId16"/>
    <p:sldId id="449" r:id="rId17"/>
    <p:sldId id="450" r:id="rId18"/>
    <p:sldId id="451" r:id="rId19"/>
    <p:sldId id="452" r:id="rId20"/>
    <p:sldId id="457" r:id="rId21"/>
    <p:sldId id="453" r:id="rId22"/>
    <p:sldId id="266" r:id="rId23"/>
    <p:sldId id="33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62F1D-DDF7-4D25-969F-9E189E70E25A}"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B1ED7-0276-4BA5-A6E3-6345F5A3A612}" type="slidenum">
              <a:rPr lang="en-US" smtClean="0"/>
              <a:t>‹#›</a:t>
            </a:fld>
            <a:endParaRPr lang="en-US"/>
          </a:p>
        </p:txBody>
      </p:sp>
    </p:spTree>
    <p:extLst>
      <p:ext uri="{BB962C8B-B14F-4D97-AF65-F5344CB8AC3E}">
        <p14:creationId xmlns:p14="http://schemas.microsoft.com/office/powerpoint/2010/main" val="157478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48287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0039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71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16534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193A4-5682-4857-B400-E2CC1F3E3D88}"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1649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193A4-5682-4857-B400-E2CC1F3E3D88}"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612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7193A4-5682-4857-B400-E2CC1F3E3D88}" type="datetimeFigureOut">
              <a:rPr lang="en-US" smtClean="0"/>
              <a:t>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19099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7193A4-5682-4857-B400-E2CC1F3E3D88}" type="datetimeFigureOut">
              <a:rPr lang="en-US" smtClean="0"/>
              <a:t>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9365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193A4-5682-4857-B400-E2CC1F3E3D88}" type="datetimeFigureOut">
              <a:rPr lang="en-US" smtClean="0"/>
              <a:t>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328468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7150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4691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193A4-5682-4857-B400-E2CC1F3E3D88}" type="datetimeFigureOut">
              <a:rPr lang="en-US" smtClean="0"/>
              <a:t>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A87CC-9811-4CA2-8053-9B67883B0DF8}" type="slidenum">
              <a:rPr lang="en-US" smtClean="0"/>
              <a:t>‹#›</a:t>
            </a:fld>
            <a:endParaRPr lang="en-US"/>
          </a:p>
        </p:txBody>
      </p:sp>
    </p:spTree>
    <p:extLst>
      <p:ext uri="{BB962C8B-B14F-4D97-AF65-F5344CB8AC3E}">
        <p14:creationId xmlns:p14="http://schemas.microsoft.com/office/powerpoint/2010/main" val="302959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3089" y="2591870"/>
            <a:ext cx="11371006" cy="718091"/>
          </a:xfrm>
        </p:spPr>
        <p:txBody>
          <a:bodyPr>
            <a:noAutofit/>
          </a:bodyPr>
          <a:lstStyle/>
          <a:p>
            <a:r>
              <a:rPr lang="en-US" sz="4800" dirty="0" smtClean="0">
                <a:latin typeface="Times New Roman" panose="02020603050405020304" pitchFamily="18" charset="0"/>
                <a:cs typeface="Times New Roman" panose="02020603050405020304" pitchFamily="18" charset="0"/>
              </a:rPr>
              <a:t>Topic:</a:t>
            </a:r>
            <a:r>
              <a:rPr lang="en-US" sz="4800" dirty="0" smtClean="0">
                <a:solidFill>
                  <a:srgbClr val="FF0000"/>
                </a:solidFill>
                <a:latin typeface="Times New Roman" panose="02020603050405020304" pitchFamily="18" charset="0"/>
                <a:cs typeface="Times New Roman" panose="02020603050405020304" pitchFamily="18" charset="0"/>
              </a:rPr>
              <a:t> Introduction to DBMS </a:t>
            </a:r>
            <a:endParaRPr lang="en-US" sz="4800" dirty="0">
              <a:solidFill>
                <a:srgbClr val="FF0000"/>
              </a:solidFill>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575600" y="1878739"/>
            <a:ext cx="11005983" cy="697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latin typeface="Times New Roman" panose="02020603050405020304" pitchFamily="18" charset="0"/>
                <a:cs typeface="Times New Roman" panose="02020603050405020304" pitchFamily="18" charset="0"/>
              </a:rPr>
              <a:t>Database Management System (BCSC-0003)</a:t>
            </a:r>
            <a:endParaRPr lang="en-US" sz="4000" dirty="0">
              <a:solidFill>
                <a:srgbClr val="00B050"/>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06596" y="5816709"/>
            <a:ext cx="9144000" cy="922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latin typeface="Souvenir" pitchFamily="2" charset="0"/>
                <a:cs typeface="Times New Roman" panose="02020603050405020304" pitchFamily="18" charset="0"/>
              </a:rPr>
              <a:t>Nikhil Govil</a:t>
            </a:r>
          </a:p>
          <a:p>
            <a:r>
              <a:rPr lang="en-US" sz="2800" dirty="0" smtClean="0">
                <a:latin typeface="Times New Roman" panose="02020603050405020304" pitchFamily="18" charset="0"/>
                <a:cs typeface="Times New Roman" panose="02020603050405020304" pitchFamily="18" charset="0"/>
              </a:rPr>
              <a:t>Assistant Professor, Dept. of CEA, GLA University, Mathura.</a:t>
            </a:r>
            <a:endParaRPr lang="en-US" sz="2800" dirty="0">
              <a:solidFill>
                <a:srgbClr val="00B05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644" y="102326"/>
            <a:ext cx="2965904" cy="1707650"/>
          </a:xfrm>
          <a:prstGeom prst="rect">
            <a:avLst/>
          </a:prstGeom>
        </p:spPr>
      </p:pic>
      <p:pic>
        <p:nvPicPr>
          <p:cNvPr id="5" name="Picture 4"/>
          <p:cNvPicPr>
            <a:picLocks noChangeAspect="1"/>
          </p:cNvPicPr>
          <p:nvPr/>
        </p:nvPicPr>
        <p:blipFill>
          <a:blip r:embed="rId3"/>
          <a:stretch>
            <a:fillRect/>
          </a:stretch>
        </p:blipFill>
        <p:spPr>
          <a:xfrm>
            <a:off x="3659471" y="3263273"/>
            <a:ext cx="4838239" cy="2553436"/>
          </a:xfrm>
          <a:prstGeom prst="rect">
            <a:avLst/>
          </a:prstGeom>
        </p:spPr>
      </p:pic>
    </p:spTree>
    <p:extLst>
      <p:ext uri="{BB962C8B-B14F-4D97-AF65-F5344CB8AC3E}">
        <p14:creationId xmlns:p14="http://schemas.microsoft.com/office/powerpoint/2010/main" val="286440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4494574" y="3040849"/>
            <a:ext cx="3071349" cy="911717"/>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Database Models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659988" y="1327001"/>
            <a:ext cx="11079727" cy="5044302"/>
          </a:xfrm>
        </p:spPr>
        <p:txBody>
          <a:bodyPr>
            <a:noAutofit/>
          </a:bodyPr>
          <a:lstStyle/>
          <a:p>
            <a:pPr algn="just"/>
            <a:r>
              <a:rPr lang="en-US" dirty="0">
                <a:latin typeface="Times New Roman" panose="02020603050405020304" pitchFamily="18" charset="0"/>
                <a:cs typeface="Times New Roman" panose="02020603050405020304" pitchFamily="18" charset="0"/>
              </a:rPr>
              <a:t>Data Model gives us an idea that how the final system will look like after its complete implementation.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defines the data elements and the relationships between the data elements.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Models are used to show how data is stored, connected, accessed and updated in the </a:t>
            </a:r>
            <a:r>
              <a:rPr lang="en-US" dirty="0" smtClean="0">
                <a:latin typeface="Times New Roman" panose="02020603050405020304" pitchFamily="18" charset="0"/>
                <a:cs typeface="Times New Roman" panose="02020603050405020304" pitchFamily="18" charset="0"/>
              </a:rPr>
              <a:t>DBMS.</a:t>
            </a:r>
          </a:p>
          <a:p>
            <a:pPr algn="just"/>
            <a:r>
              <a:rPr lang="en-US" sz="2700" dirty="0">
                <a:latin typeface="Times New Roman" panose="02020603050405020304" pitchFamily="18" charset="0"/>
                <a:cs typeface="Times New Roman" panose="02020603050405020304" pitchFamily="18" charset="0"/>
              </a:rPr>
              <a:t>Some of the Data Models in DBMS are</a:t>
            </a:r>
            <a:r>
              <a:rPr lang="en-US" sz="2700" dirty="0" smtClean="0">
                <a:latin typeface="Times New Roman" panose="02020603050405020304" pitchFamily="18" charset="0"/>
                <a:cs typeface="Times New Roman" panose="02020603050405020304" pitchFamily="18" charset="0"/>
              </a:rPr>
              <a:t>:</a:t>
            </a:r>
          </a:p>
          <a:p>
            <a:pPr marL="457200" lvl="1" indent="0" algn="just">
              <a:buNone/>
            </a:pPr>
            <a:r>
              <a:rPr lang="en-US" sz="2300" dirty="0" smtClean="0">
                <a:latin typeface="Times New Roman" panose="02020603050405020304" pitchFamily="18" charset="0"/>
                <a:cs typeface="Times New Roman" panose="02020603050405020304" pitchFamily="18" charset="0"/>
              </a:rPr>
              <a:t>	</a:t>
            </a:r>
            <a:r>
              <a:rPr lang="en-US" sz="2300" dirty="0" smtClean="0">
                <a:solidFill>
                  <a:srgbClr val="0070C0"/>
                </a:solidFill>
                <a:latin typeface="Times New Roman" panose="02020603050405020304" pitchFamily="18" charset="0"/>
                <a:cs typeface="Times New Roman" panose="02020603050405020304" pitchFamily="18" charset="0"/>
              </a:rPr>
              <a:t>Hierarchical Model,				Network Model,			Entity-Relationship Model,			Relational Model,</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Flat Data </a:t>
            </a:r>
            <a:r>
              <a:rPr lang="en-US" sz="2300" dirty="0" smtClean="0">
                <a:latin typeface="Times New Roman" panose="02020603050405020304" pitchFamily="18" charset="0"/>
                <a:cs typeface="Times New Roman" panose="02020603050405020304" pitchFamily="18" charset="0"/>
              </a:rPr>
              <a:t>Model,				Object-Oriented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a:t>
            </a:r>
            <a:endParaRPr lang="en-US" sz="2300" dirty="0">
              <a:latin typeface="Times New Roman" panose="02020603050405020304" pitchFamily="18" charset="0"/>
              <a:cs typeface="Times New Roman" panose="02020603050405020304" pitchFamily="18" charset="0"/>
            </a:endParaRPr>
          </a:p>
          <a:p>
            <a:pPr marL="457200" lvl="1" indent="0" algn="just">
              <a:buNone/>
            </a:pPr>
            <a:r>
              <a:rPr lang="en-US" sz="2300" dirty="0" smtClean="0">
                <a:latin typeface="Times New Roman" panose="02020603050405020304" pitchFamily="18" charset="0"/>
                <a:cs typeface="Times New Roman" panose="02020603050405020304" pitchFamily="18" charset="0"/>
              </a:rPr>
              <a:t>	Context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	</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Associative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a:t>
            </a:r>
          </a:p>
          <a:p>
            <a:pPr marL="457200" lvl="1" indent="0" algn="just">
              <a:buNone/>
            </a:pPr>
            <a:r>
              <a:rPr lang="en-US" sz="2300" dirty="0" smtClean="0">
                <a:latin typeface="Times New Roman" panose="02020603050405020304" pitchFamily="18" charset="0"/>
                <a:cs typeface="Times New Roman" panose="02020603050405020304" pitchFamily="18" charset="0"/>
              </a:rPr>
              <a:t> 	Object-Relational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			Semi-Structured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 etc.</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07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177109"/>
            <a:ext cx="11079727" cy="5356426"/>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Hierarchical </a:t>
            </a:r>
            <a:r>
              <a:rPr lang="en-US" sz="3000" b="1" dirty="0" smtClean="0">
                <a:latin typeface="Times New Roman" panose="02020603050405020304" pitchFamily="18" charset="0"/>
                <a:cs typeface="Times New Roman" panose="02020603050405020304" pitchFamily="18" charset="0"/>
              </a:rPr>
              <a:t>Model:</a:t>
            </a:r>
            <a:endParaRPr lang="en-US" sz="3000" b="1"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Hierarchical Model was the first DBMS model.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model </a:t>
            </a:r>
            <a:r>
              <a:rPr lang="en-US" sz="3000" dirty="0" smtClean="0">
                <a:latin typeface="Times New Roman" panose="02020603050405020304" pitchFamily="18" charset="0"/>
                <a:cs typeface="Times New Roman" panose="02020603050405020304" pitchFamily="18" charset="0"/>
              </a:rPr>
              <a:t>organizes </a:t>
            </a:r>
            <a:r>
              <a:rPr lang="en-US" sz="3000" dirty="0">
                <a:latin typeface="Times New Roman" panose="02020603050405020304" pitchFamily="18" charset="0"/>
                <a:cs typeface="Times New Roman" panose="02020603050405020304" pitchFamily="18" charset="0"/>
              </a:rPr>
              <a:t>the data in the hierarchical tree structure.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hierarchy starts from the root which has root data and then it expands in the form of a tree adding child node to the parent node</a:t>
            </a:r>
            <a:r>
              <a:rPr lang="en-US" sz="3000" dirty="0" smtClean="0">
                <a:latin typeface="Times New Roman" panose="02020603050405020304" pitchFamily="18" charset="0"/>
                <a:cs typeface="Times New Roman" panose="02020603050405020304" pitchFamily="18" charset="0"/>
              </a:rPr>
              <a:t>.</a:t>
            </a: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model easily represents some of the real-world relationships like </a:t>
            </a:r>
            <a:r>
              <a:rPr lang="en-US" sz="3000" dirty="0" smtClean="0">
                <a:latin typeface="Times New Roman" panose="02020603050405020304" pitchFamily="18" charset="0"/>
                <a:cs typeface="Times New Roman" panose="02020603050405020304" pitchFamily="18" charset="0"/>
              </a:rPr>
              <a:t>hierarchy of any organization, sitemap </a:t>
            </a:r>
            <a:r>
              <a:rPr lang="en-US" sz="3000" dirty="0">
                <a:latin typeface="Times New Roman" panose="02020603050405020304" pitchFamily="18" charset="0"/>
                <a:cs typeface="Times New Roman" panose="02020603050405020304" pitchFamily="18" charset="0"/>
              </a:rPr>
              <a:t>of a website etc. </a:t>
            </a:r>
            <a:endParaRPr lang="en-US" sz="3000" dirty="0" smtClean="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66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42001" y="1339067"/>
            <a:ext cx="11079727" cy="681462"/>
          </a:xfrm>
        </p:spPr>
        <p:txBody>
          <a:bodyPr>
            <a:noAutofit/>
          </a:bodyPr>
          <a:lstStyle/>
          <a:p>
            <a:pPr marL="0" indent="0" algn="just">
              <a:buNone/>
            </a:pPr>
            <a:r>
              <a:rPr lang="en-US" sz="3000" dirty="0" smtClean="0">
                <a:latin typeface="Times New Roman" panose="02020603050405020304" pitchFamily="18" charset="0"/>
                <a:cs typeface="Times New Roman" panose="02020603050405020304" pitchFamily="18" charset="0"/>
              </a:rPr>
              <a:t>Example</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p:txBody>
      </p:sp>
      <p:pic>
        <p:nvPicPr>
          <p:cNvPr id="1026" name="Picture 2" descr="Hierarchical Model of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332" y="2273660"/>
            <a:ext cx="7903064" cy="409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25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randombar(horizontal)">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177109"/>
            <a:ext cx="11079727" cy="5356426"/>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Network </a:t>
            </a:r>
            <a:r>
              <a:rPr lang="en-US" sz="3000" b="1" dirty="0" smtClean="0">
                <a:latin typeface="Times New Roman" panose="02020603050405020304" pitchFamily="18" charset="0"/>
                <a:cs typeface="Times New Roman" panose="02020603050405020304" pitchFamily="18" charset="0"/>
              </a:rPr>
              <a:t>Model</a:t>
            </a:r>
            <a:endParaRPr lang="en-US" sz="3000" b="1"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This model is an extension of the hierarchical model.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It </a:t>
            </a:r>
            <a:r>
              <a:rPr lang="en-US" sz="3000" dirty="0">
                <a:latin typeface="Times New Roman" panose="02020603050405020304" pitchFamily="18" charset="0"/>
                <a:cs typeface="Times New Roman" panose="02020603050405020304" pitchFamily="18" charset="0"/>
              </a:rPr>
              <a:t>was the most popular model before the relational model.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model is the same as the hierarchical model, the only difference is that a record can have more than one parent.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It </a:t>
            </a:r>
            <a:r>
              <a:rPr lang="en-US" sz="3000" dirty="0">
                <a:latin typeface="Times New Roman" panose="02020603050405020304" pitchFamily="18" charset="0"/>
                <a:cs typeface="Times New Roman" panose="02020603050405020304" pitchFamily="18" charset="0"/>
              </a:rPr>
              <a:t>replaces the hierarchical tree with a graph</a:t>
            </a:r>
            <a:r>
              <a:rPr lang="en-US" sz="3000" dirty="0" smtClean="0">
                <a:latin typeface="Times New Roman" panose="02020603050405020304" pitchFamily="18" charset="0"/>
                <a:cs typeface="Times New Roman" panose="02020603050405020304" pitchFamily="18" charset="0"/>
              </a:rPr>
              <a:t>.</a:t>
            </a:r>
          </a:p>
          <a:p>
            <a:pPr algn="just"/>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8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177109"/>
            <a:ext cx="11079727" cy="1371645"/>
          </a:xfrm>
        </p:spPr>
        <p:txBody>
          <a:bodyPr>
            <a:noAutofit/>
          </a:bodyPr>
          <a:lstStyle/>
          <a:p>
            <a:pPr marL="0" indent="0" algn="just">
              <a:buNone/>
            </a:pPr>
            <a:r>
              <a:rPr lang="en-US" sz="3000" dirty="0" smtClean="0">
                <a:latin typeface="Times New Roman" panose="02020603050405020304" pitchFamily="18" charset="0"/>
                <a:cs typeface="Times New Roman" panose="02020603050405020304" pitchFamily="18" charset="0"/>
              </a:rPr>
              <a:t>Example</a:t>
            </a:r>
            <a:r>
              <a:rPr lang="en-US" sz="3000" dirty="0">
                <a:latin typeface="Times New Roman" panose="02020603050405020304" pitchFamily="18" charset="0"/>
                <a:cs typeface="Times New Roman" panose="02020603050405020304" pitchFamily="18" charset="0"/>
              </a:rPr>
              <a:t>: In the example below we can see that node student has two parents i.e. CSE Department and Library. This was earlier not possible in the hierarchical model.</a:t>
            </a:r>
          </a:p>
        </p:txBody>
      </p:sp>
      <p:pic>
        <p:nvPicPr>
          <p:cNvPr id="2050" name="Picture 2" descr="https://s3.ap-south-1.amazonaws.com/afteracademy-server-uploads/what-is-data-model-in-dbms-and-what-are-its-types-network-model-d0ffd2f004868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41" y="2784727"/>
            <a:ext cx="5330344" cy="3763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75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randombar(horizont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177109"/>
            <a:ext cx="11079727" cy="5356426"/>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Entity-Relationship Model</a:t>
            </a:r>
          </a:p>
          <a:p>
            <a:pPr algn="just"/>
            <a:r>
              <a:rPr lang="en-US" sz="3000" dirty="0">
                <a:latin typeface="Times New Roman" panose="02020603050405020304" pitchFamily="18" charset="0"/>
                <a:cs typeface="Times New Roman" panose="02020603050405020304" pitchFamily="18" charset="0"/>
              </a:rPr>
              <a:t>Entity-Relationship Model or simply ER Model is a high-level data model diagram.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In </a:t>
            </a:r>
            <a:r>
              <a:rPr lang="en-US" sz="3000" dirty="0">
                <a:latin typeface="Times New Roman" panose="02020603050405020304" pitchFamily="18" charset="0"/>
                <a:cs typeface="Times New Roman" panose="02020603050405020304" pitchFamily="18" charset="0"/>
              </a:rPr>
              <a:t>this model, we represent the real-world problem in the pictorial form to make it easy for the stakeholders to understand.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It </a:t>
            </a:r>
            <a:r>
              <a:rPr lang="en-US" sz="3000" dirty="0">
                <a:latin typeface="Times New Roman" panose="02020603050405020304" pitchFamily="18" charset="0"/>
                <a:cs typeface="Times New Roman" panose="02020603050405020304" pitchFamily="18" charset="0"/>
              </a:rPr>
              <a:t>is also very easy for the developers to understand the system by just looking at the ER diagram.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We </a:t>
            </a:r>
            <a:r>
              <a:rPr lang="en-US" sz="3000" dirty="0">
                <a:latin typeface="Times New Roman" panose="02020603050405020304" pitchFamily="18" charset="0"/>
                <a:cs typeface="Times New Roman" panose="02020603050405020304" pitchFamily="18" charset="0"/>
              </a:rPr>
              <a:t>use the ER diagram as a visual tool to represent an ER Model.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ER </a:t>
            </a:r>
            <a:r>
              <a:rPr lang="en-US" sz="3000" dirty="0">
                <a:latin typeface="Times New Roman" panose="02020603050405020304" pitchFamily="18" charset="0"/>
                <a:cs typeface="Times New Roman" panose="02020603050405020304" pitchFamily="18" charset="0"/>
              </a:rPr>
              <a:t>diagram has the following three components</a:t>
            </a:r>
            <a:r>
              <a:rPr lang="en-US" sz="3000" dirty="0" smtClean="0">
                <a:latin typeface="Times New Roman" panose="02020603050405020304" pitchFamily="18" charset="0"/>
                <a:cs typeface="Times New Roman" panose="02020603050405020304" pitchFamily="18" charset="0"/>
              </a:rPr>
              <a:t>: Entity, Attribute and Relationship.</a:t>
            </a:r>
          </a:p>
        </p:txBody>
      </p:sp>
    </p:spTree>
    <p:extLst>
      <p:ext uri="{BB962C8B-B14F-4D97-AF65-F5344CB8AC3E}">
        <p14:creationId xmlns:p14="http://schemas.microsoft.com/office/powerpoint/2010/main" val="39732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pic>
        <p:nvPicPr>
          <p:cNvPr id="3074" name="Picture 2" descr="https://s3.ap-south-1.amazonaws.com/afteracademy-server-uploads/what-is-data-model-in-dbms-and-what-are-its-types-entity-relationship-model-9aaf8481a56446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884" y="1683999"/>
            <a:ext cx="8324748" cy="487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2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12504" y="1442580"/>
            <a:ext cx="11079727" cy="4736994"/>
          </a:xfrm>
        </p:spPr>
        <p:txBody>
          <a:bodyPr>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Relational </a:t>
            </a:r>
            <a:r>
              <a:rPr lang="en-US" sz="3000" b="1" dirty="0">
                <a:latin typeface="Times New Roman" panose="02020603050405020304" pitchFamily="18" charset="0"/>
                <a:cs typeface="Times New Roman" panose="02020603050405020304" pitchFamily="18" charset="0"/>
              </a:rPr>
              <a:t>Model</a:t>
            </a:r>
          </a:p>
          <a:p>
            <a:pPr algn="just"/>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model was introduced by </a:t>
            </a:r>
            <a:r>
              <a:rPr lang="en-US" sz="3000" dirty="0" smtClean="0">
                <a:latin typeface="Times New Roman" panose="02020603050405020304" pitchFamily="18" charset="0"/>
                <a:cs typeface="Times New Roman" panose="02020603050405020304" pitchFamily="18" charset="0"/>
              </a:rPr>
              <a:t>Dr. E. F. </a:t>
            </a:r>
            <a:r>
              <a:rPr lang="en-US" sz="3000" dirty="0" err="1">
                <a:latin typeface="Times New Roman" panose="02020603050405020304" pitchFamily="18" charset="0"/>
                <a:cs typeface="Times New Roman" panose="02020603050405020304" pitchFamily="18" charset="0"/>
              </a:rPr>
              <a:t>Codd</a:t>
            </a:r>
            <a:r>
              <a:rPr lang="en-US" sz="3000" dirty="0">
                <a:latin typeface="Times New Roman" panose="02020603050405020304" pitchFamily="18" charset="0"/>
                <a:cs typeface="Times New Roman" panose="02020603050405020304" pitchFamily="18" charset="0"/>
              </a:rPr>
              <a:t> in 1970.</a:t>
            </a:r>
            <a:endParaRPr lang="en-US" sz="3000" dirty="0" smtClean="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R</a:t>
            </a:r>
            <a:r>
              <a:rPr lang="en-US" sz="3000" dirty="0" smtClean="0">
                <a:latin typeface="Times New Roman" panose="02020603050405020304" pitchFamily="18" charset="0"/>
                <a:cs typeface="Times New Roman" panose="02020603050405020304" pitchFamily="18" charset="0"/>
              </a:rPr>
              <a:t>elational </a:t>
            </a:r>
            <a:r>
              <a:rPr lang="en-US" sz="3000" dirty="0">
                <a:latin typeface="Times New Roman" panose="02020603050405020304" pitchFamily="18" charset="0"/>
                <a:cs typeface="Times New Roman" panose="02020603050405020304" pitchFamily="18" charset="0"/>
              </a:rPr>
              <a:t>Model is the most widely used model.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In </a:t>
            </a:r>
            <a:r>
              <a:rPr lang="en-US" sz="3000" dirty="0">
                <a:latin typeface="Times New Roman" panose="02020603050405020304" pitchFamily="18" charset="0"/>
                <a:cs typeface="Times New Roman" panose="02020603050405020304" pitchFamily="18" charset="0"/>
              </a:rPr>
              <a:t>this model, the data is maintained in the form of a two-dimensional table.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All </a:t>
            </a:r>
            <a:r>
              <a:rPr lang="en-US" sz="3000" dirty="0">
                <a:latin typeface="Times New Roman" panose="02020603050405020304" pitchFamily="18" charset="0"/>
                <a:cs typeface="Times New Roman" panose="02020603050405020304" pitchFamily="18" charset="0"/>
              </a:rPr>
              <a:t>the information is stored in the form of </a:t>
            </a:r>
            <a:r>
              <a:rPr lang="en-US" sz="3000" dirty="0" smtClean="0">
                <a:latin typeface="Times New Roman" panose="02020603050405020304" pitchFamily="18" charset="0"/>
                <a:cs typeface="Times New Roman" panose="02020603050405020304" pitchFamily="18" charset="0"/>
              </a:rPr>
              <a:t>rows </a:t>
            </a:r>
            <a:r>
              <a:rPr lang="en-US" sz="3000" dirty="0">
                <a:latin typeface="Times New Roman" panose="02020603050405020304" pitchFamily="18" charset="0"/>
                <a:cs typeface="Times New Roman" panose="02020603050405020304" pitchFamily="18" charset="0"/>
              </a:rPr>
              <a:t>and columns.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basic structure of a relational model is tables.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So</a:t>
            </a:r>
            <a:r>
              <a:rPr lang="en-US" sz="3000" dirty="0">
                <a:latin typeface="Times New Roman" panose="02020603050405020304" pitchFamily="18" charset="0"/>
                <a:cs typeface="Times New Roman" panose="02020603050405020304" pitchFamily="18" charset="0"/>
              </a:rPr>
              <a:t>, the tables are also called relations in the relational model.</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06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pic>
        <p:nvPicPr>
          <p:cNvPr id="1028" name="Picture 4" descr="Relational Model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884" y="1580760"/>
            <a:ext cx="7410348" cy="46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randombar(horizont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Content</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999202" y="1580760"/>
            <a:ext cx="9560643" cy="4082621"/>
          </a:xfrm>
        </p:spPr>
        <p:txBody>
          <a:bodyPr>
            <a:noAutofit/>
          </a:bodyPr>
          <a:lstStyle/>
          <a:p>
            <a:pPr algn="just"/>
            <a:r>
              <a:rPr lang="en-US" dirty="0">
                <a:latin typeface="Times New Roman" panose="02020603050405020304" pitchFamily="18" charset="0"/>
                <a:cs typeface="Times New Roman" panose="02020603050405020304" pitchFamily="18" charset="0"/>
              </a:rPr>
              <a:t>Difference between Schema and Instance in DBMS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Independence</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Database Models</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DBMS Vs RDBMS</a:t>
            </a:r>
          </a:p>
        </p:txBody>
      </p:sp>
    </p:spTree>
    <p:extLst>
      <p:ext uri="{BB962C8B-B14F-4D97-AF65-F5344CB8AC3E}">
        <p14:creationId xmlns:p14="http://schemas.microsoft.com/office/powerpoint/2010/main" val="342414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4494574" y="3040849"/>
            <a:ext cx="3071349" cy="911717"/>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DBMS Vs RDBMS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505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DBMS Vs RDBMS </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12502" y="1189663"/>
            <a:ext cx="11079727" cy="905900"/>
          </a:xfrm>
        </p:spPr>
        <p:txBody>
          <a:bodyPr>
            <a:noAutofit/>
          </a:bodyPr>
          <a:lstStyle/>
          <a:p>
            <a:pPr marL="0" indent="0" algn="just">
              <a:buNone/>
            </a:pPr>
            <a:r>
              <a:rPr lang="en-US" sz="3000" dirty="0">
                <a:latin typeface="Times New Roman" panose="02020603050405020304" pitchFamily="18" charset="0"/>
                <a:cs typeface="Times New Roman" panose="02020603050405020304" pitchFamily="18" charset="0"/>
              </a:rPr>
              <a:t>The below table demonstrates the main difference between RDBMS and DBMS:</a:t>
            </a:r>
            <a:endParaRPr lang="en-US" sz="30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755284" y="2233256"/>
            <a:ext cx="8594165" cy="4359273"/>
          </a:xfrm>
          <a:prstGeom prst="rect">
            <a:avLst/>
          </a:prstGeom>
        </p:spPr>
      </p:pic>
    </p:spTree>
    <p:extLst>
      <p:ext uri="{BB962C8B-B14F-4D97-AF65-F5344CB8AC3E}">
        <p14:creationId xmlns:p14="http://schemas.microsoft.com/office/powerpoint/2010/main" val="8967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33" y="227492"/>
            <a:ext cx="8173065" cy="932733"/>
          </a:xfrm>
        </p:spPr>
        <p:txBody>
          <a:bodyPr/>
          <a:lstStyle/>
          <a:p>
            <a:r>
              <a:rPr lang="en-US" b="1" u="sng" dirty="0" smtClean="0">
                <a:latin typeface="Times New Roman" panose="02020603050405020304" pitchFamily="18" charset="0"/>
                <a:cs typeface="Times New Roman" panose="02020603050405020304" pitchFamily="18" charset="0"/>
              </a:rPr>
              <a:t>References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33" y="1457055"/>
            <a:ext cx="10972799" cy="5223964"/>
          </a:xfrm>
        </p:spPr>
        <p:txBody>
          <a:bodyPr>
            <a:normAutofit fontScale="92500" lnSpcReduction="10000"/>
          </a:bodyPr>
          <a:lstStyle/>
          <a:p>
            <a:pPr algn="just"/>
            <a:r>
              <a:rPr lang="en-US" sz="3200" dirty="0" err="1">
                <a:latin typeface="Times New Roman" panose="02020603050405020304" pitchFamily="18" charset="0"/>
                <a:cs typeface="Times New Roman" panose="02020603050405020304" pitchFamily="18" charset="0"/>
              </a:rPr>
              <a:t>Korth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Silbertz</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Sudarshan</a:t>
            </a:r>
            <a:r>
              <a:rPr lang="en-US" sz="3200" dirty="0">
                <a:latin typeface="Times New Roman" panose="02020603050405020304" pitchFamily="18" charset="0"/>
                <a:cs typeface="Times New Roman" panose="02020603050405020304" pitchFamily="18" charset="0"/>
              </a:rPr>
              <a:t> (1998), “Database Concepts”, </a:t>
            </a:r>
            <a:r>
              <a:rPr lang="en-US" sz="3200" dirty="0" smtClean="0">
                <a:latin typeface="Times New Roman" panose="02020603050405020304" pitchFamily="18" charset="0"/>
                <a:cs typeface="Times New Roman" panose="02020603050405020304" pitchFamily="18" charset="0"/>
              </a:rPr>
              <a:t>5</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Edition, TMH</a:t>
            </a:r>
            <a:r>
              <a:rPr lang="en-US" sz="3200" dirty="0" smtClean="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Elmasri</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Navathe</a:t>
            </a:r>
            <a:r>
              <a:rPr lang="en-US" sz="3200" dirty="0">
                <a:latin typeface="Times New Roman" panose="02020603050405020304" pitchFamily="18" charset="0"/>
                <a:cs typeface="Times New Roman" panose="02020603050405020304" pitchFamily="18" charset="0"/>
              </a:rPr>
              <a:t> (2010), “Fundamentals of Database Systems”, </a:t>
            </a:r>
            <a:r>
              <a:rPr lang="en-US" sz="3200" dirty="0" smtClean="0">
                <a:latin typeface="Times New Roman" panose="02020603050405020304" pitchFamily="18" charset="0"/>
                <a:cs typeface="Times New Roman" panose="02020603050405020304" pitchFamily="18" charset="0"/>
              </a:rPr>
              <a:t>6</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Edition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Addision</a:t>
            </a:r>
            <a:r>
              <a:rPr lang="en-US" sz="3200" dirty="0">
                <a:latin typeface="Times New Roman" panose="02020603050405020304" pitchFamily="18" charset="0"/>
                <a:cs typeface="Times New Roman" panose="02020603050405020304" pitchFamily="18" charset="0"/>
              </a:rPr>
              <a:t> Wesley</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Date C J,” An Introduction to Database Systems”, </a:t>
            </a:r>
            <a:r>
              <a:rPr lang="en-US" sz="3200" dirty="0" smtClean="0">
                <a:latin typeface="Times New Roman" panose="02020603050405020304" pitchFamily="18" charset="0"/>
                <a:cs typeface="Times New Roman" panose="02020603050405020304" pitchFamily="18" charset="0"/>
              </a:rPr>
              <a:t>8</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Edition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Addision</a:t>
            </a:r>
            <a:r>
              <a:rPr lang="en-US" sz="3200" dirty="0">
                <a:latin typeface="Times New Roman" panose="02020603050405020304" pitchFamily="18" charset="0"/>
                <a:cs typeface="Times New Roman" panose="02020603050405020304" pitchFamily="18" charset="0"/>
              </a:rPr>
              <a:t> Wesley.</a:t>
            </a:r>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M. Tamer </a:t>
            </a:r>
            <a:r>
              <a:rPr lang="en-US" sz="3200" dirty="0" err="1">
                <a:latin typeface="Times New Roman" panose="02020603050405020304" pitchFamily="18" charset="0"/>
                <a:cs typeface="Times New Roman" panose="02020603050405020304" pitchFamily="18" charset="0"/>
              </a:rPr>
              <a:t>Oezsu</a:t>
            </a:r>
            <a:r>
              <a:rPr lang="en-US" sz="3200" dirty="0">
                <a:latin typeface="Times New Roman" panose="02020603050405020304" pitchFamily="18" charset="0"/>
                <a:cs typeface="Times New Roman" panose="02020603050405020304" pitchFamily="18" charset="0"/>
              </a:rPr>
              <a:t>, Patrick </a:t>
            </a:r>
            <a:r>
              <a:rPr lang="en-US" sz="3200" dirty="0" err="1">
                <a:latin typeface="Times New Roman" panose="02020603050405020304" pitchFamily="18" charset="0"/>
                <a:cs typeface="Times New Roman" panose="02020603050405020304" pitchFamily="18" charset="0"/>
              </a:rPr>
              <a:t>Valduriez</a:t>
            </a:r>
            <a:r>
              <a:rPr lang="en-US" sz="3200" dirty="0">
                <a:latin typeface="Times New Roman" panose="02020603050405020304" pitchFamily="18" charset="0"/>
                <a:cs typeface="Times New Roman" panose="02020603050405020304" pitchFamily="18" charset="0"/>
              </a:rPr>
              <a:t> (2011). “Principles of Distributed Database Systems”, </a:t>
            </a:r>
            <a:r>
              <a:rPr lang="en-US" sz="3200" dirty="0" smtClean="0">
                <a:latin typeface="Times New Roman" panose="02020603050405020304" pitchFamily="18" charset="0"/>
                <a:cs typeface="Times New Roman" panose="02020603050405020304" pitchFamily="18" charset="0"/>
              </a:rPr>
              <a:t>2</a:t>
            </a:r>
            <a:r>
              <a:rPr lang="en-US" sz="3200" baseline="30000" dirty="0" smtClean="0">
                <a:latin typeface="Times New Roman" panose="02020603050405020304" pitchFamily="18" charset="0"/>
                <a:cs typeface="Times New Roman" panose="02020603050405020304" pitchFamily="18" charset="0"/>
              </a:rPr>
              <a:t>nd</a:t>
            </a:r>
            <a:r>
              <a:rPr lang="en-US" sz="3200" dirty="0" smtClean="0">
                <a:latin typeface="Times New Roman" panose="02020603050405020304" pitchFamily="18" charset="0"/>
                <a:cs typeface="Times New Roman" panose="02020603050405020304" pitchFamily="18" charset="0"/>
              </a:rPr>
              <a:t> Edition</a:t>
            </a:r>
            <a:r>
              <a:rPr lang="en-US" sz="3200" dirty="0">
                <a:latin typeface="Times New Roman" panose="02020603050405020304" pitchFamily="18" charset="0"/>
                <a:cs typeface="Times New Roman" panose="02020603050405020304" pitchFamily="18" charset="0"/>
              </a:rPr>
              <a:t>, Prentice Hall</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https://www.geeksforgeeks.org/difference-between-schema-and-instance-in-dbms/last accessed on 10 December 2021</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https://</a:t>
            </a:r>
            <a:r>
              <a:rPr lang="en-US" sz="3200" dirty="0" smtClean="0">
                <a:latin typeface="Times New Roman" panose="02020603050405020304" pitchFamily="18" charset="0"/>
                <a:cs typeface="Times New Roman" panose="02020603050405020304" pitchFamily="18" charset="0"/>
              </a:rPr>
              <a:t>www.javatpoint.com/dbms-data-independence/last accessed on 10 December 2021.</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Tree>
    <p:extLst>
      <p:ext uri="{BB962C8B-B14F-4D97-AF65-F5344CB8AC3E}">
        <p14:creationId xmlns:p14="http://schemas.microsoft.com/office/powerpoint/2010/main" val="38122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2598" y="1635252"/>
            <a:ext cx="6481622" cy="3652242"/>
          </a:xfrm>
          <a:prstGeom prst="rect">
            <a:avLst/>
          </a:prstGeom>
        </p:spPr>
      </p:pic>
    </p:spTree>
    <p:extLst>
      <p:ext uri="{BB962C8B-B14F-4D97-AF65-F5344CB8AC3E}">
        <p14:creationId xmlns:p14="http://schemas.microsoft.com/office/powerpoint/2010/main" val="3262729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2179075" y="3070347"/>
            <a:ext cx="8277533" cy="911717"/>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Difference between Schema and Instance in DBMS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062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a:latin typeface="Times New Roman" panose="02020603050405020304" pitchFamily="18" charset="0"/>
                <a:cs typeface="Times New Roman" panose="02020603050405020304" pitchFamily="18" charset="0"/>
              </a:rPr>
              <a:t>Difference between Schema and Instance in </a:t>
            </a:r>
            <a:r>
              <a:rPr lang="en-US" sz="3600" b="1" u="sng" dirty="0" smtClean="0">
                <a:latin typeface="Times New Roman" panose="02020603050405020304" pitchFamily="18" charset="0"/>
                <a:cs typeface="Times New Roman" panose="02020603050405020304" pitchFamily="18" charset="0"/>
              </a:rPr>
              <a:t>DBMS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659989" y="1327001"/>
            <a:ext cx="10902746" cy="5383515"/>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Instances: </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Instances are the collection of information stored at a particular moment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instances can be changed by certain CRUD </a:t>
            </a:r>
            <a:r>
              <a:rPr lang="en-US" dirty="0" smtClean="0">
                <a:latin typeface="Times New Roman" panose="02020603050405020304" pitchFamily="18" charset="0"/>
                <a:cs typeface="Times New Roman" panose="02020603050405020304" pitchFamily="18" charset="0"/>
              </a:rPr>
              <a:t>(Create, Read, Update, Delete) operations </a:t>
            </a:r>
            <a:r>
              <a:rPr lang="en-US" dirty="0">
                <a:latin typeface="Times New Roman" panose="02020603050405020304" pitchFamily="18" charset="0"/>
                <a:cs typeface="Times New Roman" panose="02020603050405020304" pitchFamily="18" charset="0"/>
              </a:rPr>
              <a:t>as like addition, deletion of data.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Let’s say a table </a:t>
            </a:r>
            <a:r>
              <a:rPr lang="en-US" dirty="0" smtClean="0">
                <a:latin typeface="Times New Roman" panose="02020603050405020304" pitchFamily="18" charset="0"/>
                <a:cs typeface="Times New Roman" panose="02020603050405020304" pitchFamily="18" charset="0"/>
              </a:rPr>
              <a:t>TEACHER </a:t>
            </a:r>
            <a:r>
              <a:rPr lang="en-US" dirty="0">
                <a:latin typeface="Times New Roman" panose="02020603050405020304" pitchFamily="18" charset="0"/>
                <a:cs typeface="Times New Roman" panose="02020603050405020304" pitchFamily="18" charset="0"/>
              </a:rPr>
              <a:t>in our database whose name is </a:t>
            </a:r>
            <a:r>
              <a:rPr lang="en-US" dirty="0" smtClean="0">
                <a:latin typeface="Times New Roman" panose="02020603050405020304" pitchFamily="18" charset="0"/>
                <a:cs typeface="Times New Roman" panose="02020603050405020304" pitchFamily="18" charset="0"/>
              </a:rPr>
              <a:t>SCHOOL, </a:t>
            </a:r>
            <a:r>
              <a:rPr lang="en-US" dirty="0">
                <a:latin typeface="Times New Roman" panose="02020603050405020304" pitchFamily="18" charset="0"/>
                <a:cs typeface="Times New Roman" panose="02020603050405020304" pitchFamily="18" charset="0"/>
              </a:rPr>
              <a:t>suppose the table has 50 records so the instance of the database has 50 records for now and tomorrow we are going to add another fifty records so tomorrow the instance have total 100 records. This is called an instance. </a:t>
            </a:r>
          </a:p>
        </p:txBody>
      </p:sp>
    </p:spTree>
    <p:extLst>
      <p:ext uri="{BB962C8B-B14F-4D97-AF65-F5344CB8AC3E}">
        <p14:creationId xmlns:p14="http://schemas.microsoft.com/office/powerpoint/2010/main" val="338129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a:latin typeface="Times New Roman" panose="02020603050405020304" pitchFamily="18" charset="0"/>
                <a:cs typeface="Times New Roman" panose="02020603050405020304" pitchFamily="18" charset="0"/>
              </a:rPr>
              <a:t>Difference between Schema and Instance in </a:t>
            </a:r>
            <a:r>
              <a:rPr lang="en-US" sz="3600" b="1" u="sng" dirty="0" smtClean="0">
                <a:latin typeface="Times New Roman" panose="02020603050405020304" pitchFamily="18" charset="0"/>
                <a:cs typeface="Times New Roman" panose="02020603050405020304" pitchFamily="18" charset="0"/>
              </a:rPr>
              <a:t>DBMS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630492" y="1209642"/>
            <a:ext cx="10902746" cy="5471377"/>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Schema </a:t>
            </a:r>
            <a:r>
              <a:rPr lang="en-US" b="1"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Schema is the overall description of the database.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basic structure of how the data will be stored in the database is called </a:t>
            </a:r>
            <a:r>
              <a:rPr lang="en-US" dirty="0" smtClean="0">
                <a:latin typeface="Times New Roman" panose="02020603050405020304" pitchFamily="18" charset="0"/>
                <a:cs typeface="Times New Roman" panose="02020603050405020304" pitchFamily="18" charset="0"/>
              </a:rPr>
              <a:t>schema</a:t>
            </a:r>
            <a:r>
              <a:rPr lang="en-US"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algn="just">
              <a:buNone/>
            </a:pPr>
            <a:r>
              <a:rPr lang="en-US" dirty="0" smtClean="0">
                <a:latin typeface="Times New Roman" panose="02020603050405020304" pitchFamily="18" charset="0"/>
                <a:cs typeface="Times New Roman" panose="02020603050405020304" pitchFamily="18" charset="0"/>
              </a:rPr>
              <a:t>Let’s </a:t>
            </a:r>
            <a:r>
              <a:rPr lang="en-US" dirty="0">
                <a:latin typeface="Times New Roman" panose="02020603050405020304" pitchFamily="18" charset="0"/>
                <a:cs typeface="Times New Roman" panose="02020603050405020304" pitchFamily="18" charset="0"/>
              </a:rPr>
              <a:t>say a table </a:t>
            </a:r>
            <a:r>
              <a:rPr lang="en-US" dirty="0" smtClean="0">
                <a:latin typeface="Times New Roman" panose="02020603050405020304" pitchFamily="18" charset="0"/>
                <a:cs typeface="Times New Roman" panose="02020603050405020304" pitchFamily="18" charset="0"/>
              </a:rPr>
              <a:t>named TEACHER </a:t>
            </a:r>
            <a:r>
              <a:rPr lang="en-US" dirty="0">
                <a:latin typeface="Times New Roman" panose="02020603050405020304" pitchFamily="18" charset="0"/>
                <a:cs typeface="Times New Roman" panose="02020603050405020304" pitchFamily="18" charset="0"/>
              </a:rPr>
              <a:t>in our database name </a:t>
            </a:r>
            <a:r>
              <a:rPr lang="en-US" dirty="0" smtClean="0">
                <a:latin typeface="Times New Roman" panose="02020603050405020304" pitchFamily="18" charset="0"/>
                <a:cs typeface="Times New Roman" panose="02020603050405020304" pitchFamily="18" charset="0"/>
              </a:rPr>
              <a:t>SCHOOL,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TEACHER </a:t>
            </a:r>
            <a:r>
              <a:rPr lang="en-US" dirty="0">
                <a:latin typeface="Times New Roman" panose="02020603050405020304" pitchFamily="18" charset="0"/>
                <a:cs typeface="Times New Roman" panose="02020603050405020304" pitchFamily="18" charset="0"/>
              </a:rPr>
              <a:t>table require the name,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doj</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table so we design a structure as :  </a:t>
            </a:r>
          </a:p>
          <a:p>
            <a:pPr marL="0" indent="0" algn="just">
              <a:buNone/>
            </a:pPr>
            <a:r>
              <a:rPr lang="en-US" dirty="0" smtClean="0">
                <a:latin typeface="Times New Roman" panose="02020603050405020304" pitchFamily="18" charset="0"/>
                <a:cs typeface="Times New Roman" panose="02020603050405020304" pitchFamily="18" charset="0"/>
              </a:rPr>
              <a:t>		TEACHER</a:t>
            </a: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name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varchar	</a:t>
            </a:r>
            <a:r>
              <a:rPr lang="en-US" dirty="0" err="1" smtClean="0">
                <a:latin typeface="Times New Roman" panose="02020603050405020304" pitchFamily="18" charset="0"/>
                <a:cs typeface="Times New Roman" panose="02020603050405020304" pitchFamily="18" charset="0"/>
              </a:rPr>
              <a:t>doj</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date		</a:t>
            </a:r>
            <a:r>
              <a:rPr lang="en-US" dirty="0" err="1" smtClean="0">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date </a:t>
            </a:r>
          </a:p>
          <a:p>
            <a:pPr marL="0" indent="0" algn="just">
              <a:buNone/>
            </a:pPr>
            <a:endParaRPr lang="en-US" sz="1200"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Above </a:t>
            </a:r>
            <a:r>
              <a:rPr lang="en-US" dirty="0">
                <a:latin typeface="Times New Roman" panose="02020603050405020304" pitchFamily="18" charset="0"/>
                <a:cs typeface="Times New Roman" panose="02020603050405020304" pitchFamily="18" charset="0"/>
              </a:rPr>
              <a:t>given is the schema of the table </a:t>
            </a:r>
            <a:r>
              <a:rPr lang="en-US" dirty="0" smtClean="0">
                <a:latin typeface="Times New Roman" panose="02020603050405020304" pitchFamily="18" charset="0"/>
                <a:cs typeface="Times New Roman" panose="02020603050405020304" pitchFamily="18" charset="0"/>
              </a:rPr>
              <a:t>TEACHER.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42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4140612" y="3026101"/>
            <a:ext cx="3248330" cy="911717"/>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Data Independence</a:t>
            </a:r>
            <a:endParaRPr lang="en-US"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392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 Independence</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86246" y="1342376"/>
            <a:ext cx="11079727" cy="5014177"/>
          </a:xfrm>
        </p:spPr>
        <p:txBody>
          <a:bodyPr>
            <a:noAutofit/>
          </a:bodyPr>
          <a:lstStyle/>
          <a:p>
            <a:pPr algn="just"/>
            <a:r>
              <a:rPr lang="en-US" sz="3000" dirty="0" smtClean="0">
                <a:latin typeface="Times New Roman" panose="02020603050405020304" pitchFamily="18" charset="0"/>
                <a:cs typeface="Times New Roman" panose="02020603050405020304" pitchFamily="18" charset="0"/>
              </a:rPr>
              <a:t>Data </a:t>
            </a:r>
            <a:r>
              <a:rPr lang="en-US" sz="3000" dirty="0">
                <a:latin typeface="Times New Roman" panose="02020603050405020304" pitchFamily="18" charset="0"/>
                <a:cs typeface="Times New Roman" panose="02020603050405020304" pitchFamily="18" charset="0"/>
              </a:rPr>
              <a:t>independence can be explained using the three-schema architecture</a:t>
            </a:r>
            <a:r>
              <a:rPr lang="en-US" sz="3000" dirty="0" smtClean="0">
                <a:latin typeface="Times New Roman" panose="02020603050405020304" pitchFamily="18" charset="0"/>
                <a:cs typeface="Times New Roman" panose="02020603050405020304" pitchFamily="18" charset="0"/>
              </a:rPr>
              <a:t>.</a:t>
            </a:r>
          </a:p>
          <a:p>
            <a:pPr algn="just"/>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Data independence refers characteristic of being able to modify the schema at one level of the database system without altering the schema at the next higher level</a:t>
            </a:r>
            <a:r>
              <a:rPr lang="en-US" sz="3000" dirty="0" smtClean="0">
                <a:latin typeface="Times New Roman" panose="02020603050405020304" pitchFamily="18" charset="0"/>
                <a:cs typeface="Times New Roman" panose="02020603050405020304" pitchFamily="18" charset="0"/>
              </a:rPr>
              <a:t>.</a:t>
            </a:r>
          </a:p>
          <a:p>
            <a:pPr algn="just"/>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There are two types of data independence</a:t>
            </a:r>
            <a:r>
              <a:rPr lang="en-US" sz="3000" dirty="0" smtClean="0">
                <a:latin typeface="Times New Roman" panose="02020603050405020304" pitchFamily="18" charset="0"/>
                <a:cs typeface="Times New Roman" panose="02020603050405020304" pitchFamily="18" charset="0"/>
              </a:rPr>
              <a:t>: </a:t>
            </a:r>
          </a:p>
          <a:p>
            <a:pPr marL="0" indent="0" algn="just">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(1) Logical Data Independence and </a:t>
            </a:r>
          </a:p>
          <a:p>
            <a:pPr marL="0" indent="0" algn="just">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(2) Physical Data Independence</a:t>
            </a:r>
          </a:p>
        </p:txBody>
      </p:sp>
    </p:spTree>
    <p:extLst>
      <p:ext uri="{BB962C8B-B14F-4D97-AF65-F5344CB8AC3E}">
        <p14:creationId xmlns:p14="http://schemas.microsoft.com/office/powerpoint/2010/main" val="104927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 Independence</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457054"/>
            <a:ext cx="11079727" cy="5017488"/>
          </a:xfrm>
        </p:spPr>
        <p:txBody>
          <a:bodyPr>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Logical </a:t>
            </a:r>
            <a:r>
              <a:rPr lang="en-US" sz="3000" b="1" dirty="0">
                <a:latin typeface="Times New Roman" panose="02020603050405020304" pitchFamily="18" charset="0"/>
                <a:cs typeface="Times New Roman" panose="02020603050405020304" pitchFamily="18" charset="0"/>
              </a:rPr>
              <a:t>Data </a:t>
            </a:r>
            <a:r>
              <a:rPr lang="en-US" sz="3000" b="1" dirty="0" smtClean="0">
                <a:latin typeface="Times New Roman" panose="02020603050405020304" pitchFamily="18" charset="0"/>
                <a:cs typeface="Times New Roman" panose="02020603050405020304" pitchFamily="18" charset="0"/>
              </a:rPr>
              <a:t>Independence: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Logical data independence refers characteristic of being able to change the conceptual schema without having to change the external schema.</a:t>
            </a:r>
          </a:p>
          <a:p>
            <a:pPr algn="just"/>
            <a:r>
              <a:rPr lang="en-US" sz="3000" dirty="0">
                <a:latin typeface="Times New Roman" panose="02020603050405020304" pitchFamily="18" charset="0"/>
                <a:cs typeface="Times New Roman" panose="02020603050405020304" pitchFamily="18" charset="0"/>
              </a:rPr>
              <a:t>Logical data independence is used to separate the external level from the conceptual view.</a:t>
            </a:r>
          </a:p>
          <a:p>
            <a:pPr algn="just"/>
            <a:r>
              <a:rPr lang="en-US" sz="3000" dirty="0">
                <a:latin typeface="Times New Roman" panose="02020603050405020304" pitchFamily="18" charset="0"/>
                <a:cs typeface="Times New Roman" panose="02020603050405020304" pitchFamily="18" charset="0"/>
              </a:rPr>
              <a:t>If we do any changes in the conceptual view of the data, then the user view of the data would not be affected.</a:t>
            </a:r>
          </a:p>
          <a:p>
            <a:pPr algn="just"/>
            <a:r>
              <a:rPr lang="en-US" sz="3000" dirty="0">
                <a:latin typeface="Times New Roman" panose="02020603050405020304" pitchFamily="18" charset="0"/>
                <a:cs typeface="Times New Roman" panose="02020603050405020304" pitchFamily="18" charset="0"/>
              </a:rPr>
              <a:t>Logical data independence occurs at the user interface level.</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18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 Independence</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457054"/>
            <a:ext cx="11079727" cy="5017488"/>
          </a:xfrm>
        </p:spPr>
        <p:txBody>
          <a:bodyPr>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Physical </a:t>
            </a:r>
            <a:r>
              <a:rPr lang="en-US" sz="3000" b="1" dirty="0">
                <a:latin typeface="Times New Roman" panose="02020603050405020304" pitchFamily="18" charset="0"/>
                <a:cs typeface="Times New Roman" panose="02020603050405020304" pitchFamily="18" charset="0"/>
              </a:rPr>
              <a:t>Data </a:t>
            </a:r>
            <a:r>
              <a:rPr lang="en-US" sz="3000" b="1" dirty="0" smtClean="0">
                <a:latin typeface="Times New Roman" panose="02020603050405020304" pitchFamily="18" charset="0"/>
                <a:cs typeface="Times New Roman" panose="02020603050405020304" pitchFamily="18" charset="0"/>
              </a:rPr>
              <a:t>Independence: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Physical data independence can be defined as the capacity to change the internal schema without having to change the conceptual schema.</a:t>
            </a:r>
          </a:p>
          <a:p>
            <a:pPr algn="just"/>
            <a:r>
              <a:rPr lang="en-US" sz="3000" dirty="0">
                <a:latin typeface="Times New Roman" panose="02020603050405020304" pitchFamily="18" charset="0"/>
                <a:cs typeface="Times New Roman" panose="02020603050405020304" pitchFamily="18" charset="0"/>
              </a:rPr>
              <a:t>If we do any changes in the storage size of the database system server, then the c</a:t>
            </a:r>
            <a:r>
              <a:rPr lang="en-US" sz="3000" dirty="0" smtClean="0">
                <a:latin typeface="Times New Roman" panose="02020603050405020304" pitchFamily="18" charset="0"/>
                <a:cs typeface="Times New Roman" panose="02020603050405020304" pitchFamily="18" charset="0"/>
              </a:rPr>
              <a:t>onceptual </a:t>
            </a:r>
            <a:r>
              <a:rPr lang="en-US" sz="3000" dirty="0">
                <a:latin typeface="Times New Roman" panose="02020603050405020304" pitchFamily="18" charset="0"/>
                <a:cs typeface="Times New Roman" panose="02020603050405020304" pitchFamily="18" charset="0"/>
              </a:rPr>
              <a:t>structure of the database will not be affected.</a:t>
            </a:r>
          </a:p>
          <a:p>
            <a:pPr algn="just"/>
            <a:r>
              <a:rPr lang="en-US" sz="3000" dirty="0">
                <a:latin typeface="Times New Roman" panose="02020603050405020304" pitchFamily="18" charset="0"/>
                <a:cs typeface="Times New Roman" panose="02020603050405020304" pitchFamily="18" charset="0"/>
              </a:rPr>
              <a:t>Physical data independence is used to separate conceptual levels from the internal levels.</a:t>
            </a:r>
          </a:p>
          <a:p>
            <a:pPr algn="just"/>
            <a:r>
              <a:rPr lang="en-US" sz="3000" dirty="0">
                <a:latin typeface="Times New Roman" panose="02020603050405020304" pitchFamily="18" charset="0"/>
                <a:cs typeface="Times New Roman" panose="02020603050405020304" pitchFamily="18" charset="0"/>
              </a:rPr>
              <a:t>Physical data independence occurs at the logical interface level.</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6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2599</TotalTime>
  <Words>945</Words>
  <Application>Microsoft Office PowerPoint</Application>
  <PresentationFormat>Widescreen</PresentationFormat>
  <Paragraphs>111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Souvenir</vt:lpstr>
      <vt:lpstr>Times New Roman</vt:lpstr>
      <vt:lpstr>Office Theme</vt:lpstr>
      <vt:lpstr>PowerPoint Presentation</vt:lpstr>
      <vt:lpstr>Content</vt:lpstr>
      <vt:lpstr>PowerPoint Presentation</vt:lpstr>
      <vt:lpstr>Difference between Schema and Instance in DBMS</vt:lpstr>
      <vt:lpstr>Difference between Schema and Instance in DBMS</vt:lpstr>
      <vt:lpstr>PowerPoint Presentation</vt:lpstr>
      <vt:lpstr>Data Independence</vt:lpstr>
      <vt:lpstr>Data Independence</vt:lpstr>
      <vt:lpstr>Data Independence</vt:lpstr>
      <vt:lpstr>PowerPoint Presentation</vt:lpstr>
      <vt:lpstr>Database Models</vt:lpstr>
      <vt:lpstr>Database Models</vt:lpstr>
      <vt:lpstr>Database Models</vt:lpstr>
      <vt:lpstr>Database Models</vt:lpstr>
      <vt:lpstr>Database Models</vt:lpstr>
      <vt:lpstr>Database Models</vt:lpstr>
      <vt:lpstr>Database Models</vt:lpstr>
      <vt:lpstr>Database Models</vt:lpstr>
      <vt:lpstr>Database Models</vt:lpstr>
      <vt:lpstr>PowerPoint Presentation</vt:lpstr>
      <vt:lpstr>DBMS Vs RDBMS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Govil</dc:creator>
  <cp:lastModifiedBy>Nikhil Govil</cp:lastModifiedBy>
  <cp:revision>1530</cp:revision>
  <dcterms:created xsi:type="dcterms:W3CDTF">2020-08-05T08:53:59Z</dcterms:created>
  <dcterms:modified xsi:type="dcterms:W3CDTF">2022-01-07T06:23:52Z</dcterms:modified>
</cp:coreProperties>
</file>