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5" r:id="rId11"/>
    <p:sldId id="456" r:id="rId12"/>
    <p:sldId id="457" r:id="rId13"/>
    <p:sldId id="458" r:id="rId14"/>
    <p:sldId id="460" r:id="rId15"/>
    <p:sldId id="461" r:id="rId16"/>
    <p:sldId id="447" r:id="rId17"/>
    <p:sldId id="462" r:id="rId18"/>
    <p:sldId id="406" r:id="rId19"/>
    <p:sldId id="467" r:id="rId20"/>
    <p:sldId id="407" r:id="rId21"/>
    <p:sldId id="483" r:id="rId22"/>
    <p:sldId id="484" r:id="rId23"/>
    <p:sldId id="485" r:id="rId24"/>
    <p:sldId id="487" r:id="rId25"/>
    <p:sldId id="468" r:id="rId26"/>
    <p:sldId id="469" r:id="rId27"/>
    <p:sldId id="470" r:id="rId28"/>
    <p:sldId id="408" r:id="rId29"/>
    <p:sldId id="471" r:id="rId30"/>
    <p:sldId id="472" r:id="rId31"/>
    <p:sldId id="473" r:id="rId32"/>
    <p:sldId id="475" r:id="rId33"/>
    <p:sldId id="476" r:id="rId34"/>
    <p:sldId id="477" r:id="rId35"/>
    <p:sldId id="478" r:id="rId36"/>
    <p:sldId id="479" r:id="rId37"/>
    <p:sldId id="480" r:id="rId38"/>
    <p:sldId id="409" r:id="rId39"/>
    <p:sldId id="411" r:id="rId4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77228"/>
    <a:srgbClr val="6E792B"/>
    <a:srgbClr val="76822E"/>
    <a:srgbClr val="4F571F"/>
    <a:srgbClr val="6F6A07"/>
    <a:srgbClr val="827C0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Objects="1">
      <p:cViewPr>
        <p:scale>
          <a:sx n="62" d="100"/>
          <a:sy n="62" d="100"/>
        </p:scale>
        <p:origin x="-1812" y="-22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Module II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IN" sz="3600" dirty="0"/>
              <a:t>Transaction System, Testing of</a:t>
            </a:r>
          </a:p>
          <a:p>
            <a:pPr marL="0" indent="0" algn="ctr">
              <a:buNone/>
            </a:pPr>
            <a:r>
              <a:rPr lang="en-US" sz="3600" dirty="0" err="1"/>
              <a:t>Serializability</a:t>
            </a:r>
            <a:r>
              <a:rPr lang="en-US" sz="3600" dirty="0"/>
              <a:t>, </a:t>
            </a:r>
            <a:r>
              <a:rPr lang="en-US" sz="3600" dirty="0" err="1"/>
              <a:t>Serializability</a:t>
            </a:r>
            <a:r>
              <a:rPr lang="en-US" sz="3600" dirty="0"/>
              <a:t> of Schedules, Conflict &amp; View </a:t>
            </a:r>
            <a:r>
              <a:rPr lang="en-US" sz="3600" dirty="0" err="1"/>
              <a:t>Serializable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Schedule, Recoverability, Recovery from Transaction Failures, Log Based</a:t>
            </a:r>
          </a:p>
          <a:p>
            <a:pPr marL="0" indent="0" algn="ctr">
              <a:buNone/>
            </a:pPr>
            <a:r>
              <a:rPr lang="en-IN" sz="3600" dirty="0"/>
              <a:t>Recovery, Deadlock Handling.</a:t>
            </a:r>
            <a:endParaRPr lang="en-US" altLang="en-US" sz="3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 </a:t>
            </a:r>
            <a:r>
              <a:rPr lang="en-US" smtClean="0"/>
              <a:t>Control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sz="2000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sz="2000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sz="2000" dirty="0"/>
              <a:t>Not interfered with by other </a:t>
            </a:r>
            <a:r>
              <a:rPr lang="en-US" altLang="en-US" sz="2000" dirty="0" smtClean="0"/>
              <a:t>transactions</a:t>
            </a:r>
          </a:p>
          <a:p>
            <a:pPr lvl="2"/>
            <a:r>
              <a:rPr lang="en-US" altLang="en-US" sz="2000" dirty="0" smtClean="0"/>
              <a:t>Each transaction must be executed without knowing 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what is happening with other transactions.</a:t>
            </a:r>
            <a:endParaRPr lang="en-US" altLang="en-US" sz="2000" dirty="0"/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sz="2000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800000"/>
                </a:solidFill>
              </a:rPr>
              <a:t>Schedule or history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Order of execution of operations from all transactions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Operations from different transactions can be interleaved in the </a:t>
            </a:r>
            <a:r>
              <a:rPr lang="en-US" altLang="en-US" sz="2000" dirty="0" smtClean="0">
                <a:solidFill>
                  <a:srgbClr val="0070C0"/>
                </a:solidFill>
              </a:rPr>
              <a:t>schedule</a:t>
            </a:r>
          </a:p>
          <a:p>
            <a:pPr lvl="1"/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</a:t>
            </a:r>
          </a:p>
          <a:p>
            <a:pPr lvl="2"/>
            <a:r>
              <a:rPr lang="en-US" altLang="en-US" sz="1800" dirty="0" smtClean="0"/>
              <a:t>T1: O1 O2</a:t>
            </a:r>
          </a:p>
          <a:p>
            <a:pPr lvl="2"/>
            <a:r>
              <a:rPr lang="en-US" altLang="en-US" sz="1800" dirty="0" smtClean="0"/>
              <a:t>T2: P1 P2</a:t>
            </a:r>
          </a:p>
          <a:p>
            <a:pPr lvl="2"/>
            <a:r>
              <a:rPr lang="en-US" altLang="en-US" sz="1800" dirty="0" smtClean="0">
                <a:solidFill>
                  <a:srgbClr val="FF0000"/>
                </a:solidFill>
              </a:rPr>
              <a:t>S1</a:t>
            </a:r>
            <a:r>
              <a:rPr lang="en-US" altLang="en-US" sz="1800" dirty="0" smtClean="0"/>
              <a:t>: O1 O2 P1 P2, </a:t>
            </a:r>
            <a:r>
              <a:rPr lang="en-US" altLang="en-US" sz="1800" dirty="0" smtClean="0">
                <a:solidFill>
                  <a:srgbClr val="FF0000"/>
                </a:solidFill>
              </a:rPr>
              <a:t>S2</a:t>
            </a:r>
            <a:r>
              <a:rPr lang="en-US" altLang="en-US" sz="1800" dirty="0" smtClean="0"/>
              <a:t>: P1 P2 O1 O2, </a:t>
            </a:r>
            <a:r>
              <a:rPr lang="en-US" altLang="en-US" sz="1800" dirty="0" smtClean="0">
                <a:solidFill>
                  <a:srgbClr val="FF0000"/>
                </a:solidFill>
              </a:rPr>
              <a:t>S3</a:t>
            </a:r>
            <a:r>
              <a:rPr lang="en-US" altLang="en-US" sz="1800" dirty="0" smtClean="0"/>
              <a:t>:O1 P1 O2 P2, </a:t>
            </a:r>
            <a:r>
              <a:rPr lang="en-US" altLang="en-US" sz="1800" dirty="0" smtClean="0">
                <a:solidFill>
                  <a:srgbClr val="FF0000"/>
                </a:solidFill>
              </a:rPr>
              <a:t>S4</a:t>
            </a:r>
            <a:r>
              <a:rPr lang="en-US" altLang="en-US" sz="1800" dirty="0" smtClean="0"/>
              <a:t>: O1 P1 P2 O2, </a:t>
            </a:r>
            <a:r>
              <a:rPr lang="en-US" altLang="en-US" sz="1800" dirty="0" smtClean="0">
                <a:solidFill>
                  <a:srgbClr val="FF0000"/>
                </a:solidFill>
              </a:rPr>
              <a:t>S5</a:t>
            </a:r>
            <a:r>
              <a:rPr lang="en-US" altLang="en-US" sz="1800" dirty="0" smtClean="0"/>
              <a:t>: P1 O1 O2 P2, </a:t>
            </a:r>
            <a:r>
              <a:rPr lang="en-US" altLang="en-US" sz="1800" dirty="0" smtClean="0">
                <a:solidFill>
                  <a:srgbClr val="FF0000"/>
                </a:solidFill>
              </a:rPr>
              <a:t>S6</a:t>
            </a:r>
            <a:r>
              <a:rPr lang="en-US" altLang="en-US" sz="1800" dirty="0" smtClean="0"/>
              <a:t>:P1 O1 P2 O2</a:t>
            </a:r>
            <a:endParaRPr lang="en-US" altLang="en-US" sz="1800" dirty="0"/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Schedules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3" y="1600200"/>
            <a:ext cx="8294687" cy="4572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800000"/>
                </a:solidFill>
              </a:rPr>
              <a:t>Serial Schedule</a:t>
            </a:r>
          </a:p>
          <a:p>
            <a:pPr marL="914400" lvl="1" indent="-514350" algn="just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If we don’t have any interleaving then that type of schedule is called serial schedule</a:t>
            </a:r>
          </a:p>
          <a:p>
            <a:pPr marL="914400" lvl="1" indent="-514350" algn="just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When transactions are executing serially that always ensure the consistency</a:t>
            </a:r>
          </a:p>
          <a:p>
            <a:pPr marL="914400" lvl="1" indent="-514350" algn="just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If there are n-transactions in a schedule the possible number of serial schedule in n!.</a:t>
            </a:r>
          </a:p>
          <a:p>
            <a:pPr marL="914400" lvl="1" indent="-514350" algn="just">
              <a:buAutoNum type="arabicPeriod"/>
            </a:pPr>
            <a:r>
              <a:rPr lang="en-US" sz="2400" dirty="0" err="1" smtClean="0">
                <a:solidFill>
                  <a:srgbClr val="0070C0"/>
                </a:solidFill>
              </a:rPr>
              <a:t>Eg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</a:p>
          <a:p>
            <a:pPr marL="1314450" lvl="2" indent="-514350">
              <a:buAutoNum type="arabicPeriod"/>
            </a:pPr>
            <a:r>
              <a:rPr lang="en-US" sz="2000" dirty="0" smtClean="0"/>
              <a:t>S1: R1(A)W1(A) R2(A)W2(A) [T1 -&gt; T2]</a:t>
            </a:r>
          </a:p>
          <a:p>
            <a:pPr marL="1314450" lvl="2" indent="-514350">
              <a:buAutoNum type="arabicPeriod"/>
            </a:pPr>
            <a:r>
              <a:rPr lang="en-US" sz="2000" dirty="0" smtClean="0"/>
              <a:t>S2: R2(A)W2(A)R1(A)W1(A) [T2 -&gt; T1] </a:t>
            </a:r>
          </a:p>
          <a:p>
            <a:pPr marL="1314450" lvl="2" indent="-514350">
              <a:buAutoNum type="arabicPeriod"/>
            </a:pPr>
            <a:r>
              <a:rPr lang="en-US" sz="2000" dirty="0" smtClean="0"/>
              <a:t>S3: R1(A)R2(A)W1(A)W2(A)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  <p:sp>
        <p:nvSpPr>
          <p:cNvPr id="5" name="Oval Callout 4"/>
          <p:cNvSpPr/>
          <p:nvPr/>
        </p:nvSpPr>
        <p:spPr bwMode="auto">
          <a:xfrm>
            <a:off x="7178643" y="4343400"/>
            <a:ext cx="1629624" cy="838200"/>
          </a:xfrm>
          <a:prstGeom prst="wedgeEllipseCallout">
            <a:avLst>
              <a:gd name="adj1" fmla="val -106292"/>
              <a:gd name="adj2" fmla="val 6466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Serial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Schedules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5943600" y="5562600"/>
            <a:ext cx="1629624" cy="838200"/>
          </a:xfrm>
          <a:prstGeom prst="wedgeEllipseCallout">
            <a:avLst>
              <a:gd name="adj1" fmla="val -111292"/>
              <a:gd name="adj2" fmla="val -44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 Serial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Schedule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 descr="\documentclass{article}&#10;\usepackage{amsmath}&#10;\pagestyle{empty}&#10;\begin{document}&#10;&#10;&#10;\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54" y="5029200"/>
            <a:ext cx="27377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53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800000"/>
                </a:solidFill>
              </a:rPr>
              <a:t>Complete Schedule: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schedule is said to be complete if the last operation is either abort or commit.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Eg</a:t>
            </a:r>
            <a:r>
              <a:rPr lang="en-US" sz="2000" dirty="0" smtClean="0"/>
              <a:t>: R1(A) R2(A)W1(A)Commit W2(A)abort</a:t>
            </a:r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dirty="0" smtClean="0">
                <a:solidFill>
                  <a:srgbClr val="800000"/>
                </a:solidFill>
              </a:rPr>
              <a:t>Recoverable and non-recoverable Schedule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schedule S is recoverable if no transaction T in S commits until all transactions T’ that have written some item X that T reads have committed.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Eg</a:t>
            </a:r>
            <a:r>
              <a:rPr lang="en-US" sz="2000" dirty="0" smtClean="0"/>
              <a:t>: S1: </a:t>
            </a:r>
            <a:r>
              <a:rPr lang="en-US" sz="2000" dirty="0"/>
              <a:t>R1(A)W1(A)R2(A)W2(A)R1(B)W1(B)Commit1 Commit2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S2: R1(A)W1(A)R2(A)W2(A)Commit2R1(B)RBW1(B) Commit1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78053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4. Cascading Aborts: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</a:rPr>
              <a:t>If one transaction failure causes multiple transaction to rollback, it is called cascading rollback or cascading abort.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0070C0"/>
                </a:solidFill>
              </a:rPr>
              <a:t>Eg</a:t>
            </a:r>
            <a:r>
              <a:rPr lang="en-US" sz="2200" dirty="0" smtClean="0">
                <a:solidFill>
                  <a:srgbClr val="0070C0"/>
                </a:solidFill>
              </a:rPr>
              <a:t>:</a:t>
            </a:r>
            <a:r>
              <a:rPr lang="en-US" sz="2200" dirty="0" smtClean="0"/>
              <a:t> </a:t>
            </a:r>
            <a:endParaRPr lang="en-US" sz="22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5. </a:t>
            </a:r>
            <a:r>
              <a:rPr lang="en-US" dirty="0" err="1" smtClean="0">
                <a:solidFill>
                  <a:srgbClr val="800000"/>
                </a:solidFill>
              </a:rPr>
              <a:t>Cascadless</a:t>
            </a:r>
            <a:r>
              <a:rPr lang="en-US" dirty="0" smtClean="0">
                <a:solidFill>
                  <a:srgbClr val="800000"/>
                </a:solidFill>
              </a:rPr>
              <a:t> Schedule:</a:t>
            </a:r>
          </a:p>
          <a:p>
            <a:pPr marL="742950" lvl="2" indent="-342900">
              <a:buSzPct val="60000"/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Where every pair of transaction Ti and </a:t>
            </a:r>
            <a:r>
              <a:rPr lang="en-US" sz="2000" dirty="0" err="1">
                <a:solidFill>
                  <a:srgbClr val="0070C0"/>
                </a:solidFill>
              </a:rPr>
              <a:t>Tj</a:t>
            </a:r>
            <a:r>
              <a:rPr lang="en-US" sz="2000" dirty="0">
                <a:solidFill>
                  <a:srgbClr val="0070C0"/>
                </a:solidFill>
              </a:rPr>
              <a:t> such that if </a:t>
            </a:r>
            <a:r>
              <a:rPr lang="en-US" sz="2000" dirty="0" err="1">
                <a:solidFill>
                  <a:srgbClr val="0070C0"/>
                </a:solidFill>
              </a:rPr>
              <a:t>Tj</a:t>
            </a:r>
            <a:r>
              <a:rPr lang="en-US" sz="2000" dirty="0">
                <a:solidFill>
                  <a:srgbClr val="0070C0"/>
                </a:solidFill>
              </a:rPr>
              <a:t> read the data that is written by </a:t>
            </a:r>
            <a:r>
              <a:rPr lang="en-US" sz="2000" dirty="0" err="1">
                <a:solidFill>
                  <a:srgbClr val="0070C0"/>
                </a:solidFill>
              </a:rPr>
              <a:t>ti</a:t>
            </a:r>
            <a:r>
              <a:rPr lang="en-US" sz="2000" dirty="0">
                <a:solidFill>
                  <a:srgbClr val="0070C0"/>
                </a:solidFill>
              </a:rPr>
              <a:t> then the commit operation of Ti should appear before the read operation of Ti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6. Strict Schedule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</a:rPr>
              <a:t>A schedule is strict if a value written by a transaction can not be read or over written by other transactions until the transaction is either commits or aborts.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61327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Serializability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r>
              <a:rPr lang="en-US" dirty="0" smtClean="0"/>
              <a:t> Schedule</a:t>
            </a:r>
          </a:p>
          <a:p>
            <a:pPr lvl="1" algn="just"/>
            <a:r>
              <a:rPr lang="en-US" sz="2000" dirty="0" smtClean="0"/>
              <a:t>A transaction is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if its outcome is equal to outcome of its transactions executed serially i.e., sequentially without overlapping.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 smtClean="0"/>
          </a:p>
          <a:p>
            <a:pPr lvl="1"/>
            <a:r>
              <a:rPr lang="en-US" sz="2000" dirty="0" smtClean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Result equivalent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Conflict equivalent or conflict </a:t>
            </a:r>
            <a:r>
              <a:rPr lang="en-US" sz="1800" dirty="0" err="1" smtClean="0"/>
              <a:t>serializable</a:t>
            </a:r>
            <a:endParaRPr lang="en-US" sz="18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View equivalent or view </a:t>
            </a:r>
            <a:r>
              <a:rPr lang="en-US" sz="1800" dirty="0" err="1" smtClean="0"/>
              <a:t>serializable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98378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View equivalence of two schedules</a:t>
            </a:r>
          </a:p>
          <a:p>
            <a:pPr lvl="1" algn="just"/>
            <a:r>
              <a:rPr lang="en-US" dirty="0" smtClean="0"/>
              <a:t>If Ti reads initial value of ‘A’ in S, then Ti should also read initial value of data item A in S’.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 err="1" smtClean="0"/>
              <a:t>Tj</a:t>
            </a:r>
            <a:r>
              <a:rPr lang="en-US" dirty="0" smtClean="0"/>
              <a:t> produces final write operation of ‘A’ in S then </a:t>
            </a:r>
            <a:r>
              <a:rPr lang="en-US" dirty="0" err="1" smtClean="0"/>
              <a:t>Tj</a:t>
            </a:r>
            <a:r>
              <a:rPr lang="en-US" dirty="0" smtClean="0"/>
              <a:t> should also perform the final write operation of A in S’.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 err="1" smtClean="0"/>
              <a:t>Tj</a:t>
            </a:r>
            <a:r>
              <a:rPr lang="en-US" dirty="0" smtClean="0"/>
              <a:t> reads a value produced by Ti in S then </a:t>
            </a:r>
            <a:r>
              <a:rPr lang="en-US" dirty="0" err="1" smtClean="0"/>
              <a:t>Tj</a:t>
            </a:r>
            <a:r>
              <a:rPr lang="en-US" dirty="0" smtClean="0"/>
              <a:t> must also read the value produced by Ti in S’.</a:t>
            </a:r>
          </a:p>
          <a:p>
            <a:pPr algn="just"/>
            <a:r>
              <a:rPr lang="en-US" dirty="0" smtClean="0"/>
              <a:t>View </a:t>
            </a:r>
            <a:r>
              <a:rPr lang="en-US" dirty="0"/>
              <a:t>serializable schedule </a:t>
            </a:r>
          </a:p>
          <a:p>
            <a:pPr lvl="1" algn="just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20.6 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&#10;\}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3356</TotalTime>
  <Words>1951</Words>
  <Application>Microsoft Office PowerPoint</Application>
  <PresentationFormat>Letter Paper (8.5x11 in)</PresentationFormat>
  <Paragraphs>290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Blends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Why Concurrency Control needed?</vt:lpstr>
      <vt:lpstr>The Lost Update Problem</vt:lpstr>
      <vt:lpstr>The Temporary Update Problem</vt:lpstr>
      <vt:lpstr>The Incorrect Summary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20.3 Desirable Properties of Transactions</vt:lpstr>
      <vt:lpstr>Desirable Properties of Transactions (cont’d.)</vt:lpstr>
      <vt:lpstr>20.4 Characterizing Schedules Based on Recoverability</vt:lpstr>
      <vt:lpstr>Types of Schedules</vt:lpstr>
      <vt:lpstr>Types of Schedules</vt:lpstr>
      <vt:lpstr>Types of Schedules</vt:lpstr>
      <vt:lpstr>Serializability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20.6 Transaction Support in SQL</vt:lpstr>
      <vt:lpstr>20.7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hp</cp:lastModifiedBy>
  <cp:revision>264</cp:revision>
  <cp:lastPrinted>2001-11-04T00:51:13Z</cp:lastPrinted>
  <dcterms:created xsi:type="dcterms:W3CDTF">2005-02-25T19:46:41Z</dcterms:created>
  <dcterms:modified xsi:type="dcterms:W3CDTF">2022-04-13T09:24:18Z</dcterms:modified>
  <cp:category/>
</cp:coreProperties>
</file>