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c07d6d44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c07d6d44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c07d6d44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c07d6d44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c3a0d55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c3a0d55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c07d6d44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c07d6d44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c07d6d44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c07d6d44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c07d6d44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c07d6d44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c07d6d44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c07d6d44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c07d6d44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c07d6d44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c07d6d44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c07d6d44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c07d6d44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c07d6d44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c07d6d44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c07d6d44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c07d6d44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c07d6d44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c07d6d44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07d6d44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c3a0d55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c3a0d55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c07d6d44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07d6d44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c07d6d44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c07d6d44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c07d6d44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07d6d44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c07d6d44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c07d6d44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c07d6d44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07d6d44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62900" y="80525"/>
            <a:ext cx="1540301" cy="83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2500050" y="4657625"/>
            <a:ext cx="45093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BCSC 0015 Applied Data Structures and Algorithms</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277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Abstract Data Types (ADTs)</a:t>
            </a:r>
            <a:endParaRPr sz="4800"/>
          </a:p>
        </p:txBody>
      </p:sp>
      <p:pic>
        <p:nvPicPr>
          <p:cNvPr id="57" name="Google Shape;57;p13"/>
          <p:cNvPicPr preferRelativeResize="0"/>
          <p:nvPr/>
        </p:nvPicPr>
        <p:blipFill>
          <a:blip r:embed="rId3">
            <a:alphaModFix/>
          </a:blip>
          <a:stretch>
            <a:fillRect/>
          </a:stretch>
        </p:blipFill>
        <p:spPr>
          <a:xfrm>
            <a:off x="3200400" y="338160"/>
            <a:ext cx="2389820" cy="17923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Queue ADT</a:t>
            </a:r>
            <a:endParaRPr b="1" sz="3300"/>
          </a:p>
        </p:txBody>
      </p:sp>
      <p:pic>
        <p:nvPicPr>
          <p:cNvPr id="120" name="Google Shape;120;p22"/>
          <p:cNvPicPr preferRelativeResize="0"/>
          <p:nvPr/>
        </p:nvPicPr>
        <p:blipFill>
          <a:blip r:embed="rId3">
            <a:alphaModFix/>
          </a:blip>
          <a:stretch>
            <a:fillRect/>
          </a:stretch>
        </p:blipFill>
        <p:spPr>
          <a:xfrm>
            <a:off x="1714372" y="1638300"/>
            <a:ext cx="5687250" cy="2800425"/>
          </a:xfrm>
          <a:prstGeom prst="rect">
            <a:avLst/>
          </a:prstGeom>
          <a:noFill/>
          <a:ln>
            <a:noFill/>
          </a:ln>
        </p:spPr>
      </p:pic>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7689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Operations of a Queue ADT</a:t>
            </a:r>
            <a:endParaRPr b="1" sz="3300"/>
          </a:p>
        </p:txBody>
      </p:sp>
      <p:sp>
        <p:nvSpPr>
          <p:cNvPr id="127" name="Google Shape;127;p23"/>
          <p:cNvSpPr txBox="1"/>
          <p:nvPr>
            <p:ph idx="1" type="body"/>
          </p:nvPr>
        </p:nvSpPr>
        <p:spPr>
          <a:xfrm>
            <a:off x="819150" y="1481300"/>
            <a:ext cx="7505700" cy="29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enqueue():</a:t>
            </a:r>
            <a:r>
              <a:rPr lang="en" sz="1800"/>
              <a:t> insert a new node into the queue from the rear</a:t>
            </a:r>
            <a:endParaRPr sz="1800"/>
          </a:p>
          <a:p>
            <a:pPr indent="0" lvl="0" marL="0" rtl="0" algn="l">
              <a:spcBef>
                <a:spcPts val="1600"/>
              </a:spcBef>
              <a:spcAft>
                <a:spcPts val="0"/>
              </a:spcAft>
              <a:buNone/>
            </a:pPr>
            <a:r>
              <a:rPr b="1" lang="en" sz="1800"/>
              <a:t>dequeue():</a:t>
            </a:r>
            <a:r>
              <a:rPr lang="en" sz="1800"/>
              <a:t> remove a node from the queue from the front</a:t>
            </a:r>
            <a:endParaRPr sz="1800"/>
          </a:p>
          <a:p>
            <a:pPr indent="0" lvl="0" marL="0" rtl="0" algn="l">
              <a:spcBef>
                <a:spcPts val="1600"/>
              </a:spcBef>
              <a:spcAft>
                <a:spcPts val="0"/>
              </a:spcAft>
              <a:buNone/>
            </a:pPr>
            <a:r>
              <a:rPr b="1" lang="en" sz="1800"/>
              <a:t>traverse():</a:t>
            </a:r>
            <a:r>
              <a:rPr lang="en" sz="1800"/>
              <a:t> go to all the nodes of a queue one by one and process them</a:t>
            </a:r>
            <a:endParaRPr sz="1800"/>
          </a:p>
          <a:p>
            <a:pPr indent="0" lvl="0" marL="0" rtl="0" algn="l">
              <a:spcBef>
                <a:spcPts val="1600"/>
              </a:spcBef>
              <a:spcAft>
                <a:spcPts val="0"/>
              </a:spcAft>
              <a:buNone/>
            </a:pPr>
            <a:r>
              <a:rPr b="1" lang="en" sz="1800"/>
              <a:t>isEmpty():</a:t>
            </a:r>
            <a:r>
              <a:rPr lang="en" sz="1800"/>
              <a:t> check to see if the queue is empty, i.e. has no nodes</a:t>
            </a:r>
            <a:endParaRPr sz="1800"/>
          </a:p>
          <a:p>
            <a:pPr indent="0" lvl="0" marL="0" rtl="0" algn="l">
              <a:spcBef>
                <a:spcPts val="1600"/>
              </a:spcBef>
              <a:spcAft>
                <a:spcPts val="0"/>
              </a:spcAft>
              <a:buNone/>
            </a:pPr>
            <a:r>
              <a:rPr b="1" lang="en" sz="1800"/>
              <a:t>search():</a:t>
            </a:r>
            <a:r>
              <a:rPr lang="en" sz="1800"/>
              <a:t> check to see if a particular node exists inside the queue</a:t>
            </a:r>
            <a:endParaRPr sz="1800"/>
          </a:p>
          <a:p>
            <a:pPr indent="0" lvl="0" marL="0" rtl="0" algn="l">
              <a:spcBef>
                <a:spcPts val="1600"/>
              </a:spcBef>
              <a:spcAft>
                <a:spcPts val="1600"/>
              </a:spcAft>
              <a:buNone/>
            </a:pPr>
            <a:r>
              <a:rPr b="1" lang="en" sz="1800"/>
              <a:t>sort():</a:t>
            </a:r>
            <a:r>
              <a:rPr lang="en" sz="1800"/>
              <a:t> re-arrange the nodes of the queue based on a particular value</a:t>
            </a:r>
            <a:endParaRPr sz="1800"/>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rotWithShape="1">
          <a:blip r:embed="rId3">
            <a:alphaModFix/>
          </a:blip>
          <a:srcRect b="0" l="0" r="0" t="0"/>
          <a:stretch/>
        </p:blipFill>
        <p:spPr>
          <a:xfrm>
            <a:off x="1738000" y="386450"/>
            <a:ext cx="5534750" cy="4299850"/>
          </a:xfrm>
          <a:prstGeom prst="rect">
            <a:avLst/>
          </a:prstGeom>
          <a:noFill/>
          <a:ln>
            <a:noFill/>
          </a:ln>
        </p:spPr>
      </p:pic>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Tree</a:t>
            </a:r>
            <a:endParaRPr b="1" sz="3300"/>
          </a:p>
        </p:txBody>
      </p:sp>
      <p:pic>
        <p:nvPicPr>
          <p:cNvPr id="140" name="Google Shape;140;p25"/>
          <p:cNvPicPr preferRelativeResize="0"/>
          <p:nvPr/>
        </p:nvPicPr>
        <p:blipFill>
          <a:blip r:embed="rId3">
            <a:alphaModFix/>
          </a:blip>
          <a:stretch>
            <a:fillRect/>
          </a:stretch>
        </p:blipFill>
        <p:spPr>
          <a:xfrm>
            <a:off x="1836000" y="1800208"/>
            <a:ext cx="5472000" cy="2448000"/>
          </a:xfrm>
          <a:prstGeom prst="rect">
            <a:avLst/>
          </a:prstGeom>
          <a:noFill/>
          <a:ln>
            <a:noFill/>
          </a:ln>
        </p:spPr>
      </p:pic>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Operations of Tree ADT</a:t>
            </a:r>
            <a:endParaRPr b="1" sz="3300"/>
          </a:p>
        </p:txBody>
      </p:sp>
      <p:sp>
        <p:nvSpPr>
          <p:cNvPr id="147" name="Google Shape;147;p26"/>
          <p:cNvSpPr txBox="1"/>
          <p:nvPr>
            <p:ph idx="1" type="body"/>
          </p:nvPr>
        </p:nvSpPr>
        <p:spPr>
          <a:xfrm>
            <a:off x="819150" y="1381125"/>
            <a:ext cx="7505700" cy="26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Insert a node:</a:t>
            </a:r>
            <a:r>
              <a:rPr lang="en" sz="1800"/>
              <a:t> insert a new node into the tree and attach it to left or right of a node</a:t>
            </a:r>
            <a:endParaRPr sz="1800"/>
          </a:p>
          <a:p>
            <a:pPr indent="0" lvl="0" marL="0" rtl="0" algn="l">
              <a:spcBef>
                <a:spcPts val="1600"/>
              </a:spcBef>
              <a:spcAft>
                <a:spcPts val="0"/>
              </a:spcAft>
              <a:buNone/>
            </a:pPr>
            <a:r>
              <a:rPr b="1" lang="en" sz="1800"/>
              <a:t>Traverse a tree:</a:t>
            </a:r>
            <a:r>
              <a:rPr lang="en" sz="1800"/>
              <a:t> go to all the nodes of a tree starting from the root node</a:t>
            </a:r>
            <a:endParaRPr sz="1800"/>
          </a:p>
          <a:p>
            <a:pPr indent="0" lvl="0" marL="0" rtl="0" algn="l">
              <a:spcBef>
                <a:spcPts val="1600"/>
              </a:spcBef>
              <a:spcAft>
                <a:spcPts val="0"/>
              </a:spcAft>
              <a:buNone/>
            </a:pPr>
            <a:r>
              <a:rPr b="1" lang="en" sz="1800"/>
              <a:t>Find a node:</a:t>
            </a:r>
            <a:r>
              <a:rPr lang="en" sz="1800"/>
              <a:t> check to see if a particular node exists inside the tree</a:t>
            </a:r>
            <a:endParaRPr sz="1800"/>
          </a:p>
          <a:p>
            <a:pPr indent="0" lvl="0" marL="0" rtl="0" algn="l">
              <a:spcBef>
                <a:spcPts val="1600"/>
              </a:spcBef>
              <a:spcAft>
                <a:spcPts val="0"/>
              </a:spcAft>
              <a:buNone/>
            </a:pPr>
            <a:r>
              <a:rPr b="1" lang="en" sz="1800"/>
              <a:t>Delete a node:</a:t>
            </a:r>
            <a:r>
              <a:rPr lang="en" sz="1800"/>
              <a:t> remove a node from the tree, if it exists and then re-arrange the tree</a:t>
            </a:r>
            <a:endParaRPr sz="1800"/>
          </a:p>
          <a:p>
            <a:pPr indent="0" lvl="0" marL="0" rtl="0" algn="l">
              <a:spcBef>
                <a:spcPts val="1600"/>
              </a:spcBef>
              <a:spcAft>
                <a:spcPts val="1600"/>
              </a:spcAft>
              <a:buNone/>
            </a:pPr>
            <a:r>
              <a:t/>
            </a:r>
            <a:endParaRPr sz="1800"/>
          </a:p>
        </p:txBody>
      </p:sp>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Graph ADT</a:t>
            </a:r>
            <a:endParaRPr b="1" sz="3300"/>
          </a:p>
        </p:txBody>
      </p:sp>
      <p:pic>
        <p:nvPicPr>
          <p:cNvPr id="154" name="Google Shape;154;p27"/>
          <p:cNvPicPr preferRelativeResize="0"/>
          <p:nvPr/>
        </p:nvPicPr>
        <p:blipFill>
          <a:blip r:embed="rId3">
            <a:alphaModFix/>
          </a:blip>
          <a:stretch>
            <a:fillRect/>
          </a:stretch>
        </p:blipFill>
        <p:spPr>
          <a:xfrm>
            <a:off x="3317125" y="1800200"/>
            <a:ext cx="2509750" cy="2258775"/>
          </a:xfrm>
          <a:prstGeom prst="rect">
            <a:avLst/>
          </a:prstGeom>
          <a:noFill/>
          <a:ln>
            <a:noFill/>
          </a:ln>
        </p:spPr>
      </p:pic>
      <p:sp>
        <p:nvSpPr>
          <p:cNvPr id="155" name="Google Shape;15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8451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Operations on a Graph ADT</a:t>
            </a:r>
            <a:endParaRPr b="1" sz="3300"/>
          </a:p>
        </p:txBody>
      </p:sp>
      <p:sp>
        <p:nvSpPr>
          <p:cNvPr id="161" name="Google Shape;161;p28"/>
          <p:cNvSpPr txBox="1"/>
          <p:nvPr>
            <p:ph idx="1" type="body"/>
          </p:nvPr>
        </p:nvSpPr>
        <p:spPr>
          <a:xfrm>
            <a:off x="819150" y="1152525"/>
            <a:ext cx="7505700" cy="29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Traverse a graph:</a:t>
            </a:r>
            <a:r>
              <a:rPr lang="en" sz="1800"/>
              <a:t> go to all the nodes of a graph one by one, based on a traversing algorithm</a:t>
            </a:r>
            <a:endParaRPr sz="1800"/>
          </a:p>
          <a:p>
            <a:pPr indent="0" lvl="0" marL="0" rtl="0" algn="l">
              <a:spcBef>
                <a:spcPts val="1600"/>
              </a:spcBef>
              <a:spcAft>
                <a:spcPts val="0"/>
              </a:spcAft>
              <a:buNone/>
            </a:pPr>
            <a:r>
              <a:rPr b="1" lang="en" sz="1800"/>
              <a:t>Search a graph:</a:t>
            </a:r>
            <a:r>
              <a:rPr lang="en" sz="1800"/>
              <a:t> check to see if a particular node exists inside the graph</a:t>
            </a:r>
            <a:endParaRPr sz="1800"/>
          </a:p>
          <a:p>
            <a:pPr indent="0" lvl="0" marL="0" rtl="0" algn="l">
              <a:spcBef>
                <a:spcPts val="1600"/>
              </a:spcBef>
              <a:spcAft>
                <a:spcPts val="0"/>
              </a:spcAft>
              <a:buNone/>
            </a:pPr>
            <a:r>
              <a:rPr b="1" lang="en" sz="1800"/>
              <a:t>Sort elements in a graph</a:t>
            </a:r>
            <a:r>
              <a:rPr lang="en" sz="1800"/>
              <a:t>: re-arrange the nodes according to their associated values</a:t>
            </a:r>
            <a:endParaRPr sz="1800"/>
          </a:p>
          <a:p>
            <a:pPr indent="0" lvl="0" marL="0" rtl="0" algn="l">
              <a:spcBef>
                <a:spcPts val="1600"/>
              </a:spcBef>
              <a:spcAft>
                <a:spcPts val="1600"/>
              </a:spcAft>
              <a:buNone/>
            </a:pPr>
            <a:r>
              <a:rPr b="1" lang="en" sz="1800"/>
              <a:t>Find the smallest path:</a:t>
            </a:r>
            <a:r>
              <a:rPr lang="en" sz="1800"/>
              <a:t> find the smallest amount of traversing between two nodes </a:t>
            </a:r>
            <a:endParaRPr sz="1800"/>
          </a:p>
        </p:txBody>
      </p:sp>
      <p:sp>
        <p:nvSpPr>
          <p:cNvPr id="162" name="Google Shape;16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Advantages of an ADT</a:t>
            </a:r>
            <a:endParaRPr b="1" sz="3300"/>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Encapsulation</a:t>
            </a:r>
            <a:endParaRPr sz="2400"/>
          </a:p>
          <a:p>
            <a:pPr indent="0" lvl="0" marL="0" rtl="0" algn="l">
              <a:spcBef>
                <a:spcPts val="1600"/>
              </a:spcBef>
              <a:spcAft>
                <a:spcPts val="0"/>
              </a:spcAft>
              <a:buNone/>
            </a:pPr>
            <a:r>
              <a:rPr lang="en" sz="2400"/>
              <a:t>Localization of change</a:t>
            </a:r>
            <a:endParaRPr sz="2400"/>
          </a:p>
          <a:p>
            <a:pPr indent="0" lvl="0" marL="0" rtl="0" algn="l">
              <a:spcBef>
                <a:spcPts val="1600"/>
              </a:spcBef>
              <a:spcAft>
                <a:spcPts val="1600"/>
              </a:spcAft>
              <a:buNone/>
            </a:pPr>
            <a:r>
              <a:rPr lang="en" sz="2400"/>
              <a:t>Flexibility</a:t>
            </a:r>
            <a:endParaRPr sz="2400"/>
          </a:p>
        </p:txBody>
      </p:sp>
      <p:sp>
        <p:nvSpPr>
          <p:cNvPr id="169" name="Google Shape;16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Encapsulation</a:t>
            </a:r>
            <a:endParaRPr b="1" sz="3300"/>
          </a:p>
        </p:txBody>
      </p:sp>
      <p:sp>
        <p:nvSpPr>
          <p:cNvPr id="175" name="Google Shape;175;p30"/>
          <p:cNvSpPr txBox="1"/>
          <p:nvPr>
            <p:ph idx="1" type="body"/>
          </p:nvPr>
        </p:nvSpPr>
        <p:spPr>
          <a:xfrm>
            <a:off x="819150" y="15468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Abstraction provides a promise that any implementation of the ADT has certain properties and abilities.</a:t>
            </a:r>
            <a:endParaRPr/>
          </a:p>
          <a:p>
            <a:pPr indent="0" lvl="0" marL="0" rtl="0" algn="l">
              <a:spcBef>
                <a:spcPts val="1600"/>
              </a:spcBef>
              <a:spcAft>
                <a:spcPts val="0"/>
              </a:spcAft>
              <a:buNone/>
            </a:pPr>
            <a:r>
              <a:rPr lang="en"/>
              <a:t>The user does not need any technical knowledge of how the implementation works to use the ADT.</a:t>
            </a:r>
            <a:endParaRPr/>
          </a:p>
          <a:p>
            <a:pPr indent="0" lvl="0" marL="0" rtl="0" algn="l">
              <a:spcBef>
                <a:spcPts val="1600"/>
              </a:spcBef>
              <a:spcAft>
                <a:spcPts val="0"/>
              </a:spcAft>
              <a:buNone/>
            </a:pPr>
            <a:r>
              <a:rPr lang="en"/>
              <a:t>The implementation may be complex but will be encapsulated in a simple interface when it is actually used.</a:t>
            </a:r>
            <a:endParaRPr/>
          </a:p>
          <a:p>
            <a:pPr indent="0" lvl="0" marL="0" rtl="0" algn="l">
              <a:spcBef>
                <a:spcPts val="1600"/>
              </a:spcBef>
              <a:spcAft>
                <a:spcPts val="1600"/>
              </a:spcAft>
              <a:buNone/>
            </a:pPr>
            <a:r>
              <a:t/>
            </a:r>
            <a:endParaRPr/>
          </a:p>
        </p:txBody>
      </p:sp>
      <p:sp>
        <p:nvSpPr>
          <p:cNvPr id="176" name="Google Shape;17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666750" y="118200"/>
            <a:ext cx="7505700" cy="6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Localization of change</a:t>
            </a:r>
            <a:endParaRPr b="1" sz="3300"/>
          </a:p>
        </p:txBody>
      </p:sp>
      <p:sp>
        <p:nvSpPr>
          <p:cNvPr id="182" name="Google Shape;182;p31"/>
          <p:cNvSpPr txBox="1"/>
          <p:nvPr>
            <p:ph idx="1" type="body"/>
          </p:nvPr>
        </p:nvSpPr>
        <p:spPr>
          <a:xfrm>
            <a:off x="867400" y="126697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Code that uses an ADT object will not need to be edited if the implementation of the ADT is changed.</a:t>
            </a:r>
            <a:endParaRPr/>
          </a:p>
          <a:p>
            <a:pPr indent="0" lvl="0" marL="0" rtl="0" algn="just">
              <a:spcBef>
                <a:spcPts val="1600"/>
              </a:spcBef>
              <a:spcAft>
                <a:spcPts val="0"/>
              </a:spcAft>
              <a:buNone/>
            </a:pPr>
            <a:r>
              <a:rPr lang="en"/>
              <a:t>Since any changes to the implementation must still comply with the interface, and since code using an ADT object may only refer to properties and abilities specified in the interface, changes may be made to the implementation without requiring any changes in code where the ADT is used.</a:t>
            </a:r>
            <a:endParaRPr/>
          </a:p>
          <a:p>
            <a:pPr indent="0" lvl="0" marL="0" rtl="0" algn="just">
              <a:spcBef>
                <a:spcPts val="1600"/>
              </a:spcBef>
              <a:spcAft>
                <a:spcPts val="1600"/>
              </a:spcAft>
              <a:buNone/>
            </a:pPr>
            <a:r>
              <a:t/>
            </a:r>
            <a:endParaRPr/>
          </a:p>
        </p:txBody>
      </p:sp>
      <p:sp>
        <p:nvSpPr>
          <p:cNvPr id="183" name="Google Shape;18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819150" y="5042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Index</a:t>
            </a:r>
            <a:endParaRPr b="1" sz="3300"/>
          </a:p>
        </p:txBody>
      </p:sp>
      <p:sp>
        <p:nvSpPr>
          <p:cNvPr id="63" name="Google Shape;63;p14"/>
          <p:cNvSpPr txBox="1"/>
          <p:nvPr>
            <p:ph idx="1" type="body"/>
          </p:nvPr>
        </p:nvSpPr>
        <p:spPr>
          <a:xfrm>
            <a:off x="965450" y="1347750"/>
            <a:ext cx="7505700" cy="2448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AutoNum type="arabicPeriod"/>
            </a:pPr>
            <a:r>
              <a:rPr b="1" lang="en" sz="2500"/>
              <a:t>Definition of an ADT</a:t>
            </a:r>
            <a:endParaRPr b="1" sz="2500"/>
          </a:p>
          <a:p>
            <a:pPr indent="-387350" lvl="0" marL="457200" rtl="0" algn="l">
              <a:spcBef>
                <a:spcPts val="0"/>
              </a:spcBef>
              <a:spcAft>
                <a:spcPts val="0"/>
              </a:spcAft>
              <a:buSzPts val="2500"/>
              <a:buAutoNum type="arabicPeriod"/>
            </a:pPr>
            <a:r>
              <a:rPr b="1" lang="en" sz="2500"/>
              <a:t>Examples of an ADT</a:t>
            </a:r>
            <a:endParaRPr b="1" sz="2500"/>
          </a:p>
          <a:p>
            <a:pPr indent="-387350" lvl="0" marL="457200" rtl="0" algn="l">
              <a:spcBef>
                <a:spcPts val="0"/>
              </a:spcBef>
              <a:spcAft>
                <a:spcPts val="0"/>
              </a:spcAft>
              <a:buSzPts val="2500"/>
              <a:buAutoNum type="arabicPeriod"/>
            </a:pPr>
            <a:r>
              <a:rPr b="1" lang="en" sz="2500"/>
              <a:t>Operations to be defined for an ADT</a:t>
            </a:r>
            <a:endParaRPr b="1" sz="2500"/>
          </a:p>
          <a:p>
            <a:pPr indent="-387350" lvl="0" marL="457200" rtl="0" algn="l">
              <a:spcBef>
                <a:spcPts val="0"/>
              </a:spcBef>
              <a:spcAft>
                <a:spcPts val="0"/>
              </a:spcAft>
              <a:buSzPts val="2500"/>
              <a:buAutoNum type="arabicPeriod"/>
            </a:pPr>
            <a:r>
              <a:rPr b="1" lang="en" sz="2500"/>
              <a:t>How to define an ADT using Java</a:t>
            </a:r>
            <a:endParaRPr b="1" sz="2500"/>
          </a:p>
          <a:p>
            <a:pPr indent="-387350" lvl="0" marL="457200" rtl="0" algn="l">
              <a:spcBef>
                <a:spcPts val="0"/>
              </a:spcBef>
              <a:spcAft>
                <a:spcPts val="0"/>
              </a:spcAft>
              <a:buSzPts val="2500"/>
              <a:buAutoNum type="arabicPeriod"/>
            </a:pPr>
            <a:r>
              <a:rPr b="1" lang="en" sz="2500"/>
              <a:t>Advantages of defining an ADT in code</a:t>
            </a:r>
            <a:endParaRPr b="1" sz="2500"/>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Flexibility</a:t>
            </a:r>
            <a:endParaRPr b="1" sz="3300"/>
          </a:p>
        </p:txBody>
      </p:sp>
      <p:sp>
        <p:nvSpPr>
          <p:cNvPr id="189" name="Google Shape;189;p32"/>
          <p:cNvSpPr txBox="1"/>
          <p:nvPr>
            <p:ph idx="1" type="body"/>
          </p:nvPr>
        </p:nvSpPr>
        <p:spPr>
          <a:xfrm>
            <a:off x="877050" y="104295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Different implementations of the ADT, having all the same properties and abilities, are equivalent and may be used somewhat interchangeably in code that uses the ADT.</a:t>
            </a:r>
            <a:endParaRPr/>
          </a:p>
          <a:p>
            <a:pPr indent="0" lvl="0" marL="0" rtl="0" algn="just">
              <a:spcBef>
                <a:spcPts val="1600"/>
              </a:spcBef>
              <a:spcAft>
                <a:spcPts val="0"/>
              </a:spcAft>
              <a:buNone/>
            </a:pPr>
            <a:r>
              <a:rPr lang="en"/>
              <a:t>For example, different implementations of the ADT may be more efficient in different situations; it is possible to use each in the situation where they are preferable, thus increasing overall efficiency.</a:t>
            </a:r>
            <a:endParaRPr/>
          </a:p>
          <a:p>
            <a:pPr indent="0" lvl="0" marL="0" rtl="0" algn="just">
              <a:spcBef>
                <a:spcPts val="1600"/>
              </a:spcBef>
              <a:spcAft>
                <a:spcPts val="1600"/>
              </a:spcAft>
              <a:buNone/>
            </a:pPr>
            <a:r>
              <a:t/>
            </a:r>
            <a:endParaRPr/>
          </a:p>
        </p:txBody>
      </p:sp>
      <p:sp>
        <p:nvSpPr>
          <p:cNvPr id="190" name="Google Shape;19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Definition of an ADT</a:t>
            </a:r>
            <a:endParaRPr b="1" sz="3300"/>
          </a:p>
        </p:txBody>
      </p:sp>
      <p:sp>
        <p:nvSpPr>
          <p:cNvPr id="70" name="Google Shape;70;p15"/>
          <p:cNvSpPr txBox="1"/>
          <p:nvPr>
            <p:ph idx="1" type="body"/>
          </p:nvPr>
        </p:nvSpPr>
        <p:spPr>
          <a:xfrm>
            <a:off x="819150" y="18383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400"/>
              <a:t>An abstract data type is defined as a mathematical model of the data objects that make up a data type as well as the functions that operate on these objects.</a:t>
            </a:r>
            <a:endParaRPr sz="2400"/>
          </a:p>
          <a:p>
            <a:pPr indent="0" lvl="0" marL="0" rtl="0" algn="just">
              <a:spcBef>
                <a:spcPts val="1600"/>
              </a:spcBef>
              <a:spcAft>
                <a:spcPts val="1600"/>
              </a:spcAft>
              <a:buNone/>
            </a:pPr>
            <a:r>
              <a:rPr lang="en" sz="2400"/>
              <a:t>It is called “abstract” because it gives an implementation- independent view.</a:t>
            </a:r>
            <a:endParaRPr sz="24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1103050" y="4335025"/>
            <a:ext cx="2731500" cy="40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6"/>
          <p:cNvPicPr preferRelativeResize="0"/>
          <p:nvPr/>
        </p:nvPicPr>
        <p:blipFill rotWithShape="1">
          <a:blip r:embed="rId3">
            <a:alphaModFix/>
          </a:blip>
          <a:srcRect b="17513" l="29620" r="13461" t="32915"/>
          <a:stretch/>
        </p:blipFill>
        <p:spPr>
          <a:xfrm>
            <a:off x="1774300" y="160725"/>
            <a:ext cx="7385976" cy="4344201"/>
          </a:xfrm>
          <a:prstGeom prst="rect">
            <a:avLst/>
          </a:prstGeom>
          <a:noFill/>
          <a:ln>
            <a:noFill/>
          </a:ln>
        </p:spPr>
      </p:pic>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Examples of an ADT</a:t>
            </a:r>
            <a:endParaRPr b="1" sz="3300"/>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List</a:t>
            </a:r>
            <a:endParaRPr sz="1800"/>
          </a:p>
          <a:p>
            <a:pPr indent="0" lvl="0" marL="0" rtl="0" algn="l">
              <a:spcBef>
                <a:spcPts val="1600"/>
              </a:spcBef>
              <a:spcAft>
                <a:spcPts val="0"/>
              </a:spcAft>
              <a:buNone/>
            </a:pPr>
            <a:r>
              <a:rPr lang="en" sz="1800"/>
              <a:t>Stack </a:t>
            </a:r>
            <a:endParaRPr sz="1800"/>
          </a:p>
          <a:p>
            <a:pPr indent="0" lvl="0" marL="0" rtl="0" algn="l">
              <a:spcBef>
                <a:spcPts val="1600"/>
              </a:spcBef>
              <a:spcAft>
                <a:spcPts val="0"/>
              </a:spcAft>
              <a:buNone/>
            </a:pPr>
            <a:r>
              <a:rPr lang="en" sz="1800"/>
              <a:t>Queue</a:t>
            </a:r>
            <a:endParaRPr sz="1800"/>
          </a:p>
          <a:p>
            <a:pPr indent="0" lvl="0" marL="0" rtl="0" algn="l">
              <a:spcBef>
                <a:spcPts val="1600"/>
              </a:spcBef>
              <a:spcAft>
                <a:spcPts val="0"/>
              </a:spcAft>
              <a:buNone/>
            </a:pPr>
            <a:r>
              <a:rPr lang="en" sz="1800"/>
              <a:t>Tree</a:t>
            </a:r>
            <a:endParaRPr sz="1800"/>
          </a:p>
          <a:p>
            <a:pPr indent="0" lvl="0" marL="0" rtl="0" algn="l">
              <a:spcBef>
                <a:spcPts val="1600"/>
              </a:spcBef>
              <a:spcAft>
                <a:spcPts val="1600"/>
              </a:spcAft>
              <a:buNone/>
            </a:pPr>
            <a:r>
              <a:rPr lang="en" sz="1800"/>
              <a:t>Graph</a:t>
            </a:r>
            <a:endParaRPr sz="1800"/>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819150" y="1598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List ADT</a:t>
            </a:r>
            <a:endParaRPr b="1" sz="3300"/>
          </a:p>
        </p:txBody>
      </p:sp>
      <p:pic>
        <p:nvPicPr>
          <p:cNvPr id="91" name="Google Shape;91;p18"/>
          <p:cNvPicPr preferRelativeResize="0"/>
          <p:nvPr/>
        </p:nvPicPr>
        <p:blipFill>
          <a:blip r:embed="rId3">
            <a:alphaModFix/>
          </a:blip>
          <a:stretch>
            <a:fillRect/>
          </a:stretch>
        </p:blipFill>
        <p:spPr>
          <a:xfrm>
            <a:off x="1046800" y="2284650"/>
            <a:ext cx="2918725" cy="469150"/>
          </a:xfrm>
          <a:prstGeom prst="rect">
            <a:avLst/>
          </a:prstGeom>
          <a:noFill/>
          <a:ln>
            <a:noFill/>
          </a:ln>
        </p:spPr>
      </p:pic>
      <p:pic>
        <p:nvPicPr>
          <p:cNvPr id="92" name="Google Shape;92;p18"/>
          <p:cNvPicPr preferRelativeResize="0"/>
          <p:nvPr/>
        </p:nvPicPr>
        <p:blipFill rotWithShape="1">
          <a:blip r:embed="rId4">
            <a:alphaModFix/>
          </a:blip>
          <a:srcRect b="0" l="0" r="0" t="0"/>
          <a:stretch/>
        </p:blipFill>
        <p:spPr>
          <a:xfrm>
            <a:off x="5193024" y="1462201"/>
            <a:ext cx="2483275" cy="3214375"/>
          </a:xfrm>
          <a:prstGeom prst="rect">
            <a:avLst/>
          </a:prstGeom>
          <a:noFill/>
          <a:ln>
            <a:noFill/>
          </a:ln>
        </p:spPr>
      </p:pic>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Operations of a List ADT</a:t>
            </a:r>
            <a:endParaRPr b="1" sz="3300"/>
          </a:p>
        </p:txBody>
      </p:sp>
      <p:sp>
        <p:nvSpPr>
          <p:cNvPr id="99" name="Google Shape;99;p19"/>
          <p:cNvSpPr txBox="1"/>
          <p:nvPr>
            <p:ph idx="1" type="body"/>
          </p:nvPr>
        </p:nvSpPr>
        <p:spPr>
          <a:xfrm>
            <a:off x="819150" y="1592275"/>
            <a:ext cx="7505700" cy="30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insert(): insert a new node in the list</a:t>
            </a:r>
            <a:endParaRPr sz="1800"/>
          </a:p>
          <a:p>
            <a:pPr indent="0" lvl="0" marL="0" rtl="0" algn="l">
              <a:spcBef>
                <a:spcPts val="1600"/>
              </a:spcBef>
              <a:spcAft>
                <a:spcPts val="0"/>
              </a:spcAft>
              <a:buNone/>
            </a:pPr>
            <a:r>
              <a:rPr lang="en" sz="1800"/>
              <a:t>remove(): remove a node from the list, if it exists</a:t>
            </a:r>
            <a:endParaRPr sz="1800"/>
          </a:p>
          <a:p>
            <a:pPr indent="0" lvl="0" marL="0" rtl="0" algn="l">
              <a:spcBef>
                <a:spcPts val="1600"/>
              </a:spcBef>
              <a:spcAft>
                <a:spcPts val="0"/>
              </a:spcAft>
              <a:buNone/>
            </a:pPr>
            <a:r>
              <a:rPr lang="en" sz="1800"/>
              <a:t>isEmpty(): check if the list is empty, i.e. has no nodes</a:t>
            </a:r>
            <a:endParaRPr sz="1800"/>
          </a:p>
          <a:p>
            <a:pPr indent="0" lvl="0" marL="0" rtl="0" algn="l">
              <a:spcBef>
                <a:spcPts val="1600"/>
              </a:spcBef>
              <a:spcAft>
                <a:spcPts val="0"/>
              </a:spcAft>
              <a:buNone/>
            </a:pPr>
            <a:r>
              <a:rPr lang="en" sz="1800"/>
              <a:t>traverse(): go to all the nodes of a list one by one and process them</a:t>
            </a:r>
            <a:endParaRPr sz="1800"/>
          </a:p>
          <a:p>
            <a:pPr indent="0" lvl="0" marL="0" rtl="0" algn="l">
              <a:spcBef>
                <a:spcPts val="1600"/>
              </a:spcBef>
              <a:spcAft>
                <a:spcPts val="0"/>
              </a:spcAft>
              <a:buNone/>
            </a:pPr>
            <a:r>
              <a:rPr lang="en" sz="1800"/>
              <a:t>search() : check if a particular node exists in the list</a:t>
            </a:r>
            <a:endParaRPr sz="1800"/>
          </a:p>
          <a:p>
            <a:pPr indent="0" lvl="0" marL="0" rtl="0" algn="l">
              <a:spcBef>
                <a:spcPts val="1600"/>
              </a:spcBef>
              <a:spcAft>
                <a:spcPts val="1600"/>
              </a:spcAft>
              <a:buNone/>
            </a:pPr>
            <a:r>
              <a:rPr lang="en" sz="1800"/>
              <a:t>sort(): </a:t>
            </a:r>
            <a:r>
              <a:rPr lang="en" sz="1800"/>
              <a:t>rearrange</a:t>
            </a:r>
            <a:r>
              <a:rPr lang="en" sz="1800"/>
              <a:t> the nodes of the list based on a particular value</a:t>
            </a:r>
            <a:endParaRPr sz="1800"/>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Stack ADT</a:t>
            </a:r>
            <a:endParaRPr b="1" sz="3300"/>
          </a:p>
        </p:txBody>
      </p:sp>
      <p:pic>
        <p:nvPicPr>
          <p:cNvPr id="106" name="Google Shape;106;p20"/>
          <p:cNvPicPr preferRelativeResize="0"/>
          <p:nvPr/>
        </p:nvPicPr>
        <p:blipFill>
          <a:blip r:embed="rId3">
            <a:alphaModFix/>
          </a:blip>
          <a:stretch>
            <a:fillRect/>
          </a:stretch>
        </p:blipFill>
        <p:spPr>
          <a:xfrm>
            <a:off x="2385877" y="1800200"/>
            <a:ext cx="4372250" cy="3060575"/>
          </a:xfrm>
          <a:prstGeom prst="rect">
            <a:avLst/>
          </a:prstGeom>
          <a:noFill/>
          <a:ln>
            <a:noFill/>
          </a:ln>
        </p:spPr>
      </p:pic>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6165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t>Operations of a Stack ADT</a:t>
            </a:r>
            <a:endParaRPr b="1" sz="3300"/>
          </a:p>
        </p:txBody>
      </p:sp>
      <p:sp>
        <p:nvSpPr>
          <p:cNvPr id="113" name="Google Shape;113;p21"/>
          <p:cNvSpPr txBox="1"/>
          <p:nvPr>
            <p:ph idx="1" type="body"/>
          </p:nvPr>
        </p:nvSpPr>
        <p:spPr>
          <a:xfrm>
            <a:off x="819150" y="1223750"/>
            <a:ext cx="7505700" cy="29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push():</a:t>
            </a:r>
            <a:r>
              <a:rPr lang="en" sz="1800"/>
              <a:t> insert a new node onto the top of the stack</a:t>
            </a:r>
            <a:endParaRPr sz="1800"/>
          </a:p>
          <a:p>
            <a:pPr indent="0" lvl="0" marL="0" rtl="0" algn="l">
              <a:spcBef>
                <a:spcPts val="1600"/>
              </a:spcBef>
              <a:spcAft>
                <a:spcPts val="0"/>
              </a:spcAft>
              <a:buNone/>
            </a:pPr>
            <a:r>
              <a:rPr b="1" lang="en" sz="1800"/>
              <a:t>pop():</a:t>
            </a:r>
            <a:r>
              <a:rPr lang="en" sz="1800"/>
              <a:t> remove a node from the top of the stack</a:t>
            </a:r>
            <a:endParaRPr sz="1800"/>
          </a:p>
          <a:p>
            <a:pPr indent="0" lvl="0" marL="0" rtl="0" algn="l">
              <a:spcBef>
                <a:spcPts val="1600"/>
              </a:spcBef>
              <a:spcAft>
                <a:spcPts val="0"/>
              </a:spcAft>
              <a:buNone/>
            </a:pPr>
            <a:r>
              <a:rPr b="1" lang="en" sz="1800"/>
              <a:t>isEmpty():</a:t>
            </a:r>
            <a:r>
              <a:rPr lang="en" sz="1800"/>
              <a:t> check to see if the stack is empty, i.e. has no nodes</a:t>
            </a:r>
            <a:endParaRPr sz="1800"/>
          </a:p>
          <a:p>
            <a:pPr indent="0" lvl="0" marL="0" rtl="0" algn="l">
              <a:spcBef>
                <a:spcPts val="1600"/>
              </a:spcBef>
              <a:spcAft>
                <a:spcPts val="0"/>
              </a:spcAft>
              <a:buNone/>
            </a:pPr>
            <a:r>
              <a:rPr b="1" lang="en" sz="1800"/>
              <a:t>traverse():</a:t>
            </a:r>
            <a:r>
              <a:rPr lang="en" sz="1800"/>
              <a:t> go to all the nodes of the stack one by one and process them</a:t>
            </a:r>
            <a:endParaRPr sz="1800"/>
          </a:p>
          <a:p>
            <a:pPr indent="0" lvl="0" marL="0" rtl="0" algn="l">
              <a:spcBef>
                <a:spcPts val="1600"/>
              </a:spcBef>
              <a:spcAft>
                <a:spcPts val="0"/>
              </a:spcAft>
              <a:buNone/>
            </a:pPr>
            <a:r>
              <a:rPr b="1" lang="en" sz="1800"/>
              <a:t>search():</a:t>
            </a:r>
            <a:r>
              <a:rPr lang="en" sz="1800"/>
              <a:t> check to see if a particular node exists inside the stack</a:t>
            </a:r>
            <a:endParaRPr sz="1800"/>
          </a:p>
          <a:p>
            <a:pPr indent="0" lvl="0" marL="0" rtl="0" algn="l">
              <a:spcBef>
                <a:spcPts val="1600"/>
              </a:spcBef>
              <a:spcAft>
                <a:spcPts val="1600"/>
              </a:spcAft>
              <a:buNone/>
            </a:pPr>
            <a:r>
              <a:rPr b="1" lang="en" sz="1800"/>
              <a:t>sort():</a:t>
            </a:r>
            <a:r>
              <a:rPr lang="en" sz="1800"/>
              <a:t>re-arrange the nodes of the stack based on a particular value</a:t>
            </a:r>
            <a:endParaRPr sz="1800"/>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