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a6079cc1e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a6079cc1e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a6079cc1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a6079cc1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a5e95d3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a5e95d3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a5e95d3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a5e95d3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a5e95d3d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a5e95d3d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a5e95d3d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a5e95d3d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5e95d3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5e95d3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6079cc1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a6079cc1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a6079cc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a6079cc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a6079cc1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a6079cc1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a6079cc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a6079cc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a6079cc1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a6079cc1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a6079cc1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a6079cc1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a6079cc1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a6079cc1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a6079cc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a6079cc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a6079cc1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a6079cc1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cee79228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cee79228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a6079cc1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a6079cc1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a5e95d3d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a5e95d3d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c07d6d44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07d6d44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cee792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cee792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a5e95d3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a5e95d3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a5e95d3d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a5e95d3d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a5e95d3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a5e95d3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a6079cc1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a6079cc1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a6079cc1e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a6079cc1e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62900" y="80525"/>
            <a:ext cx="1540301" cy="83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2500050" y="4657625"/>
            <a:ext cx="45093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BCSC 0015 Applied Data Structures and Algorithms</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35508" y="1354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500"/>
              <a:t> Stacks</a:t>
            </a:r>
            <a:endParaRPr b="1" sz="4500"/>
          </a:p>
        </p:txBody>
      </p:sp>
      <p:pic>
        <p:nvPicPr>
          <p:cNvPr id="57" name="Google Shape;57;p13"/>
          <p:cNvPicPr preferRelativeResize="0"/>
          <p:nvPr/>
        </p:nvPicPr>
        <p:blipFill>
          <a:blip r:embed="rId3">
            <a:alphaModFix/>
          </a:blip>
          <a:stretch>
            <a:fillRect/>
          </a:stretch>
        </p:blipFill>
        <p:spPr>
          <a:xfrm>
            <a:off x="3200400" y="338160"/>
            <a:ext cx="2389820" cy="17923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p:nvPr/>
        </p:nvSpPr>
        <p:spPr>
          <a:xfrm>
            <a:off x="607875" y="1094175"/>
            <a:ext cx="7098000" cy="352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Pop() Method</a:t>
            </a:r>
            <a:endParaRPr b="1" sz="3300"/>
          </a:p>
        </p:txBody>
      </p:sp>
      <p:sp>
        <p:nvSpPr>
          <p:cNvPr id="131" name="Google Shape;131;p22"/>
          <p:cNvSpPr txBox="1"/>
          <p:nvPr>
            <p:ph idx="1" type="body"/>
          </p:nvPr>
        </p:nvSpPr>
        <p:spPr>
          <a:xfrm>
            <a:off x="773725" y="1113700"/>
            <a:ext cx="7698600" cy="382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public void push( int value)</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rPr lang="en" sz="1600">
                <a:solidFill>
                  <a:schemeClr val="dk1"/>
                </a:solidFill>
              </a:rPr>
              <a:t>	if( topofstack == -1)</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		System.out.println(“stack underflow error”);</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	else</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457200" lvl="0" marL="457200" rtl="0" algn="l">
              <a:spcBef>
                <a:spcPts val="0"/>
              </a:spcBef>
              <a:spcAft>
                <a:spcPts val="0"/>
              </a:spcAft>
              <a:buNone/>
            </a:pPr>
            <a:r>
              <a:rPr lang="en" sz="1600">
                <a:solidFill>
                  <a:schemeClr val="dk1"/>
                </a:solidFill>
              </a:rPr>
              <a:t>System.out.println(arr[topofstack]);</a:t>
            </a:r>
            <a:endParaRPr sz="1600">
              <a:solidFill>
                <a:schemeClr val="dk1"/>
              </a:solidFill>
            </a:endParaRPr>
          </a:p>
          <a:p>
            <a:pPr indent="457200" lvl="0" marL="457200" rtl="0" algn="l">
              <a:spcBef>
                <a:spcPts val="0"/>
              </a:spcBef>
              <a:spcAft>
                <a:spcPts val="0"/>
              </a:spcAft>
              <a:buNone/>
            </a:pPr>
            <a:r>
              <a:rPr lang="en" sz="1600">
                <a:solidFill>
                  <a:schemeClr val="dk1"/>
                </a:solidFill>
              </a:rPr>
              <a:t>topofstack--;		</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p:nvPr/>
        </p:nvSpPr>
        <p:spPr>
          <a:xfrm>
            <a:off x="720100" y="1140925"/>
            <a:ext cx="7556100" cy="321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Peek() Method</a:t>
            </a:r>
            <a:endParaRPr b="1" sz="3300"/>
          </a:p>
        </p:txBody>
      </p:sp>
      <p:sp>
        <p:nvSpPr>
          <p:cNvPr id="139" name="Google Shape;139;p23"/>
          <p:cNvSpPr txBox="1"/>
          <p:nvPr>
            <p:ph idx="1" type="body"/>
          </p:nvPr>
        </p:nvSpPr>
        <p:spPr>
          <a:xfrm>
            <a:off x="773725" y="1113700"/>
            <a:ext cx="7698600" cy="3546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public void push( int value)</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rPr lang="en" sz="1600">
                <a:solidFill>
                  <a:schemeClr val="dk1"/>
                </a:solidFill>
              </a:rPr>
              <a:t>	if( topofstack == -1)</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		System.out.println(“stack is empty”);</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	else</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457200" lvl="0" marL="457200" rtl="0" algn="l">
              <a:spcBef>
                <a:spcPts val="0"/>
              </a:spcBef>
              <a:spcAft>
                <a:spcPts val="0"/>
              </a:spcAft>
              <a:buNone/>
            </a:pPr>
            <a:r>
              <a:rPr lang="en" sz="1600">
                <a:solidFill>
                  <a:schemeClr val="dk1"/>
                </a:solidFill>
              </a:rPr>
              <a:t>System.out.println(arr[topofstack]);</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Linked </a:t>
            </a:r>
            <a:r>
              <a:rPr b="1" lang="en" sz="3300"/>
              <a:t>Implementation of stack</a:t>
            </a:r>
            <a:endParaRPr b="1" sz="3300"/>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1056750" y="1262500"/>
            <a:ext cx="7415700" cy="285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highlight>
                  <a:srgbClr val="FFFFFF"/>
                </a:highlight>
              </a:rPr>
              <a:t>Arrays have fixed size</a:t>
            </a:r>
            <a:endParaRPr sz="1600">
              <a:solidFill>
                <a:schemeClr val="dk1"/>
              </a:solidFill>
              <a:highlight>
                <a:srgbClr val="FFFFFF"/>
              </a:highlight>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highlight>
                  <a:srgbClr val="FFFFFF"/>
                </a:highlight>
              </a:rPr>
              <a:t>Only a fixed number of elements can be pushed onto</a:t>
            </a:r>
            <a:br>
              <a:rPr lang="en" sz="1600">
                <a:solidFill>
                  <a:schemeClr val="dk1"/>
                </a:solidFill>
                <a:highlight>
                  <a:srgbClr val="FFFFFF"/>
                </a:highlight>
              </a:rPr>
            </a:br>
            <a:r>
              <a:rPr lang="en" sz="1600">
                <a:solidFill>
                  <a:schemeClr val="dk1"/>
                </a:solidFill>
                <a:highlight>
                  <a:srgbClr val="FFFFFF"/>
                </a:highlight>
              </a:rPr>
              <a:t>the stack</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highlight>
                  <a:srgbClr val="FFFFFF"/>
                </a:highlight>
              </a:rPr>
              <a:t>Dynamically allocate memory using reference variables</a:t>
            </a:r>
            <a:endParaRPr sz="1600">
              <a:solidFill>
                <a:schemeClr val="dk1"/>
              </a:solidFill>
              <a:highlight>
                <a:srgbClr val="FFFFFF"/>
              </a:highlight>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highlight>
                  <a:srgbClr val="FFFFFF"/>
                </a:highlight>
              </a:rPr>
              <a:t>Implement a stack dynamically</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highlight>
                  <a:srgbClr val="FFFFFF"/>
                </a:highlight>
              </a:rPr>
              <a:t>Similar to the array representation, stackTop is used to locate the top elemen</a:t>
            </a:r>
            <a:r>
              <a:rPr lang="en" sz="1600">
                <a:solidFill>
                  <a:schemeClr val="dk1"/>
                </a:solidFill>
                <a:highlight>
                  <a:srgbClr val="FFFFFF"/>
                </a:highlight>
              </a:rPr>
              <a:t>t</a:t>
            </a:r>
            <a:endParaRPr sz="1600">
              <a:solidFill>
                <a:schemeClr val="dk1"/>
              </a:solidFill>
              <a:highlight>
                <a:srgbClr val="FFFFFF"/>
              </a:highlight>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highlight>
                  <a:srgbClr val="FFFFFF"/>
                </a:highlight>
              </a:rPr>
              <a:t>stackTop is now a reference variable</a:t>
            </a:r>
            <a:endParaRPr sz="1600">
              <a:solidFill>
                <a:schemeClr val="dk1"/>
              </a:solidFill>
              <a:highlight>
                <a:srgbClr val="FFFFFF"/>
              </a:highlight>
            </a:endParaRPr>
          </a:p>
          <a:p>
            <a:pPr indent="0" lvl="0" marL="0" rtl="0" algn="l">
              <a:lnSpc>
                <a:spcPct val="200000"/>
              </a:lnSpc>
              <a:spcBef>
                <a:spcPts val="1200"/>
              </a:spcBef>
              <a:spcAft>
                <a:spcPts val="1200"/>
              </a:spcAft>
              <a:buNone/>
            </a:pPr>
            <a:r>
              <a:t/>
            </a:r>
            <a:endParaRPr sz="16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Linked Implementation of stack</a:t>
            </a:r>
            <a:endParaRPr b="1" sz="3300"/>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5"/>
          <p:cNvPicPr preferRelativeResize="0"/>
          <p:nvPr/>
        </p:nvPicPr>
        <p:blipFill rotWithShape="1">
          <a:blip r:embed="rId3">
            <a:alphaModFix/>
          </a:blip>
          <a:srcRect b="23026" l="25995" r="22537" t="26399"/>
          <a:stretch/>
        </p:blipFill>
        <p:spPr>
          <a:xfrm>
            <a:off x="1894600" y="1088650"/>
            <a:ext cx="5096750" cy="313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 Default 	Constructor</a:t>
            </a:r>
            <a:endParaRPr b="1" sz="3300"/>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6"/>
          <p:cNvSpPr/>
          <p:nvPr/>
        </p:nvSpPr>
        <p:spPr>
          <a:xfrm>
            <a:off x="1318600" y="1262500"/>
            <a:ext cx="6696000" cy="160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nvSpPr>
        <p:spPr>
          <a:xfrm>
            <a:off x="1295400" y="1219200"/>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highlight>
                  <a:srgbClr val="FFFFFF"/>
                </a:highlight>
              </a:rPr>
              <a:t>public StackByLinkedList()</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   	stackTop = null;</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}//end constructor</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Empty Stack and Full Stack</a:t>
            </a:r>
            <a:endParaRPr b="1" sz="3300"/>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7"/>
          <p:cNvSpPr/>
          <p:nvPr/>
        </p:nvSpPr>
        <p:spPr>
          <a:xfrm>
            <a:off x="1243800" y="1262500"/>
            <a:ext cx="6471300" cy="29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nvSpPr>
        <p:spPr>
          <a:xfrm>
            <a:off x="1295400" y="1295400"/>
            <a:ext cx="45963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highlight>
                  <a:srgbClr val="FFFFFF"/>
                </a:highlight>
              </a:rPr>
              <a:t>public boolean isEmptyStack()</a:t>
            </a:r>
            <a:endParaRPr b="1"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a:t>
            </a:r>
            <a:endParaRPr sz="1600">
              <a:solidFill>
                <a:schemeClr val="dk1"/>
              </a:solidFill>
              <a:highlight>
                <a:srgbClr val="FFFFFF"/>
              </a:highlight>
            </a:endParaRPr>
          </a:p>
          <a:p>
            <a:pPr indent="457200" lvl="0" marL="0" rtl="0" algn="l">
              <a:spcBef>
                <a:spcPts val="0"/>
              </a:spcBef>
              <a:spcAft>
                <a:spcPts val="0"/>
              </a:spcAft>
              <a:buNone/>
            </a:pPr>
            <a:r>
              <a:rPr lang="en" sz="1600">
                <a:solidFill>
                  <a:schemeClr val="dk1"/>
                </a:solidFill>
                <a:highlight>
                  <a:srgbClr val="FFFFFF"/>
                </a:highlight>
              </a:rPr>
              <a:t>return (stackTop == null);</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 //end isEmptyStack</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b="1" lang="en" sz="1600">
                <a:solidFill>
                  <a:schemeClr val="dk1"/>
                </a:solidFill>
                <a:highlight>
                  <a:srgbClr val="FFFFFF"/>
                </a:highlight>
              </a:rPr>
              <a:t>public boolean isFullStack()</a:t>
            </a:r>
            <a:endParaRPr b="1"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a:t>
            </a:r>
            <a:endParaRPr sz="1600">
              <a:solidFill>
                <a:schemeClr val="dk1"/>
              </a:solidFill>
              <a:highlight>
                <a:srgbClr val="FFFFFF"/>
              </a:highlight>
            </a:endParaRPr>
          </a:p>
          <a:p>
            <a:pPr indent="457200" lvl="0" marL="0" rtl="0" algn="l">
              <a:spcBef>
                <a:spcPts val="0"/>
              </a:spcBef>
              <a:spcAft>
                <a:spcPts val="0"/>
              </a:spcAft>
              <a:buNone/>
            </a:pPr>
            <a:r>
              <a:rPr lang="en" sz="1600">
                <a:solidFill>
                  <a:schemeClr val="dk1"/>
                </a:solidFill>
                <a:highlight>
                  <a:srgbClr val="FFFFFF"/>
                </a:highlight>
              </a:rPr>
              <a:t>return false;</a:t>
            </a:r>
            <a:endParaRPr sz="1600">
              <a:solidFill>
                <a:schemeClr val="dk1"/>
              </a:solidFill>
              <a:highlight>
                <a:srgbClr val="FFFFFF"/>
              </a:highlight>
            </a:endParaRPr>
          </a:p>
          <a:p>
            <a:pPr indent="45720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 //end isFullStack</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p</a:t>
            </a:r>
            <a:r>
              <a:rPr b="1" lang="en" sz="3300"/>
              <a:t>ush() and pop() Method</a:t>
            </a:r>
            <a:endParaRPr b="1" sz="3300"/>
          </a:p>
        </p:txBody>
      </p:sp>
      <p:sp>
        <p:nvSpPr>
          <p:cNvPr id="176" name="Google Shape;17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28"/>
          <p:cNvSpPr txBox="1"/>
          <p:nvPr/>
        </p:nvSpPr>
        <p:spPr>
          <a:xfrm>
            <a:off x="607875" y="1066800"/>
            <a:ext cx="3413400" cy="2031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highlight>
                  <a:srgbClr val="FFFFFF"/>
                </a:highlight>
              </a:rPr>
              <a:t>P</a:t>
            </a:r>
            <a:r>
              <a:rPr b="1" lang="en" sz="1500">
                <a:solidFill>
                  <a:schemeClr val="dk1"/>
                </a:solidFill>
                <a:highlight>
                  <a:srgbClr val="FFFFFF"/>
                </a:highlight>
              </a:rPr>
              <a:t>ublic void push(Node newnode)</a:t>
            </a:r>
            <a:endParaRPr b="1" sz="1500">
              <a:solidFill>
                <a:schemeClr val="dk1"/>
              </a:solidFill>
              <a:highlight>
                <a:srgbClr val="FFFFFF"/>
              </a:highlight>
            </a:endParaRPr>
          </a:p>
          <a:p>
            <a:pPr indent="0" lvl="0" marL="0" rtl="0" algn="l">
              <a:spcBef>
                <a:spcPts val="0"/>
              </a:spcBef>
              <a:spcAft>
                <a:spcPts val="0"/>
              </a:spcAft>
              <a:buNone/>
            </a:pPr>
            <a:r>
              <a:rPr lang="en" sz="1500">
                <a:solidFill>
                  <a:schemeClr val="dk1"/>
                </a:solidFill>
                <a:highlight>
                  <a:srgbClr val="FFFFFF"/>
                </a:highlight>
              </a:rPr>
              <a:t>{</a:t>
            </a:r>
            <a:endParaRPr sz="1500">
              <a:solidFill>
                <a:schemeClr val="dk1"/>
              </a:solidFill>
              <a:highlight>
                <a:srgbClr val="FFFFFF"/>
              </a:highlight>
            </a:endParaRPr>
          </a:p>
          <a:p>
            <a:pPr indent="457200" lvl="0" marL="0" rtl="0" algn="l">
              <a:spcBef>
                <a:spcPts val="0"/>
              </a:spcBef>
              <a:spcAft>
                <a:spcPts val="0"/>
              </a:spcAft>
              <a:buNone/>
            </a:pPr>
            <a:r>
              <a:rPr lang="en" sz="1500">
                <a:solidFill>
                  <a:schemeClr val="dk1"/>
                </a:solidFill>
                <a:highlight>
                  <a:srgbClr val="FFFFFF"/>
                </a:highlight>
              </a:rPr>
              <a:t>newnode.next = stackTop;</a:t>
            </a:r>
            <a:endParaRPr sz="1500">
              <a:solidFill>
                <a:schemeClr val="dk1"/>
              </a:solidFill>
              <a:highlight>
                <a:srgbClr val="FFFFFF"/>
              </a:highlight>
            </a:endParaRPr>
          </a:p>
          <a:p>
            <a:pPr indent="457200" lvl="0" marL="0" rtl="0" algn="l">
              <a:spcBef>
                <a:spcPts val="0"/>
              </a:spcBef>
              <a:spcAft>
                <a:spcPts val="0"/>
              </a:spcAft>
              <a:buNone/>
            </a:pPr>
            <a:r>
              <a:rPr lang="en" sz="1500">
                <a:solidFill>
                  <a:schemeClr val="dk1"/>
                </a:solidFill>
                <a:highlight>
                  <a:srgbClr val="FFFFFF"/>
                </a:highlight>
              </a:rPr>
              <a:t>stackTop = newnode;</a:t>
            </a:r>
            <a:endParaRPr sz="1500">
              <a:solidFill>
                <a:schemeClr val="dk1"/>
              </a:solidFill>
              <a:highlight>
                <a:srgbClr val="FFFFFF"/>
              </a:highlight>
            </a:endParaRPr>
          </a:p>
          <a:p>
            <a:pPr indent="45720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rPr lang="en" sz="1500">
                <a:solidFill>
                  <a:schemeClr val="dk1"/>
                </a:solidFill>
                <a:highlight>
                  <a:srgbClr val="FFFFFF"/>
                </a:highlight>
              </a:rPr>
              <a:t>} //end push</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p:txBody>
      </p:sp>
      <p:sp>
        <p:nvSpPr>
          <p:cNvPr id="178" name="Google Shape;178;p28"/>
          <p:cNvSpPr/>
          <p:nvPr/>
        </p:nvSpPr>
        <p:spPr>
          <a:xfrm>
            <a:off x="4255075" y="1140925"/>
            <a:ext cx="4217400" cy="329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nvSpPr>
        <p:spPr>
          <a:xfrm>
            <a:off x="4180275" y="1066800"/>
            <a:ext cx="4652100" cy="36327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highlight>
                  <a:srgbClr val="FFFFFF"/>
                </a:highlight>
              </a:rPr>
              <a:t>public int pop()</a:t>
            </a:r>
            <a:endParaRPr b="1">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int result=0;</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if(stackTop == null)</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System.out.println(“Linked list is empty”);</a:t>
            </a:r>
            <a:endParaRPr>
              <a:solidFill>
                <a:schemeClr val="dk1"/>
              </a:solidFill>
              <a:highlight>
                <a:srgbClr val="FFFFFF"/>
              </a:highlight>
            </a:endParaRPr>
          </a:p>
          <a:p>
            <a:pPr indent="457200" lvl="0" marL="457200" rtl="0" algn="l">
              <a:spcBef>
                <a:spcPts val="0"/>
              </a:spcBef>
              <a:spcAft>
                <a:spcPts val="0"/>
              </a:spcAft>
              <a:buNone/>
            </a:pPr>
            <a:r>
              <a:rPr lang="en">
                <a:solidFill>
                  <a:schemeClr val="dk1"/>
                </a:solidFill>
                <a:highlight>
                  <a:srgbClr val="FFFFFF"/>
                </a:highlight>
              </a:rPr>
              <a:t>return 0; </a:t>
            </a:r>
            <a:endParaRPr>
              <a:solidFill>
                <a:schemeClr val="dk1"/>
              </a:solidFill>
              <a:highlight>
                <a:srgbClr val="FFFFFF"/>
              </a:highlight>
            </a:endParaRPr>
          </a:p>
          <a:p>
            <a:pPr indent="457200" lvl="0" marL="0" rtl="0" algn="l">
              <a:spcBef>
                <a:spcPts val="0"/>
              </a:spcBef>
              <a:spcAft>
                <a:spcPts val="0"/>
              </a:spcAft>
              <a:buNone/>
            </a:pPr>
            <a:r>
              <a:rPr lang="en">
                <a:solidFill>
                  <a:schemeClr val="dk1"/>
                </a:solidFill>
                <a:highlight>
                  <a:srgbClr val="FFFFFF"/>
                </a:highlight>
              </a:rPr>
              <a:t>}</a:t>
            </a:r>
            <a:endParaRPr>
              <a:solidFill>
                <a:schemeClr val="dk1"/>
              </a:solidFill>
              <a:highlight>
                <a:srgbClr val="FFFFFF"/>
              </a:highlight>
            </a:endParaRPr>
          </a:p>
          <a:p>
            <a:pPr indent="457200" lvl="0" marL="0" rtl="0" algn="l">
              <a:spcBef>
                <a:spcPts val="0"/>
              </a:spcBef>
              <a:spcAft>
                <a:spcPts val="0"/>
              </a:spcAft>
              <a:buNone/>
            </a:pPr>
            <a:r>
              <a:rPr lang="en">
                <a:solidFill>
                  <a:schemeClr val="dk1"/>
                </a:solidFill>
                <a:highlight>
                  <a:srgbClr val="FFFFFF"/>
                </a:highlight>
              </a:rPr>
              <a:t>else</a:t>
            </a:r>
            <a:endParaRPr>
              <a:solidFill>
                <a:schemeClr val="dk1"/>
              </a:solidFill>
              <a:highlight>
                <a:srgbClr val="FFFFFF"/>
              </a:highlight>
            </a:endParaRPr>
          </a:p>
          <a:p>
            <a:pPr indent="457200" lvl="0" marL="0" rtl="0" algn="l">
              <a:spcBef>
                <a:spcPts val="0"/>
              </a:spcBef>
              <a:spcAft>
                <a:spcPts val="0"/>
              </a:spcAft>
              <a:buNone/>
            </a:pPr>
            <a:r>
              <a:rPr lang="en">
                <a:solidFill>
                  <a:schemeClr val="dk1"/>
                </a:solidFill>
                <a:highlight>
                  <a:srgbClr val="FFFFFF"/>
                </a:highlight>
              </a:rPr>
              <a:t>{</a:t>
            </a:r>
            <a:endParaRPr>
              <a:solidFill>
                <a:schemeClr val="dk1"/>
              </a:solidFill>
              <a:highlight>
                <a:srgbClr val="FFFFFF"/>
              </a:highlight>
            </a:endParaRPr>
          </a:p>
          <a:p>
            <a:pPr indent="457200" lvl="0" marL="0" rtl="0" algn="l">
              <a:spcBef>
                <a:spcPts val="0"/>
              </a:spcBef>
              <a:spcAft>
                <a:spcPts val="0"/>
              </a:spcAft>
              <a:buNone/>
            </a:pPr>
            <a:r>
              <a:rPr lang="en">
                <a:solidFill>
                  <a:schemeClr val="dk1"/>
                </a:solidFill>
                <a:highlight>
                  <a:srgbClr val="FFFFFF"/>
                </a:highlight>
              </a:rPr>
              <a:t>	result = stackTop.data;</a:t>
            </a:r>
            <a:endParaRPr>
              <a:solidFill>
                <a:schemeClr val="dk1"/>
              </a:solidFill>
              <a:highlight>
                <a:srgbClr val="FFFFFF"/>
              </a:highlight>
            </a:endParaRPr>
          </a:p>
          <a:p>
            <a:pPr indent="457200" lvl="0" marL="0" rtl="0" algn="l">
              <a:spcBef>
                <a:spcPts val="0"/>
              </a:spcBef>
              <a:spcAft>
                <a:spcPts val="0"/>
              </a:spcAft>
              <a:buNone/>
            </a:pPr>
            <a:r>
              <a:rPr lang="en">
                <a:solidFill>
                  <a:schemeClr val="dk1"/>
                </a:solidFill>
                <a:highlight>
                  <a:srgbClr val="FFFFFF"/>
                </a:highlight>
              </a:rPr>
              <a:t>	stackTop = stackTop.next;</a:t>
            </a:r>
            <a:endParaRPr>
              <a:solidFill>
                <a:schemeClr val="dk1"/>
              </a:solidFill>
              <a:highlight>
                <a:srgbClr val="FFFFFF"/>
              </a:highlight>
            </a:endParaRPr>
          </a:p>
          <a:p>
            <a:pPr indent="457200" lvl="0" marL="0" rtl="0" algn="l">
              <a:spcBef>
                <a:spcPts val="0"/>
              </a:spcBef>
              <a:spcAft>
                <a:spcPts val="0"/>
              </a:spcAft>
              <a:buNone/>
            </a:pPr>
            <a:r>
              <a:rPr lang="en">
                <a:solidFill>
                  <a:schemeClr val="dk1"/>
                </a:solidFill>
                <a:highlight>
                  <a:srgbClr val="FFFFFF"/>
                </a:highlight>
              </a:rPr>
              <a:t>	return result;</a:t>
            </a:r>
            <a:endParaRPr>
              <a:solidFill>
                <a:schemeClr val="dk1"/>
              </a:solidFill>
              <a:highlight>
                <a:srgbClr val="FFFFFF"/>
              </a:highlight>
            </a:endParaRPr>
          </a:p>
          <a:p>
            <a:pPr indent="457200" lvl="0" marL="0" rtl="0" algn="l">
              <a:spcBef>
                <a:spcPts val="0"/>
              </a:spcBef>
              <a:spcAft>
                <a:spcPts val="0"/>
              </a:spcAft>
              <a:buNone/>
            </a:pP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//end pop</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Applications of Stacks: Reverse String</a:t>
            </a:r>
            <a:endParaRPr b="1" sz="3300"/>
          </a:p>
          <a:p>
            <a:pPr indent="0" lvl="0" marL="0" rtl="0" algn="ctr">
              <a:spcBef>
                <a:spcPts val="0"/>
              </a:spcBef>
              <a:spcAft>
                <a:spcPts val="0"/>
              </a:spcAft>
              <a:buNone/>
            </a:pPr>
            <a:r>
              <a:t/>
            </a:r>
            <a:endParaRPr b="1" sz="3300"/>
          </a:p>
        </p:txBody>
      </p:sp>
      <p:sp>
        <p:nvSpPr>
          <p:cNvPr id="185" name="Google Shape;185;p29"/>
          <p:cNvSpPr txBox="1"/>
          <p:nvPr>
            <p:ph idx="1" type="body"/>
          </p:nvPr>
        </p:nvSpPr>
        <p:spPr>
          <a:xfrm>
            <a:off x="773725" y="1494700"/>
            <a:ext cx="7698600" cy="182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A Simple application of stack is reversing strings. To reverse a string, the characters of string are pushed into the stack one by one as the string is read from left to right.</a:t>
            </a:r>
            <a:endParaRPr sz="16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600">
                <a:solidFill>
                  <a:schemeClr val="dk1"/>
                </a:solidFill>
              </a:rPr>
              <a:t>Once all the characters of string are pushed into stack, they are popped one by one. Since the character last pushed int comes out first, subsequent pop operation results in the reversal of the string. </a:t>
            </a:r>
            <a:endParaRPr sz="1600">
              <a:solidFill>
                <a:schemeClr val="dk1"/>
              </a:solidFill>
            </a:endParaRPr>
          </a:p>
        </p:txBody>
      </p:sp>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Application</a:t>
            </a:r>
            <a:r>
              <a:rPr b="1" lang="en" sz="3300"/>
              <a:t>s of Stacks: Postfix Expression Calculator</a:t>
            </a:r>
            <a:endParaRPr b="1" sz="3300"/>
          </a:p>
          <a:p>
            <a:pPr indent="0" lvl="0" marL="0" rtl="0" algn="ctr">
              <a:spcBef>
                <a:spcPts val="0"/>
              </a:spcBef>
              <a:spcAft>
                <a:spcPts val="0"/>
              </a:spcAft>
              <a:buNone/>
            </a:pPr>
            <a:r>
              <a:t/>
            </a:r>
            <a:endParaRPr b="1" sz="3300"/>
          </a:p>
          <a:p>
            <a:pPr indent="0" lvl="0" marL="0" rtl="0" algn="ctr">
              <a:spcBef>
                <a:spcPts val="0"/>
              </a:spcBef>
              <a:spcAft>
                <a:spcPts val="0"/>
              </a:spcAft>
              <a:buNone/>
            </a:pPr>
            <a:r>
              <a:t/>
            </a:r>
            <a:endParaRPr b="1" sz="3300"/>
          </a:p>
          <a:p>
            <a:pPr indent="0" lvl="0" marL="0" rtl="0" algn="ctr">
              <a:spcBef>
                <a:spcPts val="0"/>
              </a:spcBef>
              <a:spcAft>
                <a:spcPts val="0"/>
              </a:spcAft>
              <a:buNone/>
            </a:pPr>
            <a:r>
              <a:t/>
            </a:r>
            <a:endParaRPr b="1" sz="3300"/>
          </a:p>
        </p:txBody>
      </p:sp>
      <p:sp>
        <p:nvSpPr>
          <p:cNvPr id="192" name="Google Shape;192;p30"/>
          <p:cNvSpPr txBox="1"/>
          <p:nvPr>
            <p:ph idx="1" type="body"/>
          </p:nvPr>
        </p:nvSpPr>
        <p:spPr>
          <a:xfrm>
            <a:off x="773725" y="1418500"/>
            <a:ext cx="7551000" cy="31953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Infix notation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The operator is written between the operands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Prefix or Polish notation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Operators are written before the operands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Does not require parentheses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Reverse Polish or Postfix notation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Operators follow the operands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Has the advantage that the operators appear in the order required for computation</a:t>
            </a:r>
            <a:endParaRPr sz="1600">
              <a:solidFill>
                <a:schemeClr val="dk1"/>
              </a:solidFill>
            </a:endParaRPr>
          </a:p>
          <a:p>
            <a:pPr indent="0" lvl="0" marL="0" rtl="0" algn="l">
              <a:spcBef>
                <a:spcPts val="0"/>
              </a:spcBef>
              <a:spcAft>
                <a:spcPts val="0"/>
              </a:spcAft>
              <a:buNone/>
            </a:pPr>
            <a:r>
              <a:t/>
            </a:r>
            <a:endParaRPr sz="3000">
              <a:solidFill>
                <a:schemeClr val="dk1"/>
              </a:solidFill>
            </a:endParaRPr>
          </a:p>
        </p:txBody>
      </p:sp>
      <p:sp>
        <p:nvSpPr>
          <p:cNvPr id="193" name="Google Shape;19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Applications of Stacks: Postfix Expression Calculator cont.</a:t>
            </a:r>
            <a:endParaRPr b="1" sz="3300"/>
          </a:p>
          <a:p>
            <a:pPr indent="0" lvl="0" marL="0" rtl="0" algn="ctr">
              <a:spcBef>
                <a:spcPts val="0"/>
              </a:spcBef>
              <a:spcAft>
                <a:spcPts val="0"/>
              </a:spcAft>
              <a:buNone/>
            </a:pPr>
            <a:r>
              <a:t/>
            </a:r>
            <a:endParaRPr b="1" sz="3300"/>
          </a:p>
          <a:p>
            <a:pPr indent="0" lvl="0" marL="0" rtl="0" algn="ctr">
              <a:spcBef>
                <a:spcPts val="0"/>
              </a:spcBef>
              <a:spcAft>
                <a:spcPts val="0"/>
              </a:spcAft>
              <a:buNone/>
            </a:pPr>
            <a:r>
              <a:t/>
            </a:r>
            <a:endParaRPr b="1" sz="3300"/>
          </a:p>
          <a:p>
            <a:pPr indent="0" lvl="0" marL="0" rtl="0" algn="ctr">
              <a:spcBef>
                <a:spcPts val="0"/>
              </a:spcBef>
              <a:spcAft>
                <a:spcPts val="0"/>
              </a:spcAft>
              <a:buNone/>
            </a:pPr>
            <a:r>
              <a:t/>
            </a:r>
            <a:endParaRPr b="1" sz="3300"/>
          </a:p>
        </p:txBody>
      </p:sp>
      <p:sp>
        <p:nvSpPr>
          <p:cNvPr id="199" name="Google Shape;19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31"/>
          <p:cNvPicPr preferRelativeResize="0"/>
          <p:nvPr/>
        </p:nvPicPr>
        <p:blipFill rotWithShape="1">
          <a:blip r:embed="rId3">
            <a:alphaModFix/>
          </a:blip>
          <a:srcRect b="40112" l="20597" r="28165" t="31483"/>
          <a:stretch/>
        </p:blipFill>
        <p:spPr>
          <a:xfrm>
            <a:off x="1428900" y="1770176"/>
            <a:ext cx="6806923" cy="23584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Agenda</a:t>
            </a:r>
            <a:endParaRPr b="1" sz="3300"/>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nvSpPr>
        <p:spPr>
          <a:xfrm>
            <a:off x="1056750" y="1262500"/>
            <a:ext cx="74157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1200"/>
              </a:spcBef>
              <a:spcAft>
                <a:spcPts val="0"/>
              </a:spcAft>
              <a:buClr>
                <a:schemeClr val="dk1"/>
              </a:buClr>
              <a:buSzPts val="1600"/>
              <a:buChar char="●"/>
            </a:pPr>
            <a:r>
              <a:rPr lang="en" sz="1600">
                <a:solidFill>
                  <a:schemeClr val="dk1"/>
                </a:solidFill>
                <a:highlight>
                  <a:srgbClr val="FFFFFF"/>
                </a:highlight>
              </a:rPr>
              <a:t>Introduction to Stacks</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Implementation of stack by array</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Linked implementation of stack </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Applications of stack</a:t>
            </a:r>
            <a:endParaRPr sz="16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Applications of Stacks: Postfix Expression Calculator cont.</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2"/>
          <p:cNvSpPr txBox="1"/>
          <p:nvPr/>
        </p:nvSpPr>
        <p:spPr>
          <a:xfrm>
            <a:off x="451350" y="1635375"/>
            <a:ext cx="8457300" cy="220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Algorithm to evaluate postfix expressions</a:t>
            </a:r>
            <a:endParaRPr sz="1600"/>
          </a:p>
          <a:p>
            <a:pPr indent="0" lvl="0" marL="457200" rtl="0" algn="l">
              <a:spcBef>
                <a:spcPts val="0"/>
              </a:spcBef>
              <a:spcAft>
                <a:spcPts val="0"/>
              </a:spcAft>
              <a:buNone/>
            </a:pPr>
            <a:r>
              <a:t/>
            </a:r>
            <a:endParaRPr sz="1600"/>
          </a:p>
          <a:p>
            <a:pPr indent="-330200" lvl="1" marL="914400" rtl="0" algn="l">
              <a:spcBef>
                <a:spcPts val="0"/>
              </a:spcBef>
              <a:spcAft>
                <a:spcPts val="0"/>
              </a:spcAft>
              <a:buSzPts val="1600"/>
              <a:buChar char="○"/>
            </a:pPr>
            <a:r>
              <a:rPr lang="en" sz="1600"/>
              <a:t>Scan the expression from left to right</a:t>
            </a:r>
            <a:endParaRPr sz="1600"/>
          </a:p>
          <a:p>
            <a:pPr indent="0" lvl="0" marL="914400" rtl="0" algn="l">
              <a:spcBef>
                <a:spcPts val="0"/>
              </a:spcBef>
              <a:spcAft>
                <a:spcPts val="0"/>
              </a:spcAft>
              <a:buNone/>
            </a:pPr>
            <a:r>
              <a:t/>
            </a:r>
            <a:endParaRPr sz="1100"/>
          </a:p>
          <a:p>
            <a:pPr indent="-330200" lvl="1" marL="914400" rtl="0" algn="l">
              <a:spcBef>
                <a:spcPts val="0"/>
              </a:spcBef>
              <a:spcAft>
                <a:spcPts val="0"/>
              </a:spcAft>
              <a:buSzPts val="1600"/>
              <a:buChar char="○"/>
            </a:pPr>
            <a:r>
              <a:rPr lang="en" sz="1600"/>
              <a:t>When an operator is found, back up to get the required number of operands</a:t>
            </a:r>
            <a:endParaRPr sz="1600"/>
          </a:p>
          <a:p>
            <a:pPr indent="0" lvl="0" marL="914400" rtl="0" algn="l">
              <a:spcBef>
                <a:spcPts val="0"/>
              </a:spcBef>
              <a:spcAft>
                <a:spcPts val="0"/>
              </a:spcAft>
              <a:buNone/>
            </a:pPr>
            <a:r>
              <a:t/>
            </a:r>
            <a:endParaRPr sz="1200"/>
          </a:p>
          <a:p>
            <a:pPr indent="-330200" lvl="1" marL="914400" rtl="0" algn="l">
              <a:spcBef>
                <a:spcPts val="0"/>
              </a:spcBef>
              <a:spcAft>
                <a:spcPts val="0"/>
              </a:spcAft>
              <a:buSzPts val="1600"/>
              <a:buChar char="○"/>
            </a:pPr>
            <a:r>
              <a:rPr lang="en" sz="1600"/>
              <a:t>Perform the operation</a:t>
            </a:r>
            <a:endParaRPr sz="1600"/>
          </a:p>
          <a:p>
            <a:pPr indent="0" lvl="0" marL="914400" rtl="0" algn="l">
              <a:spcBef>
                <a:spcPts val="0"/>
              </a:spcBef>
              <a:spcAft>
                <a:spcPts val="0"/>
              </a:spcAft>
              <a:buNone/>
            </a:pPr>
            <a:r>
              <a:t/>
            </a:r>
            <a:endParaRPr sz="1200"/>
          </a:p>
          <a:p>
            <a:pPr indent="-330200" lvl="1" marL="914400" rtl="0" algn="l">
              <a:spcBef>
                <a:spcPts val="0"/>
              </a:spcBef>
              <a:spcAft>
                <a:spcPts val="0"/>
              </a:spcAft>
              <a:buSzPts val="1600"/>
              <a:buChar char="○"/>
            </a:pPr>
            <a:r>
              <a:rPr lang="en" sz="1600"/>
              <a:t>Continue processing the expression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Applications of Stacks: Checking the validity of an expression containing nested </a:t>
            </a:r>
            <a:r>
              <a:rPr b="1" lang="en" sz="2500"/>
              <a:t>parentheses</a:t>
            </a:r>
            <a:r>
              <a:rPr b="1" lang="en" sz="2500"/>
              <a:t>.</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p:txBody>
      </p:sp>
      <p:sp>
        <p:nvSpPr>
          <p:cNvPr id="213" name="Google Shape;213;p33"/>
          <p:cNvSpPr txBox="1"/>
          <p:nvPr>
            <p:ph idx="1" type="body"/>
          </p:nvPr>
        </p:nvSpPr>
        <p:spPr>
          <a:xfrm>
            <a:off x="926125" y="1723300"/>
            <a:ext cx="7551000" cy="20418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Stacks are also used to check whether a given arithmetic expressions containing nested </a:t>
            </a:r>
            <a:r>
              <a:rPr lang="en" sz="1600">
                <a:solidFill>
                  <a:schemeClr val="dk1"/>
                </a:solidFill>
              </a:rPr>
              <a:t>parentheses</a:t>
            </a:r>
            <a:r>
              <a:rPr lang="en" sz="1600">
                <a:solidFill>
                  <a:schemeClr val="dk1"/>
                </a:solidFill>
              </a:rPr>
              <a:t> is properly parenthesized.</a:t>
            </a:r>
            <a:endParaRPr sz="1600">
              <a:solidFill>
                <a:schemeClr val="dk1"/>
              </a:solidFill>
            </a:endParaRPr>
          </a:p>
          <a:p>
            <a:pPr indent="0" lvl="0" marL="0" rtl="0" algn="l">
              <a:spcBef>
                <a:spcPts val="0"/>
              </a:spcBef>
              <a:spcAft>
                <a:spcPts val="0"/>
              </a:spcAft>
              <a:buNone/>
            </a:pPr>
            <a:r>
              <a:t/>
            </a:r>
            <a:endParaRPr sz="11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program for checking the validity of an expression verifies that for each left parenthesis braces or bracket, there is a corresponding closing symbol and symbols are appropriately nested.</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Applications of Stacks: Checking the validity of an expression containing nested parentheses.</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p:txBody>
      </p:sp>
      <p:sp>
        <p:nvSpPr>
          <p:cNvPr id="220" name="Google Shape;22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34"/>
          <p:cNvPicPr preferRelativeResize="0"/>
          <p:nvPr/>
        </p:nvPicPr>
        <p:blipFill>
          <a:blip r:embed="rId3">
            <a:alphaModFix/>
          </a:blip>
          <a:stretch>
            <a:fillRect/>
          </a:stretch>
        </p:blipFill>
        <p:spPr>
          <a:xfrm>
            <a:off x="2785800" y="1637600"/>
            <a:ext cx="4491300" cy="2885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Removing Recursion: Nonrecursive Algorithm to print a Linked List Backward</a:t>
            </a:r>
            <a:endParaRPr b="1" sz="2400"/>
          </a:p>
        </p:txBody>
      </p:sp>
      <p:sp>
        <p:nvSpPr>
          <p:cNvPr id="227" name="Google Shape;22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5"/>
          <p:cNvSpPr txBox="1"/>
          <p:nvPr>
            <p:ph idx="1" type="body"/>
          </p:nvPr>
        </p:nvSpPr>
        <p:spPr>
          <a:xfrm>
            <a:off x="773725" y="1494700"/>
            <a:ext cx="7551000" cy="18471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Approach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Get the last node of the list and print it </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Traverse the link starting at the first node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Repeat this process for every node </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Traverse the link starting at the first node until you reach the desired node </a:t>
            </a:r>
            <a:endParaRPr sz="1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Removing Recursion: Nonrecursive Algorithm to print a Linked List Backward</a:t>
            </a:r>
            <a:endParaRPr b="1" sz="2400"/>
          </a:p>
        </p:txBody>
      </p:sp>
      <p:sp>
        <p:nvSpPr>
          <p:cNvPr id="234" name="Google Shape;23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6"/>
          <p:cNvPicPr preferRelativeResize="0"/>
          <p:nvPr/>
        </p:nvPicPr>
        <p:blipFill rotWithShape="1">
          <a:blip r:embed="rId3">
            <a:alphaModFix/>
          </a:blip>
          <a:srcRect b="30187" l="8035" r="44188" t="4230"/>
          <a:stretch/>
        </p:blipFill>
        <p:spPr>
          <a:xfrm>
            <a:off x="2506275" y="1112875"/>
            <a:ext cx="4947127" cy="3277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1836825" y="216425"/>
            <a:ext cx="673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Applications of Stacks: Run Time Stack</a:t>
            </a:r>
            <a:endParaRPr b="1" sz="3300"/>
          </a:p>
        </p:txBody>
      </p:sp>
      <p:sp>
        <p:nvSpPr>
          <p:cNvPr id="241" name="Google Shape;241;p37"/>
          <p:cNvSpPr txBox="1"/>
          <p:nvPr>
            <p:ph idx="1" type="body"/>
          </p:nvPr>
        </p:nvSpPr>
        <p:spPr>
          <a:xfrm>
            <a:off x="773725" y="1494700"/>
            <a:ext cx="7551000" cy="2687400"/>
          </a:xfrm>
          <a:prstGeom prst="rect">
            <a:avLst/>
          </a:prstGeom>
        </p:spPr>
        <p:txBody>
          <a:bodyPr anchorCtr="0" anchor="t" bIns="91425" lIns="91425" spcFirstLastPara="1" rIns="91425" wrap="square" tIns="91425">
            <a:spAutoFit/>
          </a:bodyPr>
          <a:lstStyle/>
          <a:p>
            <a:pPr indent="-254000" lvl="0" marL="254000" rtl="0" algn="l">
              <a:spcBef>
                <a:spcPts val="600"/>
              </a:spcBef>
              <a:spcAft>
                <a:spcPts val="0"/>
              </a:spcAft>
              <a:buNone/>
            </a:pPr>
            <a:r>
              <a:rPr lang="en">
                <a:solidFill>
                  <a:schemeClr val="dk1"/>
                </a:solidFill>
              </a:rPr>
              <a:t>Consider events when a function begins execution </a:t>
            </a:r>
            <a:endParaRPr>
              <a:solidFill>
                <a:schemeClr val="dk1"/>
              </a:solidFill>
            </a:endParaRPr>
          </a:p>
          <a:p>
            <a:pPr indent="0" lvl="0" marL="0" rtl="0" algn="l">
              <a:spcBef>
                <a:spcPts val="600"/>
              </a:spcBef>
              <a:spcAft>
                <a:spcPts val="0"/>
              </a:spcAft>
              <a:buNone/>
            </a:pPr>
            <a:r>
              <a:rPr i="1" lang="en">
                <a:solidFill>
                  <a:schemeClr val="dk1"/>
                </a:solidFill>
              </a:rPr>
              <a:t>Activation record</a:t>
            </a:r>
            <a:r>
              <a:rPr lang="en">
                <a:solidFill>
                  <a:schemeClr val="dk1"/>
                </a:solidFill>
              </a:rPr>
              <a:t> (or stack frame) is created in Run time stack.</a:t>
            </a:r>
            <a:endParaRPr>
              <a:solidFill>
                <a:schemeClr val="dk1"/>
              </a:solidFill>
            </a:endParaRPr>
          </a:p>
          <a:p>
            <a:pPr indent="0" lvl="0" marL="0" rtl="0" algn="l">
              <a:spcBef>
                <a:spcPts val="600"/>
              </a:spcBef>
              <a:spcAft>
                <a:spcPts val="0"/>
              </a:spcAft>
              <a:buNone/>
            </a:pPr>
            <a:r>
              <a:rPr lang="en">
                <a:solidFill>
                  <a:schemeClr val="dk1"/>
                </a:solidFill>
              </a:rPr>
              <a:t>Stores the current environment for that function. </a:t>
            </a:r>
            <a:r>
              <a:rPr lang="en" sz="2400">
                <a:solidFill>
                  <a:schemeClr val="dk1"/>
                </a:solidFill>
              </a:rPr>
              <a:t> </a:t>
            </a:r>
            <a:endParaRPr sz="24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3300">
              <a:solidFill>
                <a:schemeClr val="dk1"/>
              </a:solidFill>
            </a:endParaRPr>
          </a:p>
          <a:p>
            <a:pPr indent="0" lvl="0" marL="0" rtl="0" algn="ctr">
              <a:spcBef>
                <a:spcPts val="0"/>
              </a:spcBef>
              <a:spcAft>
                <a:spcPts val="0"/>
              </a:spcAft>
              <a:buNone/>
            </a:pPr>
            <a:r>
              <a:t/>
            </a:r>
            <a:endParaRPr sz="3300">
              <a:solidFill>
                <a:schemeClr val="dk1"/>
              </a:solidFill>
            </a:endParaRPr>
          </a:p>
        </p:txBody>
      </p:sp>
      <p:sp>
        <p:nvSpPr>
          <p:cNvPr id="242" name="Google Shape;24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1836825" y="216425"/>
            <a:ext cx="699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Applications of Stacks: Run Time Stack Cont.</a:t>
            </a:r>
            <a:endParaRPr b="1" sz="3300"/>
          </a:p>
        </p:txBody>
      </p:sp>
      <p:sp>
        <p:nvSpPr>
          <p:cNvPr id="248" name="Google Shape;248;p38"/>
          <p:cNvSpPr txBox="1"/>
          <p:nvPr>
            <p:ph idx="1" type="body"/>
          </p:nvPr>
        </p:nvSpPr>
        <p:spPr>
          <a:xfrm>
            <a:off x="796500" y="885100"/>
            <a:ext cx="7551000" cy="4053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100" u="sng">
                <a:solidFill>
                  <a:schemeClr val="dk1"/>
                </a:solidFill>
              </a:rPr>
              <a:t>Example</a:t>
            </a:r>
            <a:endParaRPr b="1" sz="1100" u="sng">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rgbClr val="FF0000"/>
                </a:solidFill>
              </a:rPr>
              <a:t>public static void main(String args[])</a:t>
            </a:r>
            <a:endParaRPr sz="1100">
              <a:solidFill>
                <a:srgbClr val="FF0000"/>
              </a:solidFill>
            </a:endParaRPr>
          </a:p>
          <a:p>
            <a:pPr indent="0" lvl="0" marL="0" rtl="0" algn="l">
              <a:spcBef>
                <a:spcPts val="0"/>
              </a:spcBef>
              <a:spcAft>
                <a:spcPts val="0"/>
              </a:spcAft>
              <a:buNone/>
            </a:pPr>
            <a:r>
              <a:rPr lang="en" sz="1100">
                <a:solidFill>
                  <a:srgbClr val="FF0000"/>
                </a:solidFill>
              </a:rPr>
              <a:t>{</a:t>
            </a:r>
            <a:endParaRPr sz="1100">
              <a:solidFill>
                <a:srgbClr val="FF0000"/>
              </a:solidFill>
            </a:endParaRPr>
          </a:p>
          <a:p>
            <a:pPr indent="457200" lvl="0" marL="0" rtl="0" algn="l">
              <a:spcBef>
                <a:spcPts val="0"/>
              </a:spcBef>
              <a:spcAft>
                <a:spcPts val="0"/>
              </a:spcAft>
              <a:buNone/>
            </a:pPr>
            <a:r>
              <a:rPr lang="en" sz="1100">
                <a:solidFill>
                  <a:srgbClr val="FF0000"/>
                </a:solidFill>
              </a:rPr>
              <a:t>System.out.println(“main method start”);</a:t>
            </a:r>
            <a:endParaRPr sz="1100">
              <a:solidFill>
                <a:srgbClr val="FF0000"/>
              </a:solidFill>
            </a:endParaRPr>
          </a:p>
          <a:p>
            <a:pPr indent="457200" lvl="0" marL="0" rtl="0" algn="l">
              <a:spcBef>
                <a:spcPts val="0"/>
              </a:spcBef>
              <a:spcAft>
                <a:spcPts val="0"/>
              </a:spcAft>
              <a:buNone/>
            </a:pPr>
            <a:r>
              <a:rPr lang="en" sz="1100">
                <a:solidFill>
                  <a:srgbClr val="FF0000"/>
                </a:solidFill>
              </a:rPr>
              <a:t>method1();</a:t>
            </a:r>
            <a:endParaRPr sz="1100">
              <a:solidFill>
                <a:srgbClr val="FF0000"/>
              </a:solidFill>
            </a:endParaRPr>
          </a:p>
          <a:p>
            <a:pPr indent="457200" lvl="0" marL="0" rtl="0" algn="l">
              <a:spcBef>
                <a:spcPts val="0"/>
              </a:spcBef>
              <a:spcAft>
                <a:spcPts val="0"/>
              </a:spcAft>
              <a:buNone/>
            </a:pPr>
            <a:r>
              <a:rPr lang="en" sz="1100">
                <a:solidFill>
                  <a:srgbClr val="FF0000"/>
                </a:solidFill>
              </a:rPr>
              <a:t>System.out.println(“main method end”);</a:t>
            </a:r>
            <a:endParaRPr sz="1100">
              <a:solidFill>
                <a:srgbClr val="FF0000"/>
              </a:solidFill>
            </a:endParaRPr>
          </a:p>
          <a:p>
            <a:pPr indent="0" lvl="0" marL="0" rtl="0" algn="l">
              <a:spcBef>
                <a:spcPts val="0"/>
              </a:spcBef>
              <a:spcAft>
                <a:spcPts val="0"/>
              </a:spcAft>
              <a:buNone/>
            </a:pPr>
            <a:r>
              <a:rPr lang="en" sz="1100">
                <a:solidFill>
                  <a:srgbClr val="FF0000"/>
                </a:solidFill>
              </a:rPr>
              <a:t>}</a:t>
            </a:r>
            <a:endParaRPr sz="1100">
              <a:solidFill>
                <a:srgbClr val="FF0000"/>
              </a:solidFill>
            </a:endParaRPr>
          </a:p>
          <a:p>
            <a:pPr indent="0" lvl="0" marL="0" rtl="0" algn="l">
              <a:spcBef>
                <a:spcPts val="0"/>
              </a:spcBef>
              <a:spcAft>
                <a:spcPts val="0"/>
              </a:spcAft>
              <a:buNone/>
            </a:pPr>
            <a:r>
              <a:rPr lang="en" sz="1100">
                <a:solidFill>
                  <a:srgbClr val="FF0000"/>
                </a:solidFill>
              </a:rPr>
              <a:t>public static void method1()</a:t>
            </a:r>
            <a:endParaRPr sz="1100">
              <a:solidFill>
                <a:srgbClr val="FF0000"/>
              </a:solidFill>
            </a:endParaRPr>
          </a:p>
          <a:p>
            <a:pPr indent="0" lvl="0" marL="0" rtl="0" algn="l">
              <a:spcBef>
                <a:spcPts val="0"/>
              </a:spcBef>
              <a:spcAft>
                <a:spcPts val="0"/>
              </a:spcAft>
              <a:buNone/>
            </a:pPr>
            <a:r>
              <a:rPr lang="en" sz="1100">
                <a:solidFill>
                  <a:srgbClr val="FF0000"/>
                </a:solidFill>
              </a:rPr>
              <a:t>{</a:t>
            </a:r>
            <a:endParaRPr sz="1100">
              <a:solidFill>
                <a:srgbClr val="FF0000"/>
              </a:solidFill>
            </a:endParaRPr>
          </a:p>
          <a:p>
            <a:pPr indent="0" lvl="0" marL="0" rtl="0" algn="l">
              <a:spcBef>
                <a:spcPts val="0"/>
              </a:spcBef>
              <a:spcAft>
                <a:spcPts val="0"/>
              </a:spcAft>
              <a:buNone/>
            </a:pPr>
            <a:r>
              <a:rPr lang="en" sz="1100">
                <a:solidFill>
                  <a:srgbClr val="FF0000"/>
                </a:solidFill>
              </a:rPr>
              <a:t>	</a:t>
            </a:r>
            <a:r>
              <a:rPr lang="en" sz="1100">
                <a:solidFill>
                  <a:srgbClr val="FF0000"/>
                </a:solidFill>
              </a:rPr>
              <a:t>System.out.println(“ Method1 start”);</a:t>
            </a:r>
            <a:endParaRPr sz="1100">
              <a:solidFill>
                <a:srgbClr val="FF0000"/>
              </a:solidFill>
            </a:endParaRPr>
          </a:p>
          <a:p>
            <a:pPr indent="0" lvl="0" marL="0" rtl="0" algn="l">
              <a:spcBef>
                <a:spcPts val="0"/>
              </a:spcBef>
              <a:spcAft>
                <a:spcPts val="0"/>
              </a:spcAft>
              <a:buNone/>
            </a:pPr>
            <a:r>
              <a:rPr lang="en" sz="1100">
                <a:solidFill>
                  <a:srgbClr val="FF0000"/>
                </a:solidFill>
              </a:rPr>
              <a:t>	method2();</a:t>
            </a:r>
            <a:endParaRPr sz="1100">
              <a:solidFill>
                <a:srgbClr val="FF0000"/>
              </a:solidFill>
            </a:endParaRPr>
          </a:p>
          <a:p>
            <a:pPr indent="457200" lvl="0" marL="0" rtl="0" algn="l">
              <a:spcBef>
                <a:spcPts val="0"/>
              </a:spcBef>
              <a:spcAft>
                <a:spcPts val="0"/>
              </a:spcAft>
              <a:buNone/>
            </a:pPr>
            <a:r>
              <a:rPr lang="en" sz="1100">
                <a:solidFill>
                  <a:srgbClr val="FF0000"/>
                </a:solidFill>
              </a:rPr>
              <a:t>System.out.println(“ Method1 end”);</a:t>
            </a:r>
            <a:endParaRPr sz="1100">
              <a:solidFill>
                <a:srgbClr val="FF0000"/>
              </a:solidFill>
            </a:endParaRPr>
          </a:p>
          <a:p>
            <a:pPr indent="0" lvl="0" marL="0" rtl="0" algn="l">
              <a:spcBef>
                <a:spcPts val="0"/>
              </a:spcBef>
              <a:spcAft>
                <a:spcPts val="0"/>
              </a:spcAft>
              <a:buNone/>
            </a:pPr>
            <a:r>
              <a:rPr lang="en" sz="1100">
                <a:solidFill>
                  <a:srgbClr val="FF0000"/>
                </a:solidFill>
              </a:rPr>
              <a:t>}</a:t>
            </a:r>
            <a:endParaRPr sz="1100">
              <a:solidFill>
                <a:srgbClr val="FF0000"/>
              </a:solidFill>
            </a:endParaRPr>
          </a:p>
          <a:p>
            <a:pPr indent="0" lvl="0" marL="0" rtl="0" algn="l">
              <a:spcBef>
                <a:spcPts val="0"/>
              </a:spcBef>
              <a:spcAft>
                <a:spcPts val="0"/>
              </a:spcAft>
              <a:buClr>
                <a:schemeClr val="dk1"/>
              </a:buClr>
              <a:buSzPts val="1100"/>
              <a:buFont typeface="Arial"/>
              <a:buNone/>
            </a:pPr>
            <a:r>
              <a:rPr lang="en" sz="1100">
                <a:solidFill>
                  <a:srgbClr val="FF0000"/>
                </a:solidFill>
              </a:rPr>
              <a:t>public static void method2()</a:t>
            </a:r>
            <a:endParaRPr sz="1100">
              <a:solidFill>
                <a:srgbClr val="FF0000"/>
              </a:solidFill>
            </a:endParaRPr>
          </a:p>
          <a:p>
            <a:pPr indent="0" lvl="0" marL="0" rtl="0" algn="l">
              <a:spcBef>
                <a:spcPts val="0"/>
              </a:spcBef>
              <a:spcAft>
                <a:spcPts val="0"/>
              </a:spcAft>
              <a:buClr>
                <a:schemeClr val="dk1"/>
              </a:buClr>
              <a:buSzPts val="1100"/>
              <a:buFont typeface="Arial"/>
              <a:buNone/>
            </a:pPr>
            <a:r>
              <a:rPr lang="en" sz="1100">
                <a:solidFill>
                  <a:srgbClr val="FF0000"/>
                </a:solidFill>
              </a:rPr>
              <a:t>{</a:t>
            </a:r>
            <a:endParaRPr sz="1100">
              <a:solidFill>
                <a:srgbClr val="FF0000"/>
              </a:solidFill>
            </a:endParaRPr>
          </a:p>
          <a:p>
            <a:pPr indent="0" lvl="0" marL="0" rtl="0" algn="l">
              <a:spcBef>
                <a:spcPts val="0"/>
              </a:spcBef>
              <a:spcAft>
                <a:spcPts val="0"/>
              </a:spcAft>
              <a:buNone/>
            </a:pPr>
            <a:r>
              <a:rPr lang="en" sz="1100">
                <a:solidFill>
                  <a:srgbClr val="FF0000"/>
                </a:solidFill>
              </a:rPr>
              <a:t>	System.out.println(“ Method2 start”);</a:t>
            </a:r>
            <a:endParaRPr sz="1100">
              <a:solidFill>
                <a:srgbClr val="FF0000"/>
              </a:solidFill>
            </a:endParaRPr>
          </a:p>
          <a:p>
            <a:pPr indent="0" lvl="0" marL="0" rtl="0" algn="l">
              <a:spcBef>
                <a:spcPts val="0"/>
              </a:spcBef>
              <a:spcAft>
                <a:spcPts val="0"/>
              </a:spcAft>
              <a:buNone/>
            </a:pPr>
            <a:r>
              <a:rPr lang="en" sz="1100">
                <a:solidFill>
                  <a:srgbClr val="FF0000"/>
                </a:solidFill>
              </a:rPr>
              <a:t>	System.out.println(“ Method2 end”);</a:t>
            </a:r>
            <a:endParaRPr sz="1100">
              <a:solidFill>
                <a:srgbClr val="FF0000"/>
              </a:solidFill>
            </a:endParaRPr>
          </a:p>
          <a:p>
            <a:pPr indent="0" lvl="0" marL="0" rtl="0" algn="l">
              <a:spcBef>
                <a:spcPts val="0"/>
              </a:spcBef>
              <a:spcAft>
                <a:spcPts val="0"/>
              </a:spcAft>
              <a:buClr>
                <a:schemeClr val="dk1"/>
              </a:buClr>
              <a:buSzPts val="1100"/>
              <a:buFont typeface="Arial"/>
              <a:buNone/>
            </a:pPr>
            <a:r>
              <a:t/>
            </a:r>
            <a:endParaRPr sz="1100">
              <a:solidFill>
                <a:srgbClr val="FF0000"/>
              </a:solidFill>
            </a:endParaRPr>
          </a:p>
          <a:p>
            <a:pPr indent="0" lvl="0" marL="0" rtl="0" algn="l">
              <a:spcBef>
                <a:spcPts val="0"/>
              </a:spcBef>
              <a:spcAft>
                <a:spcPts val="0"/>
              </a:spcAft>
              <a:buNone/>
            </a:pPr>
            <a:r>
              <a:rPr lang="en" sz="1100">
                <a:solidFill>
                  <a:srgbClr val="FF0000"/>
                </a:solidFill>
              </a:rPr>
              <a:t>}</a:t>
            </a:r>
            <a:endParaRPr sz="1100">
              <a:solidFill>
                <a:srgbClr val="FF0000"/>
              </a:solidFill>
            </a:endParaRPr>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0" name="Google Shape;250;p38"/>
          <p:cNvGrpSpPr/>
          <p:nvPr/>
        </p:nvGrpSpPr>
        <p:grpSpPr>
          <a:xfrm>
            <a:off x="5000800" y="1821275"/>
            <a:ext cx="3863325" cy="2583375"/>
            <a:chOff x="5000800" y="1821275"/>
            <a:chExt cx="3863325" cy="2583375"/>
          </a:xfrm>
        </p:grpSpPr>
        <p:sp>
          <p:nvSpPr>
            <p:cNvPr id="251" name="Google Shape;251;p38"/>
            <p:cNvSpPr/>
            <p:nvPr/>
          </p:nvSpPr>
          <p:spPr>
            <a:xfrm>
              <a:off x="5620450" y="2169625"/>
              <a:ext cx="1122300" cy="18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txBox="1"/>
            <p:nvPr/>
          </p:nvSpPr>
          <p:spPr>
            <a:xfrm>
              <a:off x="5870125" y="3624350"/>
              <a:ext cx="7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main()</a:t>
              </a:r>
              <a:endParaRPr/>
            </a:p>
          </p:txBody>
        </p:sp>
        <p:sp>
          <p:nvSpPr>
            <p:cNvPr id="253" name="Google Shape;253;p38"/>
            <p:cNvSpPr txBox="1"/>
            <p:nvPr/>
          </p:nvSpPr>
          <p:spPr>
            <a:xfrm>
              <a:off x="5751375" y="3319550"/>
              <a:ext cx="10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method1</a:t>
              </a:r>
              <a:r>
                <a:rPr lang="en"/>
                <a:t>()</a:t>
              </a:r>
              <a:endParaRPr/>
            </a:p>
          </p:txBody>
        </p:sp>
        <p:sp>
          <p:nvSpPr>
            <p:cNvPr id="254" name="Google Shape;254;p38"/>
            <p:cNvSpPr txBox="1"/>
            <p:nvPr/>
          </p:nvSpPr>
          <p:spPr>
            <a:xfrm>
              <a:off x="5751375" y="2938550"/>
              <a:ext cx="10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method2()</a:t>
              </a:r>
              <a:endParaRPr/>
            </a:p>
          </p:txBody>
        </p:sp>
        <p:sp>
          <p:nvSpPr>
            <p:cNvPr id="255" name="Google Shape;255;p38"/>
            <p:cNvSpPr txBox="1"/>
            <p:nvPr/>
          </p:nvSpPr>
          <p:spPr>
            <a:xfrm>
              <a:off x="5717725" y="4081550"/>
              <a:ext cx="162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Run time stack</a:t>
              </a:r>
              <a:endParaRPr sz="900"/>
            </a:p>
          </p:txBody>
        </p:sp>
        <p:cxnSp>
          <p:nvCxnSpPr>
            <p:cNvPr id="256" name="Google Shape;256;p38"/>
            <p:cNvCxnSpPr/>
            <p:nvPr/>
          </p:nvCxnSpPr>
          <p:spPr>
            <a:xfrm>
              <a:off x="5648500" y="3712675"/>
              <a:ext cx="1103400" cy="375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8"/>
            <p:cNvCxnSpPr/>
            <p:nvPr/>
          </p:nvCxnSpPr>
          <p:spPr>
            <a:xfrm flipH="1" rot="10800000">
              <a:off x="5648500" y="3319750"/>
              <a:ext cx="1113000" cy="282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8"/>
            <p:cNvCxnSpPr>
              <a:stCxn id="254" idx="3"/>
            </p:cNvCxnSpPr>
            <p:nvPr/>
          </p:nvCxnSpPr>
          <p:spPr>
            <a:xfrm>
              <a:off x="6836175" y="3138650"/>
              <a:ext cx="439500" cy="3588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8"/>
            <p:cNvCxnSpPr>
              <a:stCxn id="253" idx="3"/>
            </p:cNvCxnSpPr>
            <p:nvPr/>
          </p:nvCxnSpPr>
          <p:spPr>
            <a:xfrm>
              <a:off x="6836175" y="3519650"/>
              <a:ext cx="392700" cy="153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8"/>
            <p:cNvCxnSpPr/>
            <p:nvPr/>
          </p:nvCxnSpPr>
          <p:spPr>
            <a:xfrm flipH="1" rot="10800000">
              <a:off x="6683775" y="3581750"/>
              <a:ext cx="573300" cy="318900"/>
            </a:xfrm>
            <a:prstGeom prst="straightConnector1">
              <a:avLst/>
            </a:prstGeom>
            <a:noFill/>
            <a:ln cap="flat" cmpd="sng" w="9525">
              <a:solidFill>
                <a:schemeClr val="dk2"/>
              </a:solidFill>
              <a:prstDash val="solid"/>
              <a:round/>
              <a:headEnd len="med" w="med" type="none"/>
              <a:tailEnd len="med" w="med" type="none"/>
            </a:ln>
          </p:spPr>
        </p:cxnSp>
        <p:sp>
          <p:nvSpPr>
            <p:cNvPr id="261" name="Google Shape;261;p38"/>
            <p:cNvSpPr txBox="1"/>
            <p:nvPr/>
          </p:nvSpPr>
          <p:spPr>
            <a:xfrm>
              <a:off x="7241725" y="3395750"/>
              <a:ext cx="16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Activation record/ stack frame</a:t>
              </a:r>
              <a:endParaRPr sz="900"/>
            </a:p>
          </p:txBody>
        </p:sp>
        <p:sp>
          <p:nvSpPr>
            <p:cNvPr id="262" name="Google Shape;262;p38"/>
            <p:cNvSpPr/>
            <p:nvPr/>
          </p:nvSpPr>
          <p:spPr>
            <a:xfrm>
              <a:off x="5000800" y="1821275"/>
              <a:ext cx="1084800" cy="7200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6372400" y="1897475"/>
              <a:ext cx="1084800" cy="7200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txBox="1"/>
            <p:nvPr/>
          </p:nvSpPr>
          <p:spPr>
            <a:xfrm>
              <a:off x="5193725" y="2141975"/>
              <a:ext cx="486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push</a:t>
              </a:r>
              <a:endParaRPr sz="900"/>
            </a:p>
          </p:txBody>
        </p:sp>
        <p:sp>
          <p:nvSpPr>
            <p:cNvPr id="265" name="Google Shape;265;p38"/>
            <p:cNvSpPr txBox="1"/>
            <p:nvPr/>
          </p:nvSpPr>
          <p:spPr>
            <a:xfrm>
              <a:off x="6717725" y="2141975"/>
              <a:ext cx="486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pop</a:t>
              </a:r>
              <a:endParaRPr sz="900"/>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1836825" y="216425"/>
            <a:ext cx="699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300"/>
              <a:t>References</a:t>
            </a:r>
            <a:endParaRPr b="1" sz="2300"/>
          </a:p>
        </p:txBody>
      </p:sp>
      <p:sp>
        <p:nvSpPr>
          <p:cNvPr id="271" name="Google Shape;27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39"/>
          <p:cNvSpPr txBox="1"/>
          <p:nvPr/>
        </p:nvSpPr>
        <p:spPr>
          <a:xfrm>
            <a:off x="1299900" y="1356025"/>
            <a:ext cx="66678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500"/>
              </a:spcBef>
              <a:spcAft>
                <a:spcPts val="0"/>
              </a:spcAft>
              <a:buClr>
                <a:schemeClr val="dk1"/>
              </a:buClr>
              <a:buSzPts val="1200"/>
              <a:buChar char="●"/>
            </a:pPr>
            <a:r>
              <a:rPr lang="en" sz="1200">
                <a:solidFill>
                  <a:schemeClr val="dk1"/>
                </a:solidFill>
              </a:rPr>
              <a:t>Hyperskil Academy by jetbrains.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latin typeface="Georgia"/>
                <a:ea typeface="Georgia"/>
                <a:cs typeface="Georgia"/>
                <a:sym typeface="Georgia"/>
              </a:rPr>
              <a:t>cs.utep.edu Chris Kiekintveld CS 2401 (Fall 2010)</a:t>
            </a:r>
            <a:endParaRPr sz="1200">
              <a:solidFill>
                <a:schemeClr val="dk1"/>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highlight>
                  <a:srgbClr val="FFFFFF"/>
                </a:highlight>
                <a:latin typeface="Georgia"/>
                <a:ea typeface="Georgia"/>
                <a:cs typeface="Georgia"/>
                <a:sym typeface="Georgia"/>
              </a:rPr>
              <a:t>Nyhoff ADTs Data Structures and problem solving , Second edition</a:t>
            </a:r>
            <a:endParaRPr sz="12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Introduction to Stacks</a:t>
            </a:r>
            <a:endParaRPr b="1" sz="3300"/>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nvSpPr>
        <p:spPr>
          <a:xfrm>
            <a:off x="685800" y="1600200"/>
            <a:ext cx="2250600" cy="20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2400">
                <a:solidFill>
                  <a:schemeClr val="dk1"/>
                </a:solidFill>
              </a:rPr>
              <a:t>A stack is a last-in-first-out (LIFO) data structure</a:t>
            </a:r>
            <a:endParaRPr sz="24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72" name="Google Shape;72;p15"/>
          <p:cNvPicPr preferRelativeResize="0"/>
          <p:nvPr/>
        </p:nvPicPr>
        <p:blipFill rotWithShape="1">
          <a:blip r:embed="rId3">
            <a:alphaModFix/>
          </a:blip>
          <a:srcRect b="15958" l="34109" r="6620" t="39024"/>
          <a:stretch/>
        </p:blipFill>
        <p:spPr>
          <a:xfrm>
            <a:off x="3071702" y="1600200"/>
            <a:ext cx="5008399" cy="23775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6165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Introduction to Stacks cont.</a:t>
            </a:r>
            <a:endParaRPr b="1" sz="3300"/>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6"/>
          <p:cNvPicPr preferRelativeResize="0"/>
          <p:nvPr/>
        </p:nvPicPr>
        <p:blipFill>
          <a:blip r:embed="rId3">
            <a:alphaModFix/>
          </a:blip>
          <a:stretch>
            <a:fillRect/>
          </a:stretch>
        </p:blipFill>
        <p:spPr>
          <a:xfrm>
            <a:off x="4534375" y="1125000"/>
            <a:ext cx="4204500" cy="3170250"/>
          </a:xfrm>
          <a:prstGeom prst="rect">
            <a:avLst/>
          </a:prstGeom>
          <a:noFill/>
          <a:ln>
            <a:noFill/>
          </a:ln>
        </p:spPr>
      </p:pic>
      <p:sp>
        <p:nvSpPr>
          <p:cNvPr id="80" name="Google Shape;80;p16"/>
          <p:cNvSpPr txBox="1"/>
          <p:nvPr/>
        </p:nvSpPr>
        <p:spPr>
          <a:xfrm>
            <a:off x="311700" y="1066800"/>
            <a:ext cx="4766400" cy="2008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500"/>
              </a:spcBef>
              <a:spcAft>
                <a:spcPts val="0"/>
              </a:spcAft>
              <a:buClr>
                <a:schemeClr val="dk1"/>
              </a:buClr>
              <a:buSzPts val="1300"/>
              <a:buChar char="●"/>
            </a:pPr>
            <a:r>
              <a:rPr lang="en" sz="1300">
                <a:solidFill>
                  <a:schemeClr val="dk1"/>
                </a:solidFill>
              </a:rPr>
              <a:t>An ordered collection of same kind of data items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Can be accessed at only one end (the top)</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Computers use stacks to implement method calls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Stack are also used to convert recursive algorithms Into nonrecursive algorithms.</a:t>
            </a:r>
            <a:endParaRPr sz="1300">
              <a:solidFill>
                <a:schemeClr val="dk1"/>
              </a:solidFill>
            </a:endParaRPr>
          </a:p>
          <a:p>
            <a:pPr indent="0" lvl="0" marL="0" rtl="0" algn="l">
              <a:lnSpc>
                <a:spcPct val="115000"/>
              </a:lnSpc>
              <a:spcBef>
                <a:spcPts val="5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81" name="Google Shape;81;p16"/>
          <p:cNvSpPr/>
          <p:nvPr/>
        </p:nvSpPr>
        <p:spPr>
          <a:xfrm>
            <a:off x="402125" y="2534350"/>
            <a:ext cx="3460200" cy="13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457200" y="2526325"/>
            <a:ext cx="42045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Operations performed on Stacks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300"/>
              <a:t>Push : </a:t>
            </a:r>
            <a:r>
              <a:rPr lang="en" sz="1300"/>
              <a:t>adds an element to the stack</a:t>
            </a:r>
            <a:endParaRPr sz="1300"/>
          </a:p>
          <a:p>
            <a:pPr indent="0" lvl="0" marL="0" rtl="0" algn="l">
              <a:spcBef>
                <a:spcPts val="0"/>
              </a:spcBef>
              <a:spcAft>
                <a:spcPts val="0"/>
              </a:spcAft>
              <a:buNone/>
            </a:pPr>
            <a:r>
              <a:rPr b="1" lang="en" sz="1300"/>
              <a:t>Pop:</a:t>
            </a:r>
            <a:r>
              <a:rPr lang="en" sz="1300"/>
              <a:t> removes an element from the stack</a:t>
            </a:r>
            <a:endParaRPr sz="1300"/>
          </a:p>
          <a:p>
            <a:pPr indent="0" lvl="0" marL="0" rtl="0" algn="l">
              <a:spcBef>
                <a:spcPts val="0"/>
              </a:spcBef>
              <a:spcAft>
                <a:spcPts val="0"/>
              </a:spcAft>
              <a:buNone/>
            </a:pPr>
            <a:r>
              <a:rPr b="1" lang="en" sz="1300"/>
              <a:t>Peek:</a:t>
            </a:r>
            <a:r>
              <a:rPr lang="en" sz="1300"/>
              <a:t> looks at the top of the stack</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Why should we learn stacks?</a:t>
            </a:r>
            <a:endParaRPr b="1" sz="3300"/>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7"/>
          <p:cNvSpPr/>
          <p:nvPr/>
        </p:nvSpPr>
        <p:spPr>
          <a:xfrm>
            <a:off x="991300" y="2936475"/>
            <a:ext cx="4442100" cy="13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963225" y="1346650"/>
            <a:ext cx="7593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When we need to create an application which utilizes </a:t>
            </a:r>
            <a:r>
              <a:rPr b="1" i="1" lang="en" sz="1600"/>
              <a:t>“last incoming data first”.</a:t>
            </a:r>
            <a:endParaRPr b="1" i="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Example : - </a:t>
            </a:r>
            <a:endParaRPr sz="1600"/>
          </a:p>
          <a:p>
            <a:pPr indent="0" lvl="0" marL="0" rtl="0" algn="l">
              <a:spcBef>
                <a:spcPts val="0"/>
              </a:spcBef>
              <a:spcAft>
                <a:spcPts val="0"/>
              </a:spcAft>
              <a:buNone/>
            </a:pPr>
            <a:r>
              <a:t/>
            </a:r>
            <a:endParaRPr sz="1600"/>
          </a:p>
          <a:p>
            <a:pPr indent="457200" lvl="0" marL="0" rtl="0" algn="l">
              <a:spcBef>
                <a:spcPts val="0"/>
              </a:spcBef>
              <a:spcAft>
                <a:spcPts val="0"/>
              </a:spcAft>
              <a:buNone/>
            </a:pPr>
            <a:r>
              <a:rPr i="1" lang="en" sz="1600"/>
              <a:t>I</a:t>
            </a:r>
            <a:r>
              <a:rPr b="1" i="1" lang="en" sz="1600"/>
              <a:t>mplementation of back button in browser</a:t>
            </a:r>
            <a:endParaRPr b="1" i="1" sz="1600"/>
          </a:p>
          <a:p>
            <a:pPr indent="457200" lvl="0" marL="0" rtl="0" algn="l">
              <a:spcBef>
                <a:spcPts val="0"/>
              </a:spcBef>
              <a:spcAft>
                <a:spcPts val="0"/>
              </a:spcAft>
              <a:buNone/>
            </a:pPr>
            <a:r>
              <a:t/>
            </a:r>
            <a:endParaRPr b="1" i="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Stack can be implemented in two ways :-</a:t>
            </a:r>
            <a:endParaRPr b="1"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Char char="-"/>
            </a:pPr>
            <a:r>
              <a:rPr b="1" lang="en" sz="1600"/>
              <a:t>By using an array</a:t>
            </a:r>
            <a:endParaRPr b="1" sz="1600"/>
          </a:p>
          <a:p>
            <a:pPr indent="-330200" lvl="0" marL="457200" rtl="0" algn="l">
              <a:spcBef>
                <a:spcPts val="0"/>
              </a:spcBef>
              <a:spcAft>
                <a:spcPts val="0"/>
              </a:spcAft>
              <a:buSzPts val="1600"/>
              <a:buChar char="-"/>
            </a:pPr>
            <a:r>
              <a:rPr b="1" lang="en" sz="1600"/>
              <a:t>By using an linkedlist</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1688125" y="2090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Implementation of stack by array</a:t>
            </a:r>
            <a:endParaRPr b="1" sz="3300"/>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1056750" y="1262500"/>
            <a:ext cx="7415700" cy="14160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1200"/>
              </a:spcBef>
              <a:spcAft>
                <a:spcPts val="0"/>
              </a:spcAft>
              <a:buClr>
                <a:schemeClr val="dk1"/>
              </a:buClr>
              <a:buSzPts val="1600"/>
              <a:buChar char="●"/>
            </a:pPr>
            <a:r>
              <a:rPr lang="en" sz="1600">
                <a:solidFill>
                  <a:schemeClr val="dk1"/>
                </a:solidFill>
                <a:highlight>
                  <a:srgbClr val="FFFFFF"/>
                </a:highlight>
              </a:rPr>
              <a:t>Each element of the stack can be assigned to an array slot</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The top of the stack is the index of the last element added to the stack</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To keep track of the top position, declare a variable called topofstack</a:t>
            </a:r>
            <a:endParaRPr sz="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Implementation of stack by array</a:t>
            </a:r>
            <a:endParaRPr b="1" sz="3300"/>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4" name="Google Shape;104;p19"/>
          <p:cNvGrpSpPr/>
          <p:nvPr/>
        </p:nvGrpSpPr>
        <p:grpSpPr>
          <a:xfrm>
            <a:off x="909500" y="1069825"/>
            <a:ext cx="7082525" cy="3289325"/>
            <a:chOff x="985700" y="688825"/>
            <a:chExt cx="7082525" cy="3289325"/>
          </a:xfrm>
        </p:grpSpPr>
        <p:pic>
          <p:nvPicPr>
            <p:cNvPr id="105" name="Google Shape;105;p19"/>
            <p:cNvPicPr preferRelativeResize="0"/>
            <p:nvPr/>
          </p:nvPicPr>
          <p:blipFill rotWithShape="1">
            <a:blip r:embed="rId3">
              <a:alphaModFix/>
            </a:blip>
            <a:srcRect b="15927" l="11283" r="18679" t="27810"/>
            <a:stretch/>
          </p:blipFill>
          <p:spPr>
            <a:xfrm>
              <a:off x="985700" y="688825"/>
              <a:ext cx="7082525" cy="3289325"/>
            </a:xfrm>
            <a:prstGeom prst="rect">
              <a:avLst/>
            </a:prstGeom>
            <a:noFill/>
            <a:ln>
              <a:noFill/>
            </a:ln>
          </p:spPr>
        </p:pic>
        <p:sp>
          <p:nvSpPr>
            <p:cNvPr id="106" name="Google Shape;106;p19"/>
            <p:cNvSpPr/>
            <p:nvPr/>
          </p:nvSpPr>
          <p:spPr>
            <a:xfrm>
              <a:off x="3611950" y="3561275"/>
              <a:ext cx="480600" cy="2595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3586600" y="3490925"/>
              <a:ext cx="6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array</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765475" y="1038050"/>
            <a:ext cx="7331700" cy="143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Constructor</a:t>
            </a:r>
            <a:endParaRPr b="1" sz="3300"/>
          </a:p>
        </p:txBody>
      </p:sp>
      <p:sp>
        <p:nvSpPr>
          <p:cNvPr id="114" name="Google Shape;114;p20"/>
          <p:cNvSpPr txBox="1"/>
          <p:nvPr>
            <p:ph idx="1" type="body"/>
          </p:nvPr>
        </p:nvSpPr>
        <p:spPr>
          <a:xfrm>
            <a:off x="773725" y="961300"/>
            <a:ext cx="7698600" cy="184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public StackByArray(int size)</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457200" lvl="0" marL="0" rtl="0" algn="l">
              <a:spcBef>
                <a:spcPts val="0"/>
              </a:spcBef>
              <a:spcAft>
                <a:spcPts val="0"/>
              </a:spcAft>
              <a:buNone/>
            </a:pPr>
            <a:r>
              <a:rPr lang="en" sz="1600">
                <a:solidFill>
                  <a:schemeClr val="dk1"/>
                </a:solidFill>
              </a:rPr>
              <a:t>arr = new int[size];</a:t>
            </a:r>
            <a:endParaRPr sz="1600">
              <a:solidFill>
                <a:schemeClr val="dk1"/>
              </a:solidFill>
            </a:endParaRPr>
          </a:p>
          <a:p>
            <a:pPr indent="457200" lvl="0" marL="0" rtl="0" algn="l">
              <a:spcBef>
                <a:spcPts val="0"/>
              </a:spcBef>
              <a:spcAft>
                <a:spcPts val="0"/>
              </a:spcAft>
              <a:buNone/>
            </a:pPr>
            <a:r>
              <a:rPr lang="en" sz="1600">
                <a:solidFill>
                  <a:schemeClr val="dk1"/>
                </a:solidFill>
              </a:rPr>
              <a:t>topofstack = -1;</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20"/>
          <p:cNvSpPr txBox="1"/>
          <p:nvPr/>
        </p:nvSpPr>
        <p:spPr>
          <a:xfrm>
            <a:off x="766850" y="1000650"/>
            <a:ext cx="7331700" cy="146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p:nvPr/>
        </p:nvSpPr>
        <p:spPr>
          <a:xfrm>
            <a:off x="776200" y="1000650"/>
            <a:ext cx="7593600" cy="371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ph type="title"/>
          </p:nvPr>
        </p:nvSpPr>
        <p:spPr>
          <a:xfrm>
            <a:off x="1688125" y="216425"/>
            <a:ext cx="7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Push() Method</a:t>
            </a:r>
            <a:endParaRPr b="1" sz="3300"/>
          </a:p>
        </p:txBody>
      </p:sp>
      <p:sp>
        <p:nvSpPr>
          <p:cNvPr id="123" name="Google Shape;123;p21"/>
          <p:cNvSpPr txBox="1"/>
          <p:nvPr>
            <p:ph idx="1" type="body"/>
          </p:nvPr>
        </p:nvSpPr>
        <p:spPr>
          <a:xfrm>
            <a:off x="773725" y="961300"/>
            <a:ext cx="7698600" cy="4112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public void push( int value)</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rPr lang="en" sz="1600">
                <a:solidFill>
                  <a:schemeClr val="dk1"/>
                </a:solidFill>
              </a:rPr>
              <a:t>	if( topofstack == arr.length-1)</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		System.out.println(“stack is full”);</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	else</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457200" lvl="0" marL="457200" rtl="0" algn="l">
              <a:spcBef>
                <a:spcPts val="0"/>
              </a:spcBef>
              <a:spcAft>
                <a:spcPts val="0"/>
              </a:spcAft>
              <a:buNone/>
            </a:pPr>
            <a:r>
              <a:rPr lang="en" sz="1600">
                <a:solidFill>
                  <a:schemeClr val="dk1"/>
                </a:solidFill>
              </a:rPr>
              <a:t>arr[topofstack+1 ] = value;</a:t>
            </a:r>
            <a:endParaRPr sz="1600">
              <a:solidFill>
                <a:schemeClr val="dk1"/>
              </a:solidFill>
            </a:endParaRPr>
          </a:p>
          <a:p>
            <a:pPr indent="457200" lvl="0" marL="457200" rtl="0" algn="l">
              <a:spcBef>
                <a:spcPts val="0"/>
              </a:spcBef>
              <a:spcAft>
                <a:spcPts val="0"/>
              </a:spcAft>
              <a:buNone/>
            </a:pPr>
            <a:r>
              <a:rPr lang="en" sz="1600">
                <a:solidFill>
                  <a:schemeClr val="dk1"/>
                </a:solidFill>
              </a:rPr>
              <a:t>topofstack;</a:t>
            </a:r>
            <a:endParaRPr sz="1600">
              <a:solidFill>
                <a:schemeClr val="dk1"/>
              </a:solidFill>
            </a:endParaRPr>
          </a:p>
          <a:p>
            <a:pPr indent="457200" lvl="0" marL="457200" rtl="0" algn="l">
              <a:spcBef>
                <a:spcPts val="0"/>
              </a:spcBef>
              <a:spcAft>
                <a:spcPts val="0"/>
              </a:spcAft>
              <a:buNone/>
            </a:pPr>
            <a:r>
              <a:rPr lang="en" sz="1600">
                <a:solidFill>
                  <a:schemeClr val="dk1"/>
                </a:solidFill>
              </a:rPr>
              <a:t>System.out.println(“successfully inserted value”);		</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