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6d1b003d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d1b003d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c0219998a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c0219998a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c0219998a_1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c0219998a_1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7c0219998a_1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c0219998a_1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7c0219998a_1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c0219998a_1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7c0219998a_1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c0219998a_1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7c0219998a_1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c0219998a_1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6d1b003da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d1b003da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6d1b003da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d1b003da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6d1b003da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d1b003da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7c0219998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7c0219998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6d1b003da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d1b003da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6d1b003da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d1b003da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6d1b003da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6d1b003da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b24c80c3a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b24c80c3a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b24c80c3a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b24c80c3a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7c0219998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c0219998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7c0219998a_1_1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c0219998a_1_1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7c0219998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c0219998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c0219998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c0219998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7c0219998a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c0219998a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c0219998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c0219998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3124200" y="4767275"/>
            <a:ext cx="3678600" cy="27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1200">
                <a:solidFill>
                  <a:srgbClr val="888888"/>
                </a:solidFill>
                <a:latin typeface="Calibri"/>
                <a:ea typeface="Calibri"/>
                <a:cs typeface="Calibri"/>
                <a:sym typeface="Calibri"/>
              </a:rPr>
              <a:t>BCSC 0015 Applied Data Structures and Algorithms</a:t>
            </a:r>
            <a:endParaRPr sz="1200">
              <a:solidFill>
                <a:srgbClr val="888888"/>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900"/>
              <a:t>Introduction to Data Structures</a:t>
            </a:r>
            <a:endParaRPr b="1" sz="3900"/>
          </a:p>
        </p:txBody>
      </p:sp>
      <p:pic>
        <p:nvPicPr>
          <p:cNvPr descr="Related image" id="56" name="Google Shape;56;p13"/>
          <p:cNvPicPr preferRelativeResize="0"/>
          <p:nvPr/>
        </p:nvPicPr>
        <p:blipFill rotWithShape="1">
          <a:blip r:embed="rId3">
            <a:alphaModFix/>
          </a:blip>
          <a:srcRect b="23463" l="3789" r="3780" t="21968"/>
          <a:stretch/>
        </p:blipFill>
        <p:spPr>
          <a:xfrm>
            <a:off x="3286116" y="375032"/>
            <a:ext cx="2286016" cy="857256"/>
          </a:xfrm>
          <a:prstGeom prst="rect">
            <a:avLst/>
          </a:prstGeom>
          <a:noFill/>
          <a:ln>
            <a:noFill/>
          </a:ln>
        </p:spPr>
      </p:pic>
      <p:sp>
        <p:nvSpPr>
          <p:cNvPr id="57" name="Google Shape;57;p13"/>
          <p:cNvSpPr txBox="1"/>
          <p:nvPr/>
        </p:nvSpPr>
        <p:spPr>
          <a:xfrm>
            <a:off x="1184375" y="3322725"/>
            <a:ext cx="6371400" cy="74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latin typeface="Calibri"/>
                <a:ea typeface="Calibri"/>
                <a:cs typeface="Calibri"/>
                <a:sym typeface="Calibri"/>
              </a:rPr>
              <a:t>Lecture 1</a:t>
            </a:r>
            <a:endParaRPr sz="2800">
              <a:latin typeface="Calibri"/>
              <a:ea typeface="Calibri"/>
              <a:cs typeface="Calibri"/>
              <a:sym typeface="Calibri"/>
            </a:endParaRPr>
          </a:p>
          <a:p>
            <a:pPr indent="0" lvl="0" marL="0" rtl="0" algn="ctr">
              <a:spcBef>
                <a:spcPts val="0"/>
              </a:spcBef>
              <a:spcAft>
                <a:spcPts val="0"/>
              </a:spcAft>
              <a:buNone/>
            </a:pPr>
            <a:r>
              <a:t/>
            </a:r>
            <a:endParaRPr sz="2800">
              <a:latin typeface="Calibri"/>
              <a:ea typeface="Calibri"/>
              <a:cs typeface="Calibri"/>
              <a:sym typeface="Calibri"/>
            </a:endParaRPr>
          </a:p>
          <a:p>
            <a:pPr indent="0" lvl="0" marL="0" rtl="0" algn="ctr">
              <a:spcBef>
                <a:spcPts val="0"/>
              </a:spcBef>
              <a:spcAft>
                <a:spcPts val="0"/>
              </a:spcAft>
              <a:buNone/>
            </a:pPr>
            <a:r>
              <a:rPr lang="en" sz="1800">
                <a:latin typeface="Calibri"/>
                <a:ea typeface="Calibri"/>
                <a:cs typeface="Calibri"/>
                <a:sym typeface="Calibri"/>
              </a:rPr>
              <a:t>Created By: Neeraj Khanna</a:t>
            </a:r>
            <a:endParaRPr sz="1800">
              <a:latin typeface="Calibri"/>
              <a:ea typeface="Calibri"/>
              <a:cs typeface="Calibri"/>
              <a:sym typeface="Calibri"/>
            </a:endParaRPr>
          </a:p>
        </p:txBody>
      </p:sp>
      <p:sp>
        <p:nvSpPr>
          <p:cNvPr id="58" name="Google Shape;58;p13"/>
          <p:cNvSpPr txBox="1"/>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Structures</a:t>
            </a:r>
            <a:endParaRPr/>
          </a:p>
        </p:txBody>
      </p:sp>
      <p:sp>
        <p:nvSpPr>
          <p:cNvPr id="129" name="Google Shape;129;p22"/>
          <p:cNvSpPr txBox="1"/>
          <p:nvPr>
            <p:ph idx="1" type="body"/>
          </p:nvPr>
        </p:nvSpPr>
        <p:spPr>
          <a:xfrm>
            <a:off x="819150" y="17621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Following</a:t>
            </a:r>
            <a:r>
              <a:rPr b="1" lang="en"/>
              <a:t> are the different types of </a:t>
            </a:r>
            <a:r>
              <a:rPr b="1" lang="en"/>
              <a:t>Data Structures </a:t>
            </a:r>
            <a:endParaRPr b="1"/>
          </a:p>
          <a:p>
            <a:pPr indent="-317500" lvl="1" marL="914400" rtl="0" algn="l">
              <a:spcBef>
                <a:spcPts val="0"/>
              </a:spcBef>
              <a:spcAft>
                <a:spcPts val="0"/>
              </a:spcAft>
              <a:buSzPts val="1400"/>
              <a:buChar char="○"/>
            </a:pPr>
            <a:r>
              <a:rPr b="1" lang="en"/>
              <a:t>Array</a:t>
            </a:r>
            <a:endParaRPr b="1"/>
          </a:p>
          <a:p>
            <a:pPr indent="-317500" lvl="1" marL="914400" rtl="0" algn="l">
              <a:spcBef>
                <a:spcPts val="0"/>
              </a:spcBef>
              <a:spcAft>
                <a:spcPts val="0"/>
              </a:spcAft>
              <a:buSzPts val="1400"/>
              <a:buChar char="○"/>
            </a:pPr>
            <a:r>
              <a:rPr b="1" lang="en"/>
              <a:t>Linked List</a:t>
            </a:r>
            <a:endParaRPr b="1"/>
          </a:p>
          <a:p>
            <a:pPr indent="-317500" lvl="1" marL="914400" rtl="0" algn="l">
              <a:spcBef>
                <a:spcPts val="0"/>
              </a:spcBef>
              <a:spcAft>
                <a:spcPts val="0"/>
              </a:spcAft>
              <a:buSzPts val="1400"/>
              <a:buChar char="○"/>
            </a:pPr>
            <a:r>
              <a:rPr b="1" lang="en"/>
              <a:t>Stack</a:t>
            </a:r>
            <a:endParaRPr b="1"/>
          </a:p>
          <a:p>
            <a:pPr indent="-317500" lvl="1" marL="914400" rtl="0" algn="l">
              <a:spcBef>
                <a:spcPts val="0"/>
              </a:spcBef>
              <a:spcAft>
                <a:spcPts val="0"/>
              </a:spcAft>
              <a:buSzPts val="1400"/>
              <a:buChar char="○"/>
            </a:pPr>
            <a:r>
              <a:rPr b="1" lang="en"/>
              <a:t>Queue</a:t>
            </a:r>
            <a:endParaRPr b="1"/>
          </a:p>
          <a:p>
            <a:pPr indent="-317500" lvl="1" marL="914400" rtl="0" algn="l">
              <a:spcBef>
                <a:spcPts val="0"/>
              </a:spcBef>
              <a:spcAft>
                <a:spcPts val="0"/>
              </a:spcAft>
              <a:buSzPts val="1400"/>
              <a:buChar char="○"/>
            </a:pPr>
            <a:r>
              <a:rPr b="1" lang="en"/>
              <a:t>Trees</a:t>
            </a:r>
            <a:endParaRPr b="1"/>
          </a:p>
          <a:p>
            <a:pPr indent="-317500" lvl="1" marL="914400" rtl="0" algn="l">
              <a:spcBef>
                <a:spcPts val="0"/>
              </a:spcBef>
              <a:spcAft>
                <a:spcPts val="0"/>
              </a:spcAft>
              <a:buSzPts val="1400"/>
              <a:buChar char="○"/>
            </a:pPr>
            <a:r>
              <a:rPr b="1" lang="en"/>
              <a:t>Graph</a:t>
            </a:r>
            <a:endParaRPr b="1"/>
          </a:p>
        </p:txBody>
      </p:sp>
      <p:pic>
        <p:nvPicPr>
          <p:cNvPr descr="Related image" id="130" name="Google Shape;130;p22"/>
          <p:cNvPicPr preferRelativeResize="0"/>
          <p:nvPr/>
        </p:nvPicPr>
        <p:blipFill rotWithShape="1">
          <a:blip r:embed="rId3">
            <a:alphaModFix/>
          </a:blip>
          <a:srcRect b="23463" l="3789" r="3780" t="21968"/>
          <a:stretch/>
        </p:blipFill>
        <p:spPr>
          <a:xfrm>
            <a:off x="214282" y="160718"/>
            <a:ext cx="1622550" cy="621000"/>
          </a:xfrm>
          <a:prstGeom prst="rect">
            <a:avLst/>
          </a:prstGeom>
          <a:noFill/>
          <a:ln>
            <a:noFill/>
          </a:ln>
        </p:spPr>
      </p:pic>
      <p:sp>
        <p:nvSpPr>
          <p:cNvPr id="131" name="Google Shape;131;p22"/>
          <p:cNvSpPr txBox="1"/>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577050" y="404250"/>
            <a:ext cx="8177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Array</a:t>
            </a:r>
            <a:endParaRPr>
              <a:solidFill>
                <a:srgbClr val="000000"/>
              </a:solidFill>
            </a:endParaRPr>
          </a:p>
        </p:txBody>
      </p:sp>
      <p:sp>
        <p:nvSpPr>
          <p:cNvPr id="137" name="Google Shape;137;p23"/>
          <p:cNvSpPr txBox="1"/>
          <p:nvPr>
            <p:ph idx="1" type="body"/>
          </p:nvPr>
        </p:nvSpPr>
        <p:spPr>
          <a:xfrm>
            <a:off x="577050" y="1012075"/>
            <a:ext cx="8177400" cy="3064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3A3A3A"/>
                </a:solidFill>
                <a:highlight>
                  <a:srgbClr val="FFFFFF"/>
                </a:highlight>
              </a:rPr>
              <a:t>An array is a sequential collection of elements of the same type. Each element of the array can be accessed using its position in the array called</a:t>
            </a:r>
            <a:r>
              <a:rPr lang="en" sz="1400">
                <a:solidFill>
                  <a:srgbClr val="3A3A3A"/>
                </a:solidFill>
                <a:highlight>
                  <a:srgbClr val="FFFFFF"/>
                </a:highlight>
              </a:rPr>
              <a:t> an index or subscript of the array. </a:t>
            </a:r>
            <a:endParaRPr sz="1400">
              <a:solidFill>
                <a:srgbClr val="3A3A3A"/>
              </a:solidFill>
              <a:highlight>
                <a:srgbClr val="FFFFFF"/>
              </a:highlight>
            </a:endParaRPr>
          </a:p>
          <a:p>
            <a:pPr indent="0" lvl="0" marL="0" rtl="0" algn="just">
              <a:spcBef>
                <a:spcPts val="1600"/>
              </a:spcBef>
              <a:spcAft>
                <a:spcPts val="0"/>
              </a:spcAft>
              <a:buNone/>
            </a:pPr>
            <a:r>
              <a:t/>
            </a:r>
            <a:endParaRPr sz="1400">
              <a:solidFill>
                <a:srgbClr val="3A3A3A"/>
              </a:solidFill>
              <a:highlight>
                <a:srgbClr val="FFFFFF"/>
              </a:highlight>
            </a:endParaRPr>
          </a:p>
          <a:p>
            <a:pPr indent="0" lvl="0" marL="0" rtl="0" algn="just">
              <a:spcBef>
                <a:spcPts val="1600"/>
              </a:spcBef>
              <a:spcAft>
                <a:spcPts val="0"/>
              </a:spcAft>
              <a:buNone/>
            </a:pPr>
            <a:r>
              <a:t/>
            </a:r>
            <a:endParaRPr sz="1400">
              <a:solidFill>
                <a:srgbClr val="3A3A3A"/>
              </a:solidFill>
              <a:highlight>
                <a:srgbClr val="FFFFFF"/>
              </a:highlight>
            </a:endParaRPr>
          </a:p>
          <a:p>
            <a:pPr indent="0" lvl="0" marL="0" rtl="0" algn="just">
              <a:spcBef>
                <a:spcPts val="1600"/>
              </a:spcBef>
              <a:spcAft>
                <a:spcPts val="0"/>
              </a:spcAft>
              <a:buNone/>
            </a:pPr>
            <a:r>
              <a:t/>
            </a:r>
            <a:endParaRPr sz="1400">
              <a:solidFill>
                <a:srgbClr val="3A3A3A"/>
              </a:solidFill>
              <a:highlight>
                <a:srgbClr val="FFFFFF"/>
              </a:highlight>
            </a:endParaRPr>
          </a:p>
          <a:p>
            <a:pPr indent="0" lvl="0" marL="0" rtl="0" algn="just">
              <a:spcBef>
                <a:spcPts val="1600"/>
              </a:spcBef>
              <a:spcAft>
                <a:spcPts val="0"/>
              </a:spcAft>
              <a:buNone/>
            </a:pPr>
            <a:r>
              <a:rPr lang="en" sz="1400">
                <a:solidFill>
                  <a:srgbClr val="3A3A3A"/>
                </a:solidFill>
              </a:rPr>
              <a:t>The array is the simplest data structure and is efficient as elements can be accessed using subscripts directly. But adding or deleting the array elements is difficult. Hence we use arrays only in simple applications or in applications where addition/deletion of elements is not required.</a:t>
            </a:r>
            <a:endParaRPr sz="1400">
              <a:solidFill>
                <a:srgbClr val="3A3A3A"/>
              </a:solidFill>
            </a:endParaRPr>
          </a:p>
          <a:p>
            <a:pPr indent="0" lvl="0" marL="0" rtl="0" algn="just">
              <a:spcBef>
                <a:spcPts val="1600"/>
              </a:spcBef>
              <a:spcAft>
                <a:spcPts val="1600"/>
              </a:spcAft>
              <a:buNone/>
            </a:pPr>
            <a:r>
              <a:t/>
            </a:r>
            <a:endParaRPr sz="1400">
              <a:solidFill>
                <a:srgbClr val="3A3A3A"/>
              </a:solidFill>
              <a:highlight>
                <a:srgbClr val="FFFFFF"/>
              </a:highlight>
            </a:endParaRPr>
          </a:p>
        </p:txBody>
      </p:sp>
      <p:pic>
        <p:nvPicPr>
          <p:cNvPr id="138" name="Google Shape;138;p23"/>
          <p:cNvPicPr preferRelativeResize="0"/>
          <p:nvPr/>
        </p:nvPicPr>
        <p:blipFill>
          <a:blip r:embed="rId3">
            <a:alphaModFix/>
          </a:blip>
          <a:stretch>
            <a:fillRect/>
          </a:stretch>
        </p:blipFill>
        <p:spPr>
          <a:xfrm>
            <a:off x="1260018" y="1874225"/>
            <a:ext cx="6264233" cy="1040425"/>
          </a:xfrm>
          <a:prstGeom prst="rect">
            <a:avLst/>
          </a:prstGeom>
          <a:noFill/>
          <a:ln>
            <a:noFill/>
          </a:ln>
        </p:spPr>
      </p:pic>
      <p:pic>
        <p:nvPicPr>
          <p:cNvPr descr="Related image" id="139" name="Google Shape;139;p23"/>
          <p:cNvPicPr preferRelativeResize="0"/>
          <p:nvPr/>
        </p:nvPicPr>
        <p:blipFill rotWithShape="1">
          <a:blip r:embed="rId4">
            <a:alphaModFix/>
          </a:blip>
          <a:srcRect b="23463" l="3789" r="3780" t="21968"/>
          <a:stretch/>
        </p:blipFill>
        <p:spPr>
          <a:xfrm>
            <a:off x="214282" y="160718"/>
            <a:ext cx="1622550" cy="621000"/>
          </a:xfrm>
          <a:prstGeom prst="rect">
            <a:avLst/>
          </a:prstGeom>
          <a:noFill/>
          <a:ln>
            <a:noFill/>
          </a:ln>
        </p:spPr>
      </p:pic>
      <p:sp>
        <p:nvSpPr>
          <p:cNvPr id="140" name="Google Shape;140;p23"/>
          <p:cNvSpPr txBox="1"/>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540300" y="292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A3A3A"/>
                </a:solidFill>
              </a:rPr>
              <a:t>Linked List</a:t>
            </a:r>
            <a:endParaRPr/>
          </a:p>
        </p:txBody>
      </p:sp>
      <p:sp>
        <p:nvSpPr>
          <p:cNvPr id="146" name="Google Shape;146;p24"/>
          <p:cNvSpPr txBox="1"/>
          <p:nvPr>
            <p:ph idx="1" type="body"/>
          </p:nvPr>
        </p:nvSpPr>
        <p:spPr>
          <a:xfrm>
            <a:off x="540300" y="771475"/>
            <a:ext cx="8096400" cy="4115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400">
                <a:solidFill>
                  <a:srgbClr val="3A3A3A"/>
                </a:solidFill>
              </a:rPr>
              <a:t>A linked list is a collection of nodes. Each node contains the data element and a reference/link to the next node. Nodes can be added and deleted dynamically. A linked list can be a singly linked list in which each node has a </a:t>
            </a:r>
            <a:r>
              <a:rPr lang="en" sz="1400">
                <a:solidFill>
                  <a:srgbClr val="3A3A3A"/>
                </a:solidFill>
              </a:rPr>
              <a:t>reference/link</a:t>
            </a:r>
            <a:r>
              <a:rPr lang="en" sz="1400">
                <a:solidFill>
                  <a:srgbClr val="3A3A3A"/>
                </a:solidFill>
              </a:rPr>
              <a:t> to the next element only. For the last element, the next </a:t>
            </a:r>
            <a:r>
              <a:rPr lang="en" sz="1400">
                <a:solidFill>
                  <a:srgbClr val="3A3A3A"/>
                </a:solidFill>
              </a:rPr>
              <a:t>reference/link</a:t>
            </a:r>
            <a:r>
              <a:rPr lang="en" sz="1400">
                <a:solidFill>
                  <a:srgbClr val="3A3A3A"/>
                </a:solidFill>
              </a:rPr>
              <a:t> is set to null.</a:t>
            </a:r>
            <a:endParaRPr sz="1400">
              <a:solidFill>
                <a:srgbClr val="3A3A3A"/>
              </a:solidFill>
            </a:endParaRPr>
          </a:p>
          <a:p>
            <a:pPr indent="0" lvl="0" marL="0" rtl="0" algn="just">
              <a:spcBef>
                <a:spcPts val="1600"/>
              </a:spcBef>
              <a:spcAft>
                <a:spcPts val="0"/>
              </a:spcAft>
              <a:buNone/>
            </a:pPr>
            <a:r>
              <a:rPr lang="en" sz="1400">
                <a:solidFill>
                  <a:srgbClr val="3A3A3A"/>
                </a:solidFill>
              </a:rPr>
              <a:t>In the doubly linked list, each node has two </a:t>
            </a:r>
            <a:r>
              <a:rPr lang="en" sz="1400">
                <a:solidFill>
                  <a:srgbClr val="3A3A3A"/>
                </a:solidFill>
              </a:rPr>
              <a:t>references</a:t>
            </a:r>
            <a:r>
              <a:rPr lang="en" sz="1400">
                <a:solidFill>
                  <a:srgbClr val="3A3A3A"/>
                </a:solidFill>
              </a:rPr>
              <a:t> one to the previous node and the second one to the next node. For the first node, the previous </a:t>
            </a:r>
            <a:r>
              <a:rPr lang="en" sz="1400">
                <a:solidFill>
                  <a:srgbClr val="3A3A3A"/>
                </a:solidFill>
              </a:rPr>
              <a:t>reference</a:t>
            </a:r>
            <a:r>
              <a:rPr lang="en" sz="1400">
                <a:solidFill>
                  <a:srgbClr val="3A3A3A"/>
                </a:solidFill>
              </a:rPr>
              <a:t> is null and for the last node, the next </a:t>
            </a:r>
            <a:r>
              <a:rPr lang="en" sz="1400">
                <a:solidFill>
                  <a:srgbClr val="3A3A3A"/>
                </a:solidFill>
              </a:rPr>
              <a:t>reference</a:t>
            </a:r>
            <a:r>
              <a:rPr lang="en" sz="1400">
                <a:solidFill>
                  <a:srgbClr val="3A3A3A"/>
                </a:solidFill>
              </a:rPr>
              <a:t> is null.</a:t>
            </a:r>
            <a:endParaRPr sz="1400">
              <a:solidFill>
                <a:srgbClr val="3A3A3A"/>
              </a:solidFill>
            </a:endParaRPr>
          </a:p>
          <a:p>
            <a:pPr indent="0" lvl="0" marL="0" rtl="0" algn="just">
              <a:spcBef>
                <a:spcPts val="1600"/>
              </a:spcBef>
              <a:spcAft>
                <a:spcPts val="0"/>
              </a:spcAft>
              <a:buNone/>
            </a:pPr>
            <a:r>
              <a:t/>
            </a:r>
            <a:endParaRPr sz="1400">
              <a:solidFill>
                <a:srgbClr val="3A3A3A"/>
              </a:solidFill>
            </a:endParaRPr>
          </a:p>
          <a:p>
            <a:pPr indent="0" lvl="0" marL="0" rtl="0" algn="just">
              <a:spcBef>
                <a:spcPts val="1600"/>
              </a:spcBef>
              <a:spcAft>
                <a:spcPts val="0"/>
              </a:spcAft>
              <a:buNone/>
            </a:pPr>
            <a:r>
              <a:t/>
            </a:r>
            <a:endParaRPr sz="1400">
              <a:solidFill>
                <a:srgbClr val="3A3A3A"/>
              </a:solidFill>
            </a:endParaRPr>
          </a:p>
          <a:p>
            <a:pPr indent="0" lvl="0" marL="0" rtl="0" algn="just">
              <a:spcBef>
                <a:spcPts val="1600"/>
              </a:spcBef>
              <a:spcAft>
                <a:spcPts val="0"/>
              </a:spcAft>
              <a:buNone/>
            </a:pPr>
            <a:r>
              <a:t/>
            </a:r>
            <a:endParaRPr sz="1400">
              <a:solidFill>
                <a:srgbClr val="3A3A3A"/>
              </a:solidFill>
            </a:endParaRPr>
          </a:p>
          <a:p>
            <a:pPr indent="0" lvl="0" marL="0" rtl="0" algn="just">
              <a:spcBef>
                <a:spcPts val="1600"/>
              </a:spcBef>
              <a:spcAft>
                <a:spcPts val="0"/>
              </a:spcAft>
              <a:buClr>
                <a:schemeClr val="dk1"/>
              </a:buClr>
              <a:buSzPts val="1100"/>
              <a:buFont typeface="Arial"/>
              <a:buNone/>
            </a:pPr>
            <a:r>
              <a:rPr lang="en" sz="1400">
                <a:solidFill>
                  <a:srgbClr val="3A3A3A"/>
                </a:solidFill>
                <a:highlight>
                  <a:srgbClr val="FFFFFF"/>
                </a:highlight>
              </a:rPr>
              <a:t>As shown in the figure above, the beginning of the list is called the head while the end of the linked list is called the tail. As shown above, each node has a </a:t>
            </a:r>
            <a:r>
              <a:rPr lang="en" sz="1400">
                <a:solidFill>
                  <a:srgbClr val="3A3A3A"/>
                </a:solidFill>
              </a:rPr>
              <a:t>reference</a:t>
            </a:r>
            <a:r>
              <a:rPr lang="en" sz="1400">
                <a:solidFill>
                  <a:srgbClr val="3A3A3A"/>
                </a:solidFill>
                <a:highlight>
                  <a:srgbClr val="FFFFFF"/>
                </a:highlight>
              </a:rPr>
              <a:t> to the next element. We can easily add or delete elements by changing the </a:t>
            </a:r>
            <a:r>
              <a:rPr lang="en" sz="1400">
                <a:solidFill>
                  <a:srgbClr val="3A3A3A"/>
                </a:solidFill>
              </a:rPr>
              <a:t>reference/link</a:t>
            </a:r>
            <a:r>
              <a:rPr lang="en" sz="1400">
                <a:solidFill>
                  <a:srgbClr val="3A3A3A"/>
                </a:solidFill>
                <a:highlight>
                  <a:srgbClr val="FFFFFF"/>
                </a:highlight>
              </a:rPr>
              <a:t> to the next node.</a:t>
            </a:r>
            <a:endParaRPr sz="1400">
              <a:solidFill>
                <a:srgbClr val="3A3A3A"/>
              </a:solidFill>
            </a:endParaRPr>
          </a:p>
          <a:p>
            <a:pPr indent="0" lvl="0" marL="0" rtl="0" algn="just">
              <a:spcBef>
                <a:spcPts val="1600"/>
              </a:spcBef>
              <a:spcAft>
                <a:spcPts val="0"/>
              </a:spcAft>
              <a:buClr>
                <a:schemeClr val="dk1"/>
              </a:buClr>
              <a:buSzPts val="1100"/>
              <a:buFont typeface="Arial"/>
              <a:buNone/>
            </a:pPr>
            <a:r>
              <a:t/>
            </a:r>
            <a:endParaRPr sz="1100">
              <a:solidFill>
                <a:schemeClr val="dk1"/>
              </a:solidFill>
            </a:endParaRPr>
          </a:p>
          <a:p>
            <a:pPr indent="0" lvl="0" marL="0" rtl="0" algn="just">
              <a:spcBef>
                <a:spcPts val="0"/>
              </a:spcBef>
              <a:spcAft>
                <a:spcPts val="1600"/>
              </a:spcAft>
              <a:buNone/>
            </a:pPr>
            <a:r>
              <a:t/>
            </a:r>
            <a:endParaRPr/>
          </a:p>
        </p:txBody>
      </p:sp>
      <p:pic>
        <p:nvPicPr>
          <p:cNvPr id="147" name="Google Shape;147;p24"/>
          <p:cNvPicPr preferRelativeResize="0"/>
          <p:nvPr/>
        </p:nvPicPr>
        <p:blipFill>
          <a:blip r:embed="rId3">
            <a:alphaModFix/>
          </a:blip>
          <a:stretch>
            <a:fillRect/>
          </a:stretch>
        </p:blipFill>
        <p:spPr>
          <a:xfrm>
            <a:off x="1485900" y="2571750"/>
            <a:ext cx="6172200" cy="1143000"/>
          </a:xfrm>
          <a:prstGeom prst="rect">
            <a:avLst/>
          </a:prstGeom>
          <a:noFill/>
          <a:ln>
            <a:noFill/>
          </a:ln>
        </p:spPr>
      </p:pic>
      <p:pic>
        <p:nvPicPr>
          <p:cNvPr descr="Related image" id="148" name="Google Shape;148;p24"/>
          <p:cNvPicPr preferRelativeResize="0"/>
          <p:nvPr/>
        </p:nvPicPr>
        <p:blipFill rotWithShape="1">
          <a:blip r:embed="rId4">
            <a:alphaModFix/>
          </a:blip>
          <a:srcRect b="23463" l="3789" r="3780" t="21968"/>
          <a:stretch/>
        </p:blipFill>
        <p:spPr>
          <a:xfrm>
            <a:off x="214282" y="160718"/>
            <a:ext cx="1622550" cy="621000"/>
          </a:xfrm>
          <a:prstGeom prst="rect">
            <a:avLst/>
          </a:prstGeom>
          <a:noFill/>
          <a:ln>
            <a:noFill/>
          </a:ln>
        </p:spPr>
      </p:pic>
      <p:sp>
        <p:nvSpPr>
          <p:cNvPr id="149" name="Google Shape;149;p24"/>
          <p:cNvSpPr txBox="1"/>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5403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A3A3A"/>
                </a:solidFill>
              </a:rPr>
              <a:t>Stack</a:t>
            </a:r>
            <a:endParaRPr/>
          </a:p>
        </p:txBody>
      </p:sp>
      <p:sp>
        <p:nvSpPr>
          <p:cNvPr id="155" name="Google Shape;155;p25"/>
          <p:cNvSpPr txBox="1"/>
          <p:nvPr>
            <p:ph idx="1" type="body"/>
          </p:nvPr>
        </p:nvSpPr>
        <p:spPr>
          <a:xfrm>
            <a:off x="540300" y="1152475"/>
            <a:ext cx="5055000" cy="359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3A3A3A"/>
                </a:solidFill>
                <a:highlight>
                  <a:srgbClr val="FFFFFF"/>
                </a:highlight>
              </a:rPr>
              <a:t>Stack is a linear data structure in which the elements can be added or removed only from one end known as “Top” of the stack. In this way, stack exhibits LIFO (Last In, First Out) type of memory access.</a:t>
            </a:r>
            <a:endParaRPr sz="1400">
              <a:solidFill>
                <a:srgbClr val="3A3A3A"/>
              </a:solidFill>
              <a:highlight>
                <a:srgbClr val="FFFFFF"/>
              </a:highlight>
            </a:endParaRPr>
          </a:p>
          <a:p>
            <a:pPr indent="0" lvl="0" marL="0" rtl="0" algn="just">
              <a:spcBef>
                <a:spcPts val="1600"/>
              </a:spcBef>
              <a:spcAft>
                <a:spcPts val="0"/>
              </a:spcAft>
              <a:buNone/>
            </a:pPr>
            <a:r>
              <a:rPr lang="en" sz="1400">
                <a:solidFill>
                  <a:srgbClr val="3A3A3A"/>
                </a:solidFill>
              </a:rPr>
              <a:t>As shown in figure , elements in the stack are always added at one end and also removed from the same end. This is called the “Top” of the stack. When an element is added, it is pushed down the stack and top of the stack is incremented by one position.</a:t>
            </a:r>
            <a:endParaRPr sz="1400">
              <a:solidFill>
                <a:srgbClr val="3A3A3A"/>
              </a:solidFill>
            </a:endParaRPr>
          </a:p>
          <a:p>
            <a:pPr indent="0" lvl="0" marL="0" rtl="0" algn="just">
              <a:spcBef>
                <a:spcPts val="1600"/>
              </a:spcBef>
              <a:spcAft>
                <a:spcPts val="0"/>
              </a:spcAft>
              <a:buNone/>
            </a:pPr>
            <a:r>
              <a:rPr lang="en" sz="1400">
                <a:solidFill>
                  <a:srgbClr val="3A3A3A"/>
                </a:solidFill>
              </a:rPr>
              <a:t>Similarly, when an element is removed, the top of the stack is decremented. When a stack is empty, the top of the stack is set to -1. There are two main operations “Push” and “Pop” that are performed on the stack.</a:t>
            </a:r>
            <a:endParaRPr sz="1400">
              <a:solidFill>
                <a:srgbClr val="3A3A3A"/>
              </a:solidFill>
              <a:highlight>
                <a:srgbClr val="FFFFFF"/>
              </a:highlight>
            </a:endParaRPr>
          </a:p>
          <a:p>
            <a:pPr indent="0" lvl="0" marL="0" rtl="0" algn="just">
              <a:spcBef>
                <a:spcPts val="1600"/>
              </a:spcBef>
              <a:spcAft>
                <a:spcPts val="0"/>
              </a:spcAft>
              <a:buNone/>
            </a:pPr>
            <a:r>
              <a:t/>
            </a:r>
            <a:endParaRPr sz="1400">
              <a:solidFill>
                <a:schemeClr val="dk1"/>
              </a:solidFill>
            </a:endParaRPr>
          </a:p>
          <a:p>
            <a:pPr indent="0" lvl="0" marL="0" rtl="0" algn="just">
              <a:spcBef>
                <a:spcPts val="0"/>
              </a:spcBef>
              <a:spcAft>
                <a:spcPts val="1600"/>
              </a:spcAft>
              <a:buNone/>
            </a:pPr>
            <a:r>
              <a:t/>
            </a:r>
            <a:endParaRPr sz="1400"/>
          </a:p>
        </p:txBody>
      </p:sp>
      <p:pic>
        <p:nvPicPr>
          <p:cNvPr id="156" name="Google Shape;156;p25"/>
          <p:cNvPicPr preferRelativeResize="0"/>
          <p:nvPr/>
        </p:nvPicPr>
        <p:blipFill>
          <a:blip r:embed="rId3">
            <a:alphaModFix/>
          </a:blip>
          <a:stretch>
            <a:fillRect/>
          </a:stretch>
        </p:blipFill>
        <p:spPr>
          <a:xfrm>
            <a:off x="5823900" y="1246325"/>
            <a:ext cx="2706150" cy="3254700"/>
          </a:xfrm>
          <a:prstGeom prst="rect">
            <a:avLst/>
          </a:prstGeom>
          <a:noFill/>
          <a:ln>
            <a:noFill/>
          </a:ln>
        </p:spPr>
      </p:pic>
      <p:pic>
        <p:nvPicPr>
          <p:cNvPr descr="Related image" id="157" name="Google Shape;157;p25"/>
          <p:cNvPicPr preferRelativeResize="0"/>
          <p:nvPr/>
        </p:nvPicPr>
        <p:blipFill rotWithShape="1">
          <a:blip r:embed="rId4">
            <a:alphaModFix/>
          </a:blip>
          <a:srcRect b="23463" l="3789" r="3780" t="21968"/>
          <a:stretch/>
        </p:blipFill>
        <p:spPr>
          <a:xfrm>
            <a:off x="214282" y="160718"/>
            <a:ext cx="1622550" cy="621000"/>
          </a:xfrm>
          <a:prstGeom prst="rect">
            <a:avLst/>
          </a:prstGeom>
          <a:noFill/>
          <a:ln>
            <a:noFill/>
          </a:ln>
        </p:spPr>
      </p:pic>
      <p:sp>
        <p:nvSpPr>
          <p:cNvPr id="158" name="Google Shape;158;p25"/>
          <p:cNvSpPr txBox="1"/>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5403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A3A3A"/>
                </a:solidFill>
              </a:rPr>
              <a:t>Queue</a:t>
            </a:r>
            <a:endParaRPr/>
          </a:p>
        </p:txBody>
      </p:sp>
      <p:sp>
        <p:nvSpPr>
          <p:cNvPr id="164" name="Google Shape;164;p26"/>
          <p:cNvSpPr txBox="1"/>
          <p:nvPr>
            <p:ph idx="1" type="body"/>
          </p:nvPr>
        </p:nvSpPr>
        <p:spPr>
          <a:xfrm>
            <a:off x="540300" y="1152475"/>
            <a:ext cx="8116200" cy="3571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3A3A3A"/>
                </a:solidFill>
                <a:highlight>
                  <a:srgbClr val="FFFFFF"/>
                </a:highlight>
              </a:rPr>
              <a:t>The queue is yet another linear data structure in which the elements are added at one end called “rear” and deleted from another end called “front”. Queue demonstrates FIFO (First In, First Out) the type of memory access methodology.</a:t>
            </a:r>
            <a:endParaRPr sz="1400">
              <a:solidFill>
                <a:srgbClr val="3A3A3A"/>
              </a:solidFill>
              <a:highlight>
                <a:srgbClr val="FFFFFF"/>
              </a:highlight>
            </a:endParaRPr>
          </a:p>
          <a:p>
            <a:pPr indent="0" lvl="0" marL="0" rtl="0" algn="just">
              <a:spcBef>
                <a:spcPts val="1600"/>
              </a:spcBef>
              <a:spcAft>
                <a:spcPts val="0"/>
              </a:spcAft>
              <a:buNone/>
            </a:pPr>
            <a:r>
              <a:t/>
            </a:r>
            <a:endParaRPr sz="1400">
              <a:solidFill>
                <a:srgbClr val="3A3A3A"/>
              </a:solidFill>
              <a:highlight>
                <a:srgbClr val="FFFFFF"/>
              </a:highlight>
            </a:endParaRPr>
          </a:p>
          <a:p>
            <a:pPr indent="0" lvl="0" marL="0" rtl="0" algn="just">
              <a:spcBef>
                <a:spcPts val="1600"/>
              </a:spcBef>
              <a:spcAft>
                <a:spcPts val="0"/>
              </a:spcAft>
              <a:buNone/>
            </a:pPr>
            <a:r>
              <a:t/>
            </a:r>
            <a:endParaRPr sz="1400">
              <a:solidFill>
                <a:srgbClr val="3A3A3A"/>
              </a:solidFill>
              <a:highlight>
                <a:srgbClr val="FFFFFF"/>
              </a:highlight>
            </a:endParaRPr>
          </a:p>
          <a:p>
            <a:pPr indent="0" lvl="0" marL="0" rtl="0" algn="just">
              <a:spcBef>
                <a:spcPts val="1600"/>
              </a:spcBef>
              <a:spcAft>
                <a:spcPts val="0"/>
              </a:spcAft>
              <a:buNone/>
            </a:pPr>
            <a:r>
              <a:t/>
            </a:r>
            <a:endParaRPr sz="1400">
              <a:solidFill>
                <a:srgbClr val="3A3A3A"/>
              </a:solidFill>
              <a:highlight>
                <a:srgbClr val="FFFFFF"/>
              </a:highlight>
            </a:endParaRPr>
          </a:p>
          <a:p>
            <a:pPr indent="0" lvl="0" marL="0" rtl="0" algn="just">
              <a:spcBef>
                <a:spcPts val="1600"/>
              </a:spcBef>
              <a:spcAft>
                <a:spcPts val="0"/>
              </a:spcAft>
              <a:buNone/>
            </a:pPr>
            <a:r>
              <a:t/>
            </a:r>
            <a:endParaRPr sz="1400">
              <a:solidFill>
                <a:srgbClr val="3A3A3A"/>
              </a:solidFill>
              <a:highlight>
                <a:srgbClr val="FFFFFF"/>
              </a:highlight>
            </a:endParaRPr>
          </a:p>
          <a:p>
            <a:pPr indent="0" lvl="0" marL="0" rtl="0" algn="just">
              <a:spcBef>
                <a:spcPts val="1600"/>
              </a:spcBef>
              <a:spcAft>
                <a:spcPts val="1600"/>
              </a:spcAft>
              <a:buNone/>
            </a:pPr>
            <a:r>
              <a:rPr lang="en" sz="1400">
                <a:solidFill>
                  <a:srgbClr val="3A3A3A"/>
                </a:solidFill>
                <a:highlight>
                  <a:srgbClr val="FFFFFF"/>
                </a:highlight>
              </a:rPr>
              <a:t>The above diagram shows a queue with rear and front ends. When the queue is empty, the rear and front pointers coincide with each other.</a:t>
            </a:r>
            <a:endParaRPr sz="1400">
              <a:solidFill>
                <a:srgbClr val="3A3A3A"/>
              </a:solidFill>
              <a:highlight>
                <a:srgbClr val="FFFFFF"/>
              </a:highlight>
            </a:endParaRPr>
          </a:p>
        </p:txBody>
      </p:sp>
      <p:pic>
        <p:nvPicPr>
          <p:cNvPr id="165" name="Google Shape;165;p26"/>
          <p:cNvPicPr preferRelativeResize="0"/>
          <p:nvPr/>
        </p:nvPicPr>
        <p:blipFill>
          <a:blip r:embed="rId3">
            <a:alphaModFix/>
          </a:blip>
          <a:stretch>
            <a:fillRect/>
          </a:stretch>
        </p:blipFill>
        <p:spPr>
          <a:xfrm>
            <a:off x="2057400" y="2286000"/>
            <a:ext cx="5057775" cy="1095375"/>
          </a:xfrm>
          <a:prstGeom prst="rect">
            <a:avLst/>
          </a:prstGeom>
          <a:noFill/>
          <a:ln>
            <a:noFill/>
          </a:ln>
        </p:spPr>
      </p:pic>
      <p:pic>
        <p:nvPicPr>
          <p:cNvPr descr="Related image" id="166" name="Google Shape;166;p26"/>
          <p:cNvPicPr preferRelativeResize="0"/>
          <p:nvPr/>
        </p:nvPicPr>
        <p:blipFill rotWithShape="1">
          <a:blip r:embed="rId4">
            <a:alphaModFix/>
          </a:blip>
          <a:srcRect b="23463" l="3789" r="3780" t="21968"/>
          <a:stretch/>
        </p:blipFill>
        <p:spPr>
          <a:xfrm>
            <a:off x="214282" y="160718"/>
            <a:ext cx="1622550" cy="621000"/>
          </a:xfrm>
          <a:prstGeom prst="rect">
            <a:avLst/>
          </a:prstGeom>
          <a:noFill/>
          <a:ln>
            <a:noFill/>
          </a:ln>
        </p:spPr>
      </p:pic>
      <p:sp>
        <p:nvSpPr>
          <p:cNvPr id="167" name="Google Shape;167;p26"/>
          <p:cNvSpPr txBox="1"/>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5403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A3A3A"/>
                </a:solidFill>
              </a:rPr>
              <a:t>Trees</a:t>
            </a:r>
            <a:endParaRPr/>
          </a:p>
        </p:txBody>
      </p:sp>
      <p:sp>
        <p:nvSpPr>
          <p:cNvPr id="173" name="Google Shape;173;p27"/>
          <p:cNvSpPr txBox="1"/>
          <p:nvPr>
            <p:ph idx="1" type="body"/>
          </p:nvPr>
        </p:nvSpPr>
        <p:spPr>
          <a:xfrm>
            <a:off x="540300" y="1152475"/>
            <a:ext cx="4301400" cy="3526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400">
                <a:solidFill>
                  <a:srgbClr val="3A3A3A"/>
                </a:solidFill>
              </a:rPr>
              <a:t>Trees are non-linear multilevel data structures having a hierarchical relationship between the elements. Elements of the tree are called Nodes.</a:t>
            </a:r>
            <a:endParaRPr sz="1400">
              <a:solidFill>
                <a:srgbClr val="3A3A3A"/>
              </a:solidFill>
            </a:endParaRPr>
          </a:p>
          <a:p>
            <a:pPr indent="0" lvl="0" marL="0" rtl="0" algn="just">
              <a:spcBef>
                <a:spcPts val="1600"/>
              </a:spcBef>
              <a:spcAft>
                <a:spcPts val="0"/>
              </a:spcAft>
              <a:buNone/>
            </a:pPr>
            <a:r>
              <a:rPr lang="en" sz="1400">
                <a:solidFill>
                  <a:srgbClr val="3A3A3A"/>
                </a:solidFill>
              </a:rPr>
              <a:t>The node at the top is called the root of the tree. The root can have one or more child nodes. The subsequent nodes can also have one or more child nodes. The nodes that do not have child nodes are called leaf nodes.</a:t>
            </a:r>
            <a:endParaRPr sz="1400">
              <a:solidFill>
                <a:srgbClr val="3A3A3A"/>
              </a:solidFill>
            </a:endParaRPr>
          </a:p>
          <a:p>
            <a:pPr indent="0" lvl="0" marL="0" rtl="0" algn="just">
              <a:spcBef>
                <a:spcPts val="1600"/>
              </a:spcBef>
              <a:spcAft>
                <a:spcPts val="0"/>
              </a:spcAft>
              <a:buClr>
                <a:schemeClr val="dk1"/>
              </a:buClr>
              <a:buSzPts val="1100"/>
              <a:buFont typeface="Arial"/>
              <a:buNone/>
            </a:pPr>
            <a:r>
              <a:rPr lang="en" sz="1400">
                <a:solidFill>
                  <a:srgbClr val="3A3A3A"/>
                </a:solidFill>
                <a:highlight>
                  <a:srgbClr val="FFFFFF"/>
                </a:highlight>
              </a:rPr>
              <a:t>Depending on the number of nodes, child nodes, etc. or the relationship between the nodes, we have different types of trees.</a:t>
            </a:r>
            <a:endParaRPr sz="1400">
              <a:solidFill>
                <a:srgbClr val="3A3A3A"/>
              </a:solidFill>
            </a:endParaRPr>
          </a:p>
          <a:p>
            <a:pPr indent="0" lvl="0" marL="0" rtl="0" algn="just">
              <a:spcBef>
                <a:spcPts val="1600"/>
              </a:spcBef>
              <a:spcAft>
                <a:spcPts val="1600"/>
              </a:spcAft>
              <a:buNone/>
            </a:pPr>
            <a:r>
              <a:t/>
            </a:r>
            <a:endParaRPr sz="1400">
              <a:solidFill>
                <a:srgbClr val="3A3A3A"/>
              </a:solidFill>
              <a:highlight>
                <a:srgbClr val="FFFFFF"/>
              </a:highlight>
            </a:endParaRPr>
          </a:p>
        </p:txBody>
      </p:sp>
      <p:pic>
        <p:nvPicPr>
          <p:cNvPr id="174" name="Google Shape;174;p27"/>
          <p:cNvPicPr preferRelativeResize="0"/>
          <p:nvPr/>
        </p:nvPicPr>
        <p:blipFill>
          <a:blip r:embed="rId3">
            <a:alphaModFix/>
          </a:blip>
          <a:stretch>
            <a:fillRect/>
          </a:stretch>
        </p:blipFill>
        <p:spPr>
          <a:xfrm>
            <a:off x="5110325" y="1084225"/>
            <a:ext cx="3652675" cy="3594874"/>
          </a:xfrm>
          <a:prstGeom prst="rect">
            <a:avLst/>
          </a:prstGeom>
          <a:noFill/>
          <a:ln>
            <a:noFill/>
          </a:ln>
        </p:spPr>
      </p:pic>
      <p:pic>
        <p:nvPicPr>
          <p:cNvPr descr="Related image" id="175" name="Google Shape;175;p27"/>
          <p:cNvPicPr preferRelativeResize="0"/>
          <p:nvPr/>
        </p:nvPicPr>
        <p:blipFill rotWithShape="1">
          <a:blip r:embed="rId4">
            <a:alphaModFix/>
          </a:blip>
          <a:srcRect b="23463" l="3789" r="3780" t="21968"/>
          <a:stretch/>
        </p:blipFill>
        <p:spPr>
          <a:xfrm>
            <a:off x="214282" y="160718"/>
            <a:ext cx="1622550" cy="621000"/>
          </a:xfrm>
          <a:prstGeom prst="rect">
            <a:avLst/>
          </a:prstGeom>
          <a:noFill/>
          <a:ln>
            <a:noFill/>
          </a:ln>
        </p:spPr>
      </p:pic>
      <p:sp>
        <p:nvSpPr>
          <p:cNvPr id="176" name="Google Shape;176;p27"/>
          <p:cNvSpPr txBox="1"/>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5403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A3A3A"/>
                </a:solidFill>
              </a:rPr>
              <a:t>Graph</a:t>
            </a:r>
            <a:endParaRPr/>
          </a:p>
        </p:txBody>
      </p:sp>
      <p:sp>
        <p:nvSpPr>
          <p:cNvPr id="182" name="Google Shape;182;p28"/>
          <p:cNvSpPr txBox="1"/>
          <p:nvPr>
            <p:ph idx="1" type="body"/>
          </p:nvPr>
        </p:nvSpPr>
        <p:spPr>
          <a:xfrm>
            <a:off x="540300" y="1152475"/>
            <a:ext cx="4301400" cy="3454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400">
                <a:solidFill>
                  <a:srgbClr val="3A3A3A"/>
                </a:solidFill>
              </a:rPr>
              <a:t>The graph is a set of nodes called </a:t>
            </a:r>
            <a:r>
              <a:rPr b="1" lang="en" sz="1400">
                <a:solidFill>
                  <a:srgbClr val="3A3A3A"/>
                </a:solidFill>
              </a:rPr>
              <a:t>vertices</a:t>
            </a:r>
            <a:r>
              <a:rPr lang="en" sz="1400">
                <a:solidFill>
                  <a:srgbClr val="3A3A3A"/>
                </a:solidFill>
              </a:rPr>
              <a:t> connected to each other by means of the links called </a:t>
            </a:r>
            <a:r>
              <a:rPr b="1" lang="en" sz="1400">
                <a:solidFill>
                  <a:srgbClr val="3A3A3A"/>
                </a:solidFill>
              </a:rPr>
              <a:t>Edges</a:t>
            </a:r>
            <a:r>
              <a:rPr lang="en" sz="1400">
                <a:solidFill>
                  <a:srgbClr val="3A3A3A"/>
                </a:solidFill>
              </a:rPr>
              <a:t>. Graphs can have a cycle inside it i.e. the same vertex can be a starting point as well as the end point of a particular path. Trees can never have a cycle.</a:t>
            </a:r>
            <a:endParaRPr sz="1400">
              <a:solidFill>
                <a:srgbClr val="3A3A3A"/>
              </a:solidFill>
            </a:endParaRPr>
          </a:p>
          <a:p>
            <a:pPr indent="0" lvl="0" marL="0" rtl="0" algn="just">
              <a:spcBef>
                <a:spcPts val="1600"/>
              </a:spcBef>
              <a:spcAft>
                <a:spcPts val="1600"/>
              </a:spcAft>
              <a:buNone/>
            </a:pPr>
            <a:r>
              <a:rPr lang="en" sz="1400">
                <a:solidFill>
                  <a:srgbClr val="3A3A3A"/>
                </a:solidFill>
                <a:highlight>
                  <a:srgbClr val="FFFFFF"/>
                </a:highlight>
              </a:rPr>
              <a:t>This diagram is an undirected graph. We can also have directed graphs where we represent the edges using directed arrows.</a:t>
            </a:r>
            <a:endParaRPr sz="1400">
              <a:solidFill>
                <a:srgbClr val="3A3A3A"/>
              </a:solidFill>
            </a:endParaRPr>
          </a:p>
        </p:txBody>
      </p:sp>
      <p:pic>
        <p:nvPicPr>
          <p:cNvPr id="183" name="Google Shape;183;p28"/>
          <p:cNvPicPr preferRelativeResize="0"/>
          <p:nvPr/>
        </p:nvPicPr>
        <p:blipFill>
          <a:blip r:embed="rId3">
            <a:alphaModFix/>
          </a:blip>
          <a:stretch>
            <a:fillRect/>
          </a:stretch>
        </p:blipFill>
        <p:spPr>
          <a:xfrm>
            <a:off x="4994100" y="1170125"/>
            <a:ext cx="3333750" cy="2895600"/>
          </a:xfrm>
          <a:prstGeom prst="rect">
            <a:avLst/>
          </a:prstGeom>
          <a:noFill/>
          <a:ln>
            <a:noFill/>
          </a:ln>
        </p:spPr>
      </p:pic>
      <p:pic>
        <p:nvPicPr>
          <p:cNvPr descr="Related image" id="184" name="Google Shape;184;p28"/>
          <p:cNvPicPr preferRelativeResize="0"/>
          <p:nvPr/>
        </p:nvPicPr>
        <p:blipFill rotWithShape="1">
          <a:blip r:embed="rId4">
            <a:alphaModFix/>
          </a:blip>
          <a:srcRect b="23463" l="3789" r="3780" t="21968"/>
          <a:stretch/>
        </p:blipFill>
        <p:spPr>
          <a:xfrm>
            <a:off x="214282" y="160718"/>
            <a:ext cx="1622550" cy="621000"/>
          </a:xfrm>
          <a:prstGeom prst="rect">
            <a:avLst/>
          </a:prstGeom>
          <a:noFill/>
          <a:ln>
            <a:noFill/>
          </a:ln>
        </p:spPr>
      </p:pic>
      <p:sp>
        <p:nvSpPr>
          <p:cNvPr id="185" name="Google Shape;185;p28"/>
          <p:cNvSpPr txBox="1"/>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819150" y="20648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Quiz</a:t>
            </a:r>
            <a:endParaRPr b="1"/>
          </a:p>
        </p:txBody>
      </p:sp>
      <p:pic>
        <p:nvPicPr>
          <p:cNvPr descr="Related image" id="191" name="Google Shape;191;p29"/>
          <p:cNvPicPr preferRelativeResize="0"/>
          <p:nvPr/>
        </p:nvPicPr>
        <p:blipFill rotWithShape="1">
          <a:blip r:embed="rId3">
            <a:alphaModFix/>
          </a:blip>
          <a:srcRect b="23463" l="3789" r="3780" t="21968"/>
          <a:stretch/>
        </p:blipFill>
        <p:spPr>
          <a:xfrm>
            <a:off x="214282" y="160718"/>
            <a:ext cx="1622550" cy="621000"/>
          </a:xfrm>
          <a:prstGeom prst="rect">
            <a:avLst/>
          </a:prstGeom>
          <a:noFill/>
          <a:ln>
            <a:noFill/>
          </a:ln>
        </p:spPr>
      </p:pic>
      <p:sp>
        <p:nvSpPr>
          <p:cNvPr id="192" name="Google Shape;192;p29"/>
          <p:cNvSpPr txBox="1"/>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311700" y="826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of these best describes an array? </a:t>
            </a:r>
            <a:endParaRPr/>
          </a:p>
        </p:txBody>
      </p:sp>
      <p:sp>
        <p:nvSpPr>
          <p:cNvPr id="198" name="Google Shape;198;p30"/>
          <p:cNvSpPr txBox="1"/>
          <p:nvPr>
            <p:ph idx="1" type="body"/>
          </p:nvPr>
        </p:nvSpPr>
        <p:spPr>
          <a:xfrm>
            <a:off x="971550" y="1609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555555"/>
                </a:solidFill>
                <a:highlight>
                  <a:srgbClr val="FDFDFD"/>
                </a:highlight>
                <a:latin typeface="Arial"/>
                <a:ea typeface="Arial"/>
                <a:cs typeface="Arial"/>
                <a:sym typeface="Arial"/>
              </a:rPr>
              <a:t>a) A data structure that shows a hierarchical behaviour</a:t>
            </a:r>
            <a:endParaRPr sz="1800">
              <a:solidFill>
                <a:srgbClr val="555555"/>
              </a:solidFill>
              <a:highlight>
                <a:srgbClr val="FDFDFD"/>
              </a:highlight>
              <a:latin typeface="Arial"/>
              <a:ea typeface="Arial"/>
              <a:cs typeface="Arial"/>
              <a:sym typeface="Arial"/>
            </a:endParaRPr>
          </a:p>
          <a:p>
            <a:pPr indent="0" lvl="0" marL="0" rtl="0" algn="l">
              <a:spcBef>
                <a:spcPts val="1600"/>
              </a:spcBef>
              <a:spcAft>
                <a:spcPts val="0"/>
              </a:spcAft>
              <a:buNone/>
            </a:pPr>
            <a:r>
              <a:rPr lang="en" sz="1800">
                <a:solidFill>
                  <a:srgbClr val="555555"/>
                </a:solidFill>
                <a:highlight>
                  <a:srgbClr val="FDFDFD"/>
                </a:highlight>
                <a:latin typeface="Arial"/>
                <a:ea typeface="Arial"/>
                <a:cs typeface="Arial"/>
                <a:sym typeface="Arial"/>
              </a:rPr>
              <a:t>b) Container of objects of similar types</a:t>
            </a:r>
            <a:endParaRPr sz="1800">
              <a:solidFill>
                <a:srgbClr val="555555"/>
              </a:solidFill>
              <a:highlight>
                <a:srgbClr val="FDFDFD"/>
              </a:highlight>
              <a:latin typeface="Arial"/>
              <a:ea typeface="Arial"/>
              <a:cs typeface="Arial"/>
              <a:sym typeface="Arial"/>
            </a:endParaRPr>
          </a:p>
          <a:p>
            <a:pPr indent="0" lvl="0" marL="0" rtl="0" algn="l">
              <a:spcBef>
                <a:spcPts val="1600"/>
              </a:spcBef>
              <a:spcAft>
                <a:spcPts val="0"/>
              </a:spcAft>
              <a:buNone/>
            </a:pPr>
            <a:r>
              <a:rPr lang="en" sz="1800">
                <a:solidFill>
                  <a:srgbClr val="555555"/>
                </a:solidFill>
                <a:highlight>
                  <a:srgbClr val="FDFDFD"/>
                </a:highlight>
                <a:latin typeface="Arial"/>
                <a:ea typeface="Arial"/>
                <a:cs typeface="Arial"/>
                <a:sym typeface="Arial"/>
              </a:rPr>
              <a:t>c) Arrays are immutable once initialised</a:t>
            </a:r>
            <a:endParaRPr sz="1800">
              <a:solidFill>
                <a:srgbClr val="555555"/>
              </a:solidFill>
              <a:highlight>
                <a:srgbClr val="FDFDFD"/>
              </a:highlight>
              <a:latin typeface="Arial"/>
              <a:ea typeface="Arial"/>
              <a:cs typeface="Arial"/>
              <a:sym typeface="Arial"/>
            </a:endParaRPr>
          </a:p>
          <a:p>
            <a:pPr indent="0" lvl="0" marL="0" rtl="0" algn="l">
              <a:spcBef>
                <a:spcPts val="1600"/>
              </a:spcBef>
              <a:spcAft>
                <a:spcPts val="1600"/>
              </a:spcAft>
              <a:buNone/>
            </a:pPr>
            <a:r>
              <a:rPr lang="en" sz="1800">
                <a:solidFill>
                  <a:srgbClr val="555555"/>
                </a:solidFill>
                <a:highlight>
                  <a:srgbClr val="FDFDFD"/>
                </a:highlight>
                <a:latin typeface="Arial"/>
                <a:ea typeface="Arial"/>
                <a:cs typeface="Arial"/>
                <a:sym typeface="Arial"/>
              </a:rPr>
              <a:t>d) Array is not a data structure</a:t>
            </a:r>
            <a:endParaRPr sz="1800"/>
          </a:p>
        </p:txBody>
      </p:sp>
      <p:pic>
        <p:nvPicPr>
          <p:cNvPr descr="Related image" id="199" name="Google Shape;199;p30"/>
          <p:cNvPicPr preferRelativeResize="0"/>
          <p:nvPr/>
        </p:nvPicPr>
        <p:blipFill rotWithShape="1">
          <a:blip r:embed="rId3">
            <a:alphaModFix/>
          </a:blip>
          <a:srcRect b="23463" l="3789" r="3780" t="21968"/>
          <a:stretch/>
        </p:blipFill>
        <p:spPr>
          <a:xfrm>
            <a:off x="214282" y="160718"/>
            <a:ext cx="1622550" cy="621000"/>
          </a:xfrm>
          <a:prstGeom prst="rect">
            <a:avLst/>
          </a:prstGeom>
          <a:noFill/>
          <a:ln>
            <a:noFill/>
          </a:ln>
        </p:spPr>
      </p:pic>
      <p:sp>
        <p:nvSpPr>
          <p:cNvPr id="200" name="Google Shape;200;p30"/>
          <p:cNvSpPr txBox="1"/>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311700" y="826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Queue follows</a:t>
            </a:r>
            <a:endParaRPr/>
          </a:p>
        </p:txBody>
      </p:sp>
      <p:sp>
        <p:nvSpPr>
          <p:cNvPr id="206" name="Google Shape;206;p31"/>
          <p:cNvSpPr txBox="1"/>
          <p:nvPr>
            <p:ph idx="1" type="body"/>
          </p:nvPr>
        </p:nvSpPr>
        <p:spPr>
          <a:xfrm>
            <a:off x="895350" y="1609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555555"/>
                </a:solidFill>
                <a:highlight>
                  <a:srgbClr val="FDFDFD"/>
                </a:highlight>
                <a:latin typeface="Arial"/>
                <a:ea typeface="Arial"/>
                <a:cs typeface="Arial"/>
                <a:sym typeface="Arial"/>
              </a:rPr>
              <a:t>a) FIFO (First In First Out) principle</a:t>
            </a:r>
            <a:endParaRPr sz="1800">
              <a:solidFill>
                <a:srgbClr val="555555"/>
              </a:solidFill>
              <a:highlight>
                <a:srgbClr val="FDFDFD"/>
              </a:highlight>
              <a:latin typeface="Arial"/>
              <a:ea typeface="Arial"/>
              <a:cs typeface="Arial"/>
              <a:sym typeface="Arial"/>
            </a:endParaRPr>
          </a:p>
          <a:p>
            <a:pPr indent="0" lvl="0" marL="0" rtl="0" algn="l">
              <a:spcBef>
                <a:spcPts val="1600"/>
              </a:spcBef>
              <a:spcAft>
                <a:spcPts val="0"/>
              </a:spcAft>
              <a:buNone/>
            </a:pPr>
            <a:r>
              <a:rPr lang="en" sz="1800">
                <a:solidFill>
                  <a:srgbClr val="555555"/>
                </a:solidFill>
                <a:highlight>
                  <a:srgbClr val="FDFDFD"/>
                </a:highlight>
                <a:latin typeface="Arial"/>
                <a:ea typeface="Arial"/>
                <a:cs typeface="Arial"/>
                <a:sym typeface="Arial"/>
              </a:rPr>
              <a:t>b) LIFO (Last In First Out) principle</a:t>
            </a:r>
            <a:endParaRPr sz="1800">
              <a:solidFill>
                <a:srgbClr val="555555"/>
              </a:solidFill>
              <a:highlight>
                <a:srgbClr val="FDFDFD"/>
              </a:highlight>
              <a:latin typeface="Arial"/>
              <a:ea typeface="Arial"/>
              <a:cs typeface="Arial"/>
              <a:sym typeface="Arial"/>
            </a:endParaRPr>
          </a:p>
          <a:p>
            <a:pPr indent="0" lvl="0" marL="0" rtl="0" algn="l">
              <a:spcBef>
                <a:spcPts val="1600"/>
              </a:spcBef>
              <a:spcAft>
                <a:spcPts val="0"/>
              </a:spcAft>
              <a:buNone/>
            </a:pPr>
            <a:r>
              <a:rPr lang="en" sz="1800">
                <a:solidFill>
                  <a:srgbClr val="555555"/>
                </a:solidFill>
                <a:highlight>
                  <a:srgbClr val="FDFDFD"/>
                </a:highlight>
                <a:latin typeface="Arial"/>
                <a:ea typeface="Arial"/>
                <a:cs typeface="Arial"/>
                <a:sym typeface="Arial"/>
              </a:rPr>
              <a:t>c) Ordered array</a:t>
            </a:r>
            <a:endParaRPr sz="1800">
              <a:solidFill>
                <a:srgbClr val="555555"/>
              </a:solidFill>
              <a:highlight>
                <a:srgbClr val="FDFDFD"/>
              </a:highlight>
              <a:latin typeface="Arial"/>
              <a:ea typeface="Arial"/>
              <a:cs typeface="Arial"/>
              <a:sym typeface="Arial"/>
            </a:endParaRPr>
          </a:p>
          <a:p>
            <a:pPr indent="0" lvl="0" marL="0" rtl="0" algn="l">
              <a:spcBef>
                <a:spcPts val="1600"/>
              </a:spcBef>
              <a:spcAft>
                <a:spcPts val="1600"/>
              </a:spcAft>
              <a:buNone/>
            </a:pPr>
            <a:r>
              <a:rPr lang="en" sz="1800">
                <a:solidFill>
                  <a:srgbClr val="555555"/>
                </a:solidFill>
                <a:highlight>
                  <a:srgbClr val="FDFDFD"/>
                </a:highlight>
                <a:latin typeface="Arial"/>
                <a:ea typeface="Arial"/>
                <a:cs typeface="Arial"/>
                <a:sym typeface="Arial"/>
              </a:rPr>
              <a:t>d) Linear tree</a:t>
            </a:r>
            <a:endParaRPr sz="1800"/>
          </a:p>
        </p:txBody>
      </p:sp>
      <p:pic>
        <p:nvPicPr>
          <p:cNvPr descr="Related image" id="207" name="Google Shape;207;p31"/>
          <p:cNvPicPr preferRelativeResize="0"/>
          <p:nvPr/>
        </p:nvPicPr>
        <p:blipFill rotWithShape="1">
          <a:blip r:embed="rId3">
            <a:alphaModFix/>
          </a:blip>
          <a:srcRect b="23463" l="3789" r="3780" t="21968"/>
          <a:stretch/>
        </p:blipFill>
        <p:spPr>
          <a:xfrm>
            <a:off x="214282" y="160718"/>
            <a:ext cx="1622550" cy="621000"/>
          </a:xfrm>
          <a:prstGeom prst="rect">
            <a:avLst/>
          </a:prstGeom>
          <a:noFill/>
          <a:ln>
            <a:noFill/>
          </a:ln>
        </p:spPr>
      </p:pic>
      <p:sp>
        <p:nvSpPr>
          <p:cNvPr id="208" name="Google Shape;208;p31"/>
          <p:cNvSpPr txBox="1"/>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Agenda</a:t>
            </a:r>
            <a:endParaRPr/>
          </a:p>
        </p:txBody>
      </p:sp>
      <p:sp>
        <p:nvSpPr>
          <p:cNvPr id="64" name="Google Shape;64;p14"/>
          <p:cNvSpPr txBox="1"/>
          <p:nvPr>
            <p:ph idx="1" type="body"/>
          </p:nvPr>
        </p:nvSpPr>
        <p:spPr>
          <a:xfrm>
            <a:off x="819150" y="1609725"/>
            <a:ext cx="7505700" cy="24480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What is Data Structure.</a:t>
            </a:r>
            <a:endParaRPr/>
          </a:p>
          <a:p>
            <a:pPr indent="-342900" lvl="0" marL="457200" rtl="0" algn="l">
              <a:lnSpc>
                <a:spcPct val="150000"/>
              </a:lnSpc>
              <a:spcBef>
                <a:spcPts val="0"/>
              </a:spcBef>
              <a:spcAft>
                <a:spcPts val="0"/>
              </a:spcAft>
              <a:buSzPts val="1800"/>
              <a:buChar char="●"/>
            </a:pPr>
            <a:r>
              <a:rPr lang="en"/>
              <a:t>Data Structures Classification</a:t>
            </a:r>
            <a:endParaRPr/>
          </a:p>
          <a:p>
            <a:pPr indent="-342900" lvl="0" marL="457200" rtl="0" algn="l">
              <a:lnSpc>
                <a:spcPct val="150000"/>
              </a:lnSpc>
              <a:spcBef>
                <a:spcPts val="0"/>
              </a:spcBef>
              <a:spcAft>
                <a:spcPts val="0"/>
              </a:spcAft>
              <a:buSzPts val="1800"/>
              <a:buChar char="●"/>
            </a:pPr>
            <a:r>
              <a:rPr lang="en"/>
              <a:t>Operations on Data Structure</a:t>
            </a:r>
            <a:endParaRPr/>
          </a:p>
          <a:p>
            <a:pPr indent="-342900" lvl="0" marL="457200" rtl="0" algn="l">
              <a:lnSpc>
                <a:spcPct val="150000"/>
              </a:lnSpc>
              <a:spcBef>
                <a:spcPts val="0"/>
              </a:spcBef>
              <a:spcAft>
                <a:spcPts val="0"/>
              </a:spcAft>
              <a:buSzPts val="1800"/>
              <a:buChar char="●"/>
            </a:pPr>
            <a:r>
              <a:rPr lang="en"/>
              <a:t>Quiz </a:t>
            </a:r>
            <a:endParaRPr/>
          </a:p>
        </p:txBody>
      </p:sp>
      <p:pic>
        <p:nvPicPr>
          <p:cNvPr descr="Related image" id="65" name="Google Shape;65;p14"/>
          <p:cNvPicPr preferRelativeResize="0"/>
          <p:nvPr/>
        </p:nvPicPr>
        <p:blipFill rotWithShape="1">
          <a:blip r:embed="rId3">
            <a:alphaModFix/>
          </a:blip>
          <a:srcRect b="23463" l="3789" r="3780" t="21968"/>
          <a:stretch/>
        </p:blipFill>
        <p:spPr>
          <a:xfrm>
            <a:off x="214282" y="160718"/>
            <a:ext cx="1622550" cy="621000"/>
          </a:xfrm>
          <a:prstGeom prst="rect">
            <a:avLst/>
          </a:prstGeom>
          <a:noFill/>
          <a:ln>
            <a:noFill/>
          </a:ln>
        </p:spPr>
      </p:pic>
      <p:sp>
        <p:nvSpPr>
          <p:cNvPr id="66" name="Google Shape;66;p14"/>
          <p:cNvSpPr txBox="1"/>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311700" y="673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highlight>
                  <a:srgbClr val="FFFFFF"/>
                </a:highlight>
              </a:rPr>
              <a:t>Which of the following points is/are true about Linked List data structure when it is compared with array</a:t>
            </a:r>
            <a:endParaRPr sz="2400"/>
          </a:p>
        </p:txBody>
      </p:sp>
      <p:sp>
        <p:nvSpPr>
          <p:cNvPr id="214" name="Google Shape;214;p32"/>
          <p:cNvSpPr txBox="1"/>
          <p:nvPr>
            <p:ph idx="1" type="body"/>
          </p:nvPr>
        </p:nvSpPr>
        <p:spPr>
          <a:xfrm>
            <a:off x="311700" y="16096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latin typeface="Roboto"/>
                <a:ea typeface="Roboto"/>
                <a:cs typeface="Roboto"/>
                <a:sym typeface="Roboto"/>
              </a:rPr>
              <a:t>a)</a:t>
            </a:r>
            <a:r>
              <a:rPr lang="en" sz="1400">
                <a:solidFill>
                  <a:srgbClr val="000000"/>
                </a:solidFill>
                <a:highlight>
                  <a:srgbClr val="FFFFFF"/>
                </a:highlight>
                <a:latin typeface="Roboto"/>
                <a:ea typeface="Roboto"/>
                <a:cs typeface="Roboto"/>
                <a:sym typeface="Roboto"/>
              </a:rPr>
              <a:t> Arrays have better cache locality that can make them better in terms of performance.</a:t>
            </a:r>
            <a:endParaRPr sz="1400">
              <a:solidFill>
                <a:srgbClr val="000000"/>
              </a:solidFill>
              <a:highlight>
                <a:srgbClr val="FFFFFF"/>
              </a:highlight>
              <a:latin typeface="Roboto"/>
              <a:ea typeface="Roboto"/>
              <a:cs typeface="Roboto"/>
              <a:sym typeface="Roboto"/>
            </a:endParaRPr>
          </a:p>
          <a:p>
            <a:pPr indent="0" lvl="0" marL="0" rtl="0" algn="l">
              <a:spcBef>
                <a:spcPts val="1600"/>
              </a:spcBef>
              <a:spcAft>
                <a:spcPts val="0"/>
              </a:spcAft>
              <a:buNone/>
            </a:pPr>
            <a:r>
              <a:rPr b="1" lang="en" sz="1400">
                <a:solidFill>
                  <a:srgbClr val="000000"/>
                </a:solidFill>
                <a:latin typeface="Roboto"/>
                <a:ea typeface="Roboto"/>
                <a:cs typeface="Roboto"/>
                <a:sym typeface="Roboto"/>
              </a:rPr>
              <a:t>b)</a:t>
            </a:r>
            <a:r>
              <a:rPr lang="en" sz="1400">
                <a:solidFill>
                  <a:srgbClr val="000000"/>
                </a:solidFill>
                <a:highlight>
                  <a:srgbClr val="FFFFFF"/>
                </a:highlight>
                <a:latin typeface="Roboto"/>
                <a:ea typeface="Roboto"/>
                <a:cs typeface="Roboto"/>
                <a:sym typeface="Roboto"/>
              </a:rPr>
              <a:t> It is easy to insert and delete elements in Linked List</a:t>
            </a:r>
            <a:endParaRPr sz="1400">
              <a:solidFill>
                <a:srgbClr val="000000"/>
              </a:solidFill>
              <a:highlight>
                <a:srgbClr val="FFFFFF"/>
              </a:highlight>
              <a:latin typeface="Roboto"/>
              <a:ea typeface="Roboto"/>
              <a:cs typeface="Roboto"/>
              <a:sym typeface="Roboto"/>
            </a:endParaRPr>
          </a:p>
          <a:p>
            <a:pPr indent="0" lvl="0" marL="0" rtl="0" algn="l">
              <a:spcBef>
                <a:spcPts val="1600"/>
              </a:spcBef>
              <a:spcAft>
                <a:spcPts val="0"/>
              </a:spcAft>
              <a:buNone/>
            </a:pPr>
            <a:r>
              <a:rPr b="1" lang="en" sz="1400">
                <a:solidFill>
                  <a:srgbClr val="000000"/>
                </a:solidFill>
                <a:latin typeface="Roboto"/>
                <a:ea typeface="Roboto"/>
                <a:cs typeface="Roboto"/>
                <a:sym typeface="Roboto"/>
              </a:rPr>
              <a:t>c)</a:t>
            </a:r>
            <a:r>
              <a:rPr lang="en" sz="1400">
                <a:solidFill>
                  <a:srgbClr val="000000"/>
                </a:solidFill>
                <a:highlight>
                  <a:srgbClr val="FFFFFF"/>
                </a:highlight>
                <a:latin typeface="Roboto"/>
                <a:ea typeface="Roboto"/>
                <a:cs typeface="Roboto"/>
                <a:sym typeface="Roboto"/>
              </a:rPr>
              <a:t> Random access is not allowed in a typical implementation of Linked Lists</a:t>
            </a:r>
            <a:endParaRPr sz="1400">
              <a:solidFill>
                <a:srgbClr val="000000"/>
              </a:solidFill>
              <a:highlight>
                <a:srgbClr val="FFFFFF"/>
              </a:highlight>
              <a:latin typeface="Roboto"/>
              <a:ea typeface="Roboto"/>
              <a:cs typeface="Roboto"/>
              <a:sym typeface="Roboto"/>
            </a:endParaRPr>
          </a:p>
          <a:p>
            <a:pPr indent="0" lvl="0" marL="0" rtl="0" algn="l">
              <a:spcBef>
                <a:spcPts val="1600"/>
              </a:spcBef>
              <a:spcAft>
                <a:spcPts val="0"/>
              </a:spcAft>
              <a:buNone/>
            </a:pPr>
            <a:r>
              <a:rPr b="1" lang="en" sz="1400">
                <a:solidFill>
                  <a:srgbClr val="000000"/>
                </a:solidFill>
                <a:latin typeface="Roboto"/>
                <a:ea typeface="Roboto"/>
                <a:cs typeface="Roboto"/>
                <a:sym typeface="Roboto"/>
              </a:rPr>
              <a:t>d)</a:t>
            </a:r>
            <a:r>
              <a:rPr lang="en" sz="1400">
                <a:solidFill>
                  <a:srgbClr val="000000"/>
                </a:solidFill>
                <a:highlight>
                  <a:srgbClr val="FFFFFF"/>
                </a:highlight>
                <a:latin typeface="Roboto"/>
                <a:ea typeface="Roboto"/>
                <a:cs typeface="Roboto"/>
                <a:sym typeface="Roboto"/>
              </a:rPr>
              <a:t> The size of array has to be pre-decided, linked lists can change their size any time.</a:t>
            </a:r>
            <a:endParaRPr sz="1400">
              <a:solidFill>
                <a:srgbClr val="000000"/>
              </a:solidFill>
              <a:highlight>
                <a:srgbClr val="FFFFFF"/>
              </a:highlight>
              <a:latin typeface="Roboto"/>
              <a:ea typeface="Roboto"/>
              <a:cs typeface="Roboto"/>
              <a:sym typeface="Roboto"/>
            </a:endParaRPr>
          </a:p>
          <a:p>
            <a:pPr indent="0" lvl="0" marL="0" rtl="0" algn="l">
              <a:spcBef>
                <a:spcPts val="1600"/>
              </a:spcBef>
              <a:spcAft>
                <a:spcPts val="1600"/>
              </a:spcAft>
              <a:buNone/>
            </a:pPr>
            <a:r>
              <a:rPr b="1" lang="en" sz="1400">
                <a:solidFill>
                  <a:srgbClr val="000000"/>
                </a:solidFill>
                <a:latin typeface="Roboto"/>
                <a:ea typeface="Roboto"/>
                <a:cs typeface="Roboto"/>
                <a:sym typeface="Roboto"/>
              </a:rPr>
              <a:t>e)</a:t>
            </a:r>
            <a:r>
              <a:rPr lang="en" sz="1400">
                <a:solidFill>
                  <a:srgbClr val="000000"/>
                </a:solidFill>
                <a:highlight>
                  <a:srgbClr val="FFFFFF"/>
                </a:highlight>
                <a:latin typeface="Roboto"/>
                <a:ea typeface="Roboto"/>
                <a:cs typeface="Roboto"/>
                <a:sym typeface="Roboto"/>
              </a:rPr>
              <a:t> All of the above</a:t>
            </a:r>
            <a:endParaRPr sz="1400"/>
          </a:p>
        </p:txBody>
      </p:sp>
      <p:pic>
        <p:nvPicPr>
          <p:cNvPr descr="Related image" id="215" name="Google Shape;215;p32"/>
          <p:cNvPicPr preferRelativeResize="0"/>
          <p:nvPr/>
        </p:nvPicPr>
        <p:blipFill rotWithShape="1">
          <a:blip r:embed="rId3">
            <a:alphaModFix/>
          </a:blip>
          <a:srcRect b="23463" l="3789" r="3780" t="21968"/>
          <a:stretch/>
        </p:blipFill>
        <p:spPr>
          <a:xfrm>
            <a:off x="214282" y="160718"/>
            <a:ext cx="1622550" cy="621000"/>
          </a:xfrm>
          <a:prstGeom prst="rect">
            <a:avLst/>
          </a:prstGeom>
          <a:noFill/>
          <a:ln>
            <a:noFill/>
          </a:ln>
        </p:spPr>
      </p:pic>
      <p:sp>
        <p:nvSpPr>
          <p:cNvPr id="216" name="Google Shape;216;p32"/>
          <p:cNvSpPr txBox="1"/>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311700" y="826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minimum number of fields with each node of doubly linked list is </a:t>
            </a:r>
            <a:endParaRPr/>
          </a:p>
        </p:txBody>
      </p:sp>
      <p:sp>
        <p:nvSpPr>
          <p:cNvPr id="222" name="Google Shape;222;p33"/>
          <p:cNvSpPr txBox="1"/>
          <p:nvPr>
            <p:ph idx="1" type="body"/>
          </p:nvPr>
        </p:nvSpPr>
        <p:spPr>
          <a:xfrm>
            <a:off x="8953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00"/>
                </a:solidFill>
                <a:latin typeface="Roboto"/>
                <a:ea typeface="Roboto"/>
                <a:cs typeface="Roboto"/>
                <a:sym typeface="Roboto"/>
              </a:rPr>
              <a:t>a)</a:t>
            </a:r>
            <a:r>
              <a:rPr lang="en" sz="1200">
                <a:solidFill>
                  <a:srgbClr val="000000"/>
                </a:solidFill>
                <a:highlight>
                  <a:srgbClr val="FFFFFF"/>
                </a:highlight>
                <a:latin typeface="Roboto"/>
                <a:ea typeface="Roboto"/>
                <a:cs typeface="Roboto"/>
                <a:sym typeface="Roboto"/>
              </a:rPr>
              <a:t> 1</a:t>
            </a:r>
            <a:endParaRPr sz="1200">
              <a:solidFill>
                <a:srgbClr val="000000"/>
              </a:solidFill>
              <a:highlight>
                <a:srgbClr val="FFFFFF"/>
              </a:highlight>
              <a:latin typeface="Roboto"/>
              <a:ea typeface="Roboto"/>
              <a:cs typeface="Roboto"/>
              <a:sym typeface="Roboto"/>
            </a:endParaRPr>
          </a:p>
          <a:p>
            <a:pPr indent="0" lvl="0" marL="0" rtl="0" algn="l">
              <a:spcBef>
                <a:spcPts val="1600"/>
              </a:spcBef>
              <a:spcAft>
                <a:spcPts val="0"/>
              </a:spcAft>
              <a:buNone/>
            </a:pPr>
            <a:r>
              <a:rPr b="1" lang="en" sz="1200">
                <a:solidFill>
                  <a:srgbClr val="000000"/>
                </a:solidFill>
                <a:latin typeface="Roboto"/>
                <a:ea typeface="Roboto"/>
                <a:cs typeface="Roboto"/>
                <a:sym typeface="Roboto"/>
              </a:rPr>
              <a:t>b)</a:t>
            </a:r>
            <a:r>
              <a:rPr lang="en" sz="1200">
                <a:solidFill>
                  <a:srgbClr val="000000"/>
                </a:solidFill>
                <a:highlight>
                  <a:srgbClr val="FFFFFF"/>
                </a:highlight>
                <a:latin typeface="Roboto"/>
                <a:ea typeface="Roboto"/>
                <a:cs typeface="Roboto"/>
                <a:sym typeface="Roboto"/>
              </a:rPr>
              <a:t> 2</a:t>
            </a:r>
            <a:endParaRPr sz="1200">
              <a:solidFill>
                <a:srgbClr val="000000"/>
              </a:solidFill>
              <a:highlight>
                <a:srgbClr val="FFFFFF"/>
              </a:highlight>
              <a:latin typeface="Roboto"/>
              <a:ea typeface="Roboto"/>
              <a:cs typeface="Roboto"/>
              <a:sym typeface="Roboto"/>
            </a:endParaRPr>
          </a:p>
          <a:p>
            <a:pPr indent="0" lvl="0" marL="0" rtl="0" algn="l">
              <a:spcBef>
                <a:spcPts val="1600"/>
              </a:spcBef>
              <a:spcAft>
                <a:spcPts val="0"/>
              </a:spcAft>
              <a:buNone/>
            </a:pPr>
            <a:r>
              <a:rPr b="1" lang="en" sz="1200">
                <a:solidFill>
                  <a:srgbClr val="000000"/>
                </a:solidFill>
                <a:latin typeface="Roboto"/>
                <a:ea typeface="Roboto"/>
                <a:cs typeface="Roboto"/>
                <a:sym typeface="Roboto"/>
              </a:rPr>
              <a:t>c</a:t>
            </a:r>
            <a:r>
              <a:rPr b="1" lang="en" sz="1200">
                <a:solidFill>
                  <a:srgbClr val="000000"/>
                </a:solidFill>
                <a:latin typeface="Roboto"/>
                <a:ea typeface="Roboto"/>
                <a:cs typeface="Roboto"/>
                <a:sym typeface="Roboto"/>
              </a:rPr>
              <a:t>)</a:t>
            </a:r>
            <a:r>
              <a:rPr lang="en" sz="1200">
                <a:solidFill>
                  <a:srgbClr val="000000"/>
                </a:solidFill>
                <a:highlight>
                  <a:srgbClr val="FFFFFF"/>
                </a:highlight>
                <a:latin typeface="Roboto"/>
                <a:ea typeface="Roboto"/>
                <a:cs typeface="Roboto"/>
                <a:sym typeface="Roboto"/>
              </a:rPr>
              <a:t> 3</a:t>
            </a:r>
            <a:endParaRPr sz="1200">
              <a:solidFill>
                <a:srgbClr val="000000"/>
              </a:solidFill>
              <a:highlight>
                <a:srgbClr val="FFFFFF"/>
              </a:highlight>
              <a:latin typeface="Roboto"/>
              <a:ea typeface="Roboto"/>
              <a:cs typeface="Roboto"/>
              <a:sym typeface="Roboto"/>
            </a:endParaRPr>
          </a:p>
          <a:p>
            <a:pPr indent="0" lvl="0" marL="0" rtl="0" algn="l">
              <a:spcBef>
                <a:spcPts val="1600"/>
              </a:spcBef>
              <a:spcAft>
                <a:spcPts val="0"/>
              </a:spcAft>
              <a:buNone/>
            </a:pPr>
            <a:r>
              <a:rPr b="1" lang="en" sz="1200">
                <a:solidFill>
                  <a:srgbClr val="000000"/>
                </a:solidFill>
                <a:latin typeface="Roboto"/>
                <a:ea typeface="Roboto"/>
                <a:cs typeface="Roboto"/>
                <a:sym typeface="Roboto"/>
              </a:rPr>
              <a:t>d)</a:t>
            </a:r>
            <a:r>
              <a:rPr lang="en" sz="1200">
                <a:solidFill>
                  <a:srgbClr val="000000"/>
                </a:solidFill>
                <a:highlight>
                  <a:srgbClr val="FFFFFF"/>
                </a:highlight>
                <a:latin typeface="Roboto"/>
                <a:ea typeface="Roboto"/>
                <a:cs typeface="Roboto"/>
                <a:sym typeface="Roboto"/>
              </a:rPr>
              <a:t> 4</a:t>
            </a:r>
            <a:endParaRPr sz="1200">
              <a:solidFill>
                <a:srgbClr val="000000"/>
              </a:solidFill>
              <a:highlight>
                <a:srgbClr val="FFFFFF"/>
              </a:highlight>
              <a:latin typeface="Roboto"/>
              <a:ea typeface="Roboto"/>
              <a:cs typeface="Roboto"/>
              <a:sym typeface="Roboto"/>
            </a:endParaRPr>
          </a:p>
          <a:p>
            <a:pPr indent="0" lvl="0" marL="0" rtl="0" algn="l">
              <a:spcBef>
                <a:spcPts val="1600"/>
              </a:spcBef>
              <a:spcAft>
                <a:spcPts val="1600"/>
              </a:spcAft>
              <a:buNone/>
            </a:pPr>
            <a:r>
              <a:t/>
            </a:r>
            <a:endParaRPr/>
          </a:p>
        </p:txBody>
      </p:sp>
      <p:pic>
        <p:nvPicPr>
          <p:cNvPr descr="Related image" id="223" name="Google Shape;223;p33"/>
          <p:cNvPicPr preferRelativeResize="0"/>
          <p:nvPr/>
        </p:nvPicPr>
        <p:blipFill rotWithShape="1">
          <a:blip r:embed="rId3">
            <a:alphaModFix/>
          </a:blip>
          <a:srcRect b="23463" l="3789" r="3780" t="21968"/>
          <a:stretch/>
        </p:blipFill>
        <p:spPr>
          <a:xfrm>
            <a:off x="214282" y="160718"/>
            <a:ext cx="1622550" cy="621000"/>
          </a:xfrm>
          <a:prstGeom prst="rect">
            <a:avLst/>
          </a:prstGeom>
          <a:noFill/>
          <a:ln>
            <a:noFill/>
          </a:ln>
        </p:spPr>
      </p:pic>
      <p:sp>
        <p:nvSpPr>
          <p:cNvPr id="224" name="Google Shape;224;p33"/>
          <p:cNvSpPr txBox="1"/>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311700" y="826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stack follows</a:t>
            </a:r>
            <a:endParaRPr/>
          </a:p>
        </p:txBody>
      </p:sp>
      <p:sp>
        <p:nvSpPr>
          <p:cNvPr id="230" name="Google Shape;230;p34"/>
          <p:cNvSpPr txBox="1"/>
          <p:nvPr>
            <p:ph idx="1" type="body"/>
          </p:nvPr>
        </p:nvSpPr>
        <p:spPr>
          <a:xfrm>
            <a:off x="895350" y="1609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555555"/>
                </a:solidFill>
                <a:highlight>
                  <a:srgbClr val="FDFDFD"/>
                </a:highlight>
                <a:latin typeface="Arial"/>
                <a:ea typeface="Arial"/>
                <a:cs typeface="Arial"/>
                <a:sym typeface="Arial"/>
              </a:rPr>
              <a:t>a) FIFO (First In First Out) principle</a:t>
            </a:r>
            <a:endParaRPr sz="1800">
              <a:solidFill>
                <a:srgbClr val="555555"/>
              </a:solidFill>
              <a:highlight>
                <a:srgbClr val="FDFDFD"/>
              </a:highlight>
              <a:latin typeface="Arial"/>
              <a:ea typeface="Arial"/>
              <a:cs typeface="Arial"/>
              <a:sym typeface="Arial"/>
            </a:endParaRPr>
          </a:p>
          <a:p>
            <a:pPr indent="0" lvl="0" marL="0" rtl="0" algn="l">
              <a:spcBef>
                <a:spcPts val="1600"/>
              </a:spcBef>
              <a:spcAft>
                <a:spcPts val="0"/>
              </a:spcAft>
              <a:buNone/>
            </a:pPr>
            <a:r>
              <a:rPr lang="en" sz="1800">
                <a:solidFill>
                  <a:srgbClr val="555555"/>
                </a:solidFill>
                <a:highlight>
                  <a:srgbClr val="FDFDFD"/>
                </a:highlight>
                <a:latin typeface="Arial"/>
                <a:ea typeface="Arial"/>
                <a:cs typeface="Arial"/>
                <a:sym typeface="Arial"/>
              </a:rPr>
              <a:t>b) LIFO (Last In First Out) principle</a:t>
            </a:r>
            <a:endParaRPr sz="1800">
              <a:solidFill>
                <a:srgbClr val="555555"/>
              </a:solidFill>
              <a:highlight>
                <a:srgbClr val="FDFDFD"/>
              </a:highlight>
              <a:latin typeface="Arial"/>
              <a:ea typeface="Arial"/>
              <a:cs typeface="Arial"/>
              <a:sym typeface="Arial"/>
            </a:endParaRPr>
          </a:p>
          <a:p>
            <a:pPr indent="0" lvl="0" marL="0" rtl="0" algn="l">
              <a:spcBef>
                <a:spcPts val="1600"/>
              </a:spcBef>
              <a:spcAft>
                <a:spcPts val="0"/>
              </a:spcAft>
              <a:buNone/>
            </a:pPr>
            <a:r>
              <a:rPr lang="en" sz="1800">
                <a:solidFill>
                  <a:srgbClr val="555555"/>
                </a:solidFill>
                <a:highlight>
                  <a:srgbClr val="FDFDFD"/>
                </a:highlight>
                <a:latin typeface="Arial"/>
                <a:ea typeface="Arial"/>
                <a:cs typeface="Arial"/>
                <a:sym typeface="Arial"/>
              </a:rPr>
              <a:t>c) Ordered array</a:t>
            </a:r>
            <a:endParaRPr sz="1800">
              <a:solidFill>
                <a:srgbClr val="555555"/>
              </a:solidFill>
              <a:highlight>
                <a:srgbClr val="FDFDFD"/>
              </a:highlight>
              <a:latin typeface="Arial"/>
              <a:ea typeface="Arial"/>
              <a:cs typeface="Arial"/>
              <a:sym typeface="Arial"/>
            </a:endParaRPr>
          </a:p>
          <a:p>
            <a:pPr indent="0" lvl="0" marL="0" rtl="0" algn="l">
              <a:spcBef>
                <a:spcPts val="1600"/>
              </a:spcBef>
              <a:spcAft>
                <a:spcPts val="1600"/>
              </a:spcAft>
              <a:buNone/>
            </a:pPr>
            <a:r>
              <a:rPr lang="en" sz="1800">
                <a:solidFill>
                  <a:srgbClr val="555555"/>
                </a:solidFill>
                <a:highlight>
                  <a:srgbClr val="FDFDFD"/>
                </a:highlight>
                <a:latin typeface="Arial"/>
                <a:ea typeface="Arial"/>
                <a:cs typeface="Arial"/>
                <a:sym typeface="Arial"/>
              </a:rPr>
              <a:t>d) Linear tree</a:t>
            </a:r>
            <a:endParaRPr sz="1800"/>
          </a:p>
        </p:txBody>
      </p:sp>
      <p:pic>
        <p:nvPicPr>
          <p:cNvPr descr="Related image" id="231" name="Google Shape;231;p34"/>
          <p:cNvPicPr preferRelativeResize="0"/>
          <p:nvPr/>
        </p:nvPicPr>
        <p:blipFill rotWithShape="1">
          <a:blip r:embed="rId3">
            <a:alphaModFix/>
          </a:blip>
          <a:srcRect b="23463" l="3789" r="3780" t="21968"/>
          <a:stretch/>
        </p:blipFill>
        <p:spPr>
          <a:xfrm>
            <a:off x="214282" y="160718"/>
            <a:ext cx="1622550" cy="621000"/>
          </a:xfrm>
          <a:prstGeom prst="rect">
            <a:avLst/>
          </a:prstGeom>
          <a:noFill/>
          <a:ln>
            <a:noFill/>
          </a:ln>
        </p:spPr>
      </p:pic>
      <p:sp>
        <p:nvSpPr>
          <p:cNvPr id="232" name="Google Shape;232;p34"/>
          <p:cNvSpPr txBox="1"/>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 </a:t>
            </a:r>
            <a:endParaRPr/>
          </a:p>
        </p:txBody>
      </p:sp>
      <p:sp>
        <p:nvSpPr>
          <p:cNvPr id="238" name="Google Shape;238;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Kindly add book and Internet resource links </a:t>
            </a:r>
            <a:endParaRPr/>
          </a:p>
        </p:txBody>
      </p:sp>
      <p:sp>
        <p:nvSpPr>
          <p:cNvPr id="239" name="Google Shape;239;p35"/>
          <p:cNvSpPr txBox="1"/>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pic>
        <p:nvPicPr>
          <p:cNvPr descr="Related image" id="240" name="Google Shape;240;p35"/>
          <p:cNvPicPr preferRelativeResize="0"/>
          <p:nvPr/>
        </p:nvPicPr>
        <p:blipFill rotWithShape="1">
          <a:blip r:embed="rId3">
            <a:alphaModFix/>
          </a:blip>
          <a:srcRect b="23463" l="3789" r="3780" t="21968"/>
          <a:stretch/>
        </p:blipFill>
        <p:spPr>
          <a:xfrm>
            <a:off x="214282" y="160718"/>
            <a:ext cx="1622550" cy="621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Structure</a:t>
            </a:r>
            <a:endParaRPr/>
          </a:p>
        </p:txBody>
      </p:sp>
      <p:sp>
        <p:nvSpPr>
          <p:cNvPr id="72" name="Google Shape;72;p15"/>
          <p:cNvSpPr txBox="1"/>
          <p:nvPr>
            <p:ph idx="1" type="body"/>
          </p:nvPr>
        </p:nvSpPr>
        <p:spPr>
          <a:xfrm>
            <a:off x="819150" y="1609725"/>
            <a:ext cx="7505700" cy="24480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t>Data Structure  is all about how you can organize/structure your data so that you can store it and use it efficiently.</a:t>
            </a:r>
            <a:endParaRPr sz="1800"/>
          </a:p>
          <a:p>
            <a:pPr indent="0" lvl="0" marL="914400" rtl="0" algn="l">
              <a:lnSpc>
                <a:spcPct val="150000"/>
              </a:lnSpc>
              <a:spcBef>
                <a:spcPts val="1600"/>
              </a:spcBef>
              <a:spcAft>
                <a:spcPts val="1600"/>
              </a:spcAft>
              <a:buNone/>
            </a:pPr>
            <a:r>
              <a:t/>
            </a:r>
            <a:endParaRPr/>
          </a:p>
        </p:txBody>
      </p:sp>
      <p:pic>
        <p:nvPicPr>
          <p:cNvPr descr="Related image" id="73" name="Google Shape;73;p15"/>
          <p:cNvPicPr preferRelativeResize="0"/>
          <p:nvPr/>
        </p:nvPicPr>
        <p:blipFill rotWithShape="1">
          <a:blip r:embed="rId3">
            <a:alphaModFix/>
          </a:blip>
          <a:srcRect b="23463" l="3789" r="3780" t="21968"/>
          <a:stretch/>
        </p:blipFill>
        <p:spPr>
          <a:xfrm>
            <a:off x="214282" y="160718"/>
            <a:ext cx="1622550" cy="621000"/>
          </a:xfrm>
          <a:prstGeom prst="rect">
            <a:avLst/>
          </a:prstGeom>
          <a:noFill/>
          <a:ln>
            <a:noFill/>
          </a:ln>
        </p:spPr>
      </p:pic>
      <p:sp>
        <p:nvSpPr>
          <p:cNvPr id="74" name="Google Shape;74;p15"/>
          <p:cNvSpPr txBox="1"/>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 Data Structure</a:t>
            </a:r>
            <a:endParaRPr/>
          </a:p>
        </p:txBody>
      </p:sp>
      <p:sp>
        <p:nvSpPr>
          <p:cNvPr id="80" name="Google Shape;80;p16"/>
          <p:cNvSpPr txBox="1"/>
          <p:nvPr>
            <p:ph idx="1" type="body"/>
          </p:nvPr>
        </p:nvSpPr>
        <p:spPr>
          <a:xfrm>
            <a:off x="845100" y="1533475"/>
            <a:ext cx="7856400" cy="30981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Char char="●"/>
            </a:pPr>
            <a:r>
              <a:rPr lang="en" sz="1400"/>
              <a:t>Human requirements with computers are going to complex day by day. To solve the complex requirements in efficient way we need this study.</a:t>
            </a:r>
            <a:endParaRPr sz="1400"/>
          </a:p>
          <a:p>
            <a:pPr indent="-317500" lvl="0" marL="457200" rtl="0" algn="just">
              <a:lnSpc>
                <a:spcPct val="150000"/>
              </a:lnSpc>
              <a:spcBef>
                <a:spcPts val="0"/>
              </a:spcBef>
              <a:spcAft>
                <a:spcPts val="0"/>
              </a:spcAft>
              <a:buSzPts val="1400"/>
              <a:buChar char="●"/>
            </a:pPr>
            <a:r>
              <a:rPr lang="en" sz="1400"/>
              <a:t>Provide fastest solution of human requirements.</a:t>
            </a:r>
            <a:endParaRPr sz="1400"/>
          </a:p>
          <a:p>
            <a:pPr indent="-317500" lvl="0" marL="457200" rtl="0" algn="just">
              <a:lnSpc>
                <a:spcPct val="150000"/>
              </a:lnSpc>
              <a:spcBef>
                <a:spcPts val="0"/>
              </a:spcBef>
              <a:spcAft>
                <a:spcPts val="0"/>
              </a:spcAft>
              <a:buSzPts val="1400"/>
              <a:buChar char="●"/>
            </a:pPr>
            <a:r>
              <a:rPr lang="en" sz="1400"/>
              <a:t>Provide efficient solution of complex problem.</a:t>
            </a:r>
            <a:endParaRPr sz="1400"/>
          </a:p>
          <a:p>
            <a:pPr indent="-317500" lvl="1" marL="914400" rtl="0" algn="just">
              <a:lnSpc>
                <a:spcPct val="150000"/>
              </a:lnSpc>
              <a:spcBef>
                <a:spcPts val="0"/>
              </a:spcBef>
              <a:spcAft>
                <a:spcPts val="0"/>
              </a:spcAft>
              <a:buSzPts val="1400"/>
              <a:buChar char="○"/>
            </a:pPr>
            <a:r>
              <a:rPr lang="en" sz="1400"/>
              <a:t>Space</a:t>
            </a:r>
            <a:endParaRPr sz="1400"/>
          </a:p>
          <a:p>
            <a:pPr indent="-317500" lvl="1" marL="914400" rtl="0" algn="just">
              <a:lnSpc>
                <a:spcPct val="150000"/>
              </a:lnSpc>
              <a:spcBef>
                <a:spcPts val="0"/>
              </a:spcBef>
              <a:spcAft>
                <a:spcPts val="0"/>
              </a:spcAft>
              <a:buSzPts val="1400"/>
              <a:buChar char="○"/>
            </a:pPr>
            <a:r>
              <a:rPr lang="en" sz="1400"/>
              <a:t>Time</a:t>
            </a:r>
            <a:endParaRPr sz="1400"/>
          </a:p>
        </p:txBody>
      </p:sp>
      <p:pic>
        <p:nvPicPr>
          <p:cNvPr descr="Related image" id="81" name="Google Shape;81;p16"/>
          <p:cNvPicPr preferRelativeResize="0"/>
          <p:nvPr/>
        </p:nvPicPr>
        <p:blipFill rotWithShape="1">
          <a:blip r:embed="rId3">
            <a:alphaModFix/>
          </a:blip>
          <a:srcRect b="23463" l="3789" r="3780" t="21968"/>
          <a:stretch/>
        </p:blipFill>
        <p:spPr>
          <a:xfrm>
            <a:off x="214282" y="160718"/>
            <a:ext cx="1622550" cy="621000"/>
          </a:xfrm>
          <a:prstGeom prst="rect">
            <a:avLst/>
          </a:prstGeom>
          <a:noFill/>
          <a:ln>
            <a:noFill/>
          </a:ln>
        </p:spPr>
      </p:pic>
      <p:sp>
        <p:nvSpPr>
          <p:cNvPr id="82" name="Google Shape;82;p16"/>
          <p:cNvSpPr txBox="1"/>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7"/>
          <p:cNvPicPr preferRelativeResize="0"/>
          <p:nvPr/>
        </p:nvPicPr>
        <p:blipFill>
          <a:blip r:embed="rId3">
            <a:alphaModFix/>
          </a:blip>
          <a:stretch>
            <a:fillRect/>
          </a:stretch>
        </p:blipFill>
        <p:spPr>
          <a:xfrm>
            <a:off x="4038600" y="838200"/>
            <a:ext cx="4432566" cy="1821775"/>
          </a:xfrm>
          <a:prstGeom prst="rect">
            <a:avLst/>
          </a:prstGeom>
          <a:noFill/>
          <a:ln>
            <a:noFill/>
          </a:ln>
        </p:spPr>
      </p:pic>
      <p:sp>
        <p:nvSpPr>
          <p:cNvPr id="88" name="Google Shape;88;p17"/>
          <p:cNvSpPr txBox="1"/>
          <p:nvPr>
            <p:ph idx="1" type="body"/>
          </p:nvPr>
        </p:nvSpPr>
        <p:spPr>
          <a:xfrm>
            <a:off x="513125" y="1903675"/>
            <a:ext cx="8241300" cy="195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3A3A3A"/>
              </a:solidFill>
              <a:latin typeface="Arial"/>
              <a:ea typeface="Arial"/>
              <a:cs typeface="Arial"/>
              <a:sym typeface="Arial"/>
            </a:endParaRPr>
          </a:p>
          <a:p>
            <a:pPr indent="-317500" lvl="0" marL="457200" rtl="0" algn="l">
              <a:spcBef>
                <a:spcPts val="3400"/>
              </a:spcBef>
              <a:spcAft>
                <a:spcPts val="0"/>
              </a:spcAft>
              <a:buClr>
                <a:srgbClr val="3A3A3A"/>
              </a:buClr>
              <a:buSzPts val="1400"/>
              <a:buFont typeface="Arial"/>
              <a:buChar char="●"/>
            </a:pPr>
            <a:r>
              <a:rPr b="1" lang="en" sz="1400">
                <a:solidFill>
                  <a:srgbClr val="3A3A3A"/>
                </a:solidFill>
                <a:latin typeface="Arial"/>
                <a:ea typeface="Arial"/>
                <a:cs typeface="Arial"/>
                <a:sym typeface="Arial"/>
              </a:rPr>
              <a:t>Record:</a:t>
            </a:r>
            <a:r>
              <a:rPr lang="en" sz="1400">
                <a:solidFill>
                  <a:srgbClr val="3A3A3A"/>
                </a:solidFill>
                <a:latin typeface="Arial"/>
                <a:ea typeface="Arial"/>
                <a:cs typeface="Arial"/>
                <a:sym typeface="Arial"/>
              </a:rPr>
              <a:t> It is a collection of data items. In the figure, data items like student Roll No., Name, Class, Age, Grade, etc. form a record together.</a:t>
            </a:r>
            <a:endParaRPr sz="1400">
              <a:solidFill>
                <a:srgbClr val="3A3A3A"/>
              </a:solidFill>
              <a:latin typeface="Arial"/>
              <a:ea typeface="Arial"/>
              <a:cs typeface="Arial"/>
              <a:sym typeface="Arial"/>
            </a:endParaRPr>
          </a:p>
          <a:p>
            <a:pPr indent="-317500" lvl="0" marL="457200" rtl="0" algn="l">
              <a:spcBef>
                <a:spcPts val="0"/>
              </a:spcBef>
              <a:spcAft>
                <a:spcPts val="0"/>
              </a:spcAft>
              <a:buClr>
                <a:srgbClr val="3A3A3A"/>
              </a:buClr>
              <a:buSzPts val="1400"/>
              <a:buFont typeface="Arial"/>
              <a:buChar char="●"/>
            </a:pPr>
            <a:r>
              <a:rPr b="1" lang="en" sz="1400">
                <a:solidFill>
                  <a:srgbClr val="3A3A3A"/>
                </a:solidFill>
                <a:latin typeface="Arial"/>
                <a:ea typeface="Arial"/>
                <a:cs typeface="Arial"/>
                <a:sym typeface="Arial"/>
              </a:rPr>
              <a:t>Entity: </a:t>
            </a:r>
            <a:r>
              <a:rPr lang="en" sz="1400">
                <a:solidFill>
                  <a:srgbClr val="3A3A3A"/>
                </a:solidFill>
                <a:latin typeface="Arial"/>
                <a:ea typeface="Arial"/>
                <a:cs typeface="Arial"/>
                <a:sym typeface="Arial"/>
              </a:rPr>
              <a:t>It is a class of records. In the figure, the student is an entity.</a:t>
            </a:r>
            <a:endParaRPr sz="1400">
              <a:solidFill>
                <a:srgbClr val="3A3A3A"/>
              </a:solidFill>
              <a:latin typeface="Arial"/>
              <a:ea typeface="Arial"/>
              <a:cs typeface="Arial"/>
              <a:sym typeface="Arial"/>
            </a:endParaRPr>
          </a:p>
          <a:p>
            <a:pPr indent="-317500" lvl="0" marL="457200" rtl="0" algn="l">
              <a:spcBef>
                <a:spcPts val="0"/>
              </a:spcBef>
              <a:spcAft>
                <a:spcPts val="0"/>
              </a:spcAft>
              <a:buClr>
                <a:srgbClr val="3A3A3A"/>
              </a:buClr>
              <a:buSzPts val="1400"/>
              <a:buFont typeface="Arial"/>
              <a:buChar char="●"/>
            </a:pPr>
            <a:r>
              <a:rPr b="1" lang="en" sz="1400">
                <a:solidFill>
                  <a:srgbClr val="3A3A3A"/>
                </a:solidFill>
                <a:latin typeface="Arial"/>
                <a:ea typeface="Arial"/>
                <a:cs typeface="Arial"/>
                <a:sym typeface="Arial"/>
              </a:rPr>
              <a:t>Attribute or field:</a:t>
            </a:r>
            <a:r>
              <a:rPr lang="en" sz="1400">
                <a:solidFill>
                  <a:srgbClr val="3A3A3A"/>
                </a:solidFill>
                <a:latin typeface="Arial"/>
                <a:ea typeface="Arial"/>
                <a:cs typeface="Arial"/>
                <a:sym typeface="Arial"/>
              </a:rPr>
              <a:t> Properties of an entity are called attributes and each field represents an attribute.</a:t>
            </a:r>
            <a:endParaRPr sz="1400">
              <a:solidFill>
                <a:srgbClr val="3A3A3A"/>
              </a:solidFill>
              <a:latin typeface="Arial"/>
              <a:ea typeface="Arial"/>
              <a:cs typeface="Arial"/>
              <a:sym typeface="Arial"/>
            </a:endParaRPr>
          </a:p>
          <a:p>
            <a:pPr indent="-317500" lvl="0" marL="457200" rtl="0" algn="l">
              <a:spcBef>
                <a:spcPts val="0"/>
              </a:spcBef>
              <a:spcAft>
                <a:spcPts val="0"/>
              </a:spcAft>
              <a:buClr>
                <a:srgbClr val="3A3A3A"/>
              </a:buClr>
              <a:buSzPts val="1400"/>
              <a:buFont typeface="Arial"/>
              <a:buChar char="●"/>
            </a:pPr>
            <a:r>
              <a:rPr b="1" lang="en" sz="1400">
                <a:solidFill>
                  <a:srgbClr val="3A3A3A"/>
                </a:solidFill>
                <a:latin typeface="Arial"/>
                <a:ea typeface="Arial"/>
                <a:cs typeface="Arial"/>
                <a:sym typeface="Arial"/>
              </a:rPr>
              <a:t>File:</a:t>
            </a:r>
            <a:r>
              <a:rPr lang="en" sz="1400">
                <a:solidFill>
                  <a:srgbClr val="3A3A3A"/>
                </a:solidFill>
                <a:latin typeface="Arial"/>
                <a:ea typeface="Arial"/>
                <a:cs typeface="Arial"/>
                <a:sym typeface="Arial"/>
              </a:rPr>
              <a:t> A file is a collection of records. In the above example, a student entity can have thousands of records. Thus a file will contain all these records.</a:t>
            </a:r>
            <a:endParaRPr sz="1400"/>
          </a:p>
        </p:txBody>
      </p:sp>
      <p:sp>
        <p:nvSpPr>
          <p:cNvPr id="89" name="Google Shape;89;p17"/>
          <p:cNvSpPr txBox="1"/>
          <p:nvPr>
            <p:ph type="title"/>
          </p:nvPr>
        </p:nvSpPr>
        <p:spPr>
          <a:xfrm>
            <a:off x="819150" y="3122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Basic Terminology</a:t>
            </a:r>
            <a:endParaRPr/>
          </a:p>
        </p:txBody>
      </p:sp>
      <p:sp>
        <p:nvSpPr>
          <p:cNvPr id="90" name="Google Shape;90;p17"/>
          <p:cNvSpPr txBox="1"/>
          <p:nvPr/>
        </p:nvSpPr>
        <p:spPr>
          <a:xfrm>
            <a:off x="533400" y="838200"/>
            <a:ext cx="3505200" cy="17334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rgbClr val="3A3A3A"/>
              </a:buClr>
              <a:buSzPts val="1400"/>
              <a:buFont typeface="Arial"/>
              <a:buChar char="●"/>
            </a:pPr>
            <a:r>
              <a:rPr b="1" lang="en">
                <a:solidFill>
                  <a:srgbClr val="3A3A3A"/>
                </a:solidFill>
              </a:rPr>
              <a:t>Data:</a:t>
            </a:r>
            <a:r>
              <a:rPr lang="en">
                <a:solidFill>
                  <a:srgbClr val="3A3A3A"/>
                </a:solidFill>
              </a:rPr>
              <a:t> Data are values or set of values.  In the figure, student Roll No. can be data.</a:t>
            </a:r>
            <a:endParaRPr>
              <a:solidFill>
                <a:srgbClr val="3A3A3A"/>
              </a:solidFill>
            </a:endParaRPr>
          </a:p>
          <a:p>
            <a:pPr indent="-317500" lvl="0" marL="457200" rtl="0" algn="just">
              <a:lnSpc>
                <a:spcPct val="115000"/>
              </a:lnSpc>
              <a:spcBef>
                <a:spcPts val="0"/>
              </a:spcBef>
              <a:spcAft>
                <a:spcPts val="0"/>
              </a:spcAft>
              <a:buClr>
                <a:srgbClr val="3A3A3A"/>
              </a:buClr>
              <a:buSzPts val="1400"/>
              <a:buFont typeface="Arial"/>
              <a:buChar char="●"/>
            </a:pPr>
            <a:r>
              <a:rPr b="1" lang="en">
                <a:solidFill>
                  <a:srgbClr val="3A3A3A"/>
                </a:solidFill>
              </a:rPr>
              <a:t>Group item:</a:t>
            </a:r>
            <a:r>
              <a:rPr lang="en">
                <a:solidFill>
                  <a:srgbClr val="3A3A3A"/>
                </a:solidFill>
              </a:rPr>
              <a:t> This is the data item that has more than one sub-items. In the figure, Student_name has First Name and Last Name.</a:t>
            </a:r>
            <a:endParaRPr>
              <a:solidFill>
                <a:srgbClr val="3A3A3A"/>
              </a:solidFill>
            </a:endParaRPr>
          </a:p>
        </p:txBody>
      </p:sp>
      <p:pic>
        <p:nvPicPr>
          <p:cNvPr descr="Related image" id="91" name="Google Shape;91;p17"/>
          <p:cNvPicPr preferRelativeResize="0"/>
          <p:nvPr/>
        </p:nvPicPr>
        <p:blipFill rotWithShape="1">
          <a:blip r:embed="rId4">
            <a:alphaModFix/>
          </a:blip>
          <a:srcRect b="23463" l="3789" r="3780" t="21968"/>
          <a:stretch/>
        </p:blipFill>
        <p:spPr>
          <a:xfrm>
            <a:off x="214282" y="160718"/>
            <a:ext cx="1622550" cy="621000"/>
          </a:xfrm>
          <a:prstGeom prst="rect">
            <a:avLst/>
          </a:prstGeom>
          <a:noFill/>
          <a:ln>
            <a:noFill/>
          </a:ln>
        </p:spPr>
      </p:pic>
      <p:sp>
        <p:nvSpPr>
          <p:cNvPr id="92" name="Google Shape;92;p17"/>
          <p:cNvSpPr txBox="1"/>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1073700" y="368825"/>
            <a:ext cx="7108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Classification of Data Structure</a:t>
            </a:r>
            <a:endParaRPr/>
          </a:p>
        </p:txBody>
      </p:sp>
      <p:sp>
        <p:nvSpPr>
          <p:cNvPr id="98" name="Google Shape;98;p18"/>
          <p:cNvSpPr txBox="1"/>
          <p:nvPr>
            <p:ph idx="1" type="body"/>
          </p:nvPr>
        </p:nvSpPr>
        <p:spPr>
          <a:xfrm>
            <a:off x="653250" y="1164475"/>
            <a:ext cx="7688700" cy="2607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400"/>
              <a:t>Simple Data Structure:</a:t>
            </a:r>
            <a:r>
              <a:rPr lang="en" sz="1400"/>
              <a:t> It can be constructed with the help of primitive data structure. A primitive data structure used to represent the standard data types of any one of the computer languages. </a:t>
            </a:r>
            <a:endParaRPr sz="1400"/>
          </a:p>
          <a:p>
            <a:pPr indent="0" lvl="0" marL="0" rtl="0" algn="just">
              <a:spcBef>
                <a:spcPts val="1600"/>
              </a:spcBef>
              <a:spcAft>
                <a:spcPts val="1600"/>
              </a:spcAft>
              <a:buNone/>
            </a:pPr>
            <a:r>
              <a:rPr b="1" lang="en" sz="1400"/>
              <a:t>Compound Data Structure:</a:t>
            </a:r>
            <a:r>
              <a:rPr lang="en" sz="1400"/>
              <a:t> It can be constructed with the help of any one of the primitive data structure and it is having a specific functionality.It can be designed by user. It can be classified as Linear and Non-Linear Data Structure.</a:t>
            </a:r>
            <a:endParaRPr sz="1400"/>
          </a:p>
        </p:txBody>
      </p:sp>
      <p:pic>
        <p:nvPicPr>
          <p:cNvPr descr="Related image" id="99" name="Google Shape;99;p18"/>
          <p:cNvPicPr preferRelativeResize="0"/>
          <p:nvPr/>
        </p:nvPicPr>
        <p:blipFill rotWithShape="1">
          <a:blip r:embed="rId3">
            <a:alphaModFix/>
          </a:blip>
          <a:srcRect b="23463" l="3789" r="3780" t="21968"/>
          <a:stretch/>
        </p:blipFill>
        <p:spPr>
          <a:xfrm>
            <a:off x="214282" y="160718"/>
            <a:ext cx="1622550" cy="621000"/>
          </a:xfrm>
          <a:prstGeom prst="rect">
            <a:avLst/>
          </a:prstGeom>
          <a:noFill/>
          <a:ln>
            <a:noFill/>
          </a:ln>
        </p:spPr>
      </p:pic>
      <p:sp>
        <p:nvSpPr>
          <p:cNvPr id="100" name="Google Shape;100;p18"/>
          <p:cNvSpPr txBox="1"/>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729450" y="3280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Classification of Data Structure</a:t>
            </a:r>
            <a:endParaRPr/>
          </a:p>
        </p:txBody>
      </p:sp>
      <p:sp>
        <p:nvSpPr>
          <p:cNvPr id="106" name="Google Shape;106;p19"/>
          <p:cNvSpPr txBox="1"/>
          <p:nvPr>
            <p:ph idx="1" type="body"/>
          </p:nvPr>
        </p:nvSpPr>
        <p:spPr>
          <a:xfrm>
            <a:off x="729450" y="1012075"/>
            <a:ext cx="7688700" cy="3756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400" u="sng">
                <a:solidFill>
                  <a:srgbClr val="3A3A3A"/>
                </a:solidFill>
              </a:rPr>
              <a:t>Linear Data </a:t>
            </a:r>
            <a:r>
              <a:rPr b="1" lang="en" sz="1400" u="sng">
                <a:solidFill>
                  <a:srgbClr val="3A3A3A"/>
                </a:solidFill>
              </a:rPr>
              <a:t>Structures</a:t>
            </a:r>
            <a:r>
              <a:rPr b="1" lang="en" sz="1400" u="sng">
                <a:solidFill>
                  <a:srgbClr val="3A3A3A"/>
                </a:solidFill>
              </a:rPr>
              <a:t>:</a:t>
            </a:r>
            <a:r>
              <a:rPr lang="en" sz="1400">
                <a:solidFill>
                  <a:srgbClr val="3A3A3A"/>
                </a:solidFill>
              </a:rPr>
              <a:t> Linear data structures have all their elements arranged in a linear or sequential fashion. Each element in a linear data structure has a predecessor (previous element) and a successor (next element)</a:t>
            </a:r>
            <a:endParaRPr sz="1400">
              <a:solidFill>
                <a:srgbClr val="3A3A3A"/>
              </a:solidFill>
            </a:endParaRPr>
          </a:p>
          <a:p>
            <a:pPr indent="0" lvl="0" marL="0" rtl="0" algn="just">
              <a:spcBef>
                <a:spcPts val="1600"/>
              </a:spcBef>
              <a:spcAft>
                <a:spcPts val="0"/>
              </a:spcAft>
              <a:buNone/>
            </a:pPr>
            <a:r>
              <a:rPr lang="en" sz="1400">
                <a:solidFill>
                  <a:srgbClr val="3A3A3A"/>
                </a:solidFill>
              </a:rPr>
              <a:t>Linear data structures are further divided into </a:t>
            </a:r>
            <a:r>
              <a:rPr b="1" lang="en" sz="1400">
                <a:solidFill>
                  <a:srgbClr val="980000"/>
                </a:solidFill>
              </a:rPr>
              <a:t>static</a:t>
            </a:r>
            <a:r>
              <a:rPr b="1" lang="en" sz="1400">
                <a:solidFill>
                  <a:srgbClr val="3A3A3A"/>
                </a:solidFill>
              </a:rPr>
              <a:t> </a:t>
            </a:r>
            <a:r>
              <a:rPr lang="en" sz="1400">
                <a:solidFill>
                  <a:srgbClr val="3A3A3A"/>
                </a:solidFill>
              </a:rPr>
              <a:t>and </a:t>
            </a:r>
            <a:r>
              <a:rPr b="1" lang="en" sz="1400">
                <a:solidFill>
                  <a:srgbClr val="980000"/>
                </a:solidFill>
              </a:rPr>
              <a:t>dynamic</a:t>
            </a:r>
            <a:r>
              <a:rPr lang="en" sz="1400">
                <a:solidFill>
                  <a:srgbClr val="3A3A3A"/>
                </a:solidFill>
              </a:rPr>
              <a:t> data structures. Static data structures usually have a fixed size and once their size is declared at compile time it cannot be changed. Dynamic data structures can change their size dynamically and accommodate themselves.</a:t>
            </a:r>
            <a:endParaRPr sz="1400">
              <a:solidFill>
                <a:srgbClr val="3A3A3A"/>
              </a:solidFill>
            </a:endParaRPr>
          </a:p>
          <a:p>
            <a:pPr indent="0" lvl="0" marL="0" rtl="0" algn="just">
              <a:spcBef>
                <a:spcPts val="1600"/>
              </a:spcBef>
              <a:spcAft>
                <a:spcPts val="0"/>
              </a:spcAft>
              <a:buNone/>
            </a:pPr>
            <a:r>
              <a:rPr b="1" lang="en" sz="1400">
                <a:solidFill>
                  <a:srgbClr val="3A3A3A"/>
                </a:solidFill>
              </a:rPr>
              <a:t>The most popular example of linear static data structure is an array.</a:t>
            </a:r>
            <a:endParaRPr b="1" sz="1400">
              <a:solidFill>
                <a:srgbClr val="3A3A3A"/>
              </a:solidFill>
            </a:endParaRPr>
          </a:p>
          <a:p>
            <a:pPr indent="0" lvl="0" marL="0" rtl="0" algn="just">
              <a:spcBef>
                <a:spcPts val="1600"/>
              </a:spcBef>
              <a:spcAft>
                <a:spcPts val="0"/>
              </a:spcAft>
              <a:buClr>
                <a:schemeClr val="dk1"/>
              </a:buClr>
              <a:buSzPts val="1100"/>
              <a:buFont typeface="Arial"/>
              <a:buNone/>
            </a:pPr>
            <a:r>
              <a:rPr b="1" lang="en" sz="1400" u="sng"/>
              <a:t>Non-Linear Data Structures</a:t>
            </a:r>
            <a:r>
              <a:rPr lang="en" sz="1400" u="sng"/>
              <a:t>:</a:t>
            </a:r>
            <a:r>
              <a:rPr lang="en" sz="1400">
                <a:solidFill>
                  <a:srgbClr val="3A3A3A"/>
                </a:solidFill>
              </a:rPr>
              <a:t> In this data is not arranged sequentially, instead, it is arranged in a non-linear fashion. Elements are connected to each other in a non-linear arrangement.</a:t>
            </a:r>
            <a:endParaRPr sz="1400">
              <a:solidFill>
                <a:srgbClr val="3A3A3A"/>
              </a:solidFill>
            </a:endParaRPr>
          </a:p>
          <a:p>
            <a:pPr indent="0" lvl="0" marL="0" rtl="0" algn="just">
              <a:spcBef>
                <a:spcPts val="1600"/>
              </a:spcBef>
              <a:spcAft>
                <a:spcPts val="0"/>
              </a:spcAft>
              <a:buClr>
                <a:schemeClr val="dk1"/>
              </a:buClr>
              <a:buSzPts val="1100"/>
              <a:buFont typeface="Arial"/>
              <a:buNone/>
            </a:pPr>
            <a:r>
              <a:rPr b="1" lang="en" sz="1400">
                <a:solidFill>
                  <a:srgbClr val="3A3A3A"/>
                </a:solidFill>
              </a:rPr>
              <a:t>Non-linear data structures are Trees and Graphs.</a:t>
            </a:r>
            <a:endParaRPr sz="1400"/>
          </a:p>
          <a:p>
            <a:pPr indent="0" lvl="0" marL="0" rtl="0" algn="just">
              <a:spcBef>
                <a:spcPts val="1600"/>
              </a:spcBef>
              <a:spcAft>
                <a:spcPts val="1600"/>
              </a:spcAft>
              <a:buNone/>
            </a:pPr>
            <a:r>
              <a:t/>
            </a:r>
            <a:endParaRPr sz="1400"/>
          </a:p>
        </p:txBody>
      </p:sp>
      <p:pic>
        <p:nvPicPr>
          <p:cNvPr descr="Related image" id="107" name="Google Shape;107;p19"/>
          <p:cNvPicPr preferRelativeResize="0"/>
          <p:nvPr/>
        </p:nvPicPr>
        <p:blipFill rotWithShape="1">
          <a:blip r:embed="rId3">
            <a:alphaModFix/>
          </a:blip>
          <a:srcRect b="23463" l="3789" r="3780" t="21968"/>
          <a:stretch/>
        </p:blipFill>
        <p:spPr>
          <a:xfrm>
            <a:off x="214282" y="160718"/>
            <a:ext cx="1622550" cy="621000"/>
          </a:xfrm>
          <a:prstGeom prst="rect">
            <a:avLst/>
          </a:prstGeom>
          <a:noFill/>
          <a:ln>
            <a:noFill/>
          </a:ln>
        </p:spPr>
      </p:pic>
      <p:sp>
        <p:nvSpPr>
          <p:cNvPr id="108" name="Google Shape;108;p19"/>
          <p:cNvSpPr txBox="1"/>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0"/>
          <p:cNvPicPr preferRelativeResize="0"/>
          <p:nvPr/>
        </p:nvPicPr>
        <p:blipFill>
          <a:blip r:embed="rId3">
            <a:alphaModFix/>
          </a:blip>
          <a:stretch>
            <a:fillRect/>
          </a:stretch>
        </p:blipFill>
        <p:spPr>
          <a:xfrm>
            <a:off x="723425" y="482275"/>
            <a:ext cx="7493525" cy="4310850"/>
          </a:xfrm>
          <a:prstGeom prst="rect">
            <a:avLst/>
          </a:prstGeom>
          <a:noFill/>
          <a:ln>
            <a:noFill/>
          </a:ln>
        </p:spPr>
      </p:pic>
      <p:pic>
        <p:nvPicPr>
          <p:cNvPr descr="Related image" id="114" name="Google Shape;114;p20"/>
          <p:cNvPicPr preferRelativeResize="0"/>
          <p:nvPr/>
        </p:nvPicPr>
        <p:blipFill rotWithShape="1">
          <a:blip r:embed="rId4">
            <a:alphaModFix/>
          </a:blip>
          <a:srcRect b="23463" l="3789" r="3780" t="21968"/>
          <a:stretch/>
        </p:blipFill>
        <p:spPr>
          <a:xfrm>
            <a:off x="214282" y="160718"/>
            <a:ext cx="1622550" cy="621000"/>
          </a:xfrm>
          <a:prstGeom prst="rect">
            <a:avLst/>
          </a:prstGeom>
          <a:noFill/>
          <a:ln>
            <a:noFill/>
          </a:ln>
        </p:spPr>
      </p:pic>
      <p:sp>
        <p:nvSpPr>
          <p:cNvPr id="115" name="Google Shape;115;p20"/>
          <p:cNvSpPr txBox="1"/>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729450" y="709050"/>
            <a:ext cx="8189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Operation on Linear/Non-Linear Data Structure</a:t>
            </a:r>
            <a:endParaRPr/>
          </a:p>
        </p:txBody>
      </p:sp>
      <p:sp>
        <p:nvSpPr>
          <p:cNvPr id="121" name="Google Shape;121;p21"/>
          <p:cNvSpPr txBox="1"/>
          <p:nvPr>
            <p:ph idx="1" type="body"/>
          </p:nvPr>
        </p:nvSpPr>
        <p:spPr>
          <a:xfrm>
            <a:off x="577050" y="1469275"/>
            <a:ext cx="7688700" cy="29493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rgbClr val="3A3A3A"/>
              </a:buClr>
              <a:buSzPts val="1400"/>
              <a:buFont typeface="Arial"/>
              <a:buChar char="●"/>
            </a:pPr>
            <a:r>
              <a:rPr b="1" lang="en" sz="1400">
                <a:solidFill>
                  <a:srgbClr val="3A3A3A"/>
                </a:solidFill>
                <a:latin typeface="Arial"/>
                <a:ea typeface="Arial"/>
                <a:cs typeface="Arial"/>
                <a:sym typeface="Arial"/>
              </a:rPr>
              <a:t>Insertion: </a:t>
            </a:r>
            <a:r>
              <a:rPr lang="en" sz="1400">
                <a:solidFill>
                  <a:srgbClr val="3A3A3A"/>
                </a:solidFill>
                <a:latin typeface="Arial"/>
                <a:ea typeface="Arial"/>
                <a:cs typeface="Arial"/>
                <a:sym typeface="Arial"/>
              </a:rPr>
              <a:t>Insertion operation deals with adding an element to the data structure. </a:t>
            </a:r>
            <a:endParaRPr sz="1400">
              <a:solidFill>
                <a:srgbClr val="3A3A3A"/>
              </a:solidFill>
              <a:latin typeface="Arial"/>
              <a:ea typeface="Arial"/>
              <a:cs typeface="Arial"/>
              <a:sym typeface="Arial"/>
            </a:endParaRPr>
          </a:p>
          <a:p>
            <a:pPr indent="-317500" lvl="0" marL="457200" rtl="0" algn="just">
              <a:lnSpc>
                <a:spcPct val="150000"/>
              </a:lnSpc>
              <a:spcBef>
                <a:spcPts val="0"/>
              </a:spcBef>
              <a:spcAft>
                <a:spcPts val="0"/>
              </a:spcAft>
              <a:buClr>
                <a:srgbClr val="3A3A3A"/>
              </a:buClr>
              <a:buSzPts val="1400"/>
              <a:buFont typeface="Arial"/>
              <a:buChar char="●"/>
            </a:pPr>
            <a:r>
              <a:rPr b="1" lang="en" sz="1400">
                <a:solidFill>
                  <a:srgbClr val="3A3A3A"/>
                </a:solidFill>
                <a:latin typeface="Arial"/>
                <a:ea typeface="Arial"/>
                <a:cs typeface="Arial"/>
                <a:sym typeface="Arial"/>
              </a:rPr>
              <a:t>Deletion: </a:t>
            </a:r>
            <a:r>
              <a:rPr lang="en" sz="1400">
                <a:solidFill>
                  <a:srgbClr val="3A3A3A"/>
                </a:solidFill>
                <a:latin typeface="Arial"/>
                <a:ea typeface="Arial"/>
                <a:cs typeface="Arial"/>
                <a:sym typeface="Arial"/>
              </a:rPr>
              <a:t>Deletion operation removes an element from the data structure. </a:t>
            </a:r>
            <a:endParaRPr sz="1400">
              <a:solidFill>
                <a:srgbClr val="3A3A3A"/>
              </a:solidFill>
              <a:latin typeface="Arial"/>
              <a:ea typeface="Arial"/>
              <a:cs typeface="Arial"/>
              <a:sym typeface="Arial"/>
            </a:endParaRPr>
          </a:p>
          <a:p>
            <a:pPr indent="-317500" lvl="0" marL="457200" rtl="0" algn="just">
              <a:lnSpc>
                <a:spcPct val="150000"/>
              </a:lnSpc>
              <a:spcBef>
                <a:spcPts val="0"/>
              </a:spcBef>
              <a:spcAft>
                <a:spcPts val="0"/>
              </a:spcAft>
              <a:buClr>
                <a:srgbClr val="3A3A3A"/>
              </a:buClr>
              <a:buSzPts val="1400"/>
              <a:buFont typeface="Arial"/>
              <a:buChar char="●"/>
            </a:pPr>
            <a:r>
              <a:rPr b="1" lang="en" sz="1400">
                <a:solidFill>
                  <a:srgbClr val="3A3A3A"/>
                </a:solidFill>
                <a:latin typeface="Arial"/>
                <a:ea typeface="Arial"/>
                <a:cs typeface="Arial"/>
                <a:sym typeface="Arial"/>
              </a:rPr>
              <a:t>Traversing: </a:t>
            </a:r>
            <a:r>
              <a:rPr lang="en" sz="1400">
                <a:solidFill>
                  <a:srgbClr val="3A3A3A"/>
                </a:solidFill>
                <a:latin typeface="Arial"/>
                <a:ea typeface="Arial"/>
                <a:cs typeface="Arial"/>
                <a:sym typeface="Arial"/>
              </a:rPr>
              <a:t>We traverse a data structure when we visit each and every element in the structure. Traversing is required to carry out certain specific </a:t>
            </a:r>
            <a:r>
              <a:rPr lang="en" sz="1400">
                <a:solidFill>
                  <a:srgbClr val="3A3A3A"/>
                </a:solidFill>
                <a:highlight>
                  <a:srgbClr val="FFFFFF"/>
                </a:highlight>
                <a:latin typeface="Arial"/>
                <a:ea typeface="Arial"/>
                <a:cs typeface="Arial"/>
                <a:sym typeface="Arial"/>
              </a:rPr>
              <a:t>operations on the data structure.</a:t>
            </a:r>
            <a:endParaRPr sz="1400">
              <a:solidFill>
                <a:srgbClr val="3A3A3A"/>
              </a:solidFill>
              <a:latin typeface="Arial"/>
              <a:ea typeface="Arial"/>
              <a:cs typeface="Arial"/>
              <a:sym typeface="Arial"/>
            </a:endParaRPr>
          </a:p>
          <a:p>
            <a:pPr indent="-317500" lvl="0" marL="457200" rtl="0" algn="just">
              <a:lnSpc>
                <a:spcPct val="150000"/>
              </a:lnSpc>
              <a:spcBef>
                <a:spcPts val="0"/>
              </a:spcBef>
              <a:spcAft>
                <a:spcPts val="0"/>
              </a:spcAft>
              <a:buClr>
                <a:srgbClr val="3A3A3A"/>
              </a:buClr>
              <a:buSzPts val="1400"/>
              <a:buFont typeface="Arial"/>
              <a:buChar char="●"/>
            </a:pPr>
            <a:r>
              <a:rPr b="1" lang="en" sz="1400">
                <a:solidFill>
                  <a:srgbClr val="3A3A3A"/>
                </a:solidFill>
                <a:latin typeface="Arial"/>
                <a:ea typeface="Arial"/>
                <a:cs typeface="Arial"/>
                <a:sym typeface="Arial"/>
              </a:rPr>
              <a:t>Searching: </a:t>
            </a:r>
            <a:r>
              <a:rPr lang="en" sz="1400">
                <a:solidFill>
                  <a:srgbClr val="3A3A3A"/>
                </a:solidFill>
                <a:latin typeface="Arial"/>
                <a:ea typeface="Arial"/>
                <a:cs typeface="Arial"/>
                <a:sym typeface="Arial"/>
              </a:rPr>
              <a:t>This operation is performed to search for a particular element or a key. </a:t>
            </a:r>
            <a:endParaRPr sz="1400">
              <a:solidFill>
                <a:srgbClr val="3A3A3A"/>
              </a:solidFill>
              <a:latin typeface="Arial"/>
              <a:ea typeface="Arial"/>
              <a:cs typeface="Arial"/>
              <a:sym typeface="Arial"/>
            </a:endParaRPr>
          </a:p>
          <a:p>
            <a:pPr indent="-317500" lvl="0" marL="457200" rtl="0" algn="just">
              <a:lnSpc>
                <a:spcPct val="150000"/>
              </a:lnSpc>
              <a:spcBef>
                <a:spcPts val="0"/>
              </a:spcBef>
              <a:spcAft>
                <a:spcPts val="0"/>
              </a:spcAft>
              <a:buClr>
                <a:srgbClr val="3A3A3A"/>
              </a:buClr>
              <a:buSzPts val="1400"/>
              <a:buFont typeface="Arial"/>
              <a:buChar char="●"/>
            </a:pPr>
            <a:r>
              <a:rPr b="1" lang="en" sz="1400">
                <a:solidFill>
                  <a:srgbClr val="3A3A3A"/>
                </a:solidFill>
                <a:latin typeface="Arial"/>
                <a:ea typeface="Arial"/>
                <a:cs typeface="Arial"/>
                <a:sym typeface="Arial"/>
              </a:rPr>
              <a:t>Sorting: </a:t>
            </a:r>
            <a:r>
              <a:rPr lang="en" sz="1400">
                <a:solidFill>
                  <a:srgbClr val="3A3A3A"/>
                </a:solidFill>
                <a:latin typeface="Arial"/>
                <a:ea typeface="Arial"/>
                <a:cs typeface="Arial"/>
                <a:sym typeface="Arial"/>
              </a:rPr>
              <a:t>Sorting operation involves arranging the elements in a data structure in a particular order either ascending or descending. </a:t>
            </a:r>
            <a:endParaRPr sz="1400"/>
          </a:p>
        </p:txBody>
      </p:sp>
      <p:pic>
        <p:nvPicPr>
          <p:cNvPr descr="Related image" id="122" name="Google Shape;122;p21"/>
          <p:cNvPicPr preferRelativeResize="0"/>
          <p:nvPr/>
        </p:nvPicPr>
        <p:blipFill rotWithShape="1">
          <a:blip r:embed="rId3">
            <a:alphaModFix/>
          </a:blip>
          <a:srcRect b="23463" l="3789" r="3780" t="21968"/>
          <a:stretch/>
        </p:blipFill>
        <p:spPr>
          <a:xfrm>
            <a:off x="214282" y="160718"/>
            <a:ext cx="1622550" cy="621000"/>
          </a:xfrm>
          <a:prstGeom prst="rect">
            <a:avLst/>
          </a:prstGeom>
          <a:noFill/>
          <a:ln>
            <a:noFill/>
          </a:ln>
        </p:spPr>
      </p:pic>
      <p:sp>
        <p:nvSpPr>
          <p:cNvPr id="123" name="Google Shape;123;p21"/>
          <p:cNvSpPr txBox="1"/>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