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1" roundtripDataSignature="AMtx7mj11wdsDgIawMLYm/uVmEFtPEh2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C3607F5-8A85-472D-A850-642E131F2306}">
  <a:tblStyle styleId="{CC3607F5-8A85-472D-A850-642E131F230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7"/>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7"/>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5" name="Google Shape;15;p2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3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6"/>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3" name="Google Shape;73;p3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37"/>
          <p:cNvSpPr txBox="1"/>
          <p:nvPr>
            <p:ph type="title"/>
          </p:nvPr>
        </p:nvSpPr>
        <p:spPr>
          <a:xfrm rot="5400000">
            <a:off x="6012656" y="771525"/>
            <a:ext cx="3290888"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7"/>
          <p:cNvSpPr txBox="1"/>
          <p:nvPr>
            <p:ph idx="1" type="body"/>
          </p:nvPr>
        </p:nvSpPr>
        <p:spPr>
          <a:xfrm rot="5400000">
            <a:off x="1821656" y="-1209675"/>
            <a:ext cx="3290888"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9" name="Google Shape;79;p3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2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8"/>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 name="Google Shape;21;p2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id="24" name="Google Shape;24;p28"/>
          <p:cNvPicPr preferRelativeResize="0"/>
          <p:nvPr/>
        </p:nvPicPr>
        <p:blipFill rotWithShape="1">
          <a:blip r:embed="rId2">
            <a:alphaModFix/>
          </a:blip>
          <a:srcRect b="0" l="0" r="0" t="0"/>
          <a:stretch/>
        </p:blipFill>
        <p:spPr>
          <a:xfrm>
            <a:off x="60600" y="53525"/>
            <a:ext cx="1540301" cy="8571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29"/>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9"/>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8" name="Google Shape;28;p2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3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0"/>
          <p:cNvSpPr txBox="1"/>
          <p:nvPr>
            <p:ph idx="1" type="body"/>
          </p:nvPr>
        </p:nvSpPr>
        <p:spPr>
          <a:xfrm>
            <a:off x="457200" y="900113"/>
            <a:ext cx="4038600" cy="2545556"/>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4" name="Google Shape;34;p30"/>
          <p:cNvSpPr txBox="1"/>
          <p:nvPr>
            <p:ph idx="2" type="body"/>
          </p:nvPr>
        </p:nvSpPr>
        <p:spPr>
          <a:xfrm>
            <a:off x="4648200" y="900113"/>
            <a:ext cx="4038600" cy="2545556"/>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5" name="Google Shape;35;p3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3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1"/>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31"/>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31"/>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31"/>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3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3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3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34"/>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4"/>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9" name="Google Shape;59;p34"/>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0" name="Google Shape;60;p3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35"/>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5"/>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6" name="Google Shape;66;p35"/>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7" name="Google Shape;67;p3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6"/>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1" name="Google Shape;11;p26"/>
          <p:cNvSpPr txBox="1"/>
          <p:nvPr/>
        </p:nvSpPr>
        <p:spPr>
          <a:xfrm>
            <a:off x="41725" y="4797525"/>
            <a:ext cx="9051000" cy="354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BCSC 0015 Applied Data Structures and Algorithms</a:t>
            </a:r>
            <a:endParaRPr b="0" i="0" sz="11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685800" y="2817019"/>
            <a:ext cx="7772400" cy="11025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
              <a:t>Polish Notation</a:t>
            </a:r>
            <a:endParaRPr b="1"/>
          </a:p>
        </p:txBody>
      </p:sp>
      <p:pic>
        <p:nvPicPr>
          <p:cNvPr id="87" name="Google Shape;87;p1"/>
          <p:cNvPicPr preferRelativeResize="0"/>
          <p:nvPr/>
        </p:nvPicPr>
        <p:blipFill rotWithShape="1">
          <a:blip r:embed="rId3">
            <a:alphaModFix/>
          </a:blip>
          <a:srcRect b="0" l="0" r="0" t="0"/>
          <a:stretch/>
        </p:blipFill>
        <p:spPr>
          <a:xfrm>
            <a:off x="3227175" y="508524"/>
            <a:ext cx="2525599" cy="1894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 sz="3300"/>
              <a:t>Operators Precedence</a:t>
            </a:r>
            <a:endParaRPr b="1" sz="3300"/>
          </a:p>
        </p:txBody>
      </p:sp>
      <p:sp>
        <p:nvSpPr>
          <p:cNvPr id="149" name="Google Shape;149;p10"/>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p>
            <a:pPr indent="-300990" lvl="0" marL="342900" rtl="0" algn="l">
              <a:lnSpc>
                <a:spcPct val="100000"/>
              </a:lnSpc>
              <a:spcBef>
                <a:spcPts val="0"/>
              </a:spcBef>
              <a:spcAft>
                <a:spcPts val="0"/>
              </a:spcAft>
              <a:buClr>
                <a:schemeClr val="dk1"/>
              </a:buClr>
              <a:buSzPts val="2300"/>
              <a:buChar char="•"/>
            </a:pPr>
            <a:r>
              <a:rPr lang="en" sz="2300"/>
              <a:t>The three levels of precedence for the usual five binary operators :</a:t>
            </a:r>
            <a:endParaRPr sz="2300"/>
          </a:p>
          <a:p>
            <a:pPr indent="-300990" lvl="0" marL="342900" rtl="0" algn="l">
              <a:lnSpc>
                <a:spcPct val="100000"/>
              </a:lnSpc>
              <a:spcBef>
                <a:spcPts val="592"/>
              </a:spcBef>
              <a:spcAft>
                <a:spcPts val="0"/>
              </a:spcAft>
              <a:buClr>
                <a:srgbClr val="C00000"/>
              </a:buClr>
              <a:buSzPts val="2300"/>
              <a:buChar char="•"/>
            </a:pPr>
            <a:r>
              <a:rPr b="1" lang="en" sz="2300">
                <a:solidFill>
                  <a:srgbClr val="C00000"/>
                </a:solidFill>
              </a:rPr>
              <a:t>^, *, /, +, -</a:t>
            </a:r>
            <a:endParaRPr sz="2300"/>
          </a:p>
          <a:p>
            <a:pPr indent="-300990" lvl="0" marL="342900" rtl="0" algn="l">
              <a:lnSpc>
                <a:spcPct val="100000"/>
              </a:lnSpc>
              <a:spcBef>
                <a:spcPts val="592"/>
              </a:spcBef>
              <a:spcAft>
                <a:spcPts val="0"/>
              </a:spcAft>
              <a:buClr>
                <a:schemeClr val="dk1"/>
              </a:buClr>
              <a:buSzPts val="2300"/>
              <a:buChar char="•"/>
            </a:pPr>
            <a:r>
              <a:rPr b="1" lang="en" sz="2300"/>
              <a:t>Highest: 		</a:t>
            </a:r>
            <a:r>
              <a:rPr b="1" lang="en" sz="2300">
                <a:solidFill>
                  <a:srgbClr val="C00000"/>
                </a:solidFill>
              </a:rPr>
              <a:t>( ^ )Exponentiation</a:t>
            </a:r>
            <a:endParaRPr sz="2300"/>
          </a:p>
          <a:p>
            <a:pPr indent="-300990" lvl="0" marL="342900" rtl="0" algn="l">
              <a:lnSpc>
                <a:spcPct val="100000"/>
              </a:lnSpc>
              <a:spcBef>
                <a:spcPts val="592"/>
              </a:spcBef>
              <a:spcAft>
                <a:spcPts val="0"/>
              </a:spcAft>
              <a:buClr>
                <a:schemeClr val="dk1"/>
              </a:buClr>
              <a:buSzPts val="2300"/>
              <a:buChar char="•"/>
            </a:pPr>
            <a:r>
              <a:rPr b="1" lang="en" sz="2300"/>
              <a:t>Next highest:	</a:t>
            </a:r>
            <a:r>
              <a:rPr b="1" lang="en" sz="2300">
                <a:solidFill>
                  <a:srgbClr val="C00000"/>
                </a:solidFill>
              </a:rPr>
              <a:t>( * ) Multiplication and ( / ) 				division</a:t>
            </a:r>
            <a:endParaRPr sz="2300"/>
          </a:p>
          <a:p>
            <a:pPr indent="-300990" lvl="0" marL="342900" rtl="0" algn="l">
              <a:lnSpc>
                <a:spcPct val="100000"/>
              </a:lnSpc>
              <a:spcBef>
                <a:spcPts val="592"/>
              </a:spcBef>
              <a:spcAft>
                <a:spcPts val="0"/>
              </a:spcAft>
              <a:buClr>
                <a:schemeClr val="dk1"/>
              </a:buClr>
              <a:buSzPts val="2300"/>
              <a:buChar char="•"/>
            </a:pPr>
            <a:r>
              <a:rPr b="1" lang="en" sz="2300"/>
              <a:t>Lowest:</a:t>
            </a:r>
            <a:r>
              <a:rPr b="1" lang="en" sz="2300">
                <a:solidFill>
                  <a:srgbClr val="C00000"/>
                </a:solidFill>
              </a:rPr>
              <a:t>		( + ) Addition and ( - ) subtraction</a:t>
            </a:r>
            <a:endParaRPr b="1" sz="2300"/>
          </a:p>
        </p:txBody>
      </p:sp>
      <p:sp>
        <p:nvSpPr>
          <p:cNvPr id="150" name="Google Shape;150;p1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 sz="3300"/>
              <a:t>Operators Associativity</a:t>
            </a:r>
            <a:endParaRPr b="1" sz="3300"/>
          </a:p>
        </p:txBody>
      </p:sp>
      <p:sp>
        <p:nvSpPr>
          <p:cNvPr id="156" name="Google Shape;156;p1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p>
            <a:pPr indent="-285750" lvl="0" marL="342900" rtl="0" algn="l">
              <a:lnSpc>
                <a:spcPct val="100000"/>
              </a:lnSpc>
              <a:spcBef>
                <a:spcPts val="0"/>
              </a:spcBef>
              <a:spcAft>
                <a:spcPts val="0"/>
              </a:spcAft>
              <a:buClr>
                <a:schemeClr val="dk1"/>
              </a:buClr>
              <a:buSzPts val="2300"/>
              <a:buChar char="•"/>
            </a:pPr>
            <a:r>
              <a:rPr b="1" lang="en" sz="2300"/>
              <a:t>Right to left: 	</a:t>
            </a:r>
            <a:r>
              <a:rPr b="1" lang="en" sz="2300">
                <a:solidFill>
                  <a:srgbClr val="C00000"/>
                </a:solidFill>
              </a:rPr>
              <a:t>( ^ )Exponentiation</a:t>
            </a:r>
            <a:endParaRPr sz="2300"/>
          </a:p>
          <a:p>
            <a:pPr indent="-285750" lvl="0" marL="342900" rtl="0" algn="l">
              <a:lnSpc>
                <a:spcPct val="100000"/>
              </a:lnSpc>
              <a:spcBef>
                <a:spcPts val="640"/>
              </a:spcBef>
              <a:spcAft>
                <a:spcPts val="0"/>
              </a:spcAft>
              <a:buClr>
                <a:schemeClr val="dk1"/>
              </a:buClr>
              <a:buSzPts val="2300"/>
              <a:buChar char="•"/>
            </a:pPr>
            <a:r>
              <a:rPr b="1" lang="en" sz="2300"/>
              <a:t>Left to right:	</a:t>
            </a:r>
            <a:r>
              <a:rPr b="1" lang="en" sz="2300">
                <a:solidFill>
                  <a:srgbClr val="C00000"/>
                </a:solidFill>
              </a:rPr>
              <a:t>( * ) Multiplication and ( / ) 			division</a:t>
            </a:r>
            <a:endParaRPr sz="2300"/>
          </a:p>
          <a:p>
            <a:pPr indent="-285750" lvl="0" marL="342900" rtl="0" algn="l">
              <a:lnSpc>
                <a:spcPct val="100000"/>
              </a:lnSpc>
              <a:spcBef>
                <a:spcPts val="640"/>
              </a:spcBef>
              <a:spcAft>
                <a:spcPts val="0"/>
              </a:spcAft>
              <a:buClr>
                <a:schemeClr val="dk1"/>
              </a:buClr>
              <a:buSzPts val="2300"/>
              <a:buChar char="•"/>
            </a:pPr>
            <a:r>
              <a:rPr b="1" lang="en" sz="2300"/>
              <a:t>Left to right :</a:t>
            </a:r>
            <a:r>
              <a:rPr b="1" lang="en" sz="2300">
                <a:solidFill>
                  <a:srgbClr val="C00000"/>
                </a:solidFill>
              </a:rPr>
              <a:t>	( + ) Addition and ( - ) 				subtraction</a:t>
            </a:r>
            <a:endParaRPr b="1" sz="2300"/>
          </a:p>
          <a:p>
            <a:pPr indent="-139700" lvl="0" marL="342900" rtl="0" algn="l">
              <a:lnSpc>
                <a:spcPct val="100000"/>
              </a:lnSpc>
              <a:spcBef>
                <a:spcPts val="640"/>
              </a:spcBef>
              <a:spcAft>
                <a:spcPts val="0"/>
              </a:spcAft>
              <a:buClr>
                <a:schemeClr val="dk1"/>
              </a:buClr>
              <a:buSzPts val="3200"/>
              <a:buNone/>
            </a:pPr>
            <a:r>
              <a:t/>
            </a:r>
            <a:endParaRPr sz="2300"/>
          </a:p>
        </p:txBody>
      </p:sp>
      <p:sp>
        <p:nvSpPr>
          <p:cNvPr id="157" name="Google Shape;157;p1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 sz="3300"/>
              <a:t>Infix to Postfix Algorithm</a:t>
            </a:r>
            <a:endParaRPr b="1" sz="3300"/>
          </a:p>
        </p:txBody>
      </p:sp>
      <p:sp>
        <p:nvSpPr>
          <p:cNvPr id="163" name="Google Shape;163;p12"/>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None/>
            </a:pPr>
            <a:r>
              <a:rPr lang="en" sz="2300"/>
              <a:t>POLISH(Q, P)</a:t>
            </a:r>
            <a:endParaRPr sz="2300"/>
          </a:p>
          <a:p>
            <a:pPr indent="-342900" lvl="0" marL="342900" rtl="0" algn="l">
              <a:lnSpc>
                <a:spcPct val="100000"/>
              </a:lnSpc>
              <a:spcBef>
                <a:spcPts val="640"/>
              </a:spcBef>
              <a:spcAft>
                <a:spcPts val="0"/>
              </a:spcAft>
              <a:buClr>
                <a:schemeClr val="dk1"/>
              </a:buClr>
              <a:buSzPts val="3200"/>
              <a:buNone/>
            </a:pPr>
            <a:r>
              <a:rPr lang="en" sz="2300"/>
              <a:t>	Suppose Q is an arithmetic expression written in infix notation. This algorithm finds the equivalent postfix expression P.</a:t>
            </a:r>
            <a:endParaRPr sz="2300"/>
          </a:p>
        </p:txBody>
      </p:sp>
      <p:sp>
        <p:nvSpPr>
          <p:cNvPr id="164" name="Google Shape;164;p1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 sz="3300"/>
              <a:t>Infix to Postfix Algorithm</a:t>
            </a:r>
            <a:endParaRPr b="1" sz="3300"/>
          </a:p>
        </p:txBody>
      </p:sp>
      <p:sp>
        <p:nvSpPr>
          <p:cNvPr id="170" name="Google Shape;170;p13"/>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p>
            <a:pPr indent="-311150" lvl="0" marL="342900" rtl="0" algn="l">
              <a:lnSpc>
                <a:spcPct val="100000"/>
              </a:lnSpc>
              <a:spcBef>
                <a:spcPts val="0"/>
              </a:spcBef>
              <a:spcAft>
                <a:spcPts val="0"/>
              </a:spcAft>
              <a:buClr>
                <a:schemeClr val="dk1"/>
              </a:buClr>
              <a:buSzPts val="2300"/>
              <a:buFont typeface="Calibri"/>
              <a:buAutoNum type="arabicPeriod"/>
            </a:pPr>
            <a:r>
              <a:rPr lang="en" sz="2300"/>
              <a:t>Push “(“ onto STACK, and add “)” to the end of Q.</a:t>
            </a:r>
            <a:endParaRPr sz="2300"/>
          </a:p>
          <a:p>
            <a:pPr indent="-311150" lvl="0" marL="342900" rtl="0" algn="l">
              <a:lnSpc>
                <a:spcPct val="100000"/>
              </a:lnSpc>
              <a:spcBef>
                <a:spcPts val="560"/>
              </a:spcBef>
              <a:spcAft>
                <a:spcPts val="0"/>
              </a:spcAft>
              <a:buClr>
                <a:schemeClr val="dk1"/>
              </a:buClr>
              <a:buSzPts val="2300"/>
              <a:buFont typeface="Calibri"/>
              <a:buAutoNum type="arabicPeriod"/>
            </a:pPr>
            <a:r>
              <a:rPr lang="en" sz="2300"/>
              <a:t>Read Q from left to right and repeat step 3 to 6 for each element of Q until the STACK is empty.</a:t>
            </a:r>
            <a:endParaRPr sz="2300"/>
          </a:p>
          <a:p>
            <a:pPr indent="-311150" lvl="0" marL="342900" rtl="0" algn="l">
              <a:lnSpc>
                <a:spcPct val="100000"/>
              </a:lnSpc>
              <a:spcBef>
                <a:spcPts val="560"/>
              </a:spcBef>
              <a:spcAft>
                <a:spcPts val="0"/>
              </a:spcAft>
              <a:buClr>
                <a:schemeClr val="dk1"/>
              </a:buClr>
              <a:buSzPts val="2300"/>
              <a:buAutoNum type="arabicPeriod"/>
            </a:pPr>
            <a:r>
              <a:rPr lang="en" sz="2300"/>
              <a:t>If an operand is encountered add it to P.</a:t>
            </a:r>
            <a:endParaRPr sz="2300"/>
          </a:p>
          <a:p>
            <a:pPr indent="-311150" lvl="0" marL="342900" rtl="0" algn="l">
              <a:lnSpc>
                <a:spcPct val="100000"/>
              </a:lnSpc>
              <a:spcBef>
                <a:spcPts val="560"/>
              </a:spcBef>
              <a:spcAft>
                <a:spcPts val="0"/>
              </a:spcAft>
              <a:buClr>
                <a:schemeClr val="dk1"/>
              </a:buClr>
              <a:buSzPts val="2300"/>
              <a:buAutoNum type="arabicPeriod"/>
            </a:pPr>
            <a:r>
              <a:rPr lang="en" sz="2300"/>
              <a:t>If a left parenthesis is encountered, push it onto STACK.	</a:t>
            </a:r>
            <a:endParaRPr sz="2300"/>
          </a:p>
          <a:p>
            <a:pPr indent="-342900" lvl="0" marL="342900" rtl="0" algn="l">
              <a:lnSpc>
                <a:spcPct val="100000"/>
              </a:lnSpc>
              <a:spcBef>
                <a:spcPts val="360"/>
              </a:spcBef>
              <a:spcAft>
                <a:spcPts val="0"/>
              </a:spcAft>
              <a:buClr>
                <a:schemeClr val="dk1"/>
              </a:buClr>
              <a:buSzPts val="1800"/>
              <a:buNone/>
            </a:pPr>
            <a:r>
              <a:t/>
            </a:r>
            <a:endParaRPr sz="2300"/>
          </a:p>
        </p:txBody>
      </p:sp>
      <p:sp>
        <p:nvSpPr>
          <p:cNvPr id="171" name="Google Shape;171;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5"/>
          <p:cNvSpPr txBox="1"/>
          <p:nvPr>
            <p:ph type="title"/>
          </p:nvPr>
        </p:nvSpPr>
        <p:spPr>
          <a:xfrm>
            <a:off x="457200" y="57150"/>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 sz="3300"/>
              <a:t>Example – infix to postfix</a:t>
            </a:r>
            <a:endParaRPr b="1" sz="3300"/>
          </a:p>
        </p:txBody>
      </p:sp>
      <p:sp>
        <p:nvSpPr>
          <p:cNvPr id="177" name="Google Shape;177;p15"/>
          <p:cNvSpPr txBox="1"/>
          <p:nvPr>
            <p:ph idx="1" type="body"/>
          </p:nvPr>
        </p:nvSpPr>
        <p:spPr>
          <a:xfrm>
            <a:off x="457200" y="971550"/>
            <a:ext cx="8229600" cy="685799"/>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None/>
            </a:pPr>
            <a:r>
              <a:rPr lang="en" sz="2300"/>
              <a:t>Q: A + ( B * C – ( D / E ^ F ) * G ) * H</a:t>
            </a:r>
            <a:endParaRPr sz="2300"/>
          </a:p>
          <a:p>
            <a:pPr indent="-342900" lvl="0" marL="342900" rtl="0" algn="l">
              <a:lnSpc>
                <a:spcPct val="100000"/>
              </a:lnSpc>
              <a:spcBef>
                <a:spcPts val="640"/>
              </a:spcBef>
              <a:spcAft>
                <a:spcPts val="0"/>
              </a:spcAft>
              <a:buClr>
                <a:schemeClr val="dk1"/>
              </a:buClr>
              <a:buSzPts val="3200"/>
              <a:buNone/>
            </a:pPr>
            <a:r>
              <a:t/>
            </a:r>
            <a:endParaRPr sz="2300"/>
          </a:p>
        </p:txBody>
      </p:sp>
      <p:graphicFrame>
        <p:nvGraphicFramePr>
          <p:cNvPr id="178" name="Google Shape;178;p15"/>
          <p:cNvGraphicFramePr/>
          <p:nvPr/>
        </p:nvGraphicFramePr>
        <p:xfrm>
          <a:off x="914400" y="1891030"/>
          <a:ext cx="3000000" cy="3000000"/>
        </p:xfrm>
        <a:graphic>
          <a:graphicData uri="http://schemas.openxmlformats.org/drawingml/2006/table">
            <a:tbl>
              <a:tblPr bandRow="1" firstRow="1">
                <a:noFill/>
                <a:tableStyleId>{CC3607F5-8A85-472D-A850-642E131F2306}</a:tableStyleId>
              </a:tblPr>
              <a:tblGrid>
                <a:gridCol w="2032000"/>
                <a:gridCol w="2032000"/>
                <a:gridCol w="203200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Symbol scanned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STACK</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Expression P</a:t>
                      </a:r>
                      <a:endParaRPr sz="1800" u="none" cap="none" strike="noStrike"/>
                    </a:p>
                  </a:txBody>
                  <a:tcPr marT="45725" marB="45725" marR="91450" marL="91450"/>
                </a:tc>
              </a:tr>
              <a:tr h="370850">
                <a:tc>
                  <a:txBody>
                    <a:bodyPr/>
                    <a:lstStyle/>
                    <a:p>
                      <a:pPr indent="-342900" lvl="0" marL="342900" marR="0" rtl="0" algn="l">
                        <a:lnSpc>
                          <a:spcPct val="100000"/>
                        </a:lnSpc>
                        <a:spcBef>
                          <a:spcPts val="0"/>
                        </a:spcBef>
                        <a:spcAft>
                          <a:spcPts val="0"/>
                        </a:spcAft>
                        <a:buClr>
                          <a:schemeClr val="dk1"/>
                        </a:buClr>
                        <a:buSzPts val="1800"/>
                        <a:buFont typeface="Calibri"/>
                        <a:buNone/>
                      </a:pPr>
                      <a:r>
                        <a:rPr lang="en" sz="1800" u="none" cap="none" strike="noStrike"/>
                        <a: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a:t>
                      </a:r>
                      <a:endParaRPr sz="1400" u="none" cap="none" strike="noStrike"/>
                    </a:p>
                  </a:txBody>
                  <a:tcPr marT="45725" marB="45725" marR="91450" marL="91450"/>
                </a:tc>
              </a:tr>
              <a:tr h="370850">
                <a:tc>
                  <a:txBody>
                    <a:bodyPr/>
                    <a:lstStyle/>
                    <a:p>
                      <a:pPr indent="-342900" lvl="0" marL="342900" marR="0" rtl="0" algn="l">
                        <a:lnSpc>
                          <a:spcPct val="100000"/>
                        </a:lnSpc>
                        <a:spcBef>
                          <a:spcPts val="0"/>
                        </a:spcBef>
                        <a:spcAft>
                          <a:spcPts val="0"/>
                        </a:spcAft>
                        <a:buClr>
                          <a:schemeClr val="dk1"/>
                        </a:buClr>
                        <a:buSzPts val="1800"/>
                        <a:buFont typeface="Calibri"/>
                        <a:buAutoNum type="arabicParenBoth"/>
                      </a:pPr>
                      <a:r>
                        <a:rPr lang="en" sz="1800" u="none" cap="none" strike="noStrike"/>
                        <a:t>A</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A</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(2)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A</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(3)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 +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A</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(4) B</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 sz="1800" u="none" cap="none" strike="noStrike"/>
                        <a:t>( +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A B</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(5)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 sz="1800" u="none" cap="none" strike="noStrike"/>
                        <a:t>( + (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A B</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(6) C</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 sz="1800" u="none" cap="none" strike="noStrike"/>
                        <a:t>( + (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A B C</a:t>
                      </a:r>
                      <a:endParaRPr sz="1800" u="none" cap="none" strike="noStrike"/>
                    </a:p>
                  </a:txBody>
                  <a:tcPr marT="45725" marB="45725" marR="91450" marL="91450"/>
                </a:tc>
              </a:tr>
            </a:tbl>
          </a:graphicData>
        </a:graphic>
      </p:graphicFrame>
      <p:sp>
        <p:nvSpPr>
          <p:cNvPr id="179" name="Google Shape;179;p1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 sz="3300"/>
              <a:t>Status of STACK </a:t>
            </a:r>
            <a:endParaRPr b="1" sz="3300"/>
          </a:p>
        </p:txBody>
      </p:sp>
      <p:graphicFrame>
        <p:nvGraphicFramePr>
          <p:cNvPr id="185" name="Google Shape;185;p16"/>
          <p:cNvGraphicFramePr/>
          <p:nvPr/>
        </p:nvGraphicFramePr>
        <p:xfrm>
          <a:off x="914400" y="1200150"/>
          <a:ext cx="3000000" cy="3000000"/>
        </p:xfrm>
        <a:graphic>
          <a:graphicData uri="http://schemas.openxmlformats.org/drawingml/2006/table">
            <a:tbl>
              <a:tblPr bandRow="1" firstRow="1">
                <a:noFill/>
                <a:tableStyleId>{CC3607F5-8A85-472D-A850-642E131F2306}</a:tableStyleId>
              </a:tblPr>
              <a:tblGrid>
                <a:gridCol w="2032000"/>
                <a:gridCol w="2032000"/>
                <a:gridCol w="203200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Symbol scanned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STACK</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Expression P</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(6) C</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 sz="1800" u="none" cap="none" strike="noStrike"/>
                        <a:t>( + (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A B C</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(7)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 sz="1800" u="none" cap="none" strike="noStrike"/>
                        <a:t>( + ( -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A B C*</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(8)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 sz="1800" u="none" cap="none" strike="noStrike"/>
                        <a:t>( + ( -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A B C*</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(9) 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 sz="1800" u="none" cap="none" strike="noStrike"/>
                        <a:t>( + ( -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A B C * D</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(10)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 sz="1800" u="none" cap="none" strike="noStrike"/>
                        <a:t>( + ( - (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 sz="1800" u="none" cap="none" strike="noStrike"/>
                        <a:t>A B C * D</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(11) 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 sz="1800" u="none" cap="none" strike="noStrike"/>
                        <a:t>( + ( - (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 sz="1800" u="none" cap="none" strike="noStrike"/>
                        <a:t>A B C * D E</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(12)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 sz="1800" u="none" cap="none" strike="noStrike"/>
                        <a:t>( + ( - ( /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 sz="1800" u="none" cap="none" strike="noStrike"/>
                        <a:t>A B C * D E</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(13) 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 sz="1800" u="none" cap="none" strike="noStrike"/>
                        <a:t>( + ( - ( /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 sz="1800" u="none" cap="none" strike="noStrike"/>
                        <a:t>A B C * D E F</a:t>
                      </a:r>
                      <a:endParaRPr sz="1400" u="none" cap="none" strike="noStrike"/>
                    </a:p>
                  </a:txBody>
                  <a:tcPr marT="45725" marB="45725" marR="91450" marL="91450"/>
                </a:tc>
              </a:tr>
            </a:tbl>
          </a:graphicData>
        </a:graphic>
      </p:graphicFrame>
      <p:sp>
        <p:nvSpPr>
          <p:cNvPr id="186" name="Google Shape;186;p1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 sz="3300"/>
              <a:t>Status of STACK</a:t>
            </a:r>
            <a:endParaRPr b="1" sz="3300"/>
          </a:p>
        </p:txBody>
      </p:sp>
      <p:graphicFrame>
        <p:nvGraphicFramePr>
          <p:cNvPr id="192" name="Google Shape;192;p17"/>
          <p:cNvGraphicFramePr/>
          <p:nvPr/>
        </p:nvGraphicFramePr>
        <p:xfrm>
          <a:off x="914400" y="1200150"/>
          <a:ext cx="3000000" cy="3000000"/>
        </p:xfrm>
        <a:graphic>
          <a:graphicData uri="http://schemas.openxmlformats.org/drawingml/2006/table">
            <a:tbl>
              <a:tblPr bandRow="1" firstRow="1">
                <a:noFill/>
                <a:tableStyleId>{CC3607F5-8A85-472D-A850-642E131F2306}</a:tableStyleId>
              </a:tblPr>
              <a:tblGrid>
                <a:gridCol w="2565400"/>
                <a:gridCol w="1473200"/>
                <a:gridCol w="365760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Symbol scanned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STACK</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Expression P</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(13) 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 sz="1800" u="none" cap="none" strike="noStrike"/>
                        <a:t>( + ( - ( /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 sz="1800" u="none" cap="none" strike="noStrike"/>
                        <a:t>A B C * D E F</a:t>
                      </a:r>
                      <a:endParaRPr sz="1400" u="none" cap="none" strike="noStrike"/>
                    </a:p>
                  </a:txBody>
                  <a:tcPr marT="45725" marB="45725" marR="91450" marL="91450"/>
                </a:tc>
              </a:tr>
              <a:tr h="370850">
                <a:tc>
                  <a:txBody>
                    <a:bodyPr/>
                    <a:lstStyle/>
                    <a:p>
                      <a:pPr indent="-342900" lvl="0" marL="342900" marR="0" rtl="0" algn="l">
                        <a:lnSpc>
                          <a:spcPct val="100000"/>
                        </a:lnSpc>
                        <a:spcBef>
                          <a:spcPts val="0"/>
                        </a:spcBef>
                        <a:spcAft>
                          <a:spcPts val="0"/>
                        </a:spcAft>
                        <a:buClr>
                          <a:schemeClr val="dk1"/>
                        </a:buClr>
                        <a:buSzPts val="1800"/>
                        <a:buFont typeface="Calibri"/>
                        <a:buNone/>
                      </a:pPr>
                      <a:r>
                        <a:rPr lang="en" sz="1800" u="none" cap="none" strike="noStrike"/>
                        <a:t>(14)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 sz="1800" u="none" cap="none" strike="noStrike"/>
                        <a:t>( + ( -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 sz="1800" u="none" cap="none" strike="noStrike"/>
                        <a:t>A B C * D E F ^ /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(15)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 + ( -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 sz="1800" u="none" cap="none" strike="noStrike"/>
                        <a:t>A B C * D E F ^ /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(16) G</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 + ( -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 sz="1800" u="none" cap="none" strike="noStrike"/>
                        <a:t>A B C * D E F ^ / G</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(17)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 sz="1800" u="none" cap="none" strike="noStrike"/>
                        <a:t>( +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 sz="1800" u="none" cap="none" strike="noStrike"/>
                        <a:t>A B C * D E F ^ / G *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(!8)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 sz="1800" u="none" cap="none" strike="noStrike"/>
                        <a:t>( +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 sz="1800" u="none" cap="none" strike="noStrike"/>
                        <a:t>A B C * D E F ^ / G *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(19) H</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 sz="1800" u="none" cap="none" strike="noStrike"/>
                        <a:t>( +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 sz="1800" u="none" cap="none" strike="noStrike"/>
                        <a:t>A B C * D E F ^ / G * - H</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(20)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 sz="1800" u="none" cap="none" strike="noStrike"/>
                        <a:t>A B C * D E F ^ / G * - H * +</a:t>
                      </a:r>
                      <a:endParaRPr sz="1800" u="none" cap="none" strike="noStrike"/>
                    </a:p>
                    <a:p>
                      <a:pPr indent="0" lvl="0" marL="0" marR="0" rtl="0" algn="l">
                        <a:lnSpc>
                          <a:spcPct val="100000"/>
                        </a:lnSpc>
                        <a:spcBef>
                          <a:spcPts val="0"/>
                        </a:spcBef>
                        <a:spcAft>
                          <a:spcPts val="0"/>
                        </a:spcAft>
                        <a:buClr>
                          <a:schemeClr val="dk1"/>
                        </a:buClr>
                        <a:buSzPts val="1800"/>
                        <a:buFont typeface="Calibri"/>
                        <a:buNone/>
                      </a:pPr>
                      <a:r>
                        <a:t/>
                      </a:r>
                      <a:endParaRPr sz="1800" u="none" cap="none" strike="noStrike"/>
                    </a:p>
                  </a:txBody>
                  <a:tcPr marT="45725" marB="45725" marR="91450" marL="91450"/>
                </a:tc>
              </a:tr>
            </a:tbl>
          </a:graphicData>
        </a:graphic>
      </p:graphicFrame>
      <p:sp>
        <p:nvSpPr>
          <p:cNvPr id="193" name="Google Shape;193;p1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 sz="3300"/>
              <a:t>Postfix expression evaluation</a:t>
            </a:r>
            <a:endParaRPr b="1" sz="3300"/>
          </a:p>
        </p:txBody>
      </p:sp>
      <p:sp>
        <p:nvSpPr>
          <p:cNvPr id="199" name="Google Shape;199;p18"/>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None/>
            </a:pPr>
            <a:r>
              <a:rPr lang="en"/>
              <a:t>POSTFIXEVAL(P)</a:t>
            </a:r>
            <a:endParaRPr/>
          </a:p>
          <a:p>
            <a:pPr indent="-514350" lvl="0" marL="514350" rtl="0" algn="l">
              <a:lnSpc>
                <a:spcPct val="100000"/>
              </a:lnSpc>
              <a:spcBef>
                <a:spcPts val="640"/>
              </a:spcBef>
              <a:spcAft>
                <a:spcPts val="0"/>
              </a:spcAft>
              <a:buClr>
                <a:schemeClr val="dk1"/>
              </a:buClr>
              <a:buSzPts val="3200"/>
              <a:buNone/>
            </a:pPr>
            <a:r>
              <a:rPr lang="en"/>
              <a:t>	This algorithm finds the VALUE of an arithmetic expression P written in postfix notation</a:t>
            </a:r>
            <a:endParaRPr/>
          </a:p>
        </p:txBody>
      </p:sp>
      <p:sp>
        <p:nvSpPr>
          <p:cNvPr id="200" name="Google Shape;200;p1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 sz="3300"/>
              <a:t>Postfix expression evaluation</a:t>
            </a:r>
            <a:endParaRPr b="1" sz="3300"/>
          </a:p>
        </p:txBody>
      </p:sp>
      <p:sp>
        <p:nvSpPr>
          <p:cNvPr id="206" name="Google Shape;206;p19"/>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p>
            <a:pPr indent="-457200" lvl="0" marL="514350" rtl="0" algn="l">
              <a:lnSpc>
                <a:spcPct val="100000"/>
              </a:lnSpc>
              <a:spcBef>
                <a:spcPts val="0"/>
              </a:spcBef>
              <a:spcAft>
                <a:spcPts val="0"/>
              </a:spcAft>
              <a:buClr>
                <a:schemeClr val="dk1"/>
              </a:buClr>
              <a:buSzPts val="2300"/>
              <a:buFont typeface="Calibri"/>
              <a:buAutoNum type="arabicPeriod"/>
            </a:pPr>
            <a:r>
              <a:rPr lang="en" sz="2300"/>
              <a:t>Add a right parenthesis “ ) ” at the end of P.</a:t>
            </a:r>
            <a:endParaRPr sz="2300"/>
          </a:p>
          <a:p>
            <a:pPr indent="-457200" lvl="0" marL="514350" rtl="0" algn="l">
              <a:lnSpc>
                <a:spcPct val="100000"/>
              </a:lnSpc>
              <a:spcBef>
                <a:spcPts val="640"/>
              </a:spcBef>
              <a:spcAft>
                <a:spcPts val="0"/>
              </a:spcAft>
              <a:buClr>
                <a:schemeClr val="dk1"/>
              </a:buClr>
              <a:buSzPts val="2300"/>
              <a:buFont typeface="Calibri"/>
              <a:buAutoNum type="arabicPeriod"/>
            </a:pPr>
            <a:r>
              <a:rPr lang="en" sz="2300"/>
              <a:t>Scan P from left to right and repeat steps 3 and 4 for each element of P until right parenthesis “)”  is encountered.</a:t>
            </a:r>
            <a:endParaRPr sz="2300"/>
          </a:p>
          <a:p>
            <a:pPr indent="-457200" lvl="0" marL="514350" rtl="0" algn="l">
              <a:lnSpc>
                <a:spcPct val="100000"/>
              </a:lnSpc>
              <a:spcBef>
                <a:spcPts val="640"/>
              </a:spcBef>
              <a:spcAft>
                <a:spcPts val="0"/>
              </a:spcAft>
              <a:buClr>
                <a:schemeClr val="dk1"/>
              </a:buClr>
              <a:buSzPts val="2300"/>
              <a:buFont typeface="Calibri"/>
              <a:buAutoNum type="arabicPeriod"/>
            </a:pPr>
            <a:r>
              <a:rPr lang="en" sz="2300"/>
              <a:t>If an operand is encountered, put it on STACK</a:t>
            </a:r>
            <a:endParaRPr sz="2300"/>
          </a:p>
          <a:p>
            <a:pPr indent="-514350" lvl="0" marL="514350" rtl="0" algn="l">
              <a:lnSpc>
                <a:spcPct val="100000"/>
              </a:lnSpc>
              <a:spcBef>
                <a:spcPts val="640"/>
              </a:spcBef>
              <a:spcAft>
                <a:spcPts val="0"/>
              </a:spcAft>
              <a:buClr>
                <a:schemeClr val="dk1"/>
              </a:buClr>
              <a:buSzPts val="3200"/>
              <a:buNone/>
            </a:pPr>
            <a:r>
              <a:t/>
            </a:r>
            <a:endParaRPr sz="2300"/>
          </a:p>
        </p:txBody>
      </p:sp>
      <p:sp>
        <p:nvSpPr>
          <p:cNvPr id="207" name="Google Shape;207;p1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 sz="3300"/>
              <a:t>Postfix expression evaluation</a:t>
            </a:r>
            <a:endParaRPr b="1" sz="3300"/>
          </a:p>
        </p:txBody>
      </p:sp>
      <p:sp>
        <p:nvSpPr>
          <p:cNvPr id="213" name="Google Shape;213;p20"/>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p>
            <a:pPr indent="-487680" lvl="0" marL="514350" rtl="0" algn="l">
              <a:lnSpc>
                <a:spcPct val="100000"/>
              </a:lnSpc>
              <a:spcBef>
                <a:spcPts val="0"/>
              </a:spcBef>
              <a:spcAft>
                <a:spcPts val="0"/>
              </a:spcAft>
              <a:buClr>
                <a:schemeClr val="dk1"/>
              </a:buClr>
              <a:buSzPts val="2300"/>
              <a:buFont typeface="Calibri"/>
              <a:buAutoNum type="arabicPeriod" startAt="4"/>
            </a:pPr>
            <a:r>
              <a:rPr lang="en" sz="2300"/>
              <a:t>If an operator “×” is encountered, then</a:t>
            </a:r>
            <a:endParaRPr sz="2300"/>
          </a:p>
          <a:p>
            <a:pPr indent="-509269" lvl="1" marL="914400" rtl="0" algn="l">
              <a:lnSpc>
                <a:spcPct val="100000"/>
              </a:lnSpc>
              <a:spcBef>
                <a:spcPts val="476"/>
              </a:spcBef>
              <a:spcAft>
                <a:spcPts val="0"/>
              </a:spcAft>
              <a:buClr>
                <a:schemeClr val="dk1"/>
              </a:buClr>
              <a:buSzPts val="2300"/>
              <a:buFont typeface="Calibri"/>
              <a:buAutoNum type="alphaLcParenR"/>
            </a:pPr>
            <a:r>
              <a:rPr lang="en" sz="2300"/>
              <a:t>Remove two top elements of STACK, where A is top element and B is the next-to-top element.</a:t>
            </a:r>
            <a:endParaRPr sz="2300"/>
          </a:p>
          <a:p>
            <a:pPr indent="-509269" lvl="1" marL="914400" rtl="0" algn="l">
              <a:lnSpc>
                <a:spcPct val="100000"/>
              </a:lnSpc>
              <a:spcBef>
                <a:spcPts val="476"/>
              </a:spcBef>
              <a:spcAft>
                <a:spcPts val="0"/>
              </a:spcAft>
              <a:buClr>
                <a:schemeClr val="dk1"/>
              </a:buClr>
              <a:buSzPts val="2300"/>
              <a:buFont typeface="Calibri"/>
              <a:buAutoNum type="alphaLcParenR"/>
            </a:pPr>
            <a:r>
              <a:rPr lang="en" sz="2300"/>
              <a:t>Evaluate B “×” A (B operator A).</a:t>
            </a:r>
            <a:endParaRPr sz="2300"/>
          </a:p>
          <a:p>
            <a:pPr indent="-509269" lvl="1" marL="914400" rtl="0" algn="l">
              <a:lnSpc>
                <a:spcPct val="100000"/>
              </a:lnSpc>
              <a:spcBef>
                <a:spcPts val="476"/>
              </a:spcBef>
              <a:spcAft>
                <a:spcPts val="0"/>
              </a:spcAft>
              <a:buClr>
                <a:schemeClr val="dk1"/>
              </a:buClr>
              <a:buSzPts val="2300"/>
              <a:buFont typeface="Calibri"/>
              <a:buAutoNum type="alphaLcParenR"/>
            </a:pPr>
            <a:r>
              <a:rPr lang="en" sz="2300"/>
              <a:t>Place the result of “step b” back on STACK.</a:t>
            </a:r>
            <a:endParaRPr sz="2300"/>
          </a:p>
          <a:p>
            <a:pPr indent="-487680" lvl="0" marL="514350" rtl="0" algn="l">
              <a:lnSpc>
                <a:spcPct val="100000"/>
              </a:lnSpc>
              <a:spcBef>
                <a:spcPts val="544"/>
              </a:spcBef>
              <a:spcAft>
                <a:spcPts val="0"/>
              </a:spcAft>
              <a:buClr>
                <a:schemeClr val="dk1"/>
              </a:buClr>
              <a:buSzPts val="2300"/>
              <a:buFont typeface="Calibri"/>
              <a:buAutoNum type="arabicPeriod" startAt="4"/>
            </a:pPr>
            <a:r>
              <a:rPr lang="en" sz="2300"/>
              <a:t>Set VALUE equal to the top element of STACK.</a:t>
            </a:r>
            <a:endParaRPr sz="2300"/>
          </a:p>
          <a:p>
            <a:pPr indent="-487680" lvl="0" marL="514350" rtl="0" algn="l">
              <a:lnSpc>
                <a:spcPct val="100000"/>
              </a:lnSpc>
              <a:spcBef>
                <a:spcPts val="544"/>
              </a:spcBef>
              <a:spcAft>
                <a:spcPts val="0"/>
              </a:spcAft>
              <a:buClr>
                <a:schemeClr val="dk1"/>
              </a:buClr>
              <a:buSzPts val="2300"/>
              <a:buFont typeface="Calibri"/>
              <a:buAutoNum type="arabicPeriod" startAt="4"/>
            </a:pPr>
            <a:r>
              <a:rPr lang="en" sz="2300"/>
              <a:t>Exit.</a:t>
            </a:r>
            <a:endParaRPr sz="2300"/>
          </a:p>
          <a:p>
            <a:pPr indent="0" lvl="0" marL="342900" rtl="0" algn="l">
              <a:lnSpc>
                <a:spcPct val="100000"/>
              </a:lnSpc>
              <a:spcBef>
                <a:spcPts val="544"/>
              </a:spcBef>
              <a:spcAft>
                <a:spcPts val="0"/>
              </a:spcAft>
              <a:buSzPts val="1800"/>
              <a:buNone/>
            </a:pPr>
            <a:r>
              <a:t/>
            </a:r>
            <a:endParaRPr sz="1200"/>
          </a:p>
          <a:p>
            <a:pPr indent="-514350" lvl="0" marL="514350" rtl="0" algn="l">
              <a:lnSpc>
                <a:spcPct val="100000"/>
              </a:lnSpc>
              <a:spcBef>
                <a:spcPts val="323"/>
              </a:spcBef>
              <a:spcAft>
                <a:spcPts val="0"/>
              </a:spcAft>
              <a:buClr>
                <a:schemeClr val="dk1"/>
              </a:buClr>
              <a:buSzPts val="1900"/>
              <a:buNone/>
            </a:pPr>
            <a:r>
              <a:rPr i="1" lang="en" sz="2300">
                <a:solidFill>
                  <a:srgbClr val="980000"/>
                </a:solidFill>
              </a:rPr>
              <a:t>Source: Theory and Problems of Data Structure – Seymour Lipschutz</a:t>
            </a:r>
            <a:endParaRPr i="1" sz="2300">
              <a:solidFill>
                <a:srgbClr val="980000"/>
              </a:solidFill>
            </a:endParaRPr>
          </a:p>
          <a:p>
            <a:pPr indent="-514350" lvl="0" marL="514350" rtl="0" algn="l">
              <a:lnSpc>
                <a:spcPct val="100000"/>
              </a:lnSpc>
              <a:spcBef>
                <a:spcPts val="544"/>
              </a:spcBef>
              <a:spcAft>
                <a:spcPts val="0"/>
              </a:spcAft>
              <a:buClr>
                <a:schemeClr val="dk1"/>
              </a:buClr>
              <a:buSzPts val="3200"/>
              <a:buNone/>
            </a:pPr>
            <a:r>
              <a:t/>
            </a:r>
            <a:endParaRPr sz="2300"/>
          </a:p>
        </p:txBody>
      </p:sp>
      <p:sp>
        <p:nvSpPr>
          <p:cNvPr id="214" name="Google Shape;214;p2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 sz="3300"/>
              <a:t>Infix Notation</a:t>
            </a:r>
            <a:endParaRPr b="1" sz="3300"/>
          </a:p>
        </p:txBody>
      </p:sp>
      <p:sp>
        <p:nvSpPr>
          <p:cNvPr id="93" name="Google Shape;93;p2"/>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p>
            <a:pPr indent="-285750" lvl="0" marL="342900" rtl="0" algn="l">
              <a:lnSpc>
                <a:spcPct val="100000"/>
              </a:lnSpc>
              <a:spcBef>
                <a:spcPts val="0"/>
              </a:spcBef>
              <a:spcAft>
                <a:spcPts val="0"/>
              </a:spcAft>
              <a:buClr>
                <a:schemeClr val="dk1"/>
              </a:buClr>
              <a:buSzPts val="2300"/>
              <a:buChar char="•"/>
            </a:pPr>
            <a:r>
              <a:rPr lang="en" sz="2300"/>
              <a:t>Infix notation: </a:t>
            </a:r>
            <a:endParaRPr sz="2300"/>
          </a:p>
          <a:p>
            <a:pPr indent="-254000" lvl="1" marL="742950" rtl="0" algn="l">
              <a:lnSpc>
                <a:spcPct val="100000"/>
              </a:lnSpc>
              <a:spcBef>
                <a:spcPts val="560"/>
              </a:spcBef>
              <a:spcAft>
                <a:spcPts val="0"/>
              </a:spcAft>
              <a:buClr>
                <a:schemeClr val="dk1"/>
              </a:buClr>
              <a:buSzPts val="2300"/>
              <a:buChar char="–"/>
            </a:pPr>
            <a:r>
              <a:rPr lang="en" sz="2300"/>
              <a:t>for most common arithmetic operations, the operator symbol is place between its two operands</a:t>
            </a:r>
            <a:endParaRPr sz="2300"/>
          </a:p>
          <a:p>
            <a:pPr indent="-254000" lvl="1" marL="742950" rtl="0" algn="l">
              <a:lnSpc>
                <a:spcPct val="100000"/>
              </a:lnSpc>
              <a:spcBef>
                <a:spcPts val="560"/>
              </a:spcBef>
              <a:spcAft>
                <a:spcPts val="0"/>
              </a:spcAft>
              <a:buClr>
                <a:schemeClr val="dk1"/>
              </a:buClr>
              <a:buSzPts val="2300"/>
              <a:buChar char="–"/>
            </a:pPr>
            <a:r>
              <a:rPr lang="en" sz="2300"/>
              <a:t>For example,</a:t>
            </a:r>
            <a:endParaRPr sz="2300"/>
          </a:p>
          <a:p>
            <a:pPr indent="-228600" lvl="2" marL="1143000" rtl="0" algn="l">
              <a:lnSpc>
                <a:spcPct val="100000"/>
              </a:lnSpc>
              <a:spcBef>
                <a:spcPts val="480"/>
              </a:spcBef>
              <a:spcAft>
                <a:spcPts val="0"/>
              </a:spcAft>
              <a:buClr>
                <a:schemeClr val="dk1"/>
              </a:buClr>
              <a:buSzPts val="2400"/>
              <a:buNone/>
            </a:pPr>
            <a:r>
              <a:rPr lang="en" sz="2300"/>
              <a:t>			</a:t>
            </a:r>
            <a:r>
              <a:rPr b="1" lang="en" sz="2300">
                <a:solidFill>
                  <a:srgbClr val="C00000"/>
                </a:solidFill>
              </a:rPr>
              <a:t>A + B, 	C – D, 	E * F, 	G / H</a:t>
            </a:r>
            <a:endParaRPr sz="2300"/>
          </a:p>
          <a:p>
            <a:pPr indent="-254000" lvl="1" marL="742950" rtl="0" algn="l">
              <a:lnSpc>
                <a:spcPct val="100000"/>
              </a:lnSpc>
              <a:spcBef>
                <a:spcPts val="560"/>
              </a:spcBef>
              <a:spcAft>
                <a:spcPts val="0"/>
              </a:spcAft>
              <a:buClr>
                <a:schemeClr val="dk1"/>
              </a:buClr>
              <a:buSzPts val="2300"/>
              <a:buChar char="–"/>
            </a:pPr>
            <a:r>
              <a:rPr lang="en" sz="2300"/>
              <a:t>This is known as infix notation.</a:t>
            </a:r>
            <a:endParaRPr sz="2300"/>
          </a:p>
        </p:txBody>
      </p:sp>
      <p:sp>
        <p:nvSpPr>
          <p:cNvPr id="94" name="Google Shape;94;p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 sz="3300"/>
              <a:t>Example postfix evaluation</a:t>
            </a:r>
            <a:endParaRPr b="1" sz="3300"/>
          </a:p>
        </p:txBody>
      </p:sp>
      <p:sp>
        <p:nvSpPr>
          <p:cNvPr id="220" name="Google Shape;220;p2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None/>
            </a:pPr>
            <a:r>
              <a:rPr lang="en" sz="2300"/>
              <a:t>	Consider the following expression P written in postfix notation:</a:t>
            </a:r>
            <a:endParaRPr sz="2300"/>
          </a:p>
          <a:p>
            <a:pPr indent="-285750" lvl="1" marL="742950" rtl="0" algn="l">
              <a:lnSpc>
                <a:spcPct val="100000"/>
              </a:lnSpc>
              <a:spcBef>
                <a:spcPts val="560"/>
              </a:spcBef>
              <a:spcAft>
                <a:spcPts val="0"/>
              </a:spcAft>
              <a:buClr>
                <a:schemeClr val="dk1"/>
              </a:buClr>
              <a:buSzPts val="2800"/>
              <a:buNone/>
            </a:pPr>
            <a:r>
              <a:t/>
            </a:r>
            <a:endParaRPr sz="2300"/>
          </a:p>
          <a:p>
            <a:pPr indent="-285750" lvl="1" marL="742950" rtl="0" algn="l">
              <a:lnSpc>
                <a:spcPct val="100000"/>
              </a:lnSpc>
              <a:spcBef>
                <a:spcPts val="560"/>
              </a:spcBef>
              <a:spcAft>
                <a:spcPts val="0"/>
              </a:spcAft>
              <a:buClr>
                <a:schemeClr val="dk1"/>
              </a:buClr>
              <a:buSzPts val="2800"/>
              <a:buNone/>
            </a:pPr>
            <a:r>
              <a:rPr b="1" lang="en" sz="2300"/>
              <a:t>P: 5, 6, 2, +, *, 12, 4, /, -</a:t>
            </a:r>
            <a:endParaRPr b="1" sz="2300"/>
          </a:p>
        </p:txBody>
      </p:sp>
      <p:sp>
        <p:nvSpPr>
          <p:cNvPr id="221" name="Google Shape;221;p2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2"/>
          <p:cNvSpPr txBox="1"/>
          <p:nvPr>
            <p:ph idx="1" type="body"/>
          </p:nvPr>
        </p:nvSpPr>
        <p:spPr>
          <a:xfrm>
            <a:off x="1767500" y="285750"/>
            <a:ext cx="6919200" cy="609600"/>
          </a:xfrm>
          <a:prstGeom prst="rect">
            <a:avLst/>
          </a:prstGeom>
          <a:noFill/>
          <a:ln>
            <a:noFill/>
          </a:ln>
        </p:spPr>
        <p:txBody>
          <a:bodyPr anchorCtr="0" anchor="t" bIns="45700" lIns="91425" spcFirstLastPara="1" rIns="91425" wrap="square" tIns="45700">
            <a:noAutofit/>
          </a:bodyPr>
          <a:lstStyle/>
          <a:p>
            <a:pPr indent="-342900" lvl="1" marL="342900" rtl="0" algn="l">
              <a:lnSpc>
                <a:spcPct val="80000"/>
              </a:lnSpc>
              <a:spcBef>
                <a:spcPts val="0"/>
              </a:spcBef>
              <a:spcAft>
                <a:spcPts val="0"/>
              </a:spcAft>
              <a:buClr>
                <a:schemeClr val="dk1"/>
              </a:buClr>
              <a:buSzPts val="1540"/>
              <a:buNone/>
            </a:pPr>
            <a:r>
              <a:rPr b="1" lang="en" sz="2940"/>
              <a:t>Postfix expression: 5, 6, 2, +, *, 12, 4, /, -</a:t>
            </a:r>
            <a:endParaRPr sz="2940"/>
          </a:p>
          <a:p>
            <a:pPr indent="0" lvl="0" marL="0" rtl="0" algn="l">
              <a:lnSpc>
                <a:spcPct val="80000"/>
              </a:lnSpc>
              <a:spcBef>
                <a:spcPts val="640"/>
              </a:spcBef>
              <a:spcAft>
                <a:spcPts val="0"/>
              </a:spcAft>
              <a:buClr>
                <a:schemeClr val="dk1"/>
              </a:buClr>
              <a:buSzPts val="1760"/>
              <a:buNone/>
            </a:pPr>
            <a:r>
              <a:t/>
            </a:r>
            <a:endParaRPr sz="1760"/>
          </a:p>
        </p:txBody>
      </p:sp>
      <p:graphicFrame>
        <p:nvGraphicFramePr>
          <p:cNvPr id="227" name="Google Shape;227;p22"/>
          <p:cNvGraphicFramePr/>
          <p:nvPr/>
        </p:nvGraphicFramePr>
        <p:xfrm>
          <a:off x="1066800" y="971550"/>
          <a:ext cx="3000000" cy="3000000"/>
        </p:xfrm>
        <a:graphic>
          <a:graphicData uri="http://schemas.openxmlformats.org/drawingml/2006/table">
            <a:tbl>
              <a:tblPr bandRow="1" firstRow="1">
                <a:noFill/>
                <a:tableStyleId>{CC3607F5-8A85-472D-A850-642E131F2306}</a:tableStyleId>
              </a:tblPr>
              <a:tblGrid>
                <a:gridCol w="2032000"/>
                <a:gridCol w="2032000"/>
              </a:tblGrid>
              <a:tr h="370850">
                <a:tc>
                  <a:txBody>
                    <a:bodyPr/>
                    <a:lstStyle/>
                    <a:p>
                      <a:pPr indent="0" lvl="0" marL="0" marR="0" rtl="0" algn="l">
                        <a:lnSpc>
                          <a:spcPct val="100000"/>
                        </a:lnSpc>
                        <a:spcBef>
                          <a:spcPts val="0"/>
                        </a:spcBef>
                        <a:spcAft>
                          <a:spcPts val="0"/>
                        </a:spcAft>
                        <a:buClr>
                          <a:schemeClr val="dk1"/>
                        </a:buClr>
                        <a:buSzPts val="1800"/>
                        <a:buFont typeface="Calibri"/>
                        <a:buNone/>
                      </a:pPr>
                      <a:r>
                        <a:rPr lang="en" sz="1800" u="none" cap="none" strike="noStrike"/>
                        <a:t>Symbol scanned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STACK</a:t>
                      </a:r>
                      <a:endParaRPr sz="1800" u="none" cap="none" strike="noStrike"/>
                    </a:p>
                  </a:txBody>
                  <a:tcPr marT="45725" marB="45725" marR="91450" marL="91450"/>
                </a:tc>
              </a:tr>
              <a:tr h="370850">
                <a:tc>
                  <a:txBody>
                    <a:bodyPr/>
                    <a:lstStyle/>
                    <a:p>
                      <a:pPr indent="-342900" lvl="0" marL="342900" marR="0" rtl="0" algn="l">
                        <a:lnSpc>
                          <a:spcPct val="100000"/>
                        </a:lnSpc>
                        <a:spcBef>
                          <a:spcPts val="0"/>
                        </a:spcBef>
                        <a:spcAft>
                          <a:spcPts val="0"/>
                        </a:spcAft>
                        <a:buClr>
                          <a:schemeClr val="dk1"/>
                        </a:buClr>
                        <a:buSzPts val="1800"/>
                        <a:buFont typeface="Calibri"/>
                        <a:buAutoNum type="arabicParenBoth"/>
                      </a:pPr>
                      <a:r>
                        <a:rPr lang="en" sz="1800" u="none" cap="none" strike="noStrike"/>
                        <a:t>5</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5</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(2) 6</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5, 6</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(3) 2</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5,6,2</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(4)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5, 8</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(5)*</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40</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(6) 12</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40, 12</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(7) 4</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40, 12, 4</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(8)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40, 3</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(9)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37</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t>(10)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228" name="Google Shape;228;p2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 sz="3300"/>
              <a:t>Infix to Postfix</a:t>
            </a:r>
            <a:endParaRPr b="1" sz="3300"/>
          </a:p>
        </p:txBody>
      </p:sp>
      <p:sp>
        <p:nvSpPr>
          <p:cNvPr id="234" name="Google Shape;234;p23"/>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p>
            <a:pPr indent="-285750" lvl="0" marL="342900" rtl="0" algn="l">
              <a:lnSpc>
                <a:spcPct val="100000"/>
              </a:lnSpc>
              <a:spcBef>
                <a:spcPts val="0"/>
              </a:spcBef>
              <a:spcAft>
                <a:spcPts val="0"/>
              </a:spcAft>
              <a:buClr>
                <a:schemeClr val="dk1"/>
              </a:buClr>
              <a:buSzPts val="2300"/>
              <a:buChar char="•"/>
            </a:pPr>
            <a:r>
              <a:rPr lang="en" sz="2300"/>
              <a:t>Translate, by inspection and hand, each infix expression into its equivalent postfix expression</a:t>
            </a:r>
            <a:endParaRPr sz="2300"/>
          </a:p>
          <a:p>
            <a:pPr indent="-482600" lvl="1" marL="971550" rtl="0" algn="l">
              <a:lnSpc>
                <a:spcPct val="100000"/>
              </a:lnSpc>
              <a:spcBef>
                <a:spcPts val="560"/>
              </a:spcBef>
              <a:spcAft>
                <a:spcPts val="0"/>
              </a:spcAft>
              <a:buClr>
                <a:schemeClr val="dk1"/>
              </a:buClr>
              <a:buSzPts val="2300"/>
              <a:buFont typeface="Calibri"/>
              <a:buAutoNum type="alphaLcParenR"/>
            </a:pPr>
            <a:r>
              <a:rPr lang="en" sz="2300"/>
              <a:t>(A-B)*(D/E)</a:t>
            </a:r>
            <a:endParaRPr sz="2300"/>
          </a:p>
          <a:p>
            <a:pPr indent="-482600" lvl="1" marL="971550" rtl="0" algn="l">
              <a:lnSpc>
                <a:spcPct val="100000"/>
              </a:lnSpc>
              <a:spcBef>
                <a:spcPts val="560"/>
              </a:spcBef>
              <a:spcAft>
                <a:spcPts val="0"/>
              </a:spcAft>
              <a:buClr>
                <a:schemeClr val="dk1"/>
              </a:buClr>
              <a:buSzPts val="2300"/>
              <a:buFont typeface="Calibri"/>
              <a:buAutoNum type="alphaLcParenR"/>
            </a:pPr>
            <a:r>
              <a:rPr lang="en" sz="2300"/>
              <a:t>(A+B^D)/(E-F)+G</a:t>
            </a:r>
            <a:endParaRPr sz="2300"/>
          </a:p>
          <a:p>
            <a:pPr indent="-482600" lvl="1" marL="971550" rtl="0" algn="l">
              <a:lnSpc>
                <a:spcPct val="100000"/>
              </a:lnSpc>
              <a:spcBef>
                <a:spcPts val="560"/>
              </a:spcBef>
              <a:spcAft>
                <a:spcPts val="0"/>
              </a:spcAft>
              <a:buClr>
                <a:schemeClr val="dk1"/>
              </a:buClr>
              <a:buSzPts val="2300"/>
              <a:buFont typeface="Calibri"/>
              <a:buAutoNum type="alphaLcParenR"/>
            </a:pPr>
            <a:r>
              <a:rPr lang="en" sz="2300"/>
              <a:t>A*(B+D)/E-F*(G+H/K)</a:t>
            </a:r>
            <a:endParaRPr sz="2300"/>
          </a:p>
        </p:txBody>
      </p:sp>
      <p:sp>
        <p:nvSpPr>
          <p:cNvPr id="235" name="Google Shape;235;p2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 sz="3300"/>
              <a:t>Answers</a:t>
            </a:r>
            <a:endParaRPr b="1" sz="3300"/>
          </a:p>
        </p:txBody>
      </p:sp>
      <p:sp>
        <p:nvSpPr>
          <p:cNvPr id="241" name="Google Shape;241;p24"/>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p>
            <a:pPr indent="-482600" lvl="1" marL="514350" rtl="0" algn="l">
              <a:lnSpc>
                <a:spcPct val="100000"/>
              </a:lnSpc>
              <a:spcBef>
                <a:spcPts val="0"/>
              </a:spcBef>
              <a:spcAft>
                <a:spcPts val="0"/>
              </a:spcAft>
              <a:buClr>
                <a:schemeClr val="dk1"/>
              </a:buClr>
              <a:buSzPts val="2300"/>
              <a:buFont typeface="Calibri"/>
              <a:buAutoNum type="alphaLcParenR"/>
            </a:pPr>
            <a:r>
              <a:rPr lang="en" sz="2300"/>
              <a:t>(A-B)*(D/E) 			🡪 		AB-DE/*</a:t>
            </a:r>
            <a:endParaRPr sz="2300"/>
          </a:p>
          <a:p>
            <a:pPr indent="-336550" lvl="1" marL="514350" rtl="0" algn="l">
              <a:lnSpc>
                <a:spcPct val="100000"/>
              </a:lnSpc>
              <a:spcBef>
                <a:spcPts val="560"/>
              </a:spcBef>
              <a:spcAft>
                <a:spcPts val="0"/>
              </a:spcAft>
              <a:buClr>
                <a:schemeClr val="dk1"/>
              </a:buClr>
              <a:buSzPts val="2800"/>
              <a:buFont typeface="Calibri"/>
              <a:buNone/>
            </a:pPr>
            <a:r>
              <a:t/>
            </a:r>
            <a:endParaRPr sz="2300"/>
          </a:p>
          <a:p>
            <a:pPr indent="-482600" lvl="1" marL="514350" rtl="0" algn="l">
              <a:lnSpc>
                <a:spcPct val="100000"/>
              </a:lnSpc>
              <a:spcBef>
                <a:spcPts val="560"/>
              </a:spcBef>
              <a:spcAft>
                <a:spcPts val="0"/>
              </a:spcAft>
              <a:buClr>
                <a:schemeClr val="dk1"/>
              </a:buClr>
              <a:buSzPts val="2300"/>
              <a:buFont typeface="Calibri"/>
              <a:buAutoNum type="alphaLcParenR"/>
            </a:pPr>
            <a:r>
              <a:rPr lang="en" sz="2300"/>
              <a:t>(A+B^D)/(E-F)+G 		🡪	ABD^+EF-/G+</a:t>
            </a:r>
            <a:endParaRPr sz="2300"/>
          </a:p>
          <a:p>
            <a:pPr indent="-336550" lvl="1" marL="514350" rtl="0" algn="l">
              <a:lnSpc>
                <a:spcPct val="100000"/>
              </a:lnSpc>
              <a:spcBef>
                <a:spcPts val="560"/>
              </a:spcBef>
              <a:spcAft>
                <a:spcPts val="0"/>
              </a:spcAft>
              <a:buClr>
                <a:schemeClr val="dk1"/>
              </a:buClr>
              <a:buSzPts val="2800"/>
              <a:buFont typeface="Calibri"/>
              <a:buNone/>
            </a:pPr>
            <a:r>
              <a:t/>
            </a:r>
            <a:endParaRPr sz="2300"/>
          </a:p>
          <a:p>
            <a:pPr indent="-482600" lvl="1" marL="514350" rtl="0" algn="l">
              <a:lnSpc>
                <a:spcPct val="100000"/>
              </a:lnSpc>
              <a:spcBef>
                <a:spcPts val="560"/>
              </a:spcBef>
              <a:spcAft>
                <a:spcPts val="0"/>
              </a:spcAft>
              <a:buClr>
                <a:schemeClr val="dk1"/>
              </a:buClr>
              <a:buSzPts val="2300"/>
              <a:buFont typeface="Calibri"/>
              <a:buAutoNum type="alphaLcParenR"/>
            </a:pPr>
            <a:r>
              <a:rPr lang="en" sz="2300"/>
              <a:t>A*(B+D)/E-F*(G+H/K)	🡪	ABD+*E/FGHK/+*-</a:t>
            </a:r>
            <a:endParaRPr sz="2300"/>
          </a:p>
          <a:p>
            <a:pPr indent="-336550" lvl="1" marL="514350" rtl="0" algn="l">
              <a:lnSpc>
                <a:spcPct val="100000"/>
              </a:lnSpc>
              <a:spcBef>
                <a:spcPts val="560"/>
              </a:spcBef>
              <a:spcAft>
                <a:spcPts val="0"/>
              </a:spcAft>
              <a:buClr>
                <a:schemeClr val="dk1"/>
              </a:buClr>
              <a:buSzPts val="2800"/>
              <a:buFont typeface="Calibri"/>
              <a:buNone/>
            </a:pPr>
            <a:r>
              <a:t/>
            </a:r>
            <a:endParaRPr sz="2300"/>
          </a:p>
          <a:p>
            <a:pPr indent="-336550" lvl="1" marL="514350" rtl="0" algn="l">
              <a:lnSpc>
                <a:spcPct val="100000"/>
              </a:lnSpc>
              <a:spcBef>
                <a:spcPts val="560"/>
              </a:spcBef>
              <a:spcAft>
                <a:spcPts val="0"/>
              </a:spcAft>
              <a:buClr>
                <a:schemeClr val="dk1"/>
              </a:buClr>
              <a:buSzPts val="2800"/>
              <a:buFont typeface="Calibri"/>
              <a:buNone/>
            </a:pPr>
            <a:r>
              <a:t/>
            </a:r>
            <a:endParaRPr sz="2300"/>
          </a:p>
          <a:p>
            <a:pPr indent="-139700" lvl="0" marL="342900" rtl="0" algn="l">
              <a:lnSpc>
                <a:spcPct val="100000"/>
              </a:lnSpc>
              <a:spcBef>
                <a:spcPts val="640"/>
              </a:spcBef>
              <a:spcAft>
                <a:spcPts val="0"/>
              </a:spcAft>
              <a:buClr>
                <a:schemeClr val="dk1"/>
              </a:buClr>
              <a:buSzPts val="3200"/>
              <a:buNone/>
            </a:pPr>
            <a:r>
              <a:t/>
            </a:r>
            <a:endParaRPr sz="2300"/>
          </a:p>
        </p:txBody>
      </p:sp>
      <p:sp>
        <p:nvSpPr>
          <p:cNvPr id="242" name="Google Shape;242;p2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5"/>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 sz="3300"/>
              <a:t>Infix Notation</a:t>
            </a:r>
            <a:endParaRPr b="1" sz="3300"/>
          </a:p>
        </p:txBody>
      </p:sp>
      <p:sp>
        <p:nvSpPr>
          <p:cNvPr id="100" name="Google Shape;100;p3"/>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p>
            <a:pPr indent="-285750" lvl="1" marL="342900" rtl="0" algn="l">
              <a:lnSpc>
                <a:spcPct val="100000"/>
              </a:lnSpc>
              <a:spcBef>
                <a:spcPts val="0"/>
              </a:spcBef>
              <a:spcAft>
                <a:spcPts val="0"/>
              </a:spcAft>
              <a:buClr>
                <a:schemeClr val="dk1"/>
              </a:buClr>
              <a:buSzPts val="2300"/>
              <a:buFont typeface="Arial"/>
              <a:buChar char="•"/>
            </a:pPr>
            <a:r>
              <a:rPr lang="en" sz="2300"/>
              <a:t>The order of the operators and operands in an arithmetic does not uniquely determine the order in which operations are to be performed.</a:t>
            </a:r>
            <a:endParaRPr sz="2300"/>
          </a:p>
          <a:p>
            <a:pPr indent="-285750" lvl="3" marL="1200150" rtl="0" algn="l">
              <a:lnSpc>
                <a:spcPct val="100000"/>
              </a:lnSpc>
              <a:spcBef>
                <a:spcPts val="640"/>
              </a:spcBef>
              <a:spcAft>
                <a:spcPts val="0"/>
              </a:spcAft>
              <a:buClr>
                <a:schemeClr val="dk1"/>
              </a:buClr>
              <a:buSzPts val="2300"/>
              <a:buChar char="–"/>
            </a:pPr>
            <a:r>
              <a:rPr lang="en" sz="2300"/>
              <a:t>For example:</a:t>
            </a:r>
            <a:endParaRPr sz="2300"/>
          </a:p>
          <a:p>
            <a:pPr indent="-285750" lvl="3" marL="1200150" rtl="0" algn="l">
              <a:lnSpc>
                <a:spcPct val="100000"/>
              </a:lnSpc>
              <a:spcBef>
                <a:spcPts val="640"/>
              </a:spcBef>
              <a:spcAft>
                <a:spcPts val="0"/>
              </a:spcAft>
              <a:buClr>
                <a:srgbClr val="C00000"/>
              </a:buClr>
              <a:buSzPts val="2300"/>
              <a:buChar char="–"/>
            </a:pPr>
            <a:r>
              <a:rPr b="1" lang="en" sz="2300">
                <a:solidFill>
                  <a:srgbClr val="C00000"/>
                </a:solidFill>
              </a:rPr>
              <a:t>A + B * C</a:t>
            </a:r>
            <a:endParaRPr sz="2300"/>
          </a:p>
          <a:p>
            <a:pPr indent="-215900" lvl="3" marL="1200150" rtl="0" algn="l">
              <a:lnSpc>
                <a:spcPct val="100000"/>
              </a:lnSpc>
              <a:spcBef>
                <a:spcPts val="400"/>
              </a:spcBef>
              <a:spcAft>
                <a:spcPts val="0"/>
              </a:spcAft>
              <a:buClr>
                <a:schemeClr val="dk1"/>
              </a:buClr>
              <a:buSzPts val="2000"/>
              <a:buNone/>
            </a:pPr>
            <a:r>
              <a:t/>
            </a:r>
            <a:endParaRPr sz="2300"/>
          </a:p>
          <a:p>
            <a:pPr indent="-165100" lvl="1" marL="342900" rtl="0" algn="l">
              <a:lnSpc>
                <a:spcPct val="100000"/>
              </a:lnSpc>
              <a:spcBef>
                <a:spcPts val="560"/>
              </a:spcBef>
              <a:spcAft>
                <a:spcPts val="0"/>
              </a:spcAft>
              <a:buClr>
                <a:schemeClr val="dk1"/>
              </a:buClr>
              <a:buSzPts val="2800"/>
              <a:buFont typeface="Arial"/>
              <a:buNone/>
            </a:pPr>
            <a:r>
              <a:t/>
            </a:r>
            <a:endParaRPr b="1" sz="2300">
              <a:solidFill>
                <a:srgbClr val="C00000"/>
              </a:solidFill>
            </a:endParaRPr>
          </a:p>
        </p:txBody>
      </p:sp>
      <p:sp>
        <p:nvSpPr>
          <p:cNvPr id="101" name="Google Shape;101;p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 sz="3300"/>
              <a:t>Infix Notation</a:t>
            </a:r>
            <a:endParaRPr b="1" sz="3300"/>
          </a:p>
        </p:txBody>
      </p:sp>
      <p:sp>
        <p:nvSpPr>
          <p:cNvPr id="107" name="Google Shape;107;p4"/>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p>
            <a:pPr indent="-311150" lvl="1" marL="342900" rtl="0" algn="l">
              <a:lnSpc>
                <a:spcPct val="100000"/>
              </a:lnSpc>
              <a:spcBef>
                <a:spcPts val="0"/>
              </a:spcBef>
              <a:spcAft>
                <a:spcPts val="0"/>
              </a:spcAft>
              <a:buClr>
                <a:schemeClr val="dk1"/>
              </a:buClr>
              <a:buSzPts val="2300"/>
              <a:buFont typeface="Arial"/>
              <a:buChar char="•"/>
            </a:pPr>
            <a:r>
              <a:rPr lang="en" sz="2300"/>
              <a:t>In infix notation we use parentheses to get the order of operations to be performed.</a:t>
            </a:r>
            <a:endParaRPr sz="2300"/>
          </a:p>
          <a:p>
            <a:pPr indent="-254000" lvl="1" marL="742950" rtl="0" algn="l">
              <a:lnSpc>
                <a:spcPct val="100000"/>
              </a:lnSpc>
              <a:spcBef>
                <a:spcPts val="560"/>
              </a:spcBef>
              <a:spcAft>
                <a:spcPts val="0"/>
              </a:spcAft>
              <a:buClr>
                <a:schemeClr val="dk1"/>
              </a:buClr>
              <a:buSzPts val="2300"/>
              <a:buChar char="–"/>
            </a:pPr>
            <a:r>
              <a:rPr lang="en" sz="2300"/>
              <a:t>For example:</a:t>
            </a:r>
            <a:endParaRPr sz="2300"/>
          </a:p>
          <a:p>
            <a:pPr indent="-222250" lvl="2" marL="1143000" rtl="0" algn="l">
              <a:lnSpc>
                <a:spcPct val="100000"/>
              </a:lnSpc>
              <a:spcBef>
                <a:spcPts val="480"/>
              </a:spcBef>
              <a:spcAft>
                <a:spcPts val="0"/>
              </a:spcAft>
              <a:buClr>
                <a:srgbClr val="C00000"/>
              </a:buClr>
              <a:buSzPts val="2300"/>
              <a:buChar char="•"/>
            </a:pPr>
            <a:r>
              <a:rPr b="1" lang="en" sz="2300">
                <a:solidFill>
                  <a:srgbClr val="C00000"/>
                </a:solidFill>
              </a:rPr>
              <a:t>( A + B ) * C</a:t>
            </a:r>
            <a:endParaRPr sz="2300"/>
          </a:p>
          <a:p>
            <a:pPr indent="-222250" lvl="2" marL="1143000" rtl="0" algn="l">
              <a:lnSpc>
                <a:spcPct val="100000"/>
              </a:lnSpc>
              <a:spcBef>
                <a:spcPts val="480"/>
              </a:spcBef>
              <a:spcAft>
                <a:spcPts val="0"/>
              </a:spcAft>
              <a:buClr>
                <a:srgbClr val="C00000"/>
              </a:buClr>
              <a:buSzPts val="2300"/>
              <a:buChar char="•"/>
            </a:pPr>
            <a:r>
              <a:rPr b="1" lang="en" sz="2300">
                <a:solidFill>
                  <a:srgbClr val="C00000"/>
                </a:solidFill>
              </a:rPr>
              <a:t>A + (B * C )</a:t>
            </a:r>
            <a:endParaRPr sz="2300"/>
          </a:p>
        </p:txBody>
      </p:sp>
      <p:sp>
        <p:nvSpPr>
          <p:cNvPr id="108" name="Google Shape;108;p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 sz="3300"/>
              <a:t>Polish Notation </a:t>
            </a:r>
            <a:endParaRPr b="1" sz="3300"/>
          </a:p>
        </p:txBody>
      </p:sp>
      <p:sp>
        <p:nvSpPr>
          <p:cNvPr id="114" name="Google Shape;114;p5"/>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p>
            <a:pPr indent="-285750" lvl="0" marL="342900" rtl="0" algn="l">
              <a:lnSpc>
                <a:spcPct val="100000"/>
              </a:lnSpc>
              <a:spcBef>
                <a:spcPts val="0"/>
              </a:spcBef>
              <a:spcAft>
                <a:spcPts val="0"/>
              </a:spcAft>
              <a:buClr>
                <a:schemeClr val="dk1"/>
              </a:buClr>
              <a:buSzPts val="2300"/>
              <a:buChar char="•"/>
            </a:pPr>
            <a:r>
              <a:rPr lang="en" sz="2300"/>
              <a:t>Polish notation: operators symbol is placed before its two operands.</a:t>
            </a:r>
            <a:endParaRPr sz="2300"/>
          </a:p>
          <a:p>
            <a:pPr indent="-254000" lvl="1" marL="742950" rtl="0" algn="l">
              <a:lnSpc>
                <a:spcPct val="100000"/>
              </a:lnSpc>
              <a:spcBef>
                <a:spcPts val="560"/>
              </a:spcBef>
              <a:spcAft>
                <a:spcPts val="0"/>
              </a:spcAft>
              <a:buClr>
                <a:schemeClr val="dk1"/>
              </a:buClr>
              <a:buSzPts val="2300"/>
              <a:buChar char="–"/>
            </a:pPr>
            <a:r>
              <a:rPr lang="en" sz="2300"/>
              <a:t>For example:</a:t>
            </a:r>
            <a:endParaRPr sz="2300"/>
          </a:p>
          <a:p>
            <a:pPr indent="-222250" lvl="2" marL="1143000" rtl="0" algn="l">
              <a:lnSpc>
                <a:spcPct val="100000"/>
              </a:lnSpc>
              <a:spcBef>
                <a:spcPts val="480"/>
              </a:spcBef>
              <a:spcAft>
                <a:spcPts val="0"/>
              </a:spcAft>
              <a:buClr>
                <a:srgbClr val="C00000"/>
              </a:buClr>
              <a:buSzPts val="2300"/>
              <a:buChar char="•"/>
            </a:pPr>
            <a:r>
              <a:rPr b="1" lang="en" sz="2300">
                <a:solidFill>
                  <a:srgbClr val="C00000"/>
                </a:solidFill>
              </a:rPr>
              <a:t>+AB, 		-CD, 		*EF, 		/GH</a:t>
            </a:r>
            <a:endParaRPr sz="2300"/>
          </a:p>
          <a:p>
            <a:pPr indent="-254000" lvl="1" marL="742950" rtl="0" algn="l">
              <a:lnSpc>
                <a:spcPct val="100000"/>
              </a:lnSpc>
              <a:spcBef>
                <a:spcPts val="560"/>
              </a:spcBef>
              <a:spcAft>
                <a:spcPts val="0"/>
              </a:spcAft>
              <a:buClr>
                <a:schemeClr val="dk1"/>
              </a:buClr>
              <a:buSzPts val="2300"/>
              <a:buChar char="–"/>
            </a:pPr>
            <a:r>
              <a:rPr lang="en" sz="2300"/>
              <a:t>This notation is also known as prefix notation</a:t>
            </a:r>
            <a:endParaRPr sz="2300"/>
          </a:p>
        </p:txBody>
      </p:sp>
      <p:sp>
        <p:nvSpPr>
          <p:cNvPr id="115" name="Google Shape;115;p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 sz="3300"/>
              <a:t>Polish Notation </a:t>
            </a:r>
            <a:endParaRPr b="1" sz="3300"/>
          </a:p>
        </p:txBody>
      </p:sp>
      <p:sp>
        <p:nvSpPr>
          <p:cNvPr id="121" name="Google Shape;121;p6"/>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p>
            <a:pPr indent="-300990" lvl="0" marL="342900" rtl="0" algn="l">
              <a:lnSpc>
                <a:spcPct val="100000"/>
              </a:lnSpc>
              <a:spcBef>
                <a:spcPts val="0"/>
              </a:spcBef>
              <a:spcAft>
                <a:spcPts val="0"/>
              </a:spcAft>
              <a:buClr>
                <a:schemeClr val="dk1"/>
              </a:buClr>
              <a:buSzPts val="2300"/>
              <a:buChar char="•"/>
            </a:pPr>
            <a:r>
              <a:rPr lang="en" sz="2300"/>
              <a:t>Infix to Polish notation example</a:t>
            </a:r>
            <a:endParaRPr sz="2300"/>
          </a:p>
          <a:p>
            <a:pPr indent="-267335" lvl="1" marL="742950" rtl="0" algn="l">
              <a:lnSpc>
                <a:spcPct val="100000"/>
              </a:lnSpc>
              <a:spcBef>
                <a:spcPts val="518"/>
              </a:spcBef>
              <a:spcAft>
                <a:spcPts val="0"/>
              </a:spcAft>
              <a:buClr>
                <a:schemeClr val="dk1"/>
              </a:buClr>
              <a:buSzPts val="2300"/>
              <a:buChar char="–"/>
            </a:pPr>
            <a:r>
              <a:rPr b="1" lang="en" sz="2300"/>
              <a:t>INFIX			INTERMEDIATE	POLISH</a:t>
            </a:r>
            <a:endParaRPr sz="2300"/>
          </a:p>
          <a:p>
            <a:pPr indent="-267335" lvl="1" marL="742950" rtl="0" algn="l">
              <a:lnSpc>
                <a:spcPct val="100000"/>
              </a:lnSpc>
              <a:spcBef>
                <a:spcPts val="518"/>
              </a:spcBef>
              <a:spcAft>
                <a:spcPts val="0"/>
              </a:spcAft>
              <a:buClr>
                <a:srgbClr val="C00000"/>
              </a:buClr>
              <a:buSzPts val="2300"/>
              <a:buFont typeface="Noto Sans Symbols"/>
              <a:buChar char="▪"/>
            </a:pPr>
            <a:r>
              <a:rPr b="1" lang="en" sz="2300">
                <a:solidFill>
                  <a:srgbClr val="C00000"/>
                </a:solidFill>
              </a:rPr>
              <a:t>(A+B)*C 	🡪	[ +AB] *C 	🡪	*+ABC</a:t>
            </a:r>
            <a:endParaRPr sz="2300"/>
          </a:p>
          <a:p>
            <a:pPr indent="-121284" lvl="1" marL="742950" rtl="0" algn="l">
              <a:lnSpc>
                <a:spcPct val="100000"/>
              </a:lnSpc>
              <a:spcBef>
                <a:spcPts val="518"/>
              </a:spcBef>
              <a:spcAft>
                <a:spcPts val="0"/>
              </a:spcAft>
              <a:buClr>
                <a:schemeClr val="dk1"/>
              </a:buClr>
              <a:buSzPts val="2800"/>
              <a:buFont typeface="Noto Sans Symbols"/>
              <a:buNone/>
            </a:pPr>
            <a:r>
              <a:t/>
            </a:r>
            <a:endParaRPr sz="2300">
              <a:solidFill>
                <a:srgbClr val="C00000"/>
              </a:solidFill>
            </a:endParaRPr>
          </a:p>
          <a:p>
            <a:pPr indent="-267335" lvl="1" marL="742950" rtl="0" algn="l">
              <a:lnSpc>
                <a:spcPct val="100000"/>
              </a:lnSpc>
              <a:spcBef>
                <a:spcPts val="518"/>
              </a:spcBef>
              <a:spcAft>
                <a:spcPts val="0"/>
              </a:spcAft>
              <a:buClr>
                <a:srgbClr val="7030A0"/>
              </a:buClr>
              <a:buSzPts val="2300"/>
              <a:buFont typeface="Noto Sans Symbols"/>
              <a:buChar char="▪"/>
            </a:pPr>
            <a:r>
              <a:rPr b="1" lang="en" sz="2300">
                <a:solidFill>
                  <a:srgbClr val="7030A0"/>
                </a:solidFill>
              </a:rPr>
              <a:t>A + (B * C)	🡪	A +[*BC]	🡪	+A*BC</a:t>
            </a:r>
            <a:endParaRPr sz="2300"/>
          </a:p>
          <a:p>
            <a:pPr indent="-121284" lvl="1" marL="742950" rtl="0" algn="l">
              <a:lnSpc>
                <a:spcPct val="100000"/>
              </a:lnSpc>
              <a:spcBef>
                <a:spcPts val="518"/>
              </a:spcBef>
              <a:spcAft>
                <a:spcPts val="0"/>
              </a:spcAft>
              <a:buClr>
                <a:schemeClr val="dk1"/>
              </a:buClr>
              <a:buSzPts val="2800"/>
              <a:buFont typeface="Noto Sans Symbols"/>
              <a:buNone/>
            </a:pPr>
            <a:r>
              <a:t/>
            </a:r>
            <a:endParaRPr b="1" sz="2300">
              <a:solidFill>
                <a:srgbClr val="7030A0"/>
              </a:solidFill>
            </a:endParaRPr>
          </a:p>
          <a:p>
            <a:pPr indent="-267335" lvl="1" marL="742950" rtl="0" algn="l">
              <a:lnSpc>
                <a:spcPct val="100000"/>
              </a:lnSpc>
              <a:spcBef>
                <a:spcPts val="518"/>
              </a:spcBef>
              <a:spcAft>
                <a:spcPts val="0"/>
              </a:spcAft>
              <a:buClr>
                <a:schemeClr val="dk1"/>
              </a:buClr>
              <a:buSzPts val="2300"/>
              <a:buFont typeface="Noto Sans Symbols"/>
              <a:buChar char="▪"/>
            </a:pPr>
            <a:r>
              <a:rPr b="1" lang="en" sz="2300"/>
              <a:t>(A+B)/(C-D)	🡪	[+AB]/[-CD]	🡪	/+AB-CD</a:t>
            </a:r>
            <a:endParaRPr b="1" sz="2300"/>
          </a:p>
        </p:txBody>
      </p:sp>
      <p:sp>
        <p:nvSpPr>
          <p:cNvPr id="122" name="Google Shape;122;p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 sz="3300"/>
              <a:t>Polish Notation </a:t>
            </a:r>
            <a:endParaRPr b="1" sz="3300"/>
          </a:p>
        </p:txBody>
      </p:sp>
      <p:sp>
        <p:nvSpPr>
          <p:cNvPr id="128" name="Google Shape;128;p7"/>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p>
            <a:pPr indent="-285750" lvl="0" marL="342900" rtl="0" algn="l">
              <a:lnSpc>
                <a:spcPct val="100000"/>
              </a:lnSpc>
              <a:spcBef>
                <a:spcPts val="0"/>
              </a:spcBef>
              <a:spcAft>
                <a:spcPts val="0"/>
              </a:spcAft>
              <a:buClr>
                <a:schemeClr val="dk1"/>
              </a:buClr>
              <a:buSzPts val="2300"/>
              <a:buChar char="•"/>
            </a:pPr>
            <a:r>
              <a:rPr lang="en" sz="2300"/>
              <a:t>The fundamental property of polish notation is that the order in which the operations are to be performed is completely determined by the positions of the operators and operands in the expression.</a:t>
            </a:r>
            <a:endParaRPr sz="2300"/>
          </a:p>
        </p:txBody>
      </p:sp>
      <p:sp>
        <p:nvSpPr>
          <p:cNvPr id="129" name="Google Shape;129;p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 sz="3300"/>
              <a:t>Reverse Polish Notation</a:t>
            </a:r>
            <a:endParaRPr b="1" sz="3300"/>
          </a:p>
        </p:txBody>
      </p:sp>
      <p:sp>
        <p:nvSpPr>
          <p:cNvPr id="135" name="Google Shape;135;p8"/>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p>
            <a:pPr indent="-285750" lvl="0" marL="342900" rtl="0" algn="l">
              <a:lnSpc>
                <a:spcPct val="100000"/>
              </a:lnSpc>
              <a:spcBef>
                <a:spcPts val="0"/>
              </a:spcBef>
              <a:spcAft>
                <a:spcPts val="0"/>
              </a:spcAft>
              <a:buClr>
                <a:schemeClr val="dk1"/>
              </a:buClr>
              <a:buSzPts val="2300"/>
              <a:buChar char="•"/>
            </a:pPr>
            <a:r>
              <a:rPr lang="en" sz="2300"/>
              <a:t>Reverse polish notation is also know as postfix.</a:t>
            </a:r>
            <a:endParaRPr sz="2300"/>
          </a:p>
          <a:p>
            <a:pPr indent="-285750" lvl="0" marL="342900" rtl="0" algn="l">
              <a:lnSpc>
                <a:spcPct val="100000"/>
              </a:lnSpc>
              <a:spcBef>
                <a:spcPts val="640"/>
              </a:spcBef>
              <a:spcAft>
                <a:spcPts val="0"/>
              </a:spcAft>
              <a:buClr>
                <a:schemeClr val="dk1"/>
              </a:buClr>
              <a:buSzPts val="2300"/>
              <a:buChar char="•"/>
            </a:pPr>
            <a:r>
              <a:rPr lang="en" sz="2300"/>
              <a:t>In postfix notation operator symbols are placed after its two operands</a:t>
            </a:r>
            <a:endParaRPr sz="2300"/>
          </a:p>
          <a:p>
            <a:pPr indent="-254000" lvl="1" marL="742950" rtl="0" algn="l">
              <a:lnSpc>
                <a:spcPct val="100000"/>
              </a:lnSpc>
              <a:spcBef>
                <a:spcPts val="560"/>
              </a:spcBef>
              <a:spcAft>
                <a:spcPts val="0"/>
              </a:spcAft>
              <a:buClr>
                <a:srgbClr val="C00000"/>
              </a:buClr>
              <a:buSzPts val="2300"/>
              <a:buFont typeface="Noto Sans Symbols"/>
              <a:buChar char="▪"/>
            </a:pPr>
            <a:r>
              <a:rPr b="1" lang="en" sz="2300">
                <a:solidFill>
                  <a:srgbClr val="C00000"/>
                </a:solidFill>
              </a:rPr>
              <a:t>A + B 	🡪 	AB+</a:t>
            </a:r>
            <a:endParaRPr b="1" sz="2300">
              <a:solidFill>
                <a:srgbClr val="C00000"/>
              </a:solidFill>
            </a:endParaRPr>
          </a:p>
        </p:txBody>
      </p:sp>
      <p:sp>
        <p:nvSpPr>
          <p:cNvPr id="136" name="Google Shape;136;p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 sz="3300"/>
              <a:t>Postfix Notation</a:t>
            </a:r>
            <a:endParaRPr b="1" sz="3300"/>
          </a:p>
        </p:txBody>
      </p:sp>
      <p:sp>
        <p:nvSpPr>
          <p:cNvPr id="142" name="Google Shape;142;p9"/>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p>
            <a:pPr indent="-285750" lvl="0" marL="342900" rtl="0" algn="l">
              <a:lnSpc>
                <a:spcPct val="100000"/>
              </a:lnSpc>
              <a:spcBef>
                <a:spcPts val="0"/>
              </a:spcBef>
              <a:spcAft>
                <a:spcPts val="0"/>
              </a:spcAft>
              <a:buClr>
                <a:schemeClr val="dk1"/>
              </a:buClr>
              <a:buSzPts val="2300"/>
              <a:buChar char="•"/>
            </a:pPr>
            <a:r>
              <a:rPr lang="en" sz="2300"/>
              <a:t>Computer evaluates an arithmetic notation in two steps.</a:t>
            </a:r>
            <a:endParaRPr sz="2300"/>
          </a:p>
          <a:p>
            <a:pPr indent="-482600" lvl="1" marL="971550" rtl="0" algn="l">
              <a:lnSpc>
                <a:spcPct val="100000"/>
              </a:lnSpc>
              <a:spcBef>
                <a:spcPts val="560"/>
              </a:spcBef>
              <a:spcAft>
                <a:spcPts val="0"/>
              </a:spcAft>
              <a:buClr>
                <a:schemeClr val="dk1"/>
              </a:buClr>
              <a:buSzPts val="2300"/>
              <a:buFont typeface="Calibri"/>
              <a:buAutoNum type="arabicPeriod"/>
            </a:pPr>
            <a:r>
              <a:rPr lang="en" sz="2300"/>
              <a:t>It converts the expression to postfix.</a:t>
            </a:r>
            <a:endParaRPr sz="2300"/>
          </a:p>
          <a:p>
            <a:pPr indent="-482600" lvl="1" marL="971550" rtl="0" algn="l">
              <a:lnSpc>
                <a:spcPct val="100000"/>
              </a:lnSpc>
              <a:spcBef>
                <a:spcPts val="560"/>
              </a:spcBef>
              <a:spcAft>
                <a:spcPts val="0"/>
              </a:spcAft>
              <a:buClr>
                <a:schemeClr val="dk1"/>
              </a:buClr>
              <a:buSzPts val="2300"/>
              <a:buFont typeface="Calibri"/>
              <a:buAutoNum type="arabicPeriod"/>
            </a:pPr>
            <a:r>
              <a:rPr lang="en" sz="2300"/>
              <a:t>It evaluates the postfix expression.</a:t>
            </a:r>
            <a:endParaRPr sz="2300"/>
          </a:p>
        </p:txBody>
      </p:sp>
      <p:sp>
        <p:nvSpPr>
          <p:cNvPr id="143" name="Google Shape;143;p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