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3" r:id="rId20"/>
    <p:sldId id="297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7F7AA-2E1D-41F8-8949-80C90554A32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4A87B-5E5B-469A-A18F-A331D6588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7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15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1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9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3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7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0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2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7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4A87B-5E5B-469A-A18F-A331D6588E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11060" y="3533826"/>
            <a:ext cx="6465879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4486" y="1619313"/>
            <a:ext cx="811902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5167" y="2574918"/>
            <a:ext cx="9437664" cy="463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425167" y="2574918"/>
            <a:ext cx="9437664" cy="1263166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0"/>
              </a:spcBef>
            </a:pPr>
            <a:r>
              <a:rPr lang="en-US" sz="6000" b="1" spc="-380" dirty="0"/>
              <a:t>Propositional logic</a:t>
            </a:r>
            <a:endParaRPr sz="6000" b="1" spc="-380" dirty="0"/>
          </a:p>
        </p:txBody>
      </p:sp>
      <p:sp>
        <p:nvSpPr>
          <p:cNvPr id="3" name="object 3"/>
          <p:cNvSpPr txBox="1"/>
          <p:nvPr/>
        </p:nvSpPr>
        <p:spPr>
          <a:xfrm>
            <a:off x="7989724" y="8331215"/>
            <a:ext cx="2308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RobotoRegular"/>
                <a:cs typeface="RobotoRegular"/>
              </a:rPr>
              <a:t>By Dr.</a:t>
            </a:r>
            <a:r>
              <a:rPr sz="3000" spc="-95" dirty="0">
                <a:latin typeface="RobotoRegular"/>
                <a:cs typeface="RobotoRegular"/>
              </a:rPr>
              <a:t> </a:t>
            </a:r>
            <a:r>
              <a:rPr sz="3000" dirty="0">
                <a:latin typeface="RobotoRegular"/>
                <a:cs typeface="RobotoRegular"/>
              </a:rPr>
              <a:t>Sambit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7391308"/>
            <a:ext cx="3045460" cy="2362200"/>
          </a:xfrm>
          <a:custGeom>
            <a:avLst/>
            <a:gdLst/>
            <a:ahLst/>
            <a:cxnLst/>
            <a:rect l="l" t="t" r="r" b="b"/>
            <a:pathLst>
              <a:path w="3045460" h="2362200">
                <a:moveTo>
                  <a:pt x="0" y="346834"/>
                </a:moveTo>
                <a:lnTo>
                  <a:pt x="0" y="111333"/>
                </a:lnTo>
                <a:lnTo>
                  <a:pt x="3015389" y="0"/>
                </a:lnTo>
                <a:lnTo>
                  <a:pt x="3015389" y="260719"/>
                </a:lnTo>
                <a:lnTo>
                  <a:pt x="0" y="346834"/>
                </a:lnTo>
                <a:close/>
              </a:path>
              <a:path w="3045460" h="2362200">
                <a:moveTo>
                  <a:pt x="0" y="847187"/>
                </a:moveTo>
                <a:lnTo>
                  <a:pt x="0" y="675455"/>
                </a:lnTo>
                <a:lnTo>
                  <a:pt x="2856551" y="569211"/>
                </a:lnTo>
                <a:lnTo>
                  <a:pt x="2902014" y="573699"/>
                </a:lnTo>
                <a:lnTo>
                  <a:pt x="2937511" y="585804"/>
                </a:lnTo>
                <a:lnTo>
                  <a:pt x="2962443" y="603488"/>
                </a:lnTo>
                <a:lnTo>
                  <a:pt x="2976210" y="624710"/>
                </a:lnTo>
                <a:lnTo>
                  <a:pt x="2978210" y="647431"/>
                </a:lnTo>
                <a:lnTo>
                  <a:pt x="2967845" y="669612"/>
                </a:lnTo>
                <a:lnTo>
                  <a:pt x="2944514" y="689215"/>
                </a:lnTo>
                <a:lnTo>
                  <a:pt x="2907616" y="704199"/>
                </a:lnTo>
                <a:lnTo>
                  <a:pt x="2856551" y="712526"/>
                </a:lnTo>
                <a:lnTo>
                  <a:pt x="0" y="847187"/>
                </a:lnTo>
                <a:close/>
              </a:path>
              <a:path w="3045460" h="2362200">
                <a:moveTo>
                  <a:pt x="0" y="1350386"/>
                </a:moveTo>
                <a:lnTo>
                  <a:pt x="0" y="1185659"/>
                </a:lnTo>
                <a:lnTo>
                  <a:pt x="712720" y="1141269"/>
                </a:lnTo>
                <a:lnTo>
                  <a:pt x="1115523" y="1108160"/>
                </a:lnTo>
                <a:lnTo>
                  <a:pt x="2930297" y="927093"/>
                </a:lnTo>
                <a:lnTo>
                  <a:pt x="2978110" y="1075267"/>
                </a:lnTo>
                <a:lnTo>
                  <a:pt x="2967385" y="1077822"/>
                </a:lnTo>
                <a:lnTo>
                  <a:pt x="2928170" y="1085995"/>
                </a:lnTo>
                <a:lnTo>
                  <a:pt x="2849904" y="1100544"/>
                </a:lnTo>
                <a:lnTo>
                  <a:pt x="2722026" y="1122228"/>
                </a:lnTo>
                <a:lnTo>
                  <a:pt x="2675721" y="1128531"/>
                </a:lnTo>
                <a:lnTo>
                  <a:pt x="2581214" y="1137818"/>
                </a:lnTo>
                <a:lnTo>
                  <a:pt x="1572382" y="1206601"/>
                </a:lnTo>
                <a:lnTo>
                  <a:pt x="1338318" y="1226762"/>
                </a:lnTo>
                <a:lnTo>
                  <a:pt x="1173485" y="1243976"/>
                </a:lnTo>
                <a:lnTo>
                  <a:pt x="782971" y="1290378"/>
                </a:lnTo>
                <a:lnTo>
                  <a:pt x="458497" y="1319894"/>
                </a:lnTo>
                <a:lnTo>
                  <a:pt x="0" y="1350386"/>
                </a:lnTo>
                <a:close/>
              </a:path>
              <a:path w="3045460" h="2362200">
                <a:moveTo>
                  <a:pt x="754493" y="1946289"/>
                </a:moveTo>
                <a:lnTo>
                  <a:pt x="0" y="1942672"/>
                </a:lnTo>
                <a:lnTo>
                  <a:pt x="0" y="1771935"/>
                </a:lnTo>
                <a:lnTo>
                  <a:pt x="3015389" y="1694679"/>
                </a:lnTo>
                <a:lnTo>
                  <a:pt x="3020985" y="1696741"/>
                </a:lnTo>
                <a:lnTo>
                  <a:pt x="3032812" y="1706318"/>
                </a:lnTo>
                <a:lnTo>
                  <a:pt x="3043423" y="1728496"/>
                </a:lnTo>
                <a:lnTo>
                  <a:pt x="3045373" y="1768360"/>
                </a:lnTo>
                <a:lnTo>
                  <a:pt x="3041258" y="1807782"/>
                </a:lnTo>
                <a:lnTo>
                  <a:pt x="3029077" y="1849886"/>
                </a:lnTo>
                <a:lnTo>
                  <a:pt x="1083373" y="1943709"/>
                </a:lnTo>
                <a:lnTo>
                  <a:pt x="754493" y="1946289"/>
                </a:lnTo>
                <a:close/>
              </a:path>
              <a:path w="3045460" h="2362200">
                <a:moveTo>
                  <a:pt x="0" y="2361794"/>
                </a:moveTo>
                <a:lnTo>
                  <a:pt x="0" y="2274543"/>
                </a:lnTo>
                <a:lnTo>
                  <a:pt x="3014578" y="2103572"/>
                </a:lnTo>
                <a:lnTo>
                  <a:pt x="2978110" y="2211260"/>
                </a:lnTo>
                <a:lnTo>
                  <a:pt x="0" y="2361794"/>
                </a:lnTo>
                <a:close/>
              </a:path>
            </a:pathLst>
          </a:custGeom>
          <a:solidFill>
            <a:srgbClr val="E8B3A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3. CNF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35623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AA4A34-8A7D-4C27-B8CD-298150E5C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586591"/>
            <a:ext cx="3320415" cy="40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6FE49-58F3-4EA2-ACB0-3D5CF5F6FCBE}"/>
              </a:ext>
            </a:extLst>
          </p:cNvPr>
          <p:cNvSpPr txBox="1"/>
          <p:nvPr/>
        </p:nvSpPr>
        <p:spPr>
          <a:xfrm>
            <a:off x="1905000" y="2324100"/>
            <a:ext cx="89154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Both"/>
            </a:pPr>
            <a:r>
              <a:rPr lang="en-US" sz="3200" b="1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(P →(Q ∧ R))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sz="3200" b="1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(¬P →(¬Q ∧ ¬R)) </a:t>
            </a:r>
          </a:p>
          <a:p>
            <a:endParaRPr lang="en-US" sz="32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32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(P → Q ) </a:t>
            </a:r>
            <a:r>
              <a:rPr lang="en-US" sz="32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32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(P → R)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(¬P → ¬Q ) </a:t>
            </a:r>
            <a:r>
              <a:rPr lang="en-US" sz="3200" b="1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3200" b="1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(¬P → ¬R)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sz="32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(¬P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Q)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(¬P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R)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(P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 Q)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 R)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Both"/>
            </a:pP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586BD-7B81-4007-ADEF-80CDE074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6357103"/>
            <a:ext cx="5547495" cy="60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86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3. CNF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35623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6FE49-58F3-4EA2-ACB0-3D5CF5F6FCBE}"/>
              </a:ext>
            </a:extLst>
          </p:cNvPr>
          <p:cNvSpPr txBox="1"/>
          <p:nvPr/>
        </p:nvSpPr>
        <p:spPr>
          <a:xfrm>
            <a:off x="1905000" y="2441731"/>
            <a:ext cx="86868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 (Q v (P ∧ R))   ∧   ¬((P v R) ∧ Q)</a:t>
            </a:r>
          </a:p>
          <a:p>
            <a:endParaRPr lang="pt-BR" sz="3200" b="1" i="0" dirty="0">
              <a:effectLst/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pt-BR" sz="3200" b="1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(Q v P) ∧ (Q v R) </a:t>
            </a:r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pt-BR" sz="3200" b="1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¬(P v R) v ¬Q</a:t>
            </a:r>
          </a:p>
          <a:p>
            <a:r>
              <a:rPr lang="pt-BR" sz="3200" b="1" i="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(Q v P) ∧ (Q v R)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pt-BR" sz="3200" b="1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(¬P ∧ ¬R) v ¬Q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3200" b="1" i="0" dirty="0">
              <a:effectLst/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pt-BR" sz="3200" b="1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(Q v P) ∧ (Q v R) </a:t>
            </a:r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pt-BR" sz="3200" b="1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(¬P v ¬Q) ∧  (¬ R v ¬Q</a:t>
            </a:r>
            <a:r>
              <a:rPr lang="pt-BR" sz="2400" b="1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2400" b="1" i="0" dirty="0">
              <a:effectLst/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2400" b="1" i="0" dirty="0">
              <a:effectLst/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2400" b="1" i="0" dirty="0">
              <a:effectLst/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2400" b="1" i="0" dirty="0"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Both"/>
            </a:pP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586BD-7B81-4007-ADEF-80CDE0748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821593"/>
            <a:ext cx="5547495" cy="60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D1FF09-241E-4E21-93B0-2EF4DAEBC646}"/>
              </a:ext>
            </a:extLst>
          </p:cNvPr>
          <p:cNvCxnSpPr>
            <a:cxnSpLocks/>
          </p:cNvCxnSpPr>
          <p:nvPr/>
        </p:nvCxnSpPr>
        <p:spPr>
          <a:xfrm flipH="1">
            <a:off x="8382000" y="2511372"/>
            <a:ext cx="2934018" cy="1169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EC10EF-71B1-4994-BB0E-1F870B957B05}"/>
              </a:ext>
            </a:extLst>
          </p:cNvPr>
          <p:cNvCxnSpPr>
            <a:cxnSpLocks/>
          </p:cNvCxnSpPr>
          <p:nvPr/>
        </p:nvCxnSpPr>
        <p:spPr>
          <a:xfrm flipH="1">
            <a:off x="8708773" y="2511372"/>
            <a:ext cx="2721227" cy="2182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AAB59E-A872-4D12-9FA2-1A3AFEBBB97E}"/>
              </a:ext>
            </a:extLst>
          </p:cNvPr>
          <p:cNvSpPr txBox="1"/>
          <p:nvPr/>
        </p:nvSpPr>
        <p:spPr>
          <a:xfrm>
            <a:off x="10287000" y="5355771"/>
            <a:ext cx="3923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Distributive law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7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3. CNF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35623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6FE49-58F3-4EA2-ACB0-3D5CF5F6FCBE}"/>
              </a:ext>
            </a:extLst>
          </p:cNvPr>
          <p:cNvSpPr txBox="1"/>
          <p:nvPr/>
        </p:nvSpPr>
        <p:spPr>
          <a:xfrm>
            <a:off x="2128814" y="2440944"/>
            <a:ext cx="8158185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UcParenBoth" startAt="3"/>
            </a:pPr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¬ ((P v ¬Q) ∧ ¬R)</a:t>
            </a:r>
          </a:p>
          <a:p>
            <a:endParaRPr lang="pt-BR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v ¬Q) v R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 P ∧ Q) v R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 P v R) ∧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 v R)  (Distrubutive law)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2400" b="1" i="0" dirty="0">
              <a:effectLst/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2400" b="1" i="0" dirty="0">
              <a:effectLst/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2400" b="1" i="0" dirty="0">
              <a:effectLst/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pt-BR" sz="2400" b="1" i="0" dirty="0"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Both"/>
            </a:pP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586BD-7B81-4007-ADEF-80CDE0748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52" y="3668971"/>
            <a:ext cx="5547495" cy="60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D1FF09-241E-4E21-93B0-2EF4DAEBC646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3084709"/>
            <a:ext cx="4818107" cy="584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EC10EF-71B1-4994-BB0E-1F870B957B05}"/>
              </a:ext>
            </a:extLst>
          </p:cNvPr>
          <p:cNvCxnSpPr>
            <a:cxnSpLocks/>
          </p:cNvCxnSpPr>
          <p:nvPr/>
        </p:nvCxnSpPr>
        <p:spPr>
          <a:xfrm flipH="1">
            <a:off x="3886200" y="4000464"/>
            <a:ext cx="5536904" cy="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1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4. DNF (Disjunctive normal form)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approach to Boolean logic that expresses formulas as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junctions of clauses with an AND or </a:t>
            </a:r>
            <a:r>
              <a:rPr lang="en-US" sz="2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All series of “</a:t>
            </a: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 connected by </a:t>
            </a: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operations   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(A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(¬C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P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 →Q)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Q)</a:t>
            </a:r>
          </a:p>
          <a:p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 (P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pt-BR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)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732A2-DF81-46A3-81ED-B90CAFD12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810500"/>
            <a:ext cx="3320415" cy="40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5. Method to construct DNF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disjunction of conjunctions where every variable or its negation is represented once in each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conjunction (a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6F2F71-130D-4674-B04D-8B6F41E2431C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086100"/>
            <a:ext cx="13639800" cy="28194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Construct a truth table for the proposition.</a:t>
            </a:r>
          </a:p>
          <a:p>
            <a:r>
              <a:rPr lang="en-US" altLang="en-U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Check the </a:t>
            </a:r>
            <a:r>
              <a:rPr lang="en-US" altLang="en-US" sz="32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lvl="1"/>
            <a:r>
              <a:rPr lang="en-US" altLang="en-U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variable is true, use the propositional variable in the </a:t>
            </a:r>
            <a:r>
              <a:rPr lang="en-US" altLang="en-US" sz="32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en-US" altLang="en-U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variable is false, use the negation of the  variable in the </a:t>
            </a:r>
            <a:r>
              <a:rPr lang="en-US" altLang="en-US" sz="32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en-US" altLang="en-U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Connect the </a:t>
            </a:r>
            <a:r>
              <a:rPr lang="en-US" altLang="en-US" sz="32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en-U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OR Logic (V)</a:t>
            </a:r>
            <a:r>
              <a:rPr lang="en-US" altLang="en-U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en-U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7A79022-314D-4F0F-8317-715C1512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697391"/>
            <a:ext cx="3047999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	q	p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q	 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	T	F	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	F	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	T	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	F	F</a:t>
            </a:r>
            <a:r>
              <a:rPr lang="en-US" altLang="en-US" sz="28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E8284-9AF8-4F63-8857-7B3C4F72E75C}"/>
              </a:ext>
            </a:extLst>
          </p:cNvPr>
          <p:cNvSpPr txBox="1"/>
          <p:nvPr/>
        </p:nvSpPr>
        <p:spPr>
          <a:xfrm>
            <a:off x="5638799" y="6965748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q)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(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pq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5. Method to construct DNF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2A63A9-C412-4D34-8488-B98A8398FF6E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1688240"/>
            <a:ext cx="115062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altLang="en-US" sz="4000" b="1" kern="0" dirty="0"/>
              <a:t>How to find the DNF of (</a:t>
            </a:r>
            <a:r>
              <a:rPr lang="en-US" altLang="en-US" sz="4000" b="1" i="1" kern="0" dirty="0"/>
              <a:t>p </a:t>
            </a:r>
            <a:r>
              <a:rPr lang="en-US" altLang="en-US" sz="4000" b="1" kern="0" dirty="0">
                <a:latin typeface="Symbol" panose="05050102010706020507" pitchFamily="18" charset="2"/>
              </a:rPr>
              <a:t>Ú </a:t>
            </a:r>
            <a:r>
              <a:rPr lang="en-US" altLang="en-US" sz="4000" b="1" i="1" kern="0" dirty="0"/>
              <a:t>q</a:t>
            </a:r>
            <a:r>
              <a:rPr lang="en-US" altLang="en-US" sz="4000" b="1" kern="0" dirty="0"/>
              <a:t>)</a:t>
            </a:r>
            <a:r>
              <a:rPr lang="en-US" altLang="en-US" sz="4000" b="1" kern="0" dirty="0">
                <a:latin typeface="Symbol" panose="05050102010706020507" pitchFamily="18" charset="2"/>
              </a:rPr>
              <a:t>®</a:t>
            </a:r>
            <a:r>
              <a:rPr lang="en-US" altLang="en-US" sz="4000" b="1" kern="0" dirty="0" err="1">
                <a:latin typeface="Symbol" panose="05050102010706020507" pitchFamily="18" charset="2"/>
              </a:rPr>
              <a:t>Ø</a:t>
            </a:r>
            <a:r>
              <a:rPr lang="en-US" altLang="en-US" sz="4000" b="1" i="1" kern="0" dirty="0" err="1"/>
              <a:t>r</a:t>
            </a:r>
            <a:r>
              <a:rPr lang="en-US" altLang="en-US" b="1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988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5. Method to construct DNF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3200" dirty="0"/>
          </a:p>
          <a:p>
            <a:pPr marL="690563" indent="-690563" defTabSz="2005013">
              <a:lnSpc>
                <a:spcPct val="90000"/>
              </a:lnSpc>
              <a:buFontTx/>
              <a:buNone/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3200" dirty="0"/>
              <a:t>   (p </a:t>
            </a:r>
            <a:r>
              <a:rPr lang="en-US" altLang="en-US" sz="3200" dirty="0">
                <a:latin typeface="Symbol" panose="05050102010706020507" pitchFamily="18" charset="2"/>
              </a:rPr>
              <a:t>Ú </a:t>
            </a:r>
            <a:r>
              <a:rPr lang="en-US" altLang="en-US" sz="3200" dirty="0"/>
              <a:t>q)</a:t>
            </a:r>
            <a:r>
              <a:rPr lang="en-US" altLang="en-US" sz="3200" dirty="0">
                <a:latin typeface="Symbol" panose="05050102010706020507" pitchFamily="18" charset="2"/>
              </a:rPr>
              <a:t>®</a:t>
            </a:r>
            <a:r>
              <a:rPr lang="en-US" altLang="en-US" sz="3200" dirty="0" err="1">
                <a:latin typeface="Symbol" panose="05050102010706020507" pitchFamily="18" charset="2"/>
              </a:rPr>
              <a:t>Ø</a:t>
            </a:r>
            <a:r>
              <a:rPr lang="en-US" altLang="en-US" sz="3200" dirty="0" err="1"/>
              <a:t>r</a:t>
            </a:r>
            <a:r>
              <a:rPr lang="en-US" altLang="en-US" sz="3200" dirty="0"/>
              <a:t>  </a:t>
            </a:r>
            <a:r>
              <a:rPr lang="en-US" altLang="en-US" sz="3200" dirty="0">
                <a:sym typeface="Symbol" panose="05050102010706020507" pitchFamily="18" charset="2"/>
              </a:rPr>
              <a:t></a:t>
            </a:r>
            <a:r>
              <a:rPr lang="en-US" altLang="en-US" sz="3200" dirty="0"/>
              <a:t>  </a:t>
            </a:r>
            <a:r>
              <a:rPr lang="en-US" altLang="en-US" sz="3200" dirty="0">
                <a:solidFill>
                  <a:schemeClr val="accent2"/>
                </a:solidFill>
              </a:rPr>
              <a:t>(</a:t>
            </a:r>
            <a:r>
              <a:rPr lang="en-US" altLang="en-US" sz="3200" dirty="0" err="1">
                <a:solidFill>
                  <a:schemeClr val="accent2"/>
                </a:solidFill>
              </a:rPr>
              <a:t>p</a:t>
            </a:r>
            <a:r>
              <a:rPr lang="en-US" altLang="en-US" sz="3200" dirty="0" err="1">
                <a:solidFill>
                  <a:schemeClr val="accent2"/>
                </a:solidFill>
                <a:sym typeface="Symbol" panose="05050102010706020507" pitchFamily="18" charset="2"/>
              </a:rPr>
              <a:t>q</a:t>
            </a:r>
            <a:r>
              <a:rPr lang="en-US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r)</a:t>
            </a:r>
            <a:r>
              <a:rPr lang="en-US" altLang="en-US" sz="3200" dirty="0">
                <a:sym typeface="Symbol" panose="05050102010706020507" pitchFamily="18" charset="2"/>
              </a:rPr>
              <a:t>  </a:t>
            </a:r>
            <a:r>
              <a:rPr lang="en-US" altLang="en-US" sz="3200" dirty="0">
                <a:solidFill>
                  <a:srgbClr val="009900"/>
                </a:solidFill>
              </a:rPr>
              <a:t>(p</a:t>
            </a:r>
            <a:r>
              <a:rPr lang="en-US" altLang="en-US" sz="3200" dirty="0">
                <a:solidFill>
                  <a:srgbClr val="009900"/>
                </a:solidFill>
                <a:sym typeface="Symbol" panose="05050102010706020507" pitchFamily="18" charset="2"/>
              </a:rPr>
              <a:t>qr)</a:t>
            </a:r>
            <a:r>
              <a:rPr lang="en-US" altLang="en-US" sz="3200" dirty="0">
                <a:sym typeface="Symbol" panose="05050102010706020507" pitchFamily="18" charset="2"/>
              </a:rPr>
              <a:t>  </a:t>
            </a:r>
            <a:r>
              <a:rPr lang="en-US" altLang="en-US" sz="3200" dirty="0">
                <a:solidFill>
                  <a:srgbClr val="660066"/>
                </a:solidFill>
              </a:rPr>
              <a:t>(</a:t>
            </a:r>
            <a:r>
              <a:rPr lang="en-US" altLang="en-US" sz="3200" dirty="0">
                <a:solidFill>
                  <a:srgbClr val="660066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3200" dirty="0" err="1">
                <a:solidFill>
                  <a:srgbClr val="660066"/>
                </a:solidFill>
              </a:rPr>
              <a:t>p</a:t>
            </a:r>
            <a:r>
              <a:rPr lang="en-US" altLang="en-US" sz="3200" dirty="0" err="1">
                <a:solidFill>
                  <a:srgbClr val="660066"/>
                </a:solidFill>
                <a:sym typeface="Symbol" panose="05050102010706020507" pitchFamily="18" charset="2"/>
              </a:rPr>
              <a:t>q</a:t>
            </a:r>
            <a:r>
              <a:rPr lang="en-US" altLang="en-US" sz="3200" dirty="0">
                <a:solidFill>
                  <a:srgbClr val="660066"/>
                </a:solidFill>
                <a:sym typeface="Symbol" panose="05050102010706020507" pitchFamily="18" charset="2"/>
              </a:rPr>
              <a:t>r)</a:t>
            </a:r>
            <a:r>
              <a:rPr lang="en-US" altLang="en-US" sz="3200" dirty="0">
                <a:sym typeface="Symbol" panose="05050102010706020507" pitchFamily="18" charset="2"/>
              </a:rPr>
              <a:t>  </a:t>
            </a:r>
            <a:r>
              <a:rPr lang="en-US" altLang="en-US" sz="3200" dirty="0">
                <a:solidFill>
                  <a:srgbClr val="FF0000"/>
                </a:solidFill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3200" dirty="0">
                <a:solidFill>
                  <a:srgbClr val="FF0000"/>
                </a:solidFill>
              </a:rPr>
              <a:t>p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en-US" sz="3200" dirty="0" err="1">
                <a:solidFill>
                  <a:srgbClr val="FF0000"/>
                </a:solidFill>
                <a:sym typeface="Symbol" panose="05050102010706020507" pitchFamily="18" charset="2"/>
              </a:rPr>
              <a:t>qr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3200" dirty="0">
                <a:sym typeface="Symbol" panose="05050102010706020507" pitchFamily="18" charset="2"/>
              </a:rPr>
              <a:t>  </a:t>
            </a:r>
            <a:r>
              <a:rPr lang="en-US" altLang="en-US" sz="3200" dirty="0">
                <a:solidFill>
                  <a:srgbClr val="996633"/>
                </a:solidFill>
              </a:rPr>
              <a:t>(</a:t>
            </a:r>
            <a:r>
              <a:rPr lang="en-US" altLang="en-US" sz="3200" dirty="0">
                <a:solidFill>
                  <a:srgbClr val="996633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3200" dirty="0">
                <a:solidFill>
                  <a:srgbClr val="996633"/>
                </a:solidFill>
              </a:rPr>
              <a:t>p</a:t>
            </a:r>
            <a:r>
              <a:rPr lang="en-US" altLang="en-US" sz="3200" dirty="0">
                <a:solidFill>
                  <a:srgbClr val="996633"/>
                </a:solidFill>
                <a:sym typeface="Symbol" panose="05050102010706020507" pitchFamily="18" charset="2"/>
              </a:rPr>
              <a:t>qr)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2A63A9-C412-4D34-8488-B98A8398FF6E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1688240"/>
            <a:ext cx="115062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altLang="en-US" sz="4000" b="1" kern="0" dirty="0"/>
              <a:t>How to find the DNF of (</a:t>
            </a:r>
            <a:r>
              <a:rPr lang="en-US" altLang="en-US" sz="4000" b="1" i="1" kern="0" dirty="0"/>
              <a:t>p </a:t>
            </a:r>
            <a:r>
              <a:rPr lang="en-US" altLang="en-US" sz="4000" b="1" kern="0" dirty="0">
                <a:latin typeface="Symbol" panose="05050102010706020507" pitchFamily="18" charset="2"/>
              </a:rPr>
              <a:t>Ú </a:t>
            </a:r>
            <a:r>
              <a:rPr lang="en-US" altLang="en-US" sz="4000" b="1" i="1" kern="0" dirty="0"/>
              <a:t>q</a:t>
            </a:r>
            <a:r>
              <a:rPr lang="en-US" altLang="en-US" sz="4000" b="1" kern="0" dirty="0"/>
              <a:t>)</a:t>
            </a:r>
            <a:r>
              <a:rPr lang="en-US" altLang="en-US" sz="4000" b="1" kern="0" dirty="0">
                <a:latin typeface="Symbol" panose="05050102010706020507" pitchFamily="18" charset="2"/>
              </a:rPr>
              <a:t>®</a:t>
            </a:r>
            <a:r>
              <a:rPr lang="en-US" altLang="en-US" sz="4000" b="1" kern="0" dirty="0" err="1">
                <a:latin typeface="Symbol" panose="05050102010706020507" pitchFamily="18" charset="2"/>
              </a:rPr>
              <a:t>Ø</a:t>
            </a:r>
            <a:r>
              <a:rPr lang="en-US" altLang="en-US" sz="4000" b="1" i="1" kern="0" dirty="0" err="1"/>
              <a:t>r</a:t>
            </a:r>
            <a:r>
              <a:rPr lang="en-US" altLang="en-US" b="1" kern="0" dirty="0"/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A3E94E-B843-4727-BEB5-FFC815A1DD6B}"/>
              </a:ext>
            </a:extLst>
          </p:cNvPr>
          <p:cNvSpPr txBox="1">
            <a:spLocks noChangeArrowheads="1"/>
          </p:cNvSpPr>
          <p:nvPr/>
        </p:nvSpPr>
        <p:spPr>
          <a:xfrm>
            <a:off x="1772194" y="3252855"/>
            <a:ext cx="7772400" cy="41148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b="1" kern="0" dirty="0">
                <a:solidFill>
                  <a:sysClr val="windowText" lastClr="000000"/>
                </a:solidFill>
              </a:rPr>
              <a:t>p	q	r 	 (p 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Ú </a:t>
            </a:r>
            <a:r>
              <a:rPr lang="en-US" altLang="en-US" sz="2800" b="1" kern="0" dirty="0">
                <a:solidFill>
                  <a:sysClr val="windowText" lastClr="000000"/>
                </a:solidFill>
              </a:rPr>
              <a:t>q)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	</a:t>
            </a:r>
            <a:r>
              <a:rPr lang="en-US" altLang="en-US" sz="2800" b="1" kern="0" dirty="0" err="1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US" altLang="en-US" sz="2800" b="1" kern="0" dirty="0" err="1">
                <a:solidFill>
                  <a:sysClr val="windowText" lastClr="000000"/>
                </a:solidFill>
              </a:rPr>
              <a:t>r</a:t>
            </a:r>
            <a:r>
              <a:rPr lang="en-US" altLang="en-US" sz="2800" b="1" kern="0" dirty="0">
                <a:solidFill>
                  <a:sysClr val="windowText" lastClr="000000"/>
                </a:solidFill>
              </a:rPr>
              <a:t>		(p 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Ú </a:t>
            </a:r>
            <a:r>
              <a:rPr lang="en-US" altLang="en-US" sz="2800" b="1" kern="0" dirty="0">
                <a:solidFill>
                  <a:sysClr val="windowText" lastClr="000000"/>
                </a:solidFill>
              </a:rPr>
              <a:t>q)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®</a:t>
            </a:r>
            <a:r>
              <a:rPr lang="en-US" altLang="en-US" sz="2800" b="1" kern="0" dirty="0" err="1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US" altLang="en-US" sz="2800" b="1" kern="0" dirty="0" err="1">
                <a:solidFill>
                  <a:sysClr val="windowText" lastClr="000000"/>
                </a:solidFill>
              </a:rPr>
              <a:t>r</a:t>
            </a:r>
            <a:endParaRPr lang="en-US" altLang="en-US" sz="2800" b="1" kern="0" dirty="0">
              <a:solidFill>
                <a:sysClr val="windowText" lastClr="000000"/>
              </a:solidFill>
            </a:endParaRP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>
                <a:solidFill>
                  <a:sysClr val="windowText" lastClr="000000"/>
                </a:solidFill>
              </a:rPr>
              <a:t>T	T	T	T	F		F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i="1" kern="0" dirty="0">
                <a:solidFill>
                  <a:schemeClr val="accent2"/>
                </a:solidFill>
                <a:highlight>
                  <a:srgbClr val="FFFF00"/>
                </a:highlight>
              </a:rPr>
              <a:t>T	T	F</a:t>
            </a:r>
            <a:r>
              <a:rPr lang="en-US" altLang="en-US" sz="2800" i="1" kern="0" dirty="0">
                <a:solidFill>
                  <a:schemeClr val="accent2"/>
                </a:solidFill>
              </a:rPr>
              <a:t>	T	T		T</a:t>
            </a:r>
            <a:endParaRPr lang="en-US" altLang="en-US" sz="2800" kern="0" dirty="0">
              <a:solidFill>
                <a:schemeClr val="accent2"/>
              </a:solidFill>
            </a:endParaRP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>
                <a:solidFill>
                  <a:sysClr val="windowText" lastClr="000000"/>
                </a:solidFill>
              </a:rPr>
              <a:t>T	F	T	T	F		F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i="1" kern="0" dirty="0">
                <a:solidFill>
                  <a:schemeClr val="accent2"/>
                </a:solidFill>
              </a:rPr>
              <a:t>T	F	F	T	T		T</a:t>
            </a:r>
            <a:endParaRPr lang="en-US" altLang="en-US" sz="2800" kern="0" dirty="0">
              <a:solidFill>
                <a:schemeClr val="accent2"/>
              </a:solidFill>
            </a:endParaRP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>
                <a:solidFill>
                  <a:sysClr val="windowText" lastClr="000000"/>
                </a:solidFill>
              </a:rPr>
              <a:t>F	T	T	T	F		F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i="1" kern="0" dirty="0">
                <a:solidFill>
                  <a:schemeClr val="accent2"/>
                </a:solidFill>
              </a:rPr>
              <a:t>F	T	F	T	T		T</a:t>
            </a:r>
            <a:endParaRPr lang="en-US" altLang="en-US" sz="2800" kern="0" dirty="0">
              <a:solidFill>
                <a:schemeClr val="accent2"/>
              </a:solidFill>
            </a:endParaRP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i="1" kern="0" dirty="0">
                <a:solidFill>
                  <a:schemeClr val="accent2"/>
                </a:solidFill>
              </a:rPr>
              <a:t>F</a:t>
            </a:r>
            <a:r>
              <a:rPr lang="en-US" altLang="en-US" sz="2800" i="1" kern="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800" i="1" kern="0" dirty="0">
                <a:solidFill>
                  <a:schemeClr val="accent2"/>
                </a:solidFill>
              </a:rPr>
              <a:t>	F	T	F	F		T</a:t>
            </a:r>
            <a:endParaRPr lang="en-US" altLang="en-US" sz="2800" kern="0" dirty="0">
              <a:solidFill>
                <a:schemeClr val="accent2"/>
              </a:solidFill>
            </a:endParaRP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i="1" kern="0" dirty="0">
                <a:solidFill>
                  <a:schemeClr val="accent2"/>
                </a:solidFill>
              </a:rPr>
              <a:t>F	F	F	F	T		T</a:t>
            </a:r>
            <a:endParaRPr lang="en-US" altLang="en-US" sz="2800" kern="0" dirty="0">
              <a:solidFill>
                <a:schemeClr val="accent2"/>
              </a:solidFill>
            </a:endParaRP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2800" kern="0" dirty="0">
              <a:solidFill>
                <a:sysClr val="windowText" lastClr="000000"/>
              </a:solidFill>
            </a:endParaRP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sets of input that make the statement true.  Therefore there are five </a:t>
            </a:r>
            <a:r>
              <a:rPr lang="en-US" altLang="en-US" sz="28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en-US" sz="28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11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3639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6. Principal Disjunctive Normal Form (PDNF)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84AE8-EC43-435B-AC79-0C3A25581CDF}"/>
              </a:ext>
            </a:extLst>
          </p:cNvPr>
          <p:cNvSpPr txBox="1"/>
          <p:nvPr/>
        </p:nvSpPr>
        <p:spPr>
          <a:xfrm>
            <a:off x="1676400" y="2569408"/>
            <a:ext cx="13106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number of variables,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conjunctions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each statement variable or its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not both, appears only once.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Let P and Q be the two statement variables. </a:t>
            </a:r>
          </a:p>
          <a:p>
            <a:r>
              <a:rPr lang="en-US" sz="3200" dirty="0"/>
              <a:t>Then there are 2^2 </a:t>
            </a:r>
            <a:r>
              <a:rPr lang="en-US" sz="3200" dirty="0" err="1"/>
              <a:t>minterms</a:t>
            </a:r>
            <a:r>
              <a:rPr lang="en-US" sz="3200" dirty="0"/>
              <a:t> given by P ∧ Q, P ∧ ¬Q, ¬P ∧ Q, and ¬P ∧ ¬Q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DE1DCC-A56C-4DC0-BFFE-D080C1A30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798208"/>
            <a:ext cx="5292152" cy="22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6. Principal Disjunctive Normal Form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143000" y="1651229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2A63A9-C412-4D34-8488-B98A8398FF6E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1943100"/>
            <a:ext cx="11506200" cy="689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no two </a:t>
            </a:r>
            <a:r>
              <a:rPr lang="en-US" altLang="en-US" sz="32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equivalent</a:t>
            </a:r>
          </a:p>
          <a:p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(ii). Each </a:t>
            </a:r>
            <a:r>
              <a:rPr lang="en-US" altLang="en-US" sz="32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truth value T for exactly one combination of the truth values of the</a:t>
            </a:r>
          </a:p>
          <a:p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P and Q</a:t>
            </a: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PDNF of P → Q. </a:t>
            </a:r>
          </a:p>
          <a:p>
            <a:pPr marL="514350" indent="-514350">
              <a:buAutoNum type="arabicParenBoth"/>
            </a:pPr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PDNF of P → Q is (P ∧ Q) ∨ (¬P ∧ Q) ∨ (¬P ∧ ¬Q).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F657F-9378-424F-8047-AFA9BA441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389246"/>
            <a:ext cx="3652838" cy="2581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31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6. Principal Disjunctive Normal Form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2A63A9-C412-4D34-8488-B98A8398FF6E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2261631"/>
            <a:ext cx="139446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alt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Obtain the PDNF for (P ∧ Q) ∨ (¬P ∧ R) ∨ (Q ∧ R).</a:t>
            </a:r>
            <a:endParaRPr lang="en-US" alt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3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699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6" name="object 6"/>
          <p:cNvSpPr txBox="1"/>
          <p:nvPr/>
        </p:nvSpPr>
        <p:spPr>
          <a:xfrm>
            <a:off x="4562751" y="1170634"/>
            <a:ext cx="12201249" cy="1139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5900"/>
              </a:lnSpc>
              <a:spcBef>
                <a:spcPts val="100"/>
              </a:spcBef>
            </a:pPr>
            <a:r>
              <a:rPr sz="6900" b="1" spc="-6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sz="6900" b="1" spc="-65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6900" b="1" spc="-54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sz="6900" b="1" spc="-54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6900" spc="-540" dirty="0">
                <a:solidFill>
                  <a:srgbClr val="7030A0"/>
                </a:solidFill>
                <a:latin typeface="Verdana"/>
                <a:cs typeface="Verdana"/>
              </a:rPr>
              <a:t>			</a:t>
            </a:r>
            <a:endParaRPr lang="en-US" sz="6900" dirty="0">
              <a:latin typeface="Verdana"/>
              <a:cs typeface="Verdana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BAF6285-C712-4680-AB1E-9EF503AFF606}"/>
              </a:ext>
            </a:extLst>
          </p:cNvPr>
          <p:cNvSpPr txBox="1"/>
          <p:nvPr/>
        </p:nvSpPr>
        <p:spPr>
          <a:xfrm>
            <a:off x="3200400" y="2909336"/>
            <a:ext cx="11125200" cy="799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315" marR="5080" indent="-857250">
              <a:lnSpc>
                <a:spcPct val="1159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4800" b="1" spc="-38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gate operations</a:t>
            </a:r>
            <a:r>
              <a:rPr lang="en-US" sz="4800" b="1" spc="-27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3D97004-5C6C-4473-89B2-C95710C2A78A}"/>
              </a:ext>
            </a:extLst>
          </p:cNvPr>
          <p:cNvSpPr txBox="1"/>
          <p:nvPr/>
        </p:nvSpPr>
        <p:spPr>
          <a:xfrm>
            <a:off x="3200400" y="4190814"/>
            <a:ext cx="11125200" cy="799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315" marR="5080" indent="-857250">
              <a:lnSpc>
                <a:spcPct val="1159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4800" b="1" spc="-3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Tautologies and contradictions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6. Principal Disjunctive Normal Form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954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2A63A9-C412-4D34-8488-B98A8398FF6E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2261631"/>
            <a:ext cx="13944600" cy="64017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Obtain the PDNF for (P ∧ Q) ∨ (¬P ∧ R) ∨ (Q ∧ R).</a:t>
            </a: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PDNF of (P ∧ Q) ∨ (¬P ∧ R) ∨ (Q ∧ R) is</a:t>
            </a:r>
          </a:p>
          <a:p>
            <a:r>
              <a:rPr lang="en-US" alt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(P ∧ Q ∧ R) ∨ (P ∧ Q ∧ ¬R) ∨ (¬P ∧ Q ∧ R) ∨ (¬P ∧ ¬Q ∧ R).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0F59D-93C3-4E92-8235-F271C8E3D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048000"/>
            <a:ext cx="9878785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7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1. </a:t>
            </a: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Tautologies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1187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Tautology is a formula which is always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for every value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its propositional variables.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Example: Prove that (P → Q) ⇒ (¬Q → ¬P ).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these two propositions are tautologies or not.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(p → q) ^ (r → q)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 v r) → q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 ↔ q),   (p v q) ^ ¬(p ^ q)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B27FC-F4F3-4753-AE2E-DD435A609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695700"/>
            <a:ext cx="8688157" cy="2338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2. Logical equivalence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Definitions: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propositions p and q are logically equivalent if their truth  tables are the same.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p and q are logically equivalent, we write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≡ q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 at the following two compound propositions: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 and q ∨ ¬p.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3479D-151E-43BB-B14E-0DB241A0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600700"/>
            <a:ext cx="2180409" cy="2048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B186B-E9CB-4F6D-BB40-4118CD78B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595880"/>
            <a:ext cx="3001191" cy="2053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80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2. Logical equivalence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 at the following two compound propositions: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 and q ∨ ¬p.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following logical equivalences: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(p → q) ≡ (¬p v q)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(p → (q → r)) ≡ p → (¬q v r) ≡ (p ^ q) → r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(q → p) ≡ ¬p → (p → q)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P → (q v r) ≡ (p → q) v (p → r)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(p → q) ^ (r → q) ≡ (p v r) → q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f. (p ↔ q) ≡ (p v q) ^ ¬(p ^ q)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9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2. Logical equivalence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following logical equivalences:</a:t>
            </a:r>
          </a:p>
          <a:p>
            <a:pPr algn="l"/>
            <a:endParaRPr lang="en-US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(q → p)                                             ¬p → (p → q)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F1B8A2-FECD-42A6-94EB-A9E5D300D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1826"/>
              </p:ext>
            </p:extLst>
          </p:nvPr>
        </p:nvGraphicFramePr>
        <p:xfrm>
          <a:off x="2209800" y="3871904"/>
          <a:ext cx="44958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407280596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41978542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12071262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38920841"/>
                    </a:ext>
                  </a:extLst>
                </a:gridCol>
              </a:tblGrid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 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(q → 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77692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65510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11763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10320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908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FAA83B-20C1-41F2-9D53-EB033C7E7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16795"/>
              </p:ext>
            </p:extLst>
          </p:nvPr>
        </p:nvGraphicFramePr>
        <p:xfrm>
          <a:off x="8305800" y="3871904"/>
          <a:ext cx="51054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407280596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3419785422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312071262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89208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5880947"/>
                    </a:ext>
                  </a:extLst>
                </a:gridCol>
              </a:tblGrid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 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¬p 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 → q)</a:t>
                      </a:r>
                    </a:p>
                    <a:p>
                      <a:pPr algn="ctr"/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77692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65510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11763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10320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9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52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3. CNF (Conjunctive normal form)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51952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approach to Boolean logic that expresses formulas as conjunctions of clauses with an AND or </a:t>
            </a:r>
            <a:r>
              <a:rPr lang="en-US" sz="2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All series of “</a:t>
            </a: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 connected by </a:t>
            </a: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operations   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(A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(¬C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¬(P →(Q ∧ R))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3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3. CNF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37801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3CA04-1B5F-483C-A66E-3BC38CBC2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25244"/>
            <a:ext cx="6242440" cy="4118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A4A34-8A7D-4C27-B8CD-298150E5C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262904"/>
            <a:ext cx="3320415" cy="40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6FE49-58F3-4EA2-ACB0-3D5CF5F6FCBE}"/>
              </a:ext>
            </a:extLst>
          </p:cNvPr>
          <p:cNvSpPr txBox="1"/>
          <p:nvPr/>
        </p:nvSpPr>
        <p:spPr>
          <a:xfrm>
            <a:off x="9668470" y="2693796"/>
            <a:ext cx="671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Both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¬(P →(Q ∧ R))</a:t>
            </a:r>
          </a:p>
          <a:p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¬P → ¬(Q ∧ R)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(¬P → ¬Q )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(¬P → ¬ R)   (DISTRIBUTIVE)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¬Q)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¬R) </a:t>
            </a:r>
          </a:p>
          <a:p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Both"/>
            </a:pP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2A25AE-87DC-4C40-A065-39AA14C65842}"/>
              </a:ext>
            </a:extLst>
          </p:cNvPr>
          <p:cNvCxnSpPr/>
          <p:nvPr/>
        </p:nvCxnSpPr>
        <p:spPr>
          <a:xfrm flipV="1">
            <a:off x="9668470" y="5067300"/>
            <a:ext cx="2294930" cy="21014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7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382" y="761352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920304"/>
            <a:ext cx="118110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3. CNF</a:t>
            </a: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b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</a:br>
            <a:r>
              <a:rPr lang="en-US" sz="48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sz="4800" spc="-760" dirty="0"/>
          </a:p>
        </p:txBody>
      </p:sp>
      <p:sp>
        <p:nvSpPr>
          <p:cNvPr id="4" name="object 4"/>
          <p:cNvSpPr/>
          <p:nvPr/>
        </p:nvSpPr>
        <p:spPr>
          <a:xfrm>
            <a:off x="1219200" y="1735623"/>
            <a:ext cx="15163800" cy="7239000"/>
          </a:xfrm>
          <a:custGeom>
            <a:avLst/>
            <a:gdLst/>
            <a:ahLst/>
            <a:cxnLst/>
            <a:rect l="l" t="t" r="r" b="b"/>
            <a:pathLst>
              <a:path w="3810000" h="5381625">
                <a:moveTo>
                  <a:pt x="3675815" y="5381482"/>
                </a:moveTo>
                <a:lnTo>
                  <a:pt x="134183" y="5381482"/>
                </a:lnTo>
                <a:lnTo>
                  <a:pt x="91674" y="5374670"/>
                </a:lnTo>
                <a:lnTo>
                  <a:pt x="54827" y="5355682"/>
                </a:lnTo>
                <a:lnTo>
                  <a:pt x="25816" y="5326691"/>
                </a:lnTo>
                <a:lnTo>
                  <a:pt x="6816" y="5289870"/>
                </a:lnTo>
                <a:lnTo>
                  <a:pt x="0" y="5247389"/>
                </a:lnTo>
                <a:lnTo>
                  <a:pt x="0" y="134092"/>
                </a:lnTo>
                <a:lnTo>
                  <a:pt x="6816" y="91612"/>
                </a:lnTo>
                <a:lnTo>
                  <a:pt x="25816" y="54790"/>
                </a:lnTo>
                <a:lnTo>
                  <a:pt x="54827" y="25799"/>
                </a:lnTo>
                <a:lnTo>
                  <a:pt x="91674" y="6811"/>
                </a:lnTo>
                <a:lnTo>
                  <a:pt x="134183" y="0"/>
                </a:lnTo>
                <a:lnTo>
                  <a:pt x="3675815" y="0"/>
                </a:lnTo>
                <a:lnTo>
                  <a:pt x="3718324" y="6811"/>
                </a:lnTo>
                <a:lnTo>
                  <a:pt x="3755171" y="25799"/>
                </a:lnTo>
                <a:lnTo>
                  <a:pt x="3784182" y="54790"/>
                </a:lnTo>
                <a:lnTo>
                  <a:pt x="3803182" y="91612"/>
                </a:lnTo>
                <a:lnTo>
                  <a:pt x="3809999" y="134092"/>
                </a:lnTo>
                <a:lnTo>
                  <a:pt x="3809999" y="5247389"/>
                </a:lnTo>
                <a:lnTo>
                  <a:pt x="3803182" y="5289870"/>
                </a:lnTo>
                <a:lnTo>
                  <a:pt x="3784182" y="5326691"/>
                </a:lnTo>
                <a:lnTo>
                  <a:pt x="3755171" y="5355682"/>
                </a:lnTo>
                <a:lnTo>
                  <a:pt x="3718324" y="5374670"/>
                </a:lnTo>
                <a:lnTo>
                  <a:pt x="3675815" y="5381482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AA4A34-8A7D-4C27-B8CD-298150E5C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78" y="2210141"/>
            <a:ext cx="3320415" cy="40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6FE49-58F3-4EA2-ACB0-3D5CF5F6FCBE}"/>
              </a:ext>
            </a:extLst>
          </p:cNvPr>
          <p:cNvSpPr txBox="1"/>
          <p:nvPr/>
        </p:nvSpPr>
        <p:spPr>
          <a:xfrm>
            <a:off x="1883027" y="2410166"/>
            <a:ext cx="69180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Both"/>
            </a:pPr>
            <a:r>
              <a:rPr lang="en-US" sz="3200" b="1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(P →(Q ∧ R))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sz="3200" b="1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(¬P →(¬Q ∧ ¬R)) </a:t>
            </a:r>
          </a:p>
          <a:p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(Q v (P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R))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¬((P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R) ∧ Q)</a:t>
            </a:r>
          </a:p>
          <a:p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 ¬ ((P v ¬Q) ∧ ¬R)</a:t>
            </a:r>
          </a:p>
          <a:p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Both"/>
            </a:pP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586BD-7B81-4007-ADEF-80CDE074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27" y="3084709"/>
            <a:ext cx="5547495" cy="60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53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</TotalTime>
  <Words>1556</Words>
  <Application>Microsoft Office PowerPoint</Application>
  <PresentationFormat>Custom</PresentationFormat>
  <Paragraphs>276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RobotoRegular</vt:lpstr>
      <vt:lpstr>Source Sans Pro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1. Tautologies </vt:lpstr>
      <vt:lpstr>2. Logical equivalence  </vt:lpstr>
      <vt:lpstr>2. Logical equivalence  </vt:lpstr>
      <vt:lpstr>2. Logical equivalence  </vt:lpstr>
      <vt:lpstr>3. CNF (Conjunctive normal form)  </vt:lpstr>
      <vt:lpstr>3. CNF   </vt:lpstr>
      <vt:lpstr>3. CNF   </vt:lpstr>
      <vt:lpstr>3. CNF   </vt:lpstr>
      <vt:lpstr>3. CNF   </vt:lpstr>
      <vt:lpstr>3. CNF   </vt:lpstr>
      <vt:lpstr>4. DNF (Disjunctive normal form)  </vt:lpstr>
      <vt:lpstr>5. Method to construct DNF  </vt:lpstr>
      <vt:lpstr>5. Method to construct DNF  </vt:lpstr>
      <vt:lpstr>5. Method to construct DNF  </vt:lpstr>
      <vt:lpstr>6. Principal Disjunctive Normal Form (PDNF)  </vt:lpstr>
      <vt:lpstr>6. Principal Disjunctive Normal Form  </vt:lpstr>
      <vt:lpstr>6. Principal Disjunctive Normal Form  </vt:lpstr>
      <vt:lpstr>6. Principal Disjunctive Normal Form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GSM</dc:title>
  <dc:creator>SAMBIT SATPATHY</dc:creator>
  <cp:keywords>DAE4R7THizg,BAE4Rw7C7qQ</cp:keywords>
  <cp:lastModifiedBy>Sambit Satpathy</cp:lastModifiedBy>
  <cp:revision>175</cp:revision>
  <dcterms:created xsi:type="dcterms:W3CDTF">2022-02-14T01:12:35Z</dcterms:created>
  <dcterms:modified xsi:type="dcterms:W3CDTF">2022-04-12T01:33:09Z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2022-02-14T00:00:00Z</vt:filetime>
  </property>
  <property fmtid="{D5CDD505-2E9C-101B-9397-08002B2CF9AE}" pid="3" name="Creator">
    <vt:lpwstr>Canva</vt:lpwstr>
  </property>
  <property fmtid="{D5CDD505-2E9C-101B-9397-08002B2CF9AE}" pid="4" name="LastSaved">
    <vt:filetime>2022-02-14T00:00:00Z</vt:filetime>
  </property>
</Properties>
</file>