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D91A-C731-4257-B157-B4E2D8AAE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F226C0-06B8-49BB-A8DD-A19404739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A41B8-A84D-417C-BA98-5BD5E72EE7A9}"/>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5" name="Footer Placeholder 4">
            <a:extLst>
              <a:ext uri="{FF2B5EF4-FFF2-40B4-BE49-F238E27FC236}">
                <a16:creationId xmlns:a16="http://schemas.microsoft.com/office/drawing/2014/main" id="{250F9595-C4D6-4547-9A5D-78B8936D4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FFDA4-1222-4237-9620-5F6524AC3EAD}"/>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99587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9237-9423-4FE6-BD2D-BE51009C32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440317-9158-4B38-8F93-A65AA8CE9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497FE-F7D6-44CF-A039-166B65D4F802}"/>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5" name="Footer Placeholder 4">
            <a:extLst>
              <a:ext uri="{FF2B5EF4-FFF2-40B4-BE49-F238E27FC236}">
                <a16:creationId xmlns:a16="http://schemas.microsoft.com/office/drawing/2014/main" id="{3B8B3E06-A351-4579-BA2D-ECBC3A7E1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9DCDA-D81C-4019-B189-30E8EFAD3664}"/>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105718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0A5FC-50EB-4F2F-B4FC-2E8092FDBF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C4EC5-E515-4AF8-8F87-F3DD971B5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8AD60-4053-4017-9559-B4B3F175AC92}"/>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5" name="Footer Placeholder 4">
            <a:extLst>
              <a:ext uri="{FF2B5EF4-FFF2-40B4-BE49-F238E27FC236}">
                <a16:creationId xmlns:a16="http://schemas.microsoft.com/office/drawing/2014/main" id="{78AA7582-ACEE-4018-88EA-FD0A11070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5FA84-8010-432C-A5F8-CF8FB3F671EE}"/>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44259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6537-A08B-410A-ACD8-D857FDCA3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34ABB-7532-40CA-9DBA-CF06833B8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61534-2542-49BE-9D1F-6BD3D7B15F41}"/>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5" name="Footer Placeholder 4">
            <a:extLst>
              <a:ext uri="{FF2B5EF4-FFF2-40B4-BE49-F238E27FC236}">
                <a16:creationId xmlns:a16="http://schemas.microsoft.com/office/drawing/2014/main" id="{00947BEB-CD45-4F67-A302-9330547E8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4B901-CACE-4520-B8CA-43B9AF84D11B}"/>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63394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2C18-EA7A-4576-8722-B5021FFE0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CBB490-C944-4BBA-8148-06008BD81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FD9989-D3F3-4A6D-A9B7-A968D4566710}"/>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5" name="Footer Placeholder 4">
            <a:extLst>
              <a:ext uri="{FF2B5EF4-FFF2-40B4-BE49-F238E27FC236}">
                <a16:creationId xmlns:a16="http://schemas.microsoft.com/office/drawing/2014/main" id="{60147092-32F1-4906-A70D-E1BA780D6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CD751-E5EB-4530-851A-E29B1D9A6B90}"/>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172167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2087-2CCD-4E08-922C-460D87F89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D4EED-C55E-492E-9E8A-5B3AFBEE9B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7CA80-0D89-40BF-B323-B3E493D5F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9B5C7-7B51-4EC5-96FC-2280AB2343F1}"/>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6" name="Footer Placeholder 5">
            <a:extLst>
              <a:ext uri="{FF2B5EF4-FFF2-40B4-BE49-F238E27FC236}">
                <a16:creationId xmlns:a16="http://schemas.microsoft.com/office/drawing/2014/main" id="{87F49516-872F-4FCC-BBD2-CC3ADE842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68245-487B-4E43-A7B4-CE5396AA3C76}"/>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294103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3DC1-F428-4A75-A10C-1135353D68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47D7E-9E6E-4098-BDEB-877BAB28C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D4F92F-D80F-4DCB-8ADF-9E415A0EB2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2E279-500E-4C55-A97D-5F2B31321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F0D66-590E-4DEB-A428-246492B06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3EF585-561A-4D29-8970-E739F84B31A9}"/>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8" name="Footer Placeholder 7">
            <a:extLst>
              <a:ext uri="{FF2B5EF4-FFF2-40B4-BE49-F238E27FC236}">
                <a16:creationId xmlns:a16="http://schemas.microsoft.com/office/drawing/2014/main" id="{F664F2CE-E01B-41BE-B9C8-A79FF9E903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A2475-7592-4B1F-BBD2-445422E4D111}"/>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87523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A932-BF12-4280-AE8F-36A212167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A2F47-8B2D-49B9-95C4-7D7A9333C32B}"/>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4" name="Footer Placeholder 3">
            <a:extLst>
              <a:ext uri="{FF2B5EF4-FFF2-40B4-BE49-F238E27FC236}">
                <a16:creationId xmlns:a16="http://schemas.microsoft.com/office/drawing/2014/main" id="{669E3A06-F904-4A26-901E-35FB56B841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938D8-8CD5-4BCD-9038-0AD2D1888490}"/>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25533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2747A-FA92-46E9-B740-3D1350C8EA4F}"/>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3" name="Footer Placeholder 2">
            <a:extLst>
              <a:ext uri="{FF2B5EF4-FFF2-40B4-BE49-F238E27FC236}">
                <a16:creationId xmlns:a16="http://schemas.microsoft.com/office/drawing/2014/main" id="{7B045ED0-8558-4747-BB29-EE1CDDD796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9BA83B-41CD-4BD0-A8C5-AE69413B99AA}"/>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69680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CDAE-A643-479C-AFE6-3B73F2A12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C9276-A4B5-4F9F-B98C-E7A39D09C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196DAF-2B77-43A8-941F-106CE6475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3BF30-5A4E-4A5A-AF12-B21A5677E7E5}"/>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6" name="Footer Placeholder 5">
            <a:extLst>
              <a:ext uri="{FF2B5EF4-FFF2-40B4-BE49-F238E27FC236}">
                <a16:creationId xmlns:a16="http://schemas.microsoft.com/office/drawing/2014/main" id="{6B3AB959-C449-4FD1-85AF-4EC47D3D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2F2AB-1030-43DD-A18F-038F2F9DF745}"/>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330011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BA46-0A35-4E66-B70C-C07D05133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453CF-C994-490F-8A7B-BA0CE1086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45AC3A-EF8D-40B3-94A7-C1F584DBE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AC835-4F0B-4572-AF32-87A5937AECEF}"/>
              </a:ext>
            </a:extLst>
          </p:cNvPr>
          <p:cNvSpPr>
            <a:spLocks noGrp="1"/>
          </p:cNvSpPr>
          <p:nvPr>
            <p:ph type="dt" sz="half" idx="10"/>
          </p:nvPr>
        </p:nvSpPr>
        <p:spPr/>
        <p:txBody>
          <a:bodyPr/>
          <a:lstStyle/>
          <a:p>
            <a:fld id="{B873EAE3-E686-4C41-A738-C2A2E1C5BD6B}" type="datetimeFigureOut">
              <a:rPr lang="en-US" smtClean="0"/>
              <a:t>13-Jan-22</a:t>
            </a:fld>
            <a:endParaRPr lang="en-US"/>
          </a:p>
        </p:txBody>
      </p:sp>
      <p:sp>
        <p:nvSpPr>
          <p:cNvPr id="6" name="Footer Placeholder 5">
            <a:extLst>
              <a:ext uri="{FF2B5EF4-FFF2-40B4-BE49-F238E27FC236}">
                <a16:creationId xmlns:a16="http://schemas.microsoft.com/office/drawing/2014/main" id="{2357F5BA-F09D-4A4D-ACE3-3AC4D21F9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45A05-2B4F-42C4-B412-4D6845D37D16}"/>
              </a:ext>
            </a:extLst>
          </p:cNvPr>
          <p:cNvSpPr>
            <a:spLocks noGrp="1"/>
          </p:cNvSpPr>
          <p:nvPr>
            <p:ph type="sldNum" sz="quarter" idx="12"/>
          </p:nvPr>
        </p:nvSpPr>
        <p:spPr/>
        <p:txBody>
          <a:bodyPr/>
          <a:lstStyle/>
          <a:p>
            <a:fld id="{88DFCB36-52BF-498D-B13B-3505D68D327B}" type="slidenum">
              <a:rPr lang="en-US" smtClean="0"/>
              <a:t>‹#›</a:t>
            </a:fld>
            <a:endParaRPr lang="en-US"/>
          </a:p>
        </p:txBody>
      </p:sp>
    </p:spTree>
    <p:extLst>
      <p:ext uri="{BB962C8B-B14F-4D97-AF65-F5344CB8AC3E}">
        <p14:creationId xmlns:p14="http://schemas.microsoft.com/office/powerpoint/2010/main" val="314294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89D0A-CBFE-4166-A454-20C36719E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9BEC6-427F-4764-A2FC-EA1EF7DD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7ADE3-3080-4D2E-866E-5582C9917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3EAE3-E686-4C41-A738-C2A2E1C5BD6B}" type="datetimeFigureOut">
              <a:rPr lang="en-US" smtClean="0"/>
              <a:t>13-Jan-22</a:t>
            </a:fld>
            <a:endParaRPr lang="en-US"/>
          </a:p>
        </p:txBody>
      </p:sp>
      <p:sp>
        <p:nvSpPr>
          <p:cNvPr id="5" name="Footer Placeholder 4">
            <a:extLst>
              <a:ext uri="{FF2B5EF4-FFF2-40B4-BE49-F238E27FC236}">
                <a16:creationId xmlns:a16="http://schemas.microsoft.com/office/drawing/2014/main" id="{73EC84E1-630B-475A-8741-8D8A5A458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B57AFA-0981-40C0-91DD-3CD85C01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FCB36-52BF-498D-B13B-3505D68D327B}" type="slidenum">
              <a:rPr lang="en-US" smtClean="0"/>
              <a:t>‹#›</a:t>
            </a:fld>
            <a:endParaRPr lang="en-US"/>
          </a:p>
        </p:txBody>
      </p:sp>
    </p:spTree>
    <p:extLst>
      <p:ext uri="{BB962C8B-B14F-4D97-AF65-F5344CB8AC3E}">
        <p14:creationId xmlns:p14="http://schemas.microsoft.com/office/powerpoint/2010/main" val="244810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3CE99-0438-4CAE-83E6-A61304FB33EF}"/>
              </a:ext>
            </a:extLst>
          </p:cNvPr>
          <p:cNvSpPr txBox="1"/>
          <p:nvPr/>
        </p:nvSpPr>
        <p:spPr>
          <a:xfrm>
            <a:off x="948267" y="451556"/>
            <a:ext cx="9335911" cy="7417415"/>
          </a:xfrm>
          <a:prstGeom prst="rect">
            <a:avLst/>
          </a:prstGeom>
          <a:noFill/>
        </p:spPr>
        <p:txBody>
          <a:bodyPr wrap="square" rtlCol="0">
            <a:spAutoFit/>
          </a:bodyPr>
          <a:lstStyle/>
          <a:p>
            <a:r>
              <a:rPr lang="en-US" sz="2800" b="1" dirty="0"/>
              <a:t>Question:</a:t>
            </a:r>
          </a:p>
          <a:p>
            <a:r>
              <a:rPr lang="en-US" sz="2800" b="1" dirty="0"/>
              <a:t>In a class of 80 students, the girls and boys are in the ratio of 3:5. The student can speak only Hindi or only English or both Hindi and English. The number of boys and number of girls who can speak only Hindi are equal and each of them is 40% of total no of girls. </a:t>
            </a:r>
          </a:p>
          <a:p>
            <a:r>
              <a:rPr lang="en-US" sz="2800" b="1" dirty="0"/>
              <a:t>10% of girls can speak both the languages. 58% of boys can speak only English.</a:t>
            </a:r>
          </a:p>
          <a:p>
            <a:pPr marL="514350" indent="-514350">
              <a:buAutoNum type="alphaLcParenBoth"/>
            </a:pPr>
            <a:r>
              <a:rPr lang="en-US" sz="2800" b="1" dirty="0"/>
              <a:t>How many girls can speak only English?</a:t>
            </a:r>
          </a:p>
          <a:p>
            <a:pPr marL="514350" indent="-514350">
              <a:buFontTx/>
              <a:buAutoNum type="alphaLcParenBoth"/>
            </a:pPr>
            <a:r>
              <a:rPr lang="en-US" sz="2800" b="1" dirty="0"/>
              <a:t>How many boys can speak only Hindi?</a:t>
            </a:r>
          </a:p>
          <a:p>
            <a:pPr marL="514350" indent="-514350">
              <a:buFontTx/>
              <a:buAutoNum type="alphaLcParenBoth"/>
            </a:pPr>
            <a:r>
              <a:rPr lang="en-US" sz="2800" b="1" dirty="0"/>
              <a:t>How many students can speak both the languages?</a:t>
            </a:r>
          </a:p>
          <a:p>
            <a:pPr marL="514350" indent="-514350">
              <a:buFontTx/>
              <a:buAutoNum type="alphaLcParenBoth"/>
            </a:pPr>
            <a:r>
              <a:rPr lang="en-US" sz="2800" b="1" dirty="0"/>
              <a:t>How many boys can speak either only Hindi or only English?</a:t>
            </a:r>
          </a:p>
          <a:p>
            <a:pPr marL="514350" indent="-514350">
              <a:buAutoNum type="alphaLcParenBoth"/>
            </a:pPr>
            <a:endParaRPr lang="en-US" sz="2800" b="1" dirty="0"/>
          </a:p>
          <a:p>
            <a:endParaRPr lang="en-US" sz="2800" b="1" dirty="0"/>
          </a:p>
          <a:p>
            <a:endParaRPr lang="en-US" sz="2800" b="1" dirty="0"/>
          </a:p>
          <a:p>
            <a:pPr marL="457200" indent="-457200">
              <a:buFont typeface="Wingdings" panose="05000000000000000000" pitchFamily="2" charset="2"/>
              <a:buChar char="ü"/>
            </a:pPr>
            <a:endParaRPr lang="en-US" sz="2800" b="1" dirty="0"/>
          </a:p>
        </p:txBody>
      </p:sp>
    </p:spTree>
    <p:extLst>
      <p:ext uri="{BB962C8B-B14F-4D97-AF65-F5344CB8AC3E}">
        <p14:creationId xmlns:p14="http://schemas.microsoft.com/office/powerpoint/2010/main" val="185576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3CE99-0438-4CAE-83E6-A61304FB33EF}"/>
              </a:ext>
            </a:extLst>
          </p:cNvPr>
          <p:cNvSpPr txBox="1"/>
          <p:nvPr/>
        </p:nvSpPr>
        <p:spPr>
          <a:xfrm>
            <a:off x="948267" y="451556"/>
            <a:ext cx="9335911" cy="2677656"/>
          </a:xfrm>
          <a:prstGeom prst="rect">
            <a:avLst/>
          </a:prstGeom>
          <a:noFill/>
        </p:spPr>
        <p:txBody>
          <a:bodyPr wrap="square" rtlCol="0">
            <a:spAutoFit/>
          </a:bodyPr>
          <a:lstStyle/>
          <a:p>
            <a:r>
              <a:rPr lang="en-US" sz="2800" b="1" dirty="0"/>
              <a:t>ANS: </a:t>
            </a:r>
          </a:p>
          <a:p>
            <a:r>
              <a:rPr lang="en-US" sz="2800" b="1" dirty="0"/>
              <a:t>H U E= 80, GIRLS=30, BOYS=50</a:t>
            </a:r>
          </a:p>
          <a:p>
            <a:endParaRPr lang="en-US" sz="2800" b="1" dirty="0"/>
          </a:p>
          <a:p>
            <a:r>
              <a:rPr lang="en-US" sz="2800" b="1" dirty="0"/>
              <a:t>H, E</a:t>
            </a:r>
          </a:p>
          <a:p>
            <a:r>
              <a:rPr lang="en-US" sz="2800" b="1" dirty="0">
                <a:highlight>
                  <a:srgbClr val="FFFF00"/>
                </a:highlight>
              </a:rPr>
              <a:t>girls                                                               boys</a:t>
            </a:r>
          </a:p>
          <a:p>
            <a:pPr marL="457200" indent="-457200">
              <a:buFont typeface="Wingdings" panose="05000000000000000000" pitchFamily="2" charset="2"/>
              <a:buChar char="ü"/>
            </a:pPr>
            <a:endParaRPr lang="en-US" sz="2800" b="1" dirty="0"/>
          </a:p>
        </p:txBody>
      </p:sp>
      <p:sp>
        <p:nvSpPr>
          <p:cNvPr id="2" name="Oval 1">
            <a:extLst>
              <a:ext uri="{FF2B5EF4-FFF2-40B4-BE49-F238E27FC236}">
                <a16:creationId xmlns:a16="http://schemas.microsoft.com/office/drawing/2014/main" id="{EDF3CDB3-0250-4863-971A-7388EA2C2363}"/>
              </a:ext>
            </a:extLst>
          </p:cNvPr>
          <p:cNvSpPr/>
          <p:nvPr/>
        </p:nvSpPr>
        <p:spPr>
          <a:xfrm>
            <a:off x="948267" y="3456943"/>
            <a:ext cx="1286933" cy="1027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89A45F7-19BB-4969-B959-3D034BE7E45C}"/>
              </a:ext>
            </a:extLst>
          </p:cNvPr>
          <p:cNvSpPr/>
          <p:nvPr/>
        </p:nvSpPr>
        <p:spPr>
          <a:xfrm>
            <a:off x="1783643" y="3456943"/>
            <a:ext cx="1286933" cy="102728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017504-C9F0-478D-9C7A-393D85EE5C4D}"/>
              </a:ext>
            </a:extLst>
          </p:cNvPr>
          <p:cNvSpPr/>
          <p:nvPr/>
        </p:nvSpPr>
        <p:spPr>
          <a:xfrm>
            <a:off x="5937956" y="3516488"/>
            <a:ext cx="1286933" cy="1027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8F89186-35C3-4C12-8875-F613EF8B7871}"/>
              </a:ext>
            </a:extLst>
          </p:cNvPr>
          <p:cNvSpPr/>
          <p:nvPr/>
        </p:nvSpPr>
        <p:spPr>
          <a:xfrm>
            <a:off x="6948309" y="3516487"/>
            <a:ext cx="1286933" cy="102728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DEA95B-565B-410C-9031-BDA8A59EF8A7}"/>
              </a:ext>
            </a:extLst>
          </p:cNvPr>
          <p:cNvSpPr txBox="1"/>
          <p:nvPr/>
        </p:nvSpPr>
        <p:spPr>
          <a:xfrm>
            <a:off x="1207910" y="4944533"/>
            <a:ext cx="2867379" cy="1477328"/>
          </a:xfrm>
          <a:prstGeom prst="rect">
            <a:avLst/>
          </a:prstGeom>
          <a:noFill/>
        </p:spPr>
        <p:txBody>
          <a:bodyPr wrap="square" rtlCol="0">
            <a:spAutoFit/>
          </a:bodyPr>
          <a:lstStyle/>
          <a:p>
            <a:r>
              <a:rPr lang="en-US" dirty="0"/>
              <a:t>(</a:t>
            </a:r>
            <a:r>
              <a:rPr lang="en-US" dirty="0" err="1"/>
              <a:t>i</a:t>
            </a:r>
            <a:r>
              <a:rPr lang="en-US" dirty="0"/>
              <a:t>) 40% OF girls= 12</a:t>
            </a:r>
          </a:p>
          <a:p>
            <a:r>
              <a:rPr lang="en-US" b="1" dirty="0"/>
              <a:t>H-E=12, (H n E)=3, HUE=30 E-H=????</a:t>
            </a:r>
          </a:p>
          <a:p>
            <a:r>
              <a:rPr lang="en-US" b="1" dirty="0"/>
              <a:t>HUE=30=(H-E)+(E-H)+H n E</a:t>
            </a:r>
          </a:p>
          <a:p>
            <a:r>
              <a:rPr lang="en-US" b="1" dirty="0"/>
              <a:t>=&gt; </a:t>
            </a:r>
            <a:r>
              <a:rPr lang="en-US" b="1" dirty="0">
                <a:highlight>
                  <a:srgbClr val="FFFF00"/>
                </a:highlight>
              </a:rPr>
              <a:t>(E-H)=30-12-3=15</a:t>
            </a:r>
          </a:p>
        </p:txBody>
      </p:sp>
      <p:sp>
        <p:nvSpPr>
          <p:cNvPr id="8" name="TextBox 7">
            <a:extLst>
              <a:ext uri="{FF2B5EF4-FFF2-40B4-BE49-F238E27FC236}">
                <a16:creationId xmlns:a16="http://schemas.microsoft.com/office/drawing/2014/main" id="{728B9133-2DB1-4D36-9114-BD4AE2AA040E}"/>
              </a:ext>
            </a:extLst>
          </p:cNvPr>
          <p:cNvSpPr txBox="1"/>
          <p:nvPr/>
        </p:nvSpPr>
        <p:spPr>
          <a:xfrm>
            <a:off x="5937956" y="4944533"/>
            <a:ext cx="2156178" cy="1200329"/>
          </a:xfrm>
          <a:prstGeom prst="rect">
            <a:avLst/>
          </a:prstGeom>
          <a:noFill/>
        </p:spPr>
        <p:txBody>
          <a:bodyPr wrap="square" rtlCol="0">
            <a:spAutoFit/>
          </a:bodyPr>
          <a:lstStyle/>
          <a:p>
            <a:r>
              <a:rPr lang="en-US" dirty="0"/>
              <a:t>(II) 40% OF girls= 12</a:t>
            </a:r>
          </a:p>
          <a:p>
            <a:r>
              <a:rPr lang="en-US" b="1" dirty="0">
                <a:highlight>
                  <a:srgbClr val="FFFF00"/>
                </a:highlight>
              </a:rPr>
              <a:t>H-E=12, </a:t>
            </a:r>
          </a:p>
          <a:p>
            <a:r>
              <a:rPr lang="en-US" b="1" dirty="0"/>
              <a:t>58% OF BOYS ONLY ENGLISH</a:t>
            </a:r>
          </a:p>
        </p:txBody>
      </p:sp>
    </p:spTree>
    <p:extLst>
      <p:ext uri="{BB962C8B-B14F-4D97-AF65-F5344CB8AC3E}">
        <p14:creationId xmlns:p14="http://schemas.microsoft.com/office/powerpoint/2010/main" val="117575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A017504-C9F0-478D-9C7A-393D85EE5C4D}"/>
              </a:ext>
            </a:extLst>
          </p:cNvPr>
          <p:cNvSpPr/>
          <p:nvPr/>
        </p:nvSpPr>
        <p:spPr>
          <a:xfrm>
            <a:off x="5661376" y="641277"/>
            <a:ext cx="1286933" cy="1027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8F89186-35C3-4C12-8875-F613EF8B7871}"/>
              </a:ext>
            </a:extLst>
          </p:cNvPr>
          <p:cNvSpPr/>
          <p:nvPr/>
        </p:nvSpPr>
        <p:spPr>
          <a:xfrm>
            <a:off x="7371647" y="641276"/>
            <a:ext cx="1286933" cy="102728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28B9133-2DB1-4D36-9114-BD4AE2AA040E}"/>
              </a:ext>
            </a:extLst>
          </p:cNvPr>
          <p:cNvSpPr txBox="1"/>
          <p:nvPr/>
        </p:nvSpPr>
        <p:spPr>
          <a:xfrm>
            <a:off x="1377243" y="641277"/>
            <a:ext cx="2779887" cy="3693319"/>
          </a:xfrm>
          <a:prstGeom prst="rect">
            <a:avLst/>
          </a:prstGeom>
          <a:noFill/>
        </p:spPr>
        <p:txBody>
          <a:bodyPr wrap="square" rtlCol="0">
            <a:spAutoFit/>
          </a:bodyPr>
          <a:lstStyle/>
          <a:p>
            <a:r>
              <a:rPr lang="en-US" dirty="0"/>
              <a:t>(III) </a:t>
            </a:r>
            <a:r>
              <a:rPr lang="en-US" b="1" dirty="0"/>
              <a:t>58% OF BOYS ONLY ENGLISH= 29</a:t>
            </a:r>
          </a:p>
          <a:p>
            <a:r>
              <a:rPr lang="en-US" b="1" dirty="0"/>
              <a:t>H-E=12, (H n E)=??, HUE=50,  E-H=29</a:t>
            </a:r>
          </a:p>
          <a:p>
            <a:r>
              <a:rPr lang="en-US" b="1" dirty="0"/>
              <a:t>HUE=50=(H-E)+(E-H)+H n E</a:t>
            </a:r>
          </a:p>
          <a:p>
            <a:pPr marL="285750" indent="-285750">
              <a:buFont typeface="Symbol" panose="05050102010706020507" pitchFamily="18" charset="2"/>
              <a:buChar char="Þ"/>
            </a:pPr>
            <a:r>
              <a:rPr lang="en-US" b="1" dirty="0">
                <a:highlight>
                  <a:srgbClr val="FFFF00"/>
                </a:highlight>
              </a:rPr>
              <a:t>H n E</a:t>
            </a:r>
            <a:r>
              <a:rPr lang="en-US" b="1" dirty="0"/>
              <a:t>= 50-29-12=9</a:t>
            </a:r>
          </a:p>
          <a:p>
            <a:pPr marL="285750" indent="-285750">
              <a:buFont typeface="Symbol" panose="05050102010706020507" pitchFamily="18" charset="2"/>
              <a:buChar char="Þ"/>
            </a:pPr>
            <a:endParaRPr lang="en-US" b="1" dirty="0"/>
          </a:p>
          <a:p>
            <a:pPr marL="285750" indent="-285750">
              <a:buFont typeface="Symbol" panose="05050102010706020507" pitchFamily="18" charset="2"/>
              <a:buChar char="Þ"/>
            </a:pPr>
            <a:endParaRPr lang="en-US" b="1" dirty="0"/>
          </a:p>
          <a:p>
            <a:pPr marL="285750" indent="-285750">
              <a:buFont typeface="Symbol" panose="05050102010706020507" pitchFamily="18" charset="2"/>
              <a:buChar char="Þ"/>
            </a:pPr>
            <a:r>
              <a:rPr lang="en-US" b="1" dirty="0"/>
              <a:t>So both languages speak=3+9=12</a:t>
            </a:r>
          </a:p>
          <a:p>
            <a:endParaRPr lang="en-US" b="1" dirty="0">
              <a:highlight>
                <a:srgbClr val="FFFF00"/>
              </a:highlight>
            </a:endParaRPr>
          </a:p>
          <a:p>
            <a:endParaRPr lang="en-US" b="1" dirty="0"/>
          </a:p>
          <a:p>
            <a:endParaRPr lang="en-US" b="1" dirty="0"/>
          </a:p>
        </p:txBody>
      </p:sp>
      <p:sp>
        <p:nvSpPr>
          <p:cNvPr id="9" name="TextBox 8">
            <a:extLst>
              <a:ext uri="{FF2B5EF4-FFF2-40B4-BE49-F238E27FC236}">
                <a16:creationId xmlns:a16="http://schemas.microsoft.com/office/drawing/2014/main" id="{A5D3947D-3EF4-4F1B-AB51-593F9862703A}"/>
              </a:ext>
            </a:extLst>
          </p:cNvPr>
          <p:cNvSpPr txBox="1"/>
          <p:nvPr/>
        </p:nvSpPr>
        <p:spPr>
          <a:xfrm>
            <a:off x="6011332" y="2088444"/>
            <a:ext cx="784580" cy="369332"/>
          </a:xfrm>
          <a:prstGeom prst="rect">
            <a:avLst/>
          </a:prstGeom>
          <a:noFill/>
        </p:spPr>
        <p:txBody>
          <a:bodyPr wrap="square" rtlCol="0">
            <a:spAutoFit/>
          </a:bodyPr>
          <a:lstStyle/>
          <a:p>
            <a:r>
              <a:rPr lang="en-US" b="1" dirty="0"/>
              <a:t>H</a:t>
            </a:r>
          </a:p>
        </p:txBody>
      </p:sp>
      <p:sp>
        <p:nvSpPr>
          <p:cNvPr id="10" name="TextBox 9">
            <a:extLst>
              <a:ext uri="{FF2B5EF4-FFF2-40B4-BE49-F238E27FC236}">
                <a16:creationId xmlns:a16="http://schemas.microsoft.com/office/drawing/2014/main" id="{9F2CEF05-A7DC-4E2C-B3A1-E9FA363996D7}"/>
              </a:ext>
            </a:extLst>
          </p:cNvPr>
          <p:cNvSpPr txBox="1"/>
          <p:nvPr/>
        </p:nvSpPr>
        <p:spPr>
          <a:xfrm>
            <a:off x="5619042" y="3049391"/>
            <a:ext cx="784580" cy="369332"/>
          </a:xfrm>
          <a:prstGeom prst="rect">
            <a:avLst/>
          </a:prstGeom>
          <a:noFill/>
        </p:spPr>
        <p:txBody>
          <a:bodyPr wrap="square" rtlCol="0">
            <a:spAutoFit/>
          </a:bodyPr>
          <a:lstStyle/>
          <a:p>
            <a:r>
              <a:rPr lang="en-US" b="1" dirty="0"/>
              <a:t>H-E</a:t>
            </a:r>
          </a:p>
        </p:txBody>
      </p:sp>
      <p:sp>
        <p:nvSpPr>
          <p:cNvPr id="11" name="TextBox 10">
            <a:extLst>
              <a:ext uri="{FF2B5EF4-FFF2-40B4-BE49-F238E27FC236}">
                <a16:creationId xmlns:a16="http://schemas.microsoft.com/office/drawing/2014/main" id="{638F39F1-67A1-497A-8C8B-10D4A9DF0839}"/>
              </a:ext>
            </a:extLst>
          </p:cNvPr>
          <p:cNvSpPr txBox="1"/>
          <p:nvPr/>
        </p:nvSpPr>
        <p:spPr>
          <a:xfrm>
            <a:off x="8658580" y="3084814"/>
            <a:ext cx="784580" cy="369332"/>
          </a:xfrm>
          <a:prstGeom prst="rect">
            <a:avLst/>
          </a:prstGeom>
          <a:noFill/>
        </p:spPr>
        <p:txBody>
          <a:bodyPr wrap="square" rtlCol="0">
            <a:spAutoFit/>
          </a:bodyPr>
          <a:lstStyle/>
          <a:p>
            <a:r>
              <a:rPr lang="en-US" b="1" dirty="0"/>
              <a:t>E-H</a:t>
            </a:r>
          </a:p>
        </p:txBody>
      </p:sp>
      <p:sp>
        <p:nvSpPr>
          <p:cNvPr id="12" name="TextBox 11">
            <a:extLst>
              <a:ext uri="{FF2B5EF4-FFF2-40B4-BE49-F238E27FC236}">
                <a16:creationId xmlns:a16="http://schemas.microsoft.com/office/drawing/2014/main" id="{263226AA-5ED2-47A5-A7F9-B2779201B772}"/>
              </a:ext>
            </a:extLst>
          </p:cNvPr>
          <p:cNvSpPr txBox="1"/>
          <p:nvPr/>
        </p:nvSpPr>
        <p:spPr>
          <a:xfrm>
            <a:off x="7766754" y="2094088"/>
            <a:ext cx="654757" cy="369332"/>
          </a:xfrm>
          <a:prstGeom prst="rect">
            <a:avLst/>
          </a:prstGeom>
          <a:noFill/>
        </p:spPr>
        <p:txBody>
          <a:bodyPr wrap="square" rtlCol="0">
            <a:spAutoFit/>
          </a:bodyPr>
          <a:lstStyle/>
          <a:p>
            <a:r>
              <a:rPr lang="en-US" b="1" dirty="0"/>
              <a:t>E</a:t>
            </a:r>
          </a:p>
        </p:txBody>
      </p:sp>
      <p:cxnSp>
        <p:nvCxnSpPr>
          <p:cNvPr id="14" name="Straight Arrow Connector 13">
            <a:extLst>
              <a:ext uri="{FF2B5EF4-FFF2-40B4-BE49-F238E27FC236}">
                <a16:creationId xmlns:a16="http://schemas.microsoft.com/office/drawing/2014/main" id="{BC7FBE44-24F4-49CB-B148-1BFBCF663C80}"/>
              </a:ext>
            </a:extLst>
          </p:cNvPr>
          <p:cNvCxnSpPr>
            <a:endCxn id="6" idx="4"/>
          </p:cNvCxnSpPr>
          <p:nvPr/>
        </p:nvCxnSpPr>
        <p:spPr>
          <a:xfrm flipV="1">
            <a:off x="6163729" y="1668566"/>
            <a:ext cx="141114" cy="41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F72126-E987-4630-8EEB-C2AAB47C6732}"/>
              </a:ext>
            </a:extLst>
          </p:cNvPr>
          <p:cNvCxnSpPr/>
          <p:nvPr/>
        </p:nvCxnSpPr>
        <p:spPr>
          <a:xfrm flipV="1">
            <a:off x="7944556" y="1734299"/>
            <a:ext cx="141114" cy="41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D8FEA8F-0A5B-481E-993B-BF72938F99C9}"/>
              </a:ext>
            </a:extLst>
          </p:cNvPr>
          <p:cNvSpPr/>
          <p:nvPr/>
        </p:nvSpPr>
        <p:spPr>
          <a:xfrm>
            <a:off x="4876796" y="3882112"/>
            <a:ext cx="1286933" cy="1027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04E1FB3-A6D9-42AA-A45E-95BD4A666F51}"/>
              </a:ext>
            </a:extLst>
          </p:cNvPr>
          <p:cNvSpPr/>
          <p:nvPr/>
        </p:nvSpPr>
        <p:spPr>
          <a:xfrm>
            <a:off x="5661376" y="3917244"/>
            <a:ext cx="1286933" cy="102728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C8ACD4E8-9318-45BC-9BDF-1F37AF30B724}"/>
              </a:ext>
            </a:extLst>
          </p:cNvPr>
          <p:cNvCxnSpPr>
            <a:cxnSpLocks/>
          </p:cNvCxnSpPr>
          <p:nvPr/>
        </p:nvCxnSpPr>
        <p:spPr>
          <a:xfrm flipH="1">
            <a:off x="5427132" y="3332011"/>
            <a:ext cx="197551" cy="55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16E22D1-4067-48A3-9A05-91AE3C417C0B}"/>
              </a:ext>
            </a:extLst>
          </p:cNvPr>
          <p:cNvSpPr/>
          <p:nvPr/>
        </p:nvSpPr>
        <p:spPr>
          <a:xfrm>
            <a:off x="8892812" y="3734091"/>
            <a:ext cx="1286933" cy="102728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459FD2B-71CE-421E-9C12-E8F54A34A3B2}"/>
              </a:ext>
            </a:extLst>
          </p:cNvPr>
          <p:cNvSpPr/>
          <p:nvPr/>
        </p:nvSpPr>
        <p:spPr>
          <a:xfrm>
            <a:off x="8108232" y="3734091"/>
            <a:ext cx="1286933" cy="1027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A74B074E-BC49-4F46-A8DD-8FE4769C8C3C}"/>
              </a:ext>
            </a:extLst>
          </p:cNvPr>
          <p:cNvCxnSpPr>
            <a:cxnSpLocks/>
          </p:cNvCxnSpPr>
          <p:nvPr/>
        </p:nvCxnSpPr>
        <p:spPr>
          <a:xfrm>
            <a:off x="8949248" y="3376256"/>
            <a:ext cx="58703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96AF453-1F64-4D90-9182-E739AA4997B5}"/>
              </a:ext>
            </a:extLst>
          </p:cNvPr>
          <p:cNvSpPr txBox="1"/>
          <p:nvPr/>
        </p:nvSpPr>
        <p:spPr>
          <a:xfrm>
            <a:off x="1293984" y="4099655"/>
            <a:ext cx="2779887" cy="923330"/>
          </a:xfrm>
          <a:prstGeom prst="rect">
            <a:avLst/>
          </a:prstGeom>
          <a:noFill/>
        </p:spPr>
        <p:txBody>
          <a:bodyPr wrap="square" rtlCol="0">
            <a:spAutoFit/>
          </a:bodyPr>
          <a:lstStyle/>
          <a:p>
            <a:r>
              <a:rPr lang="en-US" dirty="0"/>
              <a:t>(IV) </a:t>
            </a:r>
            <a:r>
              <a:rPr lang="en-US" b="1" dirty="0"/>
              <a:t>58% OF BOYS ONLY ENGLISH= 29</a:t>
            </a:r>
          </a:p>
          <a:p>
            <a:r>
              <a:rPr lang="en-US" b="1" dirty="0"/>
              <a:t>H-E=12.(only </a:t>
            </a:r>
            <a:r>
              <a:rPr lang="en-US" b="1" dirty="0" err="1"/>
              <a:t>hindi</a:t>
            </a:r>
            <a:r>
              <a:rPr lang="en-US" b="1" dirty="0"/>
              <a:t>)</a:t>
            </a:r>
          </a:p>
        </p:txBody>
      </p:sp>
    </p:spTree>
    <p:extLst>
      <p:ext uri="{BB962C8B-B14F-4D97-AF65-F5344CB8AC3E}">
        <p14:creationId xmlns:p14="http://schemas.microsoft.com/office/powerpoint/2010/main" val="83986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3CE99-0438-4CAE-83E6-A61304FB33EF}"/>
              </a:ext>
            </a:extLst>
          </p:cNvPr>
          <p:cNvSpPr txBox="1"/>
          <p:nvPr/>
        </p:nvSpPr>
        <p:spPr>
          <a:xfrm>
            <a:off x="948267" y="451556"/>
            <a:ext cx="9335911" cy="7417415"/>
          </a:xfrm>
          <a:prstGeom prst="rect">
            <a:avLst/>
          </a:prstGeom>
          <a:noFill/>
        </p:spPr>
        <p:txBody>
          <a:bodyPr wrap="square" rtlCol="0">
            <a:spAutoFit/>
          </a:bodyPr>
          <a:lstStyle/>
          <a:p>
            <a:r>
              <a:rPr lang="en-US" sz="2800" b="1" dirty="0"/>
              <a:t>Question:</a:t>
            </a:r>
          </a:p>
          <a:p>
            <a:r>
              <a:rPr lang="en-US" sz="2800" b="1" dirty="0"/>
              <a:t>Suppose 100 out of 120 computer science students study at least one of the following languages i.e. French, German, &amp; Russian. It is given that 65 student study French, 45 student study German, 42 student study Russian, 20 student study French &amp; German, 25 student study French &amp; Russian, 15 student study German &amp; Russian.</a:t>
            </a:r>
          </a:p>
          <a:p>
            <a:r>
              <a:rPr lang="en-US" sz="2800" b="1" dirty="0"/>
              <a:t>Based on this data, find out the no of students who study</a:t>
            </a:r>
          </a:p>
          <a:p>
            <a:endParaRPr lang="en-US" sz="2800" b="1" dirty="0"/>
          </a:p>
          <a:p>
            <a:pPr marL="514350" indent="-514350">
              <a:buFontTx/>
              <a:buAutoNum type="alphaLcParenBoth"/>
            </a:pPr>
            <a:r>
              <a:rPr lang="en-US" sz="2800" b="1" dirty="0"/>
              <a:t>Only French &amp; German but not Russian.</a:t>
            </a:r>
          </a:p>
          <a:p>
            <a:pPr marL="514350" indent="-514350">
              <a:buFontTx/>
              <a:buAutoNum type="alphaLcParenBoth"/>
            </a:pPr>
            <a:r>
              <a:rPr lang="en-US" sz="2800" b="1" dirty="0"/>
              <a:t>Only French &amp; Russian but not German.</a:t>
            </a:r>
          </a:p>
          <a:p>
            <a:pPr marL="514350" indent="-514350">
              <a:buFontTx/>
              <a:buAutoNum type="alphaLcParenBoth"/>
            </a:pPr>
            <a:r>
              <a:rPr lang="en-US" sz="2800" b="1" dirty="0"/>
              <a:t>Only German &amp; Russian but not French.</a:t>
            </a:r>
          </a:p>
          <a:p>
            <a:pPr marL="514350" indent="-514350">
              <a:buFontTx/>
              <a:buAutoNum type="alphaLcParenBoth"/>
            </a:pPr>
            <a:r>
              <a:rPr lang="en-US" sz="2800" b="1" dirty="0"/>
              <a:t>Only French</a:t>
            </a:r>
          </a:p>
          <a:p>
            <a:pPr marL="514350" indent="-514350">
              <a:buFontTx/>
              <a:buAutoNum type="alphaLcParenBoth"/>
            </a:pPr>
            <a:r>
              <a:rPr lang="en-US" sz="2800" b="1" dirty="0"/>
              <a:t>Only German</a:t>
            </a:r>
          </a:p>
          <a:p>
            <a:endParaRPr lang="en-US" sz="2800" b="1" dirty="0"/>
          </a:p>
          <a:p>
            <a:endParaRPr lang="en-US" sz="2800" b="1" dirty="0"/>
          </a:p>
          <a:p>
            <a:pPr marL="457200" indent="-457200">
              <a:buFont typeface="Wingdings" panose="05000000000000000000" pitchFamily="2" charset="2"/>
              <a:buChar char="ü"/>
            </a:pPr>
            <a:endParaRPr lang="en-US" sz="2800" b="1" dirty="0"/>
          </a:p>
        </p:txBody>
      </p:sp>
    </p:spTree>
    <p:extLst>
      <p:ext uri="{BB962C8B-B14F-4D97-AF65-F5344CB8AC3E}">
        <p14:creationId xmlns:p14="http://schemas.microsoft.com/office/powerpoint/2010/main" val="240004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3CE99-0438-4CAE-83E6-A61304FB33EF}"/>
              </a:ext>
            </a:extLst>
          </p:cNvPr>
          <p:cNvSpPr txBox="1"/>
          <p:nvPr/>
        </p:nvSpPr>
        <p:spPr>
          <a:xfrm>
            <a:off x="903111" y="609600"/>
            <a:ext cx="9335911" cy="2246769"/>
          </a:xfrm>
          <a:prstGeom prst="rect">
            <a:avLst/>
          </a:prstGeom>
          <a:noFill/>
        </p:spPr>
        <p:txBody>
          <a:bodyPr wrap="square" rtlCol="0">
            <a:spAutoFit/>
          </a:bodyPr>
          <a:lstStyle/>
          <a:p>
            <a:endParaRPr lang="en-US" sz="2800" b="1" dirty="0"/>
          </a:p>
          <a:p>
            <a:r>
              <a:rPr lang="en-US" sz="2800" b="1" dirty="0"/>
              <a:t>(f) Only Russian</a:t>
            </a:r>
          </a:p>
          <a:p>
            <a:r>
              <a:rPr lang="en-US" sz="2800" b="1" dirty="0"/>
              <a:t>(g) none of the three languages </a:t>
            </a:r>
          </a:p>
          <a:p>
            <a:endParaRPr lang="en-US" sz="2800" b="1" dirty="0"/>
          </a:p>
          <a:p>
            <a:pPr marL="457200" indent="-457200">
              <a:buFont typeface="Wingdings" panose="05000000000000000000" pitchFamily="2" charset="2"/>
              <a:buChar char="ü"/>
            </a:pPr>
            <a:endParaRPr lang="en-US" sz="2800" b="1" dirty="0"/>
          </a:p>
        </p:txBody>
      </p:sp>
    </p:spTree>
    <p:extLst>
      <p:ext uri="{BB962C8B-B14F-4D97-AF65-F5344CB8AC3E}">
        <p14:creationId xmlns:p14="http://schemas.microsoft.com/office/powerpoint/2010/main" val="145758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393</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 Satpathy</dc:creator>
  <cp:lastModifiedBy>Sambit Satpathy</cp:lastModifiedBy>
  <cp:revision>26</cp:revision>
  <dcterms:created xsi:type="dcterms:W3CDTF">2022-01-11T00:16:20Z</dcterms:created>
  <dcterms:modified xsi:type="dcterms:W3CDTF">2022-01-13T01:59:06Z</dcterms:modified>
</cp:coreProperties>
</file>