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0" r:id="rId3"/>
    <p:sldId id="272" r:id="rId4"/>
    <p:sldId id="271" r:id="rId5"/>
    <p:sldId id="274" r:id="rId6"/>
    <p:sldId id="279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B4E7-A865-4725-AAF1-4241EF5DB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E9746-6B25-441A-93A2-029D41992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5B3BE-7F21-481C-9C4D-CBFEFDE0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09D6A-CCFD-42AE-A855-299ACEF8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C6D1F-EC0E-497D-9784-E199F0D6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0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B309-90E8-4640-8F01-511B2B16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DD53B-EC92-4545-9D42-7E24355D1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ACAE-3878-4CFA-AC84-44829FA2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BA4E-513B-41C8-9ED1-36084391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559E-0027-4903-915F-440DEC13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4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57521-3152-4508-B37D-D20ED97CC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E47AB-7D19-41EF-B2B0-376A4734E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17A52-8586-4A0F-8648-9A556022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CAFE-0CE6-4D84-9CE7-3A361965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82333-3167-4AD9-A6BB-6DDB5578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11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EF5B-C42E-4F9B-88DC-70798497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DE7D-BB65-44CB-A636-4433406B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CA0AC-37FA-4D02-9393-F0034CE5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F720B-4519-45B8-AF7A-DE78A20D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02DE1-8891-4749-856E-B5C5C78E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67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F795-5D0C-4613-A0E7-B9CD7BB3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F46E-FE6F-4E27-9DA1-A2C080B69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80B2B-EF7C-4C3C-9305-A4F94BE2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8EB05-5D24-45F4-B1CE-3BD1995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54E70-75C7-4A77-A2EE-575E26DD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46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3ABF-4F4E-43AC-AFDD-94BF2CE4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5848-6EAD-4662-BF07-5B02D30A9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CBCB8-5DB2-4CA7-AE4D-F0E3040CB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101A4-FFAF-4458-977D-79C04147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CE60B-E3FB-4273-95D0-36855F92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0D182-ED9C-4273-B136-4F792B50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0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0CAB-4DE8-490E-8E2D-52979EAD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D02C2-B34A-456B-9095-BB9FA5C22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FFC76-CF0E-4A31-B7C5-AB151E3D3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2AEAA-6D0B-41FF-B47B-0D4AD3C49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CE938-BC11-488D-8AEC-1636BE10E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4BE01-31B6-4E26-8E69-B3BB021E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B694B-4771-4843-88EB-E6705CA5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3C8CA-6898-448C-9C31-5C8DFE05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1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1C2C-FEDD-4B64-9110-61B1F7ED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BCEDD-F4DA-45B5-B380-CB3D95A5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67369-8480-4D4B-A157-1399038D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F0839-7B15-4240-A50C-2ED2F834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62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C94D3-8622-4621-8B18-839343D3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A37A8-FE4F-4D19-A802-62870151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C610E-C5B3-4E91-8270-76C4E0EA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36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8EED-A233-40FE-B0F1-1A38A29D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B6E7-2A4E-4119-B78D-A3181994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89303-5A68-4E37-A7BA-66AF8DEC8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4DE9F-84DD-42AA-B351-A1D53A03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8E550-A69A-4A7E-94CE-57AD5267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AF702-AF5F-4600-9DD1-6EDB5D50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07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DEC3-DE33-4093-BA35-C93A5E4C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24069-7E71-489D-A2D8-F09575BB8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2B043-2933-4055-B7B2-DF2902D20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7D5CE-EB8B-4F3A-976E-AC1B2BC3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3E5E-84AC-45A2-BD9E-4BE8E29CD01B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8E8FD-C9B4-49EF-8686-005B6AC0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794D1-D127-4FEF-8B31-B63AA7BC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55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27BE7-AE17-4DAA-8410-008162B3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4E365-2BCE-4E2A-B884-38D4B6703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3751-7ECF-42E3-B8F9-62DAA64D7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33E5E-84AC-45A2-BD9E-4BE8E29CD01B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13624-03F9-46D3-98CC-ABA1DE30C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491A1-4B5D-4A66-B68C-A14053A3D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CF25-484E-4FF4-9A12-DB3215FF21C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5511A-9B1F-4606-A804-320B41D33140}"/>
              </a:ext>
            </a:extLst>
          </p:cNvPr>
          <p:cNvSpPr/>
          <p:nvPr userDrawn="1"/>
        </p:nvSpPr>
        <p:spPr>
          <a:xfrm>
            <a:off x="10550770" y="17584"/>
            <a:ext cx="1623646" cy="817685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EF10-7ED1-4C41-AC59-27E3EC83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81" y="1251752"/>
            <a:ext cx="9144000" cy="1846554"/>
          </a:xfrm>
        </p:spPr>
        <p:txBody>
          <a:bodyPr>
            <a:normAutofit fontScale="90000"/>
          </a:bodyPr>
          <a:lstStyle/>
          <a:p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BCSC 0010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5362-D4ED-4AB1-902E-6D8DA472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835" y="385131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of Arguments</a:t>
            </a:r>
          </a:p>
          <a:p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 Resolution Principle)</a:t>
            </a:r>
            <a:endParaRPr lang="en-IN" sz="3900" dirty="0"/>
          </a:p>
        </p:txBody>
      </p:sp>
    </p:spTree>
    <p:extLst>
      <p:ext uri="{BB962C8B-B14F-4D97-AF65-F5344CB8AC3E}">
        <p14:creationId xmlns:p14="http://schemas.microsoft.com/office/powerpoint/2010/main" val="11513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F1DD-9E50-48EB-9465-571490FA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</p:spPr>
        <p:txBody>
          <a:bodyPr/>
          <a:lstStyle/>
          <a:p>
            <a:r>
              <a:rPr lang="en-IN" b="1" dirty="0"/>
              <a:t>Resolution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4C3E-7401-4CED-B9EC-B9FC90F87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1389397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Literal: </a:t>
            </a:r>
            <a:r>
              <a:rPr lang="en-IN" dirty="0"/>
              <a:t>A variable or negation of a variable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Clause : </a:t>
            </a:r>
            <a:r>
              <a:rPr lang="en-IN" dirty="0"/>
              <a:t>Disjunction of literals</a:t>
            </a:r>
          </a:p>
          <a:p>
            <a:pPr algn="l"/>
            <a:endParaRPr lang="en-IN" dirty="0">
              <a:latin typeface="Times New Roman" panose="02020603050405020304" pitchFamily="18" charset="0"/>
            </a:endParaRPr>
          </a:p>
          <a:p>
            <a:pPr algn="l"/>
            <a:r>
              <a:rPr lang="en-US" sz="3600" dirty="0">
                <a:latin typeface="Times New Roman" panose="02020603050405020304" pitchFamily="18" charset="0"/>
              </a:rPr>
              <a:t>Let us Suppose that </a:t>
            </a:r>
          </a:p>
          <a:p>
            <a:pPr algn="l"/>
            <a:endParaRPr lang="en-US" sz="1800" dirty="0">
              <a:latin typeface="Times New Roman" panose="02020603050405020304" pitchFamily="18" charset="0"/>
            </a:endParaRPr>
          </a:p>
          <a:p>
            <a:pPr algn="l"/>
            <a:r>
              <a:rPr lang="en-US" b="1" i="0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900" b="1" i="0" u="none" strike="noStrike" baseline="0" dirty="0">
                <a:latin typeface="Times New Roman" panose="02020603050405020304" pitchFamily="18" charset="0"/>
              </a:rPr>
              <a:t>1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=</a:t>
            </a:r>
            <a:r>
              <a:rPr lang="en-US" b="1" i="0" u="none" strike="noStrike" dirty="0">
                <a:latin typeface="Times New Roman" panose="02020603050405020304" pitchFamily="18" charset="0"/>
              </a:rPr>
              <a:t> P </a:t>
            </a:r>
            <a:r>
              <a:rPr lang="en-US" sz="1900" b="1" i="0" u="none" strike="noStrike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b="1" i="0" u="none" strike="noStrike" dirty="0">
                <a:latin typeface="Times New Roman" panose="02020603050405020304" pitchFamily="18" charset="0"/>
              </a:rPr>
              <a:t> Q </a:t>
            </a:r>
            <a:r>
              <a:rPr lang="en-US" sz="1900" b="1" i="0" u="none" strike="noStrike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b="1" i="0" u="none" strike="noStrike" dirty="0">
                <a:latin typeface="Times New Roman" panose="02020603050405020304" pitchFamily="18" charset="0"/>
              </a:rPr>
              <a:t> R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C</a:t>
            </a:r>
            <a:r>
              <a:rPr lang="en-US" sz="1900" b="1" dirty="0">
                <a:latin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</a:rPr>
              <a:t>= </a:t>
            </a:r>
            <a:r>
              <a:rPr lang="en-US" altLang="en-US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 </a:t>
            </a:r>
            <a:r>
              <a:rPr lang="en-US" b="1" dirty="0">
                <a:latin typeface="Times New Roman" panose="02020603050405020304" pitchFamily="18" charset="0"/>
              </a:rPr>
              <a:t>P </a:t>
            </a: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</a:rPr>
              <a:t> S </a:t>
            </a: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</a:rPr>
              <a:t> T</a:t>
            </a:r>
          </a:p>
          <a:p>
            <a:r>
              <a:rPr lang="en-US" b="1" i="0" u="none" strike="noStrike" dirty="0">
                <a:latin typeface="Times New Roman" panose="02020603050405020304" pitchFamily="18" charset="0"/>
              </a:rPr>
              <a:t>P and </a:t>
            </a:r>
            <a:r>
              <a:rPr lang="en-US" altLang="en-US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 </a:t>
            </a:r>
            <a:r>
              <a:rPr lang="en-US" b="1" dirty="0">
                <a:latin typeface="Times New Roman" panose="02020603050405020304" pitchFamily="18" charset="0"/>
              </a:rPr>
              <a:t>P can delete and the resolvent will be disjunction of the remaining literal.</a:t>
            </a:r>
            <a:endParaRPr lang="en-US" b="1" i="0" u="none" strike="noStrike" dirty="0">
              <a:latin typeface="Times New Roman" panose="02020603050405020304" pitchFamily="18" charset="0"/>
            </a:endParaRPr>
          </a:p>
          <a:p>
            <a:pPr algn="l"/>
            <a:endParaRPr lang="en-US" b="1" i="0" u="none" strike="noStrike" baseline="0" dirty="0">
              <a:latin typeface="Times New Roman" panose="02020603050405020304" pitchFamily="18" charset="0"/>
            </a:endParaRPr>
          </a:p>
          <a:p>
            <a:pPr algn="l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b="0" i="0" u="none" strike="noStrike" baseline="0" dirty="0">
                <a:latin typeface="Times New Roman" panose="02020603050405020304" pitchFamily="18" charset="0"/>
              </a:rPr>
              <a:t>The final disjunction in the resolution rule, </a:t>
            </a:r>
            <a:r>
              <a:rPr lang="en-US" b="1" i="1" dirty="0">
                <a:latin typeface="Times New Roman" panose="02020603050405020304" pitchFamily="18" charset="0"/>
              </a:rPr>
              <a:t>Q</a:t>
            </a:r>
            <a:r>
              <a:rPr lang="en-US" b="1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</a:rPr>
              <a:t>R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v</a:t>
            </a:r>
            <a:r>
              <a:rPr lang="en-US" b="1" i="1" dirty="0">
                <a:latin typeface="Times New Roman" panose="02020603050405020304" pitchFamily="18" charset="0"/>
              </a:rPr>
              <a:t> 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v</a:t>
            </a:r>
            <a:r>
              <a:rPr lang="en-US" b="1" i="1" dirty="0">
                <a:latin typeface="Times New Roman" panose="02020603050405020304" pitchFamily="18" charset="0"/>
              </a:rPr>
              <a:t> T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called the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resolvent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7625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BDB7-CE85-4B78-8052-E1D025BE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Argument validity by Resolution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80C1-1FCF-4D84-AFA5-E32110D2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3200" dirty="0"/>
              <a:t>Consider an argument where p1,p2,….,</a:t>
            </a:r>
            <a:r>
              <a:rPr lang="en-IN" sz="3200" dirty="0" err="1"/>
              <a:t>pn</a:t>
            </a:r>
            <a:r>
              <a:rPr lang="en-IN" sz="3200" dirty="0"/>
              <a:t> are premises and C is the conclusion.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To prove the validity of the argument by resolution principle,</a:t>
            </a:r>
          </a:p>
          <a:p>
            <a:pPr algn="just"/>
            <a:endParaRPr lang="en-IN" sz="3200" dirty="0"/>
          </a:p>
          <a:p>
            <a:pPr marL="0" indent="0" algn="just">
              <a:buNone/>
            </a:pPr>
            <a:r>
              <a:rPr lang="en-IN" sz="3200" dirty="0"/>
              <a:t>     Put p1,p2…,</a:t>
            </a:r>
            <a:r>
              <a:rPr lang="en-IN" sz="3200" dirty="0" err="1"/>
              <a:t>pn</a:t>
            </a:r>
            <a:r>
              <a:rPr lang="en-IN" sz="3200" dirty="0"/>
              <a:t> in clause form and add to it ~C in clause form</a:t>
            </a:r>
          </a:p>
          <a:p>
            <a:pPr algn="just"/>
            <a:endParaRPr lang="en-IN" sz="3200" dirty="0"/>
          </a:p>
          <a:p>
            <a:pPr marL="0" indent="0" algn="just">
              <a:buNone/>
            </a:pPr>
            <a:r>
              <a:rPr lang="en-IN" sz="3200" dirty="0"/>
              <a:t>     From this sequence if     (</a:t>
            </a:r>
            <a:r>
              <a:rPr lang="en-IN" sz="3200" dirty="0">
                <a:solidFill>
                  <a:srgbClr val="00B050"/>
                </a:solidFill>
              </a:rPr>
              <a:t>empty clause </a:t>
            </a:r>
            <a:r>
              <a:rPr lang="en-IN" sz="3200" dirty="0"/>
              <a:t>) can be derived , the         </a:t>
            </a:r>
            <a:r>
              <a:rPr lang="en-IN" sz="3200" dirty="0">
                <a:solidFill>
                  <a:srgbClr val="FF0000"/>
                </a:solidFill>
              </a:rPr>
              <a:t>argument is valid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E19297-FAD0-44F3-9953-8B9A58DBE8D8}"/>
              </a:ext>
            </a:extLst>
          </p:cNvPr>
          <p:cNvSpPr/>
          <p:nvPr/>
        </p:nvSpPr>
        <p:spPr>
          <a:xfrm>
            <a:off x="4856085" y="5239161"/>
            <a:ext cx="97655" cy="220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5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A385-A043-4F27-9DBF-7AD7E8C2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109B-A5AD-45A6-B2FE-C2F58B14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8"/>
            <a:ext cx="10515600" cy="51737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Consider </a:t>
            </a:r>
            <a:r>
              <a:rPr lang="en-IN" b="1" dirty="0"/>
              <a:t>Modus Ponens </a:t>
            </a:r>
            <a:r>
              <a:rPr lang="en-IN" dirty="0"/>
              <a:t>	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Validity Proof:</a:t>
            </a:r>
          </a:p>
          <a:p>
            <a:pPr lvl="5"/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12753-268A-4DC8-936C-64C93E8EE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55"/>
          <a:stretch/>
        </p:blipFill>
        <p:spPr>
          <a:xfrm>
            <a:off x="891048" y="2641440"/>
            <a:ext cx="5745562" cy="707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CBEBFC-EB93-4B25-8C2A-756FE93A4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43870">
            <a:off x="4871631" y="1045346"/>
            <a:ext cx="1030310" cy="1238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D6303B-3D28-427F-9392-55B98B6B43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4"/>
          <a:stretch/>
        </p:blipFill>
        <p:spPr>
          <a:xfrm>
            <a:off x="547040" y="3509149"/>
            <a:ext cx="11508836" cy="2882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B8616A-184F-4555-9CA8-BEF685868C10}"/>
              </a:ext>
            </a:extLst>
          </p:cNvPr>
          <p:cNvSpPr txBox="1"/>
          <p:nvPr/>
        </p:nvSpPr>
        <p:spPr>
          <a:xfrm>
            <a:off x="6758125" y="5884333"/>
            <a:ext cx="5164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Hence the argument is valid</a:t>
            </a:r>
          </a:p>
        </p:txBody>
      </p:sp>
    </p:spTree>
    <p:extLst>
      <p:ext uri="{BB962C8B-B14F-4D97-AF65-F5344CB8AC3E}">
        <p14:creationId xmlns:p14="http://schemas.microsoft.com/office/powerpoint/2010/main" val="35324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4894-5829-49F2-88C6-18E59E15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0" y="160938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4D98E0-FAE8-40CA-BABA-A1EA4B90A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9" t="7171" b="70359"/>
          <a:stretch/>
        </p:blipFill>
        <p:spPr>
          <a:xfrm>
            <a:off x="284085" y="1376039"/>
            <a:ext cx="11620870" cy="10120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38CAEC-B85B-4085-B387-82247E65A491}"/>
              </a:ext>
            </a:extLst>
          </p:cNvPr>
          <p:cNvSpPr txBox="1"/>
          <p:nvPr/>
        </p:nvSpPr>
        <p:spPr>
          <a:xfrm>
            <a:off x="10548891" y="5935591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contd..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5014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4894-5829-49F2-88C6-18E59E15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0" y="160938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4D98E0-FAE8-40CA-BABA-A1EA4B90A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9" t="7171" b="70359"/>
          <a:stretch/>
        </p:blipFill>
        <p:spPr>
          <a:xfrm>
            <a:off x="284085" y="1376039"/>
            <a:ext cx="11620870" cy="1012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160E3E-FA03-4414-A268-A73EE956A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45" r="46434"/>
          <a:stretch/>
        </p:blipFill>
        <p:spPr>
          <a:xfrm>
            <a:off x="722790" y="3133817"/>
            <a:ext cx="7551198" cy="31249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38CAEC-B85B-4085-B387-82247E65A491}"/>
              </a:ext>
            </a:extLst>
          </p:cNvPr>
          <p:cNvSpPr txBox="1"/>
          <p:nvPr/>
        </p:nvSpPr>
        <p:spPr>
          <a:xfrm>
            <a:off x="10548891" y="5935591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contd..</a:t>
            </a:r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32778-6ABA-4B94-A65F-05BF44FB784A}"/>
              </a:ext>
            </a:extLst>
          </p:cNvPr>
          <p:cNvSpPr txBox="1"/>
          <p:nvPr/>
        </p:nvSpPr>
        <p:spPr>
          <a:xfrm>
            <a:off x="7588932" y="2827048"/>
            <a:ext cx="345223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800" b="1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Symbol" panose="05050102010706020507" pitchFamily="18" charset="2"/>
              <a:buChar char=" "/>
            </a:pPr>
            <a:r>
              <a:rPr lang="en-US" altLang="en-US" sz="32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T ® (M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 </a:t>
            </a:r>
            <a:r>
              <a:rPr lang="en-US" sz="3200" b="1" dirty="0">
                <a:latin typeface="Times New Roman" panose="02020603050405020304" pitchFamily="18" charset="0"/>
              </a:rPr>
              <a:t>E</a:t>
            </a:r>
            <a:r>
              <a:rPr lang="en-US" altLang="en-US" sz="32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) </a:t>
            </a:r>
          </a:p>
          <a:p>
            <a:pPr marL="285750" indent="-285750" algn="just">
              <a:buFont typeface="Symbol" panose="05050102010706020507" pitchFamily="18" charset="2"/>
              <a:buChar char=" "/>
            </a:pPr>
            <a:endParaRPr lang="en-US" sz="3200" b="1" kern="0" dirty="0">
              <a:solidFill>
                <a:sysClr val="windowText" lastClr="000000"/>
              </a:solidFill>
              <a:latin typeface="Symbol" panose="05050102010706020507" pitchFamily="18" charset="2"/>
            </a:endParaRPr>
          </a:p>
          <a:p>
            <a:pPr marL="285750" indent="-285750" algn="just">
              <a:buFont typeface="Symbol" panose="05050102010706020507" pitchFamily="18" charset="2"/>
              <a:buChar char=" "/>
            </a:pPr>
            <a:r>
              <a:rPr lang="en-IN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altLang="en-US" sz="32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 Ø E</a:t>
            </a:r>
          </a:p>
          <a:p>
            <a:pPr marL="285750" indent="-285750" algn="just">
              <a:buFont typeface="Symbol" panose="05050102010706020507" pitchFamily="18" charset="2"/>
              <a:buChar char=" "/>
            </a:pPr>
            <a:endParaRPr lang="en-US" altLang="en-US" sz="3200" b="1" kern="0" dirty="0">
              <a:solidFill>
                <a:sysClr val="windowText" lastClr="000000"/>
              </a:solidFill>
              <a:latin typeface="Symbol" panose="05050102010706020507" pitchFamily="18" charset="2"/>
            </a:endParaRPr>
          </a:p>
          <a:p>
            <a:pPr marL="285750" indent="-285750" algn="just">
              <a:buFont typeface="Symbol" panose="05050102010706020507" pitchFamily="18" charset="2"/>
              <a:buChar char=" "/>
            </a:pPr>
            <a:r>
              <a:rPr lang="en-US" altLang="en-US" sz="32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T</a:t>
            </a:r>
            <a:r>
              <a:rPr lang="en-IN" sz="3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∧ </a:t>
            </a:r>
            <a:r>
              <a:rPr lang="en-IN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en-US" altLang="en-US" sz="3200" b="1" kern="0" dirty="0">
              <a:solidFill>
                <a:sysClr val="windowText" lastClr="000000"/>
              </a:solidFill>
              <a:latin typeface="Symbol" panose="05050102010706020507" pitchFamily="18" charset="2"/>
            </a:endParaRPr>
          </a:p>
          <a:p>
            <a:pPr marL="285750" indent="-285750" algn="just">
              <a:buFont typeface="Symbol" panose="05050102010706020507" pitchFamily="18" charset="2"/>
              <a:buChar char=" "/>
            </a:pPr>
            <a:endParaRPr lang="en-US" sz="1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93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42DEBD-D1F2-41B0-8771-B3CF3B7F6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52" t="36186" r="49929" b="43095"/>
          <a:stretch/>
        </p:blipFill>
        <p:spPr>
          <a:xfrm>
            <a:off x="754602" y="1056443"/>
            <a:ext cx="6942338" cy="188358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5C4C7D8-7701-4B37-B694-A5B948E47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" t="56905" r="39082" b="17877"/>
          <a:stretch/>
        </p:blipFill>
        <p:spPr>
          <a:xfrm>
            <a:off x="843379" y="3428999"/>
            <a:ext cx="9123962" cy="2456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4C1E55-A28F-4749-A015-EAFE1023CB50}"/>
              </a:ext>
            </a:extLst>
          </p:cNvPr>
          <p:cNvSpPr txBox="1"/>
          <p:nvPr/>
        </p:nvSpPr>
        <p:spPr>
          <a:xfrm>
            <a:off x="10646545" y="5885894"/>
            <a:ext cx="1000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contd..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5190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Office Theme</vt:lpstr>
      <vt:lpstr>   Discrete Mathematics BCSC 0010</vt:lpstr>
      <vt:lpstr>Resolution Principle</vt:lpstr>
      <vt:lpstr>Argument validity by Resolution Principle</vt:lpstr>
      <vt:lpstr>Example </vt:lpstr>
      <vt:lpstr>Example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 0010</dc:title>
  <dc:creator>swati saxena</dc:creator>
  <cp:lastModifiedBy>Sambit Satpathy</cp:lastModifiedBy>
  <cp:revision>15</cp:revision>
  <dcterms:created xsi:type="dcterms:W3CDTF">2020-11-27T05:54:30Z</dcterms:created>
  <dcterms:modified xsi:type="dcterms:W3CDTF">2022-04-22T02:14:51Z</dcterms:modified>
</cp:coreProperties>
</file>