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77" r:id="rId5"/>
    <p:sldId id="261" r:id="rId6"/>
    <p:sldId id="278" r:id="rId7"/>
    <p:sldId id="262" r:id="rId8"/>
    <p:sldId id="280" r:id="rId9"/>
    <p:sldId id="279" r:id="rId10"/>
    <p:sldId id="258" r:id="rId11"/>
    <p:sldId id="263" r:id="rId12"/>
    <p:sldId id="264" r:id="rId13"/>
    <p:sldId id="267" r:id="rId14"/>
    <p:sldId id="265" r:id="rId15"/>
    <p:sldId id="282" r:id="rId16"/>
    <p:sldId id="266" r:id="rId17"/>
    <p:sldId id="283" r:id="rId18"/>
    <p:sldId id="268" r:id="rId19"/>
    <p:sldId id="285" r:id="rId20"/>
    <p:sldId id="269" r:id="rId21"/>
    <p:sldId id="286" r:id="rId22"/>
    <p:sldId id="284" r:id="rId23"/>
    <p:sldId id="287" r:id="rId24"/>
    <p:sldId id="270" r:id="rId25"/>
    <p:sldId id="272" r:id="rId26"/>
    <p:sldId id="271" r:id="rId27"/>
    <p:sldId id="274" r:id="rId28"/>
    <p:sldId id="288" r:id="rId29"/>
    <p:sldId id="275" r:id="rId30"/>
    <p:sldId id="27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11-05T03:46:33.7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20086 10049 57 0,'0'0'187'16,"-3"4"-8"-16,3-4-9 0,0 0-7 0,0 0 1 15,0 0-9-15,0 0-8 0,10 9-6 0,-1-8-10 16,0 4-9-16,4-4-9 0,5 2-10 0,1-1-4 15,3-1-11-15,6 2-8 0,1-3-4 0,3-2-6 16,2 4-9-16,-1-4-2 0,4 2-9 0,-2-1 1 0,4 1-12 16,13 1 2-16,-1 2-7 0,0-3-1 15,2 2-5-15,-14-1 1 0,0 1-8 0,2 1-7 0,-2-3-10 16,-4 1-16-16,-2 2-18 0,-4-3-33 16,-7 0-24-16,-4 0-26 0,-5 0-33 0,-5 0-35 0,-2-1-166 15,-6 1-375-15,0 0 167 0</inkml:trace>
  <inkml:trace contextRef="#ctx0" brushRef="#br0" timeOffset="235.64">20190 10218 126 0,'0'0'178'16,"-10"0"-1"-16,10 0-3 0,0 0-13 0,0 0-6 15,0 0-5-15,0 0-2 0,0 0-2 0,0 0-10 16,40 4-6-16,-21-5-4 0,12 1-16 0,-1-3-3 16,5 1-11-16,-3 2-11 0,5-4-10 15,-1-2-14-15,1 3-11 0,-2-4-17 0,1 2-25 0,0-3-40 16,1 1-28-16,-4-1-36 0,0-2-47 0,-1-1-40 16,-3 1-137-16,-3 1-347 0,0-2 154 0</inkml:trace>
  <inkml:trace contextRef="#ctx0" brushRef="#br0" timeOffset="1203.33">27804 10164 33 0,'-18'-2'71'0,"5"-2"9"0,-1 3-5 16,1-1-5-16,2-2 1 0,-1 3 0 16,1-2-4-16,2 1-2 0,0 0-11 0,9 2 8 0,-13-3-10 15,13 3-1-15,-9-1-3 0,9 1-1 0,0 0-7 16,0 0 3-16,-11-1-2 0,11 1-8 0,0 0 0 16,0 0-8-16,0 0 4 0,0 0 10 0,0 0 4 15,0 0 16-15,31 5 1 0,-9-5 6 0,4 0 2 16,5 1 4-16,5-3-1 0,0 0 6 0,17-1 1 15,4 0-1-15,3 0-3 0,1 0-1 0,0 0-5 16,6-2-6-16,29 0-5 0,-31 0-4 0,32 1-3 0,-4-1-5 16,2 3 1-16,7-4-2 0,-3 4-2 0,4-2-4 15,-1-1-3-15,3 5-3 0,-1-6-1 0,-10 5-3 16,5-3 0-16,-6-2-8 0,4 3-1 0,-9-4-2 16,-23 3-5-16,2 3-4 0,22-6-1 0,-30 3-5 15,-4 1-5-15,-3 0-12 0,-16 0-6 16,1-1-8-16,-6-1-5 0,-3-1-5 0,-7 2-1 0,-2 1-6 15,-3 0 2-15,-3-1-10 0,-1 0-8 0,-3 0-5 16,-3 0-6-16,0 1-11 0,-1-2-6 0,-5 5-19 16,7-9-7-16,-7 9-15 0,0-10-19 0,0 10-110 15,-7-11-281-15,2 6 125 0</inkml:trace>
  <inkml:trace contextRef="#ctx0" brushRef="#br0" timeOffset="2465.73">2761 10896 99 0,'-11'-3'138'0,"11"3"-8"0,-5-3-13 0,5 3-2 0,0 0-12 16,0 0-12-16,0 0-8 0,-5-4-5 15,5 4-14-15,0 0-5 0,0 0-5 0,17-4-3 16,-5 3-9-16,0-1-2 0,7 2-5 0,1 0 2 0,7 2-2 16,2-2-1-16,6 1-4 0,-1-1 2 0,5 2 2 15,13-2 3-15,4-2-1 0,4 4 5 0,7 0 2 16,26-2 5-16,-1 0-6 0,3-2 5 15,3 5 5-15,2-3-5 0,0 2 0 0,2-2-6 0,-3 0 1 16,2 0 1-16,5 4-7 0,-2-2 0 0,5 0-5 16,-3 0-2-16,-3 0-3 0,1 0-6 0,-9 0-13 15,6-2 7-15,-2 3-5 0,-1-4-5 0,2 0 1 16,-2 3-15-16,-6-5 2 0,-26 1-2 0,28 2 0 16,-30 0 2-16,26-6 1 0,-29 3-6 0,0 2 3 15,-3-2-2-15,-2 0 1 0,-4 3 1 0,-12-1-2 16,-3-3-3-16,-1 3 2 0,-6-2-5 0,-1 1 4 15,-8 0-3-15,-4-1 2 0,-4 2-9 0,-3-1-7 0,-4 2-3 16,-6 0-8-16,13-1-9 0,-13 1-11 16,10-2-4-16,-10 2-9 0,0 0-9 0,5-3-6 15,-5 3-8-15,0 0-15 0,0 0-10 0,0 0-74 0,0 0-212 16,0 0 94-16</inkml:trace>
  <inkml:trace contextRef="#ctx0" brushRef="#br0" timeOffset="3037.76">6282 10899 10 0,'0'0'93'16,"0"0"4"-16,0 0 0 0,0 0 2 16,0 0-6-16,40 1-7 0,-18-1 8 0,8-1 2 15,6 1-6-15,15-2 0 0,7 2-1 0,0 2 5 0,6-1-6 16,29 2 8-16,0 1-9 0,0-2 0 0,4 1-9 15,-1 2-5-15,1-2-4 0,5 5-5 0,0-4-2 16,-1 5-5-16,4-1-5 0,4-2-7 0,-3 1 0 16,1 0-10-16,-3 2-3 0,-2-2-5 0,-1 1 0 15,-6 0 0-15,-5-2-16 0,-24-1-5 0,27 2-11 16,-29-2 1-16,2-1-2 0,1-3-20 0,-5 2-1 16,-2 4-2-16,-1-4-8 0,-4 1 5 0,1-2-9 15,-16 3-3-15,-2-3-15 0,-1 0-17 0,-5 0 9 16,-1 0-15-16,-11-2-9 0,2 0-10 0,-4 0-10 15,-5 0-10-15,-3-2-86 0,-2 1-223 0,-8 1 100 16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700E-0F4F-4CF1-9956-C086C71C8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8D34E-4719-4655-AA1E-738E3984D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B4409-D15C-4CB2-A08F-5514B29C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B5D9-E751-45A5-A99C-19EBF7CAFC95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7EACA-65B6-431F-999F-DF034887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0939B-6205-45BC-9469-0DF69FF6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480-74A5-46C1-BC13-AADBD706779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62BB6F-5717-4672-B585-932A038BF553}"/>
              </a:ext>
            </a:extLst>
          </p:cNvPr>
          <p:cNvSpPr/>
          <p:nvPr userDrawn="1"/>
        </p:nvSpPr>
        <p:spPr>
          <a:xfrm>
            <a:off x="10533186" y="26376"/>
            <a:ext cx="1632438" cy="83526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27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8572-B740-4D94-8A19-5E43DC74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26901-F619-45E3-AAAF-12D87D430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D9315-A870-49A6-9421-FB8DE33B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B5D9-E751-45A5-A99C-19EBF7CAFC95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56C00-6C07-4D23-A4F2-E5319D6F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93CC9-6F2D-46A4-AA23-F9AD3378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480-74A5-46C1-BC13-AADBD706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11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CDD20-D02C-4744-A46B-6089C1556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EEE57-F55B-4F9D-AD84-543C430A0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654E2-0364-4C76-810E-8EAEB459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B5D9-E751-45A5-A99C-19EBF7CAFC95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1F047-3199-4978-B188-B4DBF67E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7FD08-E13F-4250-AD03-A0827594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480-74A5-46C1-BC13-AADBD706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5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D1A3-7FF0-478D-B934-8F1A0555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3F5B4-90E0-4624-A1F1-82F2131FE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7D76C-3B12-4569-82DC-41A51123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B5D9-E751-45A5-A99C-19EBF7CAFC95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A8F6C-8925-43F8-B3AC-06D7E09E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C68AE-6D84-48E9-AACA-FE1E9C36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480-74A5-46C1-BC13-AADBD706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2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CB0F-56FB-44B9-BE77-AB47BA590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76977-BE07-4906-BE64-E51B94F41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F4571-089A-432A-8314-D67F5810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B5D9-E751-45A5-A99C-19EBF7CAFC95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5C326-6904-4AAF-94B2-1976F8BA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9116F-3122-4026-B2AF-6EF6EE32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480-74A5-46C1-BC13-AADBD706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83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9993-7A75-451C-875C-1D08AA70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69CBD-8FB3-409C-BAA2-9E5D0CDE0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F811C-CEA6-4028-BC1E-8D98CC71A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1EA9C-9BAB-4618-8355-48325CC3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B5D9-E751-45A5-A99C-19EBF7CAFC95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633E7-EB8D-4E15-8CB2-4CA18882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13302-7E80-4482-86D0-636325FB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480-74A5-46C1-BC13-AADBD706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18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D3B1-E9F0-43CB-8854-6CE25D08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756F8-44C8-40E1-87EB-89A556109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7F460-0291-4CD9-886A-6D5391C67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766C0-2048-4ACC-91B6-E30E37A51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2A542-3B7A-4BC2-B813-519383AB9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47FAD-7FEE-4E7F-B41B-01A1B934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B5D9-E751-45A5-A99C-19EBF7CAFC95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A043D-2BD6-43E8-A636-CE3400B00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876C2-F0E4-4C08-8B40-B256AB1A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480-74A5-46C1-BC13-AADBD706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99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15F7-813F-4B36-B0C6-F56B3FBA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36718-45FC-4591-BCD0-22307036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B5D9-E751-45A5-A99C-19EBF7CAFC95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4F1CB-8D43-4A21-A2EF-D6C5B8B8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AFD4E-B4DD-48B9-8E9A-B5D0B370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480-74A5-46C1-BC13-AADBD706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94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E2948F-29EF-4286-BCC7-614712B77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B5D9-E751-45A5-A99C-19EBF7CAFC95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3A408-31CD-4653-A63C-80CCD16F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705B5-33B9-48F8-955A-950CFEF6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480-74A5-46C1-BC13-AADBD706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8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885A-030A-48B4-B1E8-D2230DC6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8B008-7937-45A4-A0CF-4DA4B45E5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3BE7F-4914-4111-A3F7-6DC24D228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238FE-C161-4F95-82DA-D8AF84AF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B5D9-E751-45A5-A99C-19EBF7CAFC95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D2EDA-25DA-4038-8983-03CF38E7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695AD-171B-4C38-BF29-3FB1B0E7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480-74A5-46C1-BC13-AADBD706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76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CE5B-65C1-4E7C-957C-94018610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EF92D-0960-452E-8040-D0421979D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BB3A7-0D01-4B58-BC3D-A31E302DE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DA0AC-0C2A-4B2A-BFDE-48FA9B57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B5D9-E751-45A5-A99C-19EBF7CAFC95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BAB89-0427-4C06-AACF-F86D1668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C5EE5-6BA6-4E53-B6B4-6E1A97BC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480-74A5-46C1-BC13-AADBD706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21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80D8D-A866-4B13-9707-542B504E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73031-4176-4AFE-A392-B51EBEC5B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5E954-A5B7-44F5-AF60-BC105D7A9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FB5D9-E751-45A5-A99C-19EBF7CAFC95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E9CF8-3FB4-447F-A106-22B4CF690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2F91C-CFE2-42D0-AA04-5DBE31F05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01480-74A5-46C1-BC13-AADBD706779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CEFC83-B55F-4D9B-82E5-6F98C125E72F}"/>
              </a:ext>
            </a:extLst>
          </p:cNvPr>
          <p:cNvSpPr/>
          <p:nvPr userDrawn="1"/>
        </p:nvSpPr>
        <p:spPr>
          <a:xfrm>
            <a:off x="10665070" y="26376"/>
            <a:ext cx="1509346" cy="844062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24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EF10-7ED1-4C41-AC59-27E3EC83A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181" y="1251752"/>
            <a:ext cx="9144000" cy="1846554"/>
          </a:xfrm>
        </p:spPr>
        <p:txBody>
          <a:bodyPr>
            <a:normAutofit fontScale="90000"/>
          </a:bodyPr>
          <a:lstStyle/>
          <a:p>
            <a:br>
              <a:rPr lang="en-IN" sz="5300" b="1" dirty="0"/>
            </a:br>
            <a:br>
              <a:rPr lang="en-IN" sz="5300" b="1" dirty="0"/>
            </a:br>
            <a:br>
              <a:rPr lang="en-IN" sz="5300" b="1" dirty="0"/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BCSC 0010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5362-D4ED-4AB1-902E-6D8DA4728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835" y="3851315"/>
            <a:ext cx="9144000" cy="1655762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</a:t>
            </a:r>
            <a:b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Validity of Arguments</a:t>
            </a:r>
            <a:endParaRPr lang="en-IN" sz="3900" dirty="0"/>
          </a:p>
        </p:txBody>
      </p:sp>
    </p:spTree>
    <p:extLst>
      <p:ext uri="{BB962C8B-B14F-4D97-AF65-F5344CB8AC3E}">
        <p14:creationId xmlns:p14="http://schemas.microsoft.com/office/powerpoint/2010/main" val="232984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EFF2-414C-43E2-9B84-67BD8C65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55" y="98225"/>
            <a:ext cx="10515600" cy="398354"/>
          </a:xfrm>
        </p:spPr>
        <p:txBody>
          <a:bodyPr>
            <a:normAutofit fontScale="90000"/>
          </a:bodyPr>
          <a:lstStyle/>
          <a:p>
            <a:r>
              <a:rPr lang="en-IN" sz="3200" b="1" i="0" u="none" strike="noStrike" baseline="0" dirty="0">
                <a:latin typeface="Times New Roman" panose="02020603050405020304" pitchFamily="18" charset="0"/>
              </a:rPr>
              <a:t>Rules of Inference</a:t>
            </a:r>
            <a:endParaRPr lang="en-IN" sz="6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87B957-5981-4D7C-977E-435E24D40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964" t="3188" r="15990" b="38773"/>
          <a:stretch/>
        </p:blipFill>
        <p:spPr>
          <a:xfrm>
            <a:off x="3808520" y="98225"/>
            <a:ext cx="5841507" cy="658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1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8A51-1D5D-4317-879E-F31B4238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1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40471F-1BF7-4F19-B32B-925BC3765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37" b="69994"/>
          <a:stretch/>
        </p:blipFill>
        <p:spPr>
          <a:xfrm>
            <a:off x="1020932" y="1100831"/>
            <a:ext cx="10332868" cy="1429305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8EE02D8-B7EB-4714-AB78-A20F2A67D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7" t="32252"/>
          <a:stretch/>
        </p:blipFill>
        <p:spPr>
          <a:xfrm>
            <a:off x="1020932" y="2637125"/>
            <a:ext cx="10332868" cy="322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7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BD5B-63BA-4A4E-B83E-7F3DCCC8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31347E-A167-4301-8AB3-B93F69F05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284" b="63152"/>
          <a:stretch/>
        </p:blipFill>
        <p:spPr>
          <a:xfrm>
            <a:off x="933359" y="976544"/>
            <a:ext cx="10190359" cy="1768875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8CAFEF2-9A55-4217-94B9-BE18F337B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848"/>
          <a:stretch/>
        </p:blipFill>
        <p:spPr>
          <a:xfrm>
            <a:off x="933360" y="3107184"/>
            <a:ext cx="10190359" cy="35688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852AFE-FB06-497E-AAF3-9C70756996C8}"/>
                  </a:ext>
                </a:extLst>
              </p14:cNvPr>
              <p14:cNvContentPartPr/>
              <p14:nvPr/>
            </p14:nvContentPartPr>
            <p14:xfrm>
              <a:off x="986400" y="3580560"/>
              <a:ext cx="9946080" cy="401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852AFE-FB06-497E-AAF3-9C70756996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7040" y="3571200"/>
                <a:ext cx="9964800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293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AE844-3040-4421-B39B-62D8FB2E7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0375"/>
          </a:xfrm>
        </p:spPr>
        <p:txBody>
          <a:bodyPr/>
          <a:lstStyle/>
          <a:p>
            <a:endParaRPr lang="en-US" sz="2800" b="1" i="0" u="none" strike="noStrike" baseline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b="1" i="0" u="none" strike="noStrike" baseline="0" dirty="0">
                <a:latin typeface="Times New Roman" panose="02020603050405020304" pitchFamily="18" charset="0"/>
              </a:rPr>
              <a:t>Using Rules of Inference to Build Arguments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675321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1142-934E-4C58-8C3C-0E6E99B0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920"/>
            <a:ext cx="8915400" cy="61722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</a:t>
            </a:r>
            <a:endParaRPr lang="en-IN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08932-99BD-44E1-9D36-BDF7E53AC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8180"/>
            <a:ext cx="10515600" cy="5525416"/>
          </a:xfrm>
        </p:spPr>
        <p:txBody>
          <a:bodyPr>
            <a:normAutofit/>
          </a:bodyPr>
          <a:lstStyle/>
          <a:p>
            <a:pPr algn="just"/>
            <a:endParaRPr lang="en-US" sz="2400" b="0" i="0" u="none" strike="noStrike" baseline="0" dirty="0">
              <a:latin typeface="Times New Roman" panose="02020603050405020304" pitchFamily="18" charset="0"/>
            </a:endParaRPr>
          </a:p>
          <a:p>
            <a:pPr algn="just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Show that the hypotheses </a:t>
            </a:r>
            <a:r>
              <a:rPr lang="en-US" sz="2400" b="0" i="0" u="none" strike="noStrike" baseline="0" dirty="0">
                <a:latin typeface="Arial" panose="020B0604020202020204" pitchFamily="34" charset="0"/>
              </a:rPr>
              <a:t>"It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is not sunny this afternoon and it is colder than yesterday," "We will go swimming only if it is sunny," "If we do not go swimming, then we will take a canoe trip," and </a:t>
            </a:r>
            <a:r>
              <a:rPr lang="en-US" sz="2400" b="0" i="0" u="none" strike="noStrike" baseline="0" dirty="0">
                <a:latin typeface="Arial" panose="020B0604020202020204" pitchFamily="34" charset="0"/>
              </a:rPr>
              <a:t>"If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we take a canoe trip, then we will be home by sunset" lead to the conclusion "We will be home by sunset.“ </a:t>
            </a:r>
          </a:p>
          <a:p>
            <a:pPr algn="just"/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92A1E-94A8-4476-BDFC-DFA2CB93BC0F}"/>
              </a:ext>
            </a:extLst>
          </p:cNvPr>
          <p:cNvSpPr txBox="1"/>
          <p:nvPr/>
        </p:nvSpPr>
        <p:spPr>
          <a:xfrm>
            <a:off x="10303933" y="6179819"/>
            <a:ext cx="14689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contd..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97240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1142-934E-4C58-8C3C-0E6E99B0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920"/>
            <a:ext cx="8915400" cy="61722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</a:t>
            </a:r>
            <a:endParaRPr lang="en-IN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08932-99BD-44E1-9D36-BDF7E53AC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8180"/>
            <a:ext cx="10515600" cy="5525416"/>
          </a:xfrm>
        </p:spPr>
        <p:txBody>
          <a:bodyPr>
            <a:normAutofit/>
          </a:bodyPr>
          <a:lstStyle/>
          <a:p>
            <a:pPr algn="just"/>
            <a:endParaRPr lang="en-US" sz="2400" b="0" i="0" u="none" strike="noStrike" baseline="0" dirty="0">
              <a:latin typeface="Times New Roman" panose="02020603050405020304" pitchFamily="18" charset="0"/>
            </a:endParaRPr>
          </a:p>
          <a:p>
            <a:pPr algn="just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Show that the hypotheses </a:t>
            </a:r>
            <a:r>
              <a:rPr lang="en-US" sz="2400" b="0" i="0" u="none" strike="noStrike" baseline="0" dirty="0">
                <a:latin typeface="Arial" panose="020B0604020202020204" pitchFamily="34" charset="0"/>
              </a:rPr>
              <a:t>"</a:t>
            </a:r>
            <a:r>
              <a:rPr lang="en-US" sz="2400" b="1" i="0" u="none" strike="noStrike" baseline="0" dirty="0">
                <a:latin typeface="Arial" panose="020B0604020202020204" pitchFamily="34" charset="0"/>
              </a:rPr>
              <a:t>It 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is not sunny this afternoon and it is colder than yesterday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," "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We will go swimming only if it is sunny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," "</a:t>
            </a:r>
            <a:r>
              <a:rPr lang="en-US" sz="2400" b="1" i="0" u="none" strike="noStrike" baseline="0" dirty="0">
                <a:solidFill>
                  <a:srgbClr val="00B0F0"/>
                </a:solidFill>
                <a:latin typeface="Times New Roman" panose="02020603050405020304" pitchFamily="18" charset="0"/>
              </a:rPr>
              <a:t>If we do not go swimming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sz="2400" b="1" i="0" u="none" strike="noStrike" baseline="0" dirty="0">
                <a:solidFill>
                  <a:schemeClr val="accent6"/>
                </a:solidFill>
                <a:latin typeface="Times New Roman" panose="02020603050405020304" pitchFamily="18" charset="0"/>
              </a:rPr>
              <a:t>then we will take a canoe trip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," and </a:t>
            </a:r>
            <a:r>
              <a:rPr lang="en-US" sz="2400" b="0" i="0" u="none" strike="noStrike" baseline="0" dirty="0">
                <a:latin typeface="Arial" panose="020B0604020202020204" pitchFamily="34" charset="0"/>
              </a:rPr>
              <a:t>"If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we take a canoe trip, then we will be home by sunset" lead to the conclusion "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We will be home by sunset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.“ </a:t>
            </a:r>
          </a:p>
          <a:p>
            <a:pPr algn="just"/>
            <a:endParaRPr lang="en-US" sz="2400" b="0" i="0" u="none" strike="noStrike" baseline="0" dirty="0">
              <a:latin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</a:rPr>
              <a:t>P:It is sunny this afternoon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</a:rPr>
              <a:t>Q: it is colder than yesterday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</a:rPr>
              <a:t>R: We will go swimming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</a:rPr>
              <a:t>S: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we will take a canoe trip</a:t>
            </a:r>
            <a:endParaRPr lang="en-US" sz="2400" dirty="0">
              <a:latin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</a:rPr>
              <a:t>T: we will be home by sunset </a:t>
            </a:r>
            <a:r>
              <a:rPr lang="en-US" sz="2400" b="1" dirty="0">
                <a:latin typeface="Times New Roman" panose="02020603050405020304" pitchFamily="18" charset="0"/>
              </a:rPr>
              <a:t>(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conclusion) </a:t>
            </a:r>
            <a:endParaRPr lang="en-US" sz="2400" b="1" dirty="0">
              <a:latin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</a:rPr>
              <a:t>Hypothesis :</a:t>
            </a:r>
          </a:p>
          <a:p>
            <a:pPr algn="just"/>
            <a:r>
              <a:rPr lang="en-US" altLang="en-US" sz="24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(Ø</a:t>
            </a:r>
            <a:r>
              <a:rPr lang="en-IN" sz="2400" dirty="0">
                <a:solidFill>
                  <a:srgbClr val="202122"/>
                </a:solidFill>
                <a:latin typeface="Arial" panose="020B0604020202020204" pitchFamily="34" charset="0"/>
              </a:rPr>
              <a:t>P </a:t>
            </a:r>
            <a:r>
              <a:rPr lang="en-IN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∧ Q), (R</a:t>
            </a:r>
            <a:r>
              <a:rPr lang="en-US" altLang="en-US" sz="24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 ® </a:t>
            </a:r>
            <a:r>
              <a:rPr lang="en-IN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P), (</a:t>
            </a:r>
            <a:r>
              <a:rPr lang="en-US" altLang="en-US" sz="24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Ø </a:t>
            </a:r>
            <a:r>
              <a:rPr lang="en-IN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en-US" altLang="en-US" sz="24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 ® </a:t>
            </a:r>
            <a:r>
              <a:rPr lang="en-IN" altLang="en-US" sz="2400" kern="0" dirty="0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en-IN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), </a:t>
            </a:r>
            <a:r>
              <a:rPr lang="en-IN" sz="2400" i="0" dirty="0">
                <a:effectLst/>
                <a:latin typeface="Arial" panose="020B0604020202020204" pitchFamily="34" charset="0"/>
              </a:rPr>
              <a:t>(S</a:t>
            </a:r>
            <a:r>
              <a:rPr lang="en-US" altLang="en-US" sz="2400" kern="0" dirty="0">
                <a:latin typeface="Symbol" panose="05050102010706020507" pitchFamily="18" charset="2"/>
              </a:rPr>
              <a:t> ®  </a:t>
            </a:r>
            <a:r>
              <a:rPr lang="en-IN" sz="2400" i="0" dirty="0">
                <a:effectLst/>
                <a:latin typeface="Arial" panose="020B0604020202020204" pitchFamily="34" charset="0"/>
              </a:rPr>
              <a:t>T)</a:t>
            </a:r>
            <a:endParaRPr lang="en-US" sz="2400" dirty="0">
              <a:latin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92A1E-94A8-4476-BDFC-DFA2CB93BC0F}"/>
              </a:ext>
            </a:extLst>
          </p:cNvPr>
          <p:cNvSpPr txBox="1"/>
          <p:nvPr/>
        </p:nvSpPr>
        <p:spPr>
          <a:xfrm>
            <a:off x="10303933" y="6179819"/>
            <a:ext cx="14689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contd..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94940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D6DBA9-A1E2-45C3-93FC-151FCFDA5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34" y="604956"/>
            <a:ext cx="10515600" cy="35860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37E785-3B77-4E3F-9816-B5A5F99ABAE6}"/>
              </a:ext>
            </a:extLst>
          </p:cNvPr>
          <p:cNvSpPr txBox="1"/>
          <p:nvPr/>
        </p:nvSpPr>
        <p:spPr>
          <a:xfrm>
            <a:off x="1235279" y="4462835"/>
            <a:ext cx="48607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en-US" sz="1800" b="1" kern="0" dirty="0">
                <a:solidFill>
                  <a:srgbClr val="FF0000"/>
                </a:solidFill>
                <a:latin typeface="Symbol" panose="05050102010706020507" pitchFamily="18" charset="2"/>
              </a:rPr>
              <a:t>(Ø</a:t>
            </a:r>
            <a:r>
              <a:rPr lang="en-IN" sz="1800" b="1" dirty="0">
                <a:solidFill>
                  <a:srgbClr val="FF0000"/>
                </a:solidFill>
                <a:latin typeface="Arial" panose="020B0604020202020204" pitchFamily="34" charset="0"/>
              </a:rPr>
              <a:t>P 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∧ Q) ∧ </a:t>
            </a:r>
            <a:r>
              <a:rPr lang="en-IN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(R</a:t>
            </a:r>
            <a:r>
              <a:rPr lang="en-US" altLang="en-US" sz="1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 ® </a:t>
            </a:r>
            <a:r>
              <a:rPr lang="en-IN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P)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∧ </a:t>
            </a:r>
            <a:r>
              <a:rPr lang="en-IN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en-US" sz="1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Ø </a:t>
            </a:r>
            <a:r>
              <a:rPr lang="en-IN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en-US" altLang="en-US" sz="1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 ® </a:t>
            </a:r>
            <a:r>
              <a:rPr lang="en-IN" altLang="en-US" sz="1800" b="1" kern="0" dirty="0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en-IN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∧</a:t>
            </a:r>
            <a:r>
              <a:rPr lang="en-IN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(S</a:t>
            </a:r>
            <a:r>
              <a:rPr lang="en-US" altLang="en-US" sz="1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 ®  </a:t>
            </a:r>
            <a:r>
              <a:rPr lang="en-IN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T)</a:t>
            </a:r>
          </a:p>
          <a:p>
            <a:pPr algn="just"/>
            <a:endParaRPr lang="en-US" sz="1800" b="1" dirty="0">
              <a:latin typeface="Times New Roman" panose="02020603050405020304" pitchFamily="18" charset="0"/>
            </a:endParaRPr>
          </a:p>
          <a:p>
            <a:pPr marL="285750" indent="-285750" algn="just">
              <a:buFont typeface="Symbol" panose="05050102010706020507" pitchFamily="18" charset="2"/>
              <a:buChar char=" "/>
            </a:pPr>
            <a:r>
              <a:rPr lang="en-US" altLang="en-US" sz="1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Ø</a:t>
            </a:r>
            <a:r>
              <a:rPr lang="en-IN" sz="1800" b="1" dirty="0">
                <a:solidFill>
                  <a:srgbClr val="202122"/>
                </a:solidFill>
                <a:latin typeface="Arial" panose="020B0604020202020204" pitchFamily="34" charset="0"/>
              </a:rPr>
              <a:t>P (simplification)</a:t>
            </a:r>
          </a:p>
          <a:p>
            <a:pPr marL="285750" indent="-285750" algn="just">
              <a:buFont typeface="Symbol" panose="05050102010706020507" pitchFamily="18" charset="2"/>
              <a:buChar char=" "/>
            </a:pPr>
            <a:endParaRPr lang="en-IN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Symbol" panose="05050102010706020507" pitchFamily="18" charset="2"/>
              <a:buChar char=" "/>
            </a:pPr>
            <a:r>
              <a:rPr lang="en-US" altLang="en-US" sz="1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Ø</a:t>
            </a:r>
            <a:r>
              <a:rPr lang="en-IN" sz="1800" b="1" dirty="0">
                <a:solidFill>
                  <a:srgbClr val="202122"/>
                </a:solidFill>
                <a:latin typeface="Arial" panose="020B0604020202020204" pitchFamily="34" charset="0"/>
              </a:rPr>
              <a:t>P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∧ </a:t>
            </a:r>
            <a:r>
              <a:rPr lang="en-IN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(R</a:t>
            </a:r>
            <a:r>
              <a:rPr lang="en-US" altLang="en-US" sz="1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 ® </a:t>
            </a:r>
            <a:r>
              <a:rPr lang="en-IN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P)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US" altLang="en-US" sz="1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Ø</a:t>
            </a:r>
            <a:r>
              <a:rPr lang="en-IN" altLang="en-US" sz="1800" b="1" kern="0" dirty="0">
                <a:solidFill>
                  <a:srgbClr val="202122"/>
                </a:solidFill>
                <a:latin typeface="Arial" panose="020B0604020202020204" pitchFamily="34" charset="0"/>
              </a:rPr>
              <a:t>R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(modus tollen)</a:t>
            </a:r>
            <a:endParaRPr lang="en-IN" sz="18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Symbol" panose="05050102010706020507" pitchFamily="18" charset="2"/>
              <a:buChar char=" "/>
            </a:pPr>
            <a:endParaRPr lang="en-IN" sz="18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Symbol" panose="05050102010706020507" pitchFamily="18" charset="2"/>
              <a:buChar char=" "/>
            </a:pPr>
            <a:r>
              <a:rPr lang="en-US" altLang="en-US" sz="1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Ø</a:t>
            </a:r>
            <a:r>
              <a:rPr lang="en-IN" altLang="en-US" b="1" kern="0" dirty="0">
                <a:solidFill>
                  <a:srgbClr val="202122"/>
                </a:solidFill>
                <a:latin typeface="Arial" panose="020B0604020202020204" pitchFamily="34" charset="0"/>
              </a:rPr>
              <a:t>R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∧ </a:t>
            </a:r>
            <a:r>
              <a:rPr lang="en-IN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en-US" sz="1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Ø </a:t>
            </a:r>
            <a:r>
              <a:rPr lang="en-IN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en-US" altLang="en-US" sz="1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 ® </a:t>
            </a:r>
            <a:r>
              <a:rPr lang="en-IN" altLang="en-US" sz="1800" b="1" kern="0" dirty="0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en-IN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= S 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(modus </a:t>
            </a:r>
            <a:r>
              <a:rPr lang="en-IN" b="1" dirty="0" err="1">
                <a:solidFill>
                  <a:srgbClr val="FF0000"/>
                </a:solidFill>
                <a:latin typeface="Arial" panose="020B0604020202020204" pitchFamily="34" charset="0"/>
              </a:rPr>
              <a:t>pon</a:t>
            </a:r>
            <a:r>
              <a:rPr lang="en-IN" sz="1800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)</a:t>
            </a:r>
            <a:endParaRPr lang="en-IN" sz="18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Symbol" panose="05050102010706020507" pitchFamily="18" charset="2"/>
              <a:buChar char=" "/>
            </a:pPr>
            <a:endParaRPr 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1BCC83-8E12-4FE7-855E-33E600C4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4" y="4966521"/>
            <a:ext cx="1163914" cy="430887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CA38EE9-87EE-46A0-9A0A-9330041C259D}"/>
              </a:ext>
            </a:extLst>
          </p:cNvPr>
          <p:cNvSpPr txBox="1">
            <a:spLocks/>
          </p:cNvSpPr>
          <p:nvPr/>
        </p:nvSpPr>
        <p:spPr>
          <a:xfrm>
            <a:off x="499534" y="5580599"/>
            <a:ext cx="1163914" cy="430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CDE889-3D28-4213-9679-605BC9D1E582}"/>
              </a:ext>
            </a:extLst>
          </p:cNvPr>
          <p:cNvSpPr txBox="1">
            <a:spLocks/>
          </p:cNvSpPr>
          <p:nvPr/>
        </p:nvSpPr>
        <p:spPr>
          <a:xfrm>
            <a:off x="499534" y="6089166"/>
            <a:ext cx="1163914" cy="430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F1A2E3-8015-41A2-B83C-A57E79B81880}"/>
              </a:ext>
            </a:extLst>
          </p:cNvPr>
          <p:cNvSpPr txBox="1"/>
          <p:nvPr/>
        </p:nvSpPr>
        <p:spPr>
          <a:xfrm>
            <a:off x="6664355" y="4488728"/>
            <a:ext cx="48607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Step 4:    S ∧</a:t>
            </a:r>
            <a:r>
              <a:rPr lang="en-IN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(S</a:t>
            </a:r>
            <a:r>
              <a:rPr lang="en-US" altLang="en-US" sz="1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 ®  </a:t>
            </a:r>
            <a:r>
              <a:rPr lang="en-IN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T) 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(modus </a:t>
            </a:r>
            <a:r>
              <a:rPr lang="en-IN" sz="1800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ponen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)</a:t>
            </a:r>
            <a:endParaRPr lang="en-IN" sz="18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just"/>
            <a:endParaRPr lang="en-US" sz="1800" b="1" dirty="0">
              <a:latin typeface="Times New Roman" panose="02020603050405020304" pitchFamily="18" charset="0"/>
            </a:endParaRPr>
          </a:p>
          <a:p>
            <a:pPr marL="285750" indent="-285750" algn="just">
              <a:buFont typeface="Symbol" panose="05050102010706020507" pitchFamily="18" charset="2"/>
              <a:buChar char=" "/>
            </a:pPr>
            <a:r>
              <a:rPr lang="en-US" altLang="en-US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                   </a:t>
            </a:r>
            <a:r>
              <a:rPr lang="en-IN" altLang="en-US" b="1" kern="0" dirty="0">
                <a:solidFill>
                  <a:srgbClr val="202122"/>
                </a:solidFill>
                <a:latin typeface="Arial" panose="020B0604020202020204" pitchFamily="34" charset="0"/>
              </a:rPr>
              <a:t>T</a:t>
            </a:r>
            <a:endParaRPr lang="en-IN" sz="18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Symbol" panose="05050102010706020507" pitchFamily="18" charset="2"/>
              <a:buChar char=" "/>
            </a:pPr>
            <a:endParaRPr lang="en-IN" b="1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896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D6DBA9-A1E2-45C3-93FC-151FCFDA5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34" y="604956"/>
            <a:ext cx="10515600" cy="35860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F710C1-5592-4D1F-8486-F2F1C3F047B0}"/>
              </a:ext>
            </a:extLst>
          </p:cNvPr>
          <p:cNvSpPr txBox="1"/>
          <p:nvPr/>
        </p:nvSpPr>
        <p:spPr>
          <a:xfrm>
            <a:off x="346667" y="5434361"/>
            <a:ext cx="117771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Note that we could have used a </a:t>
            </a:r>
            <a:r>
              <a:rPr lang="en-US" sz="1800" b="1" i="0" u="none" strike="noStrike" baseline="0" dirty="0">
                <a:solidFill>
                  <a:srgbClr val="00B050"/>
                </a:solidFill>
                <a:latin typeface="Times New Roman" panose="02020603050405020304" pitchFamily="18" charset="0"/>
              </a:rPr>
              <a:t>truth table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to show that whenever each of the four hypotheses is true, the conclusion is also true. However, because we are working with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five propositional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variables, </a:t>
            </a:r>
            <a:r>
              <a:rPr lang="en-US" sz="1600" b="1" i="1" u="none" strike="noStrike" baseline="0" dirty="0">
                <a:latin typeface="Arial" panose="020B0604020202020204" pitchFamily="34" charset="0"/>
              </a:rPr>
              <a:t>p, q, </a:t>
            </a:r>
            <a:r>
              <a:rPr lang="en-US" sz="2400" b="1" i="1" u="none" strike="noStrike" baseline="0" dirty="0">
                <a:latin typeface="Times New Roman" panose="02020603050405020304" pitchFamily="18" charset="0"/>
              </a:rPr>
              <a:t>r, s,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sz="1800" b="1" i="1" u="none" strike="noStrike" baseline="0" dirty="0">
                <a:latin typeface="Times New Roman" panose="02020603050405020304" pitchFamily="18" charset="0"/>
              </a:rPr>
              <a:t>t,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such a truth table would have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32 rows.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7E785-3B77-4E3F-9816-B5A5F99ABAE6}"/>
              </a:ext>
            </a:extLst>
          </p:cNvPr>
          <p:cNvSpPr txBox="1"/>
          <p:nvPr/>
        </p:nvSpPr>
        <p:spPr>
          <a:xfrm>
            <a:off x="1235279" y="4462835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en-US" sz="1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(Ø</a:t>
            </a:r>
            <a:r>
              <a:rPr lang="en-IN" sz="1800" b="1" dirty="0">
                <a:solidFill>
                  <a:srgbClr val="202122"/>
                </a:solidFill>
                <a:latin typeface="Arial" panose="020B0604020202020204" pitchFamily="34" charset="0"/>
              </a:rPr>
              <a:t>P </a:t>
            </a:r>
            <a:r>
              <a:rPr lang="en-IN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∧ Q) 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∧ </a:t>
            </a:r>
            <a:r>
              <a:rPr lang="en-IN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(R</a:t>
            </a:r>
            <a:r>
              <a:rPr lang="en-US" altLang="en-US" sz="1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 ® </a:t>
            </a:r>
            <a:r>
              <a:rPr lang="en-IN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P)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∧ </a:t>
            </a:r>
            <a:r>
              <a:rPr lang="en-IN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en-US" sz="1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Ø </a:t>
            </a:r>
            <a:r>
              <a:rPr lang="en-IN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en-US" altLang="en-US" sz="1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 ® </a:t>
            </a:r>
            <a:r>
              <a:rPr lang="en-IN" altLang="en-US" sz="1800" b="1" kern="0" dirty="0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en-IN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∧</a:t>
            </a:r>
            <a:r>
              <a:rPr lang="en-IN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(S</a:t>
            </a:r>
            <a:r>
              <a:rPr lang="en-US" altLang="en-US" sz="1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 ®  </a:t>
            </a:r>
            <a:r>
              <a:rPr lang="en-IN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T)</a:t>
            </a:r>
          </a:p>
          <a:p>
            <a:pPr algn="just"/>
            <a:endParaRPr lang="en-US" sz="1800" b="1" dirty="0">
              <a:latin typeface="Times New Roman" panose="02020603050405020304" pitchFamily="18" charset="0"/>
            </a:endParaRPr>
          </a:p>
          <a:p>
            <a:pPr algn="just"/>
            <a:r>
              <a:rPr lang="en-US" altLang="en-US" sz="1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     Ø</a:t>
            </a:r>
            <a:r>
              <a:rPr lang="en-IN" sz="1800" b="1" dirty="0">
                <a:solidFill>
                  <a:srgbClr val="202122"/>
                </a:solidFill>
                <a:latin typeface="Arial" panose="020B0604020202020204" pitchFamily="34" charset="0"/>
              </a:rPr>
              <a:t>P</a:t>
            </a:r>
            <a:endParaRPr lang="en-US" sz="18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95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9B12-DF48-4EB5-B8BB-AA78199F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614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42AB-7C67-498D-8A9D-F3455F70E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867"/>
            <a:ext cx="10515600" cy="52540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that the hypotheses "If you send me an e-mail message, then I will finish writing the program," "If you do not send me an e-mail message, then I will go to sleep early," and "If I go to sleep early, then I will wake up feeling refreshed" lead to the conclusion ."If I do not finish writing the program, then I will wake up feeling refreshed. "</a:t>
            </a: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4784E-BD70-4725-879E-0049C5A2AB13}"/>
              </a:ext>
            </a:extLst>
          </p:cNvPr>
          <p:cNvSpPr txBox="1"/>
          <p:nvPr/>
        </p:nvSpPr>
        <p:spPr>
          <a:xfrm>
            <a:off x="9982200" y="5992297"/>
            <a:ext cx="1202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contd..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29865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9B12-DF48-4EB5-B8BB-AA78199F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614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42AB-7C67-498D-8A9D-F3455F70E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867"/>
            <a:ext cx="10515600" cy="52540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that the hypotheses "</a:t>
            </a:r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send me an e-mail message, then I will finish writing the program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"</a:t>
            </a:r>
            <a:r>
              <a:rPr lang="en-US" sz="2400" b="1" i="0" u="none" strike="noStrike" baseline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do not send me an e-mail message, then I will go to sleep early,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and "</a:t>
            </a:r>
            <a:r>
              <a:rPr lang="en-US" sz="2400" b="1" i="0" u="none" strike="noStrike" baseline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 go to sleep early, then I will wake up feeling refreshed" lead to the conclusion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 do not finish writing the program, then I will wake up feeling refreshed.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4784E-BD70-4725-879E-0049C5A2AB13}"/>
              </a:ext>
            </a:extLst>
          </p:cNvPr>
          <p:cNvSpPr txBox="1"/>
          <p:nvPr/>
        </p:nvSpPr>
        <p:spPr>
          <a:xfrm>
            <a:off x="9982200" y="5992297"/>
            <a:ext cx="1202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contd..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67EC5-64A5-47D9-9E3C-6CECB2F1DE15}"/>
              </a:ext>
            </a:extLst>
          </p:cNvPr>
          <p:cNvSpPr txBox="1"/>
          <p:nvPr/>
        </p:nvSpPr>
        <p:spPr>
          <a:xfrm>
            <a:off x="1007533" y="2883754"/>
            <a:ext cx="837850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</a:rPr>
              <a:t>P: </a:t>
            </a:r>
            <a:r>
              <a:rPr lang="en-US" sz="2800" dirty="0">
                <a:latin typeface="Times New Roman" panose="02020603050405020304" pitchFamily="18" charset="0"/>
              </a:rPr>
              <a:t>you send me an e-mail message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</a:rPr>
              <a:t>Q: </a:t>
            </a:r>
            <a:r>
              <a:rPr lang="en-US" sz="2800" dirty="0">
                <a:latin typeface="Times New Roman" panose="02020603050405020304" pitchFamily="18" charset="0"/>
              </a:rPr>
              <a:t>I will finish writing the program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</a:rPr>
              <a:t>R: </a:t>
            </a:r>
            <a:r>
              <a:rPr lang="en-US" sz="2800" dirty="0">
                <a:latin typeface="Times New Roman" panose="02020603050405020304" pitchFamily="18" charset="0"/>
              </a:rPr>
              <a:t>I will go to sleep early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</a:rPr>
              <a:t>S:</a:t>
            </a:r>
            <a:r>
              <a:rPr lang="en-US" sz="2800" b="1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I will wake up feeling refreshed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</a:rPr>
              <a:t>(</a:t>
            </a:r>
            <a:r>
              <a:rPr lang="en-US" sz="2800" b="1" i="0" u="none" strike="noStrike" baseline="0" dirty="0">
                <a:latin typeface="Times New Roman" panose="02020603050405020304" pitchFamily="18" charset="0"/>
              </a:rPr>
              <a:t>conclusion</a:t>
            </a:r>
            <a:r>
              <a:rPr lang="en-US" sz="2800" dirty="0">
                <a:latin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</a:rPr>
              <a:t>Hypothesis :</a:t>
            </a:r>
          </a:p>
          <a:p>
            <a:pPr algn="just"/>
            <a:r>
              <a:rPr lang="en-US" altLang="en-US" sz="2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(</a:t>
            </a:r>
            <a:r>
              <a:rPr lang="en-IN" sz="2800" dirty="0">
                <a:solidFill>
                  <a:srgbClr val="202122"/>
                </a:solidFill>
                <a:latin typeface="Arial" panose="020B0604020202020204" pitchFamily="34" charset="0"/>
              </a:rPr>
              <a:t>P </a:t>
            </a:r>
            <a:r>
              <a:rPr lang="en-US" altLang="en-US" sz="2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® </a:t>
            </a:r>
            <a:r>
              <a:rPr lang="en-IN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Q), (</a:t>
            </a:r>
            <a:r>
              <a:rPr lang="en-US" altLang="en-US" sz="2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Ø </a:t>
            </a:r>
            <a:r>
              <a:rPr lang="en-IN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altLang="en-US" sz="2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 ®</a:t>
            </a:r>
            <a:r>
              <a:rPr lang="en-IN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R), (R</a:t>
            </a:r>
            <a:r>
              <a:rPr lang="en-US" altLang="en-US" sz="2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 ® </a:t>
            </a:r>
            <a:r>
              <a:rPr lang="en-IN" altLang="en-US" sz="2800" kern="0" dirty="0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en-IN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), 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en-US" sz="2800" b="1" kern="0" dirty="0">
                <a:solidFill>
                  <a:srgbClr val="FF0000"/>
                </a:solidFill>
                <a:latin typeface="Symbol" panose="05050102010706020507" pitchFamily="18" charset="2"/>
              </a:rPr>
              <a:t>Ø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Q</a:t>
            </a:r>
            <a:r>
              <a:rPr lang="en-US" altLang="en-US" sz="2800" b="1" kern="0" dirty="0">
                <a:solidFill>
                  <a:srgbClr val="FF0000"/>
                </a:solidFill>
                <a:latin typeface="Symbol" panose="05050102010706020507" pitchFamily="18" charset="2"/>
              </a:rPr>
              <a:t> ® 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altLang="en-US" sz="2800" b="1" kern="0" dirty="0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22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6D5D-8418-4CA1-A306-CAD5392D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86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12C3-3390-43EF-9455-E18ACD78D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427"/>
            <a:ext cx="10515600" cy="4756536"/>
          </a:xfrm>
        </p:spPr>
        <p:txBody>
          <a:bodyPr>
            <a:normAutofit/>
          </a:bodyPr>
          <a:lstStyle/>
          <a:p>
            <a:pPr algn="just"/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An </a:t>
            </a:r>
            <a:r>
              <a:rPr lang="en-US" sz="3200" b="1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argument 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in propositional logic is a sequence of propositions.  </a:t>
            </a:r>
          </a:p>
          <a:p>
            <a:pPr marL="0" indent="0" algn="just">
              <a:buNone/>
            </a:pPr>
            <a:endParaRPr lang="en-US" sz="3200" b="0" i="0" u="none" strike="noStrike" baseline="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b="0" i="0" u="none" strike="noStrike" baseline="0" dirty="0">
              <a:latin typeface="Times New Roman" panose="02020603050405020304" pitchFamily="18" charset="0"/>
            </a:endParaRPr>
          </a:p>
          <a:p>
            <a:pPr algn="just"/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All but the final proposition in the argument are called </a:t>
            </a:r>
            <a:r>
              <a:rPr lang="en-US" sz="3200" b="1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premises or hypotheses </a:t>
            </a:r>
            <a:r>
              <a:rPr lang="en-US" sz="3200" b="0" i="0" u="none" strike="noStrike" baseline="0" dirty="0">
                <a:latin typeface="Times New Roman" panose="02020603050405020304" pitchFamily="18" charset="0"/>
              </a:rPr>
              <a:t>and the final proposition is called the </a:t>
            </a:r>
            <a:r>
              <a:rPr lang="en-US" sz="3200" b="1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conclusion. </a:t>
            </a:r>
          </a:p>
          <a:p>
            <a:pPr marL="0" indent="0" algn="just">
              <a:buNone/>
            </a:pPr>
            <a:endParaRPr lang="en-US" sz="3200" b="1" i="1" u="none" strike="noStrike" baseline="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b="1" i="1" u="none" strike="noStrike" baseline="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/>
            <a:endParaRPr lang="en-US" b="1" i="1" u="none" strike="noStrike" baseline="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/>
            <a:endParaRPr lang="en-US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18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F0D9B1-3211-4FFD-AD80-1D0574839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55"/>
          <a:stretch/>
        </p:blipFill>
        <p:spPr>
          <a:xfrm>
            <a:off x="571201" y="914400"/>
            <a:ext cx="10406130" cy="4047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E7644B-9358-4AD1-926C-2B49FC1AF9CE}"/>
              </a:ext>
            </a:extLst>
          </p:cNvPr>
          <p:cNvSpPr txBox="1"/>
          <p:nvPr/>
        </p:nvSpPr>
        <p:spPr>
          <a:xfrm>
            <a:off x="1461781" y="5050065"/>
            <a:ext cx="84540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en-US" sz="2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(</a:t>
            </a:r>
            <a:r>
              <a:rPr lang="en-IN" sz="2800" b="1" dirty="0">
                <a:solidFill>
                  <a:srgbClr val="202122"/>
                </a:solidFill>
                <a:latin typeface="Arial" panose="020B0604020202020204" pitchFamily="34" charset="0"/>
              </a:rPr>
              <a:t>P </a:t>
            </a:r>
            <a:r>
              <a:rPr lang="en-US" altLang="en-US" sz="2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® </a:t>
            </a:r>
            <a:r>
              <a:rPr lang="en-IN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Q) 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∧</a:t>
            </a:r>
            <a:r>
              <a:rPr lang="en-IN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altLang="en-US" sz="2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Ø </a:t>
            </a:r>
            <a:r>
              <a:rPr lang="en-IN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altLang="en-US" sz="2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 ®</a:t>
            </a:r>
            <a:r>
              <a:rPr lang="en-IN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R) 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∧ </a:t>
            </a:r>
            <a:r>
              <a:rPr lang="en-IN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(R</a:t>
            </a:r>
            <a:r>
              <a:rPr lang="en-US" altLang="en-US" sz="2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 ® </a:t>
            </a:r>
            <a:r>
              <a:rPr lang="en-IN" altLang="en-US" sz="2800" b="1" kern="0" dirty="0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en-IN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∧ </a:t>
            </a:r>
            <a:r>
              <a:rPr lang="en-IN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en-US" sz="2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Ø</a:t>
            </a:r>
            <a:r>
              <a:rPr lang="en-IN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</a:t>
            </a:r>
            <a:r>
              <a:rPr lang="en-US" altLang="en-US" sz="2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 ® </a:t>
            </a:r>
            <a:r>
              <a:rPr lang="en-IN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altLang="en-US" sz="2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 </a:t>
            </a:r>
            <a:r>
              <a:rPr lang="en-IN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en-US" sz="28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111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E7644B-9358-4AD1-926C-2B49FC1AF9CE}"/>
              </a:ext>
            </a:extLst>
          </p:cNvPr>
          <p:cNvSpPr txBox="1"/>
          <p:nvPr/>
        </p:nvSpPr>
        <p:spPr>
          <a:xfrm>
            <a:off x="1201722" y="1031739"/>
            <a:ext cx="845400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en-US" sz="2800" b="1" kern="0" dirty="0">
                <a:solidFill>
                  <a:schemeClr val="accent1"/>
                </a:solidFill>
                <a:latin typeface="Symbol" panose="05050102010706020507" pitchFamily="18" charset="2"/>
              </a:rPr>
              <a:t>(</a:t>
            </a:r>
            <a:r>
              <a:rPr lang="en-IN" sz="2800" b="1" dirty="0">
                <a:solidFill>
                  <a:schemeClr val="accent1"/>
                </a:solidFill>
                <a:latin typeface="Arial" panose="020B0604020202020204" pitchFamily="34" charset="0"/>
              </a:rPr>
              <a:t>P </a:t>
            </a:r>
            <a:r>
              <a:rPr lang="en-US" altLang="en-US" sz="2800" b="1" kern="0" dirty="0">
                <a:solidFill>
                  <a:schemeClr val="accent1"/>
                </a:solidFill>
                <a:latin typeface="Symbol" panose="05050102010706020507" pitchFamily="18" charset="2"/>
              </a:rPr>
              <a:t>® </a:t>
            </a:r>
            <a:r>
              <a:rPr lang="en-IN" sz="28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Q) ∧ (</a:t>
            </a:r>
            <a:r>
              <a:rPr lang="en-US" altLang="en-US" sz="2800" b="1" kern="0" dirty="0">
                <a:solidFill>
                  <a:schemeClr val="accent1"/>
                </a:solidFill>
                <a:latin typeface="Symbol" panose="05050102010706020507" pitchFamily="18" charset="2"/>
              </a:rPr>
              <a:t>Ø </a:t>
            </a:r>
            <a:r>
              <a:rPr lang="en-IN" sz="28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altLang="en-US" sz="2800" b="1" kern="0" dirty="0">
                <a:solidFill>
                  <a:schemeClr val="accent1"/>
                </a:solidFill>
                <a:latin typeface="Symbol" panose="05050102010706020507" pitchFamily="18" charset="2"/>
              </a:rPr>
              <a:t> ®</a:t>
            </a:r>
            <a:r>
              <a:rPr lang="en-IN" sz="28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R) 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∧ </a:t>
            </a:r>
            <a:r>
              <a:rPr lang="en-IN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(R</a:t>
            </a:r>
            <a:r>
              <a:rPr lang="en-US" altLang="en-US" sz="2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 ® </a:t>
            </a:r>
            <a:r>
              <a:rPr lang="en-IN" altLang="en-US" sz="2800" b="1" kern="0" dirty="0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en-IN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∧ </a:t>
            </a:r>
            <a:r>
              <a:rPr lang="en-IN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en-US" sz="2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Ø</a:t>
            </a:r>
            <a:r>
              <a:rPr lang="en-IN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</a:t>
            </a:r>
            <a:r>
              <a:rPr lang="en-US" altLang="en-US" sz="2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 ® </a:t>
            </a:r>
            <a:r>
              <a:rPr lang="en-IN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altLang="en-US" sz="2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 </a:t>
            </a:r>
            <a:r>
              <a:rPr lang="en-IN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just"/>
            <a:endParaRPr lang="en-IN" sz="28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457200" indent="-457200" algn="just">
              <a:buFont typeface="Symbol" panose="05050102010706020507" pitchFamily="18" charset="2"/>
              <a:buChar char="Þ"/>
            </a:pPr>
            <a:r>
              <a:rPr lang="en-US" sz="2800" b="1" dirty="0">
                <a:latin typeface="Times New Roman" panose="02020603050405020304" pitchFamily="18" charset="0"/>
              </a:rPr>
              <a:t>(</a:t>
            </a:r>
            <a:r>
              <a:rPr lang="en-US" altLang="en-US" sz="2800" b="1" kern="0" dirty="0">
                <a:solidFill>
                  <a:schemeClr val="accent1"/>
                </a:solidFill>
                <a:latin typeface="Symbol" panose="05050102010706020507" pitchFamily="18" charset="2"/>
              </a:rPr>
              <a:t>Ø </a:t>
            </a:r>
            <a:r>
              <a:rPr lang="en-IN" sz="28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Q</a:t>
            </a:r>
            <a:r>
              <a:rPr lang="en-US" altLang="en-US" sz="2800" b="1" kern="0" dirty="0">
                <a:solidFill>
                  <a:schemeClr val="accent1"/>
                </a:solidFill>
                <a:latin typeface="Symbol" panose="05050102010706020507" pitchFamily="18" charset="2"/>
              </a:rPr>
              <a:t> ®  Ø</a:t>
            </a:r>
            <a:r>
              <a:rPr lang="en-IN" sz="2800" b="1" dirty="0">
                <a:solidFill>
                  <a:schemeClr val="accent1"/>
                </a:solidFill>
                <a:latin typeface="Arial" panose="020B0604020202020204" pitchFamily="34" charset="0"/>
              </a:rPr>
              <a:t>P</a:t>
            </a:r>
            <a:r>
              <a:rPr lang="en-US" sz="2800" b="1" dirty="0">
                <a:latin typeface="Times New Roman" panose="02020603050405020304" pitchFamily="18" charset="0"/>
              </a:rPr>
              <a:t>)</a:t>
            </a:r>
            <a:r>
              <a:rPr lang="en-IN" sz="28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∧ (</a:t>
            </a:r>
            <a:r>
              <a:rPr lang="en-US" altLang="en-US" sz="2800" b="1" kern="0" dirty="0">
                <a:solidFill>
                  <a:schemeClr val="accent1"/>
                </a:solidFill>
                <a:latin typeface="Symbol" panose="05050102010706020507" pitchFamily="18" charset="2"/>
              </a:rPr>
              <a:t>Ø </a:t>
            </a:r>
            <a:r>
              <a:rPr lang="en-IN" sz="28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altLang="en-US" sz="2800" b="1" kern="0" dirty="0">
                <a:solidFill>
                  <a:schemeClr val="accent1"/>
                </a:solidFill>
                <a:latin typeface="Symbol" panose="05050102010706020507" pitchFamily="18" charset="2"/>
              </a:rPr>
              <a:t> ®</a:t>
            </a:r>
            <a:r>
              <a:rPr lang="en-IN" sz="28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R) 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∧ </a:t>
            </a:r>
            <a:r>
              <a:rPr lang="en-IN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(R</a:t>
            </a:r>
            <a:r>
              <a:rPr lang="en-US" altLang="en-US" sz="2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 ® </a:t>
            </a:r>
            <a:r>
              <a:rPr lang="en-IN" altLang="en-US" sz="2800" b="1" kern="0" dirty="0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en-IN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∧ </a:t>
            </a:r>
            <a:r>
              <a:rPr lang="en-IN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en-US" sz="2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Ø</a:t>
            </a:r>
            <a:r>
              <a:rPr lang="en-IN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</a:t>
            </a:r>
            <a:r>
              <a:rPr lang="en-US" altLang="en-US" sz="2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 ® </a:t>
            </a:r>
            <a:r>
              <a:rPr lang="en-IN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altLang="en-US" sz="2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 </a:t>
            </a:r>
            <a:r>
              <a:rPr lang="en-IN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57200" indent="-457200" algn="just">
              <a:buFont typeface="Symbol" panose="05050102010706020507" pitchFamily="18" charset="2"/>
              <a:buChar char="Þ"/>
            </a:pPr>
            <a:endParaRPr lang="en-IN" sz="28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457200" indent="-457200" algn="just">
              <a:buFont typeface="Symbol" panose="05050102010706020507" pitchFamily="18" charset="2"/>
              <a:buChar char="Þ"/>
            </a:pPr>
            <a:endParaRPr lang="en-IN" sz="2800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457200" indent="-457200" algn="just">
              <a:buFont typeface="Symbol" panose="05050102010706020507" pitchFamily="18" charset="2"/>
              <a:buChar char="Þ"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800" b="1" kern="0" dirty="0">
                <a:solidFill>
                  <a:srgbClr val="00B050"/>
                </a:solidFill>
                <a:latin typeface="Symbol" panose="05050102010706020507" pitchFamily="18" charset="2"/>
              </a:rPr>
              <a:t>Ø </a:t>
            </a:r>
            <a:r>
              <a:rPr lang="en-IN" sz="28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Q</a:t>
            </a:r>
            <a:r>
              <a:rPr lang="en-US" altLang="en-US" sz="2800" b="1" kern="0" dirty="0">
                <a:solidFill>
                  <a:srgbClr val="00B050"/>
                </a:solidFill>
                <a:latin typeface="Symbol" panose="05050102010706020507" pitchFamily="18" charset="2"/>
              </a:rPr>
              <a:t> ®  </a:t>
            </a:r>
            <a:r>
              <a:rPr lang="en-IN" altLang="en-US" sz="2800" b="1" kern="0" dirty="0">
                <a:solidFill>
                  <a:srgbClr val="00B050"/>
                </a:solidFill>
                <a:latin typeface="Arial" panose="020B0604020202020204" pitchFamily="34" charset="0"/>
              </a:rPr>
              <a:t>R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)</a:t>
            </a:r>
            <a:r>
              <a:rPr lang="en-IN" sz="28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∧ (R</a:t>
            </a:r>
            <a:r>
              <a:rPr lang="en-US" altLang="en-US" sz="2800" b="1" kern="0" dirty="0">
                <a:solidFill>
                  <a:schemeClr val="accent1"/>
                </a:solidFill>
                <a:latin typeface="Symbol" panose="05050102010706020507" pitchFamily="18" charset="2"/>
              </a:rPr>
              <a:t> ® </a:t>
            </a:r>
            <a:r>
              <a:rPr lang="en-IN" altLang="en-US" sz="2800" b="1" kern="0" dirty="0">
                <a:solidFill>
                  <a:schemeClr val="accent1"/>
                </a:solidFill>
                <a:latin typeface="Arial" panose="020B0604020202020204" pitchFamily="34" charset="0"/>
              </a:rPr>
              <a:t>S</a:t>
            </a:r>
            <a:r>
              <a:rPr lang="en-IN" sz="28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∧ </a:t>
            </a:r>
            <a:r>
              <a:rPr lang="en-IN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en-US" sz="2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Ø</a:t>
            </a:r>
            <a:r>
              <a:rPr lang="en-IN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</a:t>
            </a:r>
            <a:r>
              <a:rPr lang="en-US" altLang="en-US" sz="2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 ® </a:t>
            </a:r>
            <a:r>
              <a:rPr lang="en-IN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altLang="en-US" sz="2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 </a:t>
            </a:r>
            <a:r>
              <a:rPr lang="en-IN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57200" indent="-457200" algn="just">
              <a:buFont typeface="Symbol" panose="05050102010706020507" pitchFamily="18" charset="2"/>
              <a:buChar char="Þ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800" b="1" kern="0" dirty="0">
                <a:solidFill>
                  <a:schemeClr val="accent6">
                    <a:lumMod val="75000"/>
                  </a:schemeClr>
                </a:solidFill>
                <a:latin typeface="Symbol" panose="05050102010706020507" pitchFamily="18" charset="2"/>
              </a:rPr>
              <a:t>Ø </a:t>
            </a:r>
            <a:r>
              <a:rPr lang="en-IN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Q</a:t>
            </a:r>
            <a:r>
              <a:rPr lang="en-US" altLang="en-US" sz="2800" b="1" kern="0" dirty="0">
                <a:solidFill>
                  <a:schemeClr val="accent6">
                    <a:lumMod val="75000"/>
                  </a:schemeClr>
                </a:solidFill>
                <a:latin typeface="Symbol" panose="05050102010706020507" pitchFamily="18" charset="2"/>
              </a:rPr>
              <a:t> ® </a:t>
            </a:r>
            <a:r>
              <a:rPr lang="en-IN" altLang="en-US" sz="2800" b="1" kern="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S</a:t>
            </a:r>
            <a:r>
              <a:rPr lang="en-IN" sz="2800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∧ </a:t>
            </a:r>
            <a:r>
              <a:rPr lang="en-IN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en-US" sz="2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Ø</a:t>
            </a:r>
            <a:r>
              <a:rPr lang="en-IN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</a:t>
            </a:r>
            <a:r>
              <a:rPr lang="en-US" altLang="en-US" sz="2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 ® </a:t>
            </a:r>
            <a:r>
              <a:rPr lang="en-IN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altLang="en-US" sz="2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 </a:t>
            </a:r>
            <a:r>
              <a:rPr lang="en-IN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57200" indent="-457200" algn="just">
              <a:buFont typeface="Symbol" panose="05050102010706020507" pitchFamily="18" charset="2"/>
              <a:buChar char="Þ"/>
            </a:pPr>
            <a:r>
              <a:rPr lang="en-IN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en-US" sz="2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Ø</a:t>
            </a:r>
            <a:r>
              <a:rPr lang="en-IN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</a:t>
            </a:r>
            <a:r>
              <a:rPr lang="en-US" altLang="en-US" sz="2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 ® </a:t>
            </a:r>
            <a:r>
              <a:rPr lang="en-IN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altLang="en-US" sz="2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 </a:t>
            </a:r>
            <a:r>
              <a:rPr lang="en-IN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57200" indent="-457200" algn="just">
              <a:buFont typeface="Symbol" panose="05050102010706020507" pitchFamily="18" charset="2"/>
              <a:buChar char="Þ"/>
            </a:pPr>
            <a:endParaRPr lang="en-IN" sz="2800" b="1" i="0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indent="-457200" algn="just">
              <a:buFont typeface="Symbol" panose="05050102010706020507" pitchFamily="18" charset="2"/>
              <a:buChar char="Þ"/>
            </a:pPr>
            <a:endParaRPr lang="en-IN" sz="2800" b="1" i="0" dirty="0"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F37D0C-3FDD-40F0-A723-27F72DB94E59}"/>
              </a:ext>
            </a:extLst>
          </p:cNvPr>
          <p:cNvSpPr txBox="1"/>
          <p:nvPr/>
        </p:nvSpPr>
        <p:spPr>
          <a:xfrm>
            <a:off x="2434905" y="2667591"/>
            <a:ext cx="3429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1800" b="1" kern="0" dirty="0">
                <a:solidFill>
                  <a:srgbClr val="FF0000"/>
                </a:solidFill>
                <a:latin typeface="Symbol" panose="05050102010706020507" pitchFamily="18" charset="2"/>
              </a:rPr>
              <a:t>(</a:t>
            </a:r>
            <a:r>
              <a:rPr lang="en-IN" sz="1800" b="1" dirty="0">
                <a:solidFill>
                  <a:srgbClr val="FF0000"/>
                </a:solidFill>
                <a:latin typeface="Arial" panose="020B0604020202020204" pitchFamily="34" charset="0"/>
              </a:rPr>
              <a:t>P </a:t>
            </a:r>
            <a:r>
              <a:rPr lang="en-US" altLang="en-US" sz="1800" b="1" kern="0" dirty="0">
                <a:solidFill>
                  <a:srgbClr val="FF0000"/>
                </a:solidFill>
                <a:latin typeface="Symbol" panose="05050102010706020507" pitchFamily="18" charset="2"/>
              </a:rPr>
              <a:t>® 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Q) ∧ (</a:t>
            </a:r>
            <a:r>
              <a:rPr lang="en-US" altLang="en-US" sz="1800" b="1" kern="0" dirty="0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lang="en-IN" altLang="en-US" b="1" kern="0" dirty="0">
                <a:solidFill>
                  <a:srgbClr val="FF0000"/>
                </a:solidFill>
                <a:latin typeface="Arial" panose="020B0604020202020204" pitchFamily="34" charset="0"/>
              </a:rPr>
              <a:t>Q</a:t>
            </a:r>
            <a:r>
              <a:rPr lang="en-US" altLang="en-US" sz="1800" b="1" kern="0" dirty="0">
                <a:solidFill>
                  <a:srgbClr val="FF0000"/>
                </a:solidFill>
                <a:latin typeface="Symbol" panose="05050102010706020507" pitchFamily="18" charset="2"/>
              </a:rPr>
              <a:t> ®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R) = </a:t>
            </a:r>
            <a:r>
              <a:rPr lang="en-US" altLang="en-US" sz="1800" b="1" kern="0" dirty="0">
                <a:solidFill>
                  <a:srgbClr val="FF0000"/>
                </a:solidFill>
                <a:latin typeface="Symbol" panose="05050102010706020507" pitchFamily="18" charset="2"/>
              </a:rPr>
              <a:t> (</a:t>
            </a:r>
            <a:r>
              <a:rPr lang="en-IN" sz="1800" b="1" dirty="0">
                <a:solidFill>
                  <a:srgbClr val="FF0000"/>
                </a:solidFill>
                <a:latin typeface="Arial" panose="020B0604020202020204" pitchFamily="34" charset="0"/>
              </a:rPr>
              <a:t>P </a:t>
            </a:r>
            <a:r>
              <a:rPr lang="en-US" altLang="en-US" sz="1800" b="1" kern="0" dirty="0">
                <a:solidFill>
                  <a:srgbClr val="FF0000"/>
                </a:solidFill>
                <a:latin typeface="Symbol" panose="05050102010706020507" pitchFamily="18" charset="2"/>
              </a:rPr>
              <a:t>® </a:t>
            </a:r>
            <a:r>
              <a:rPr lang="en-IN" sz="1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R)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70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9B12-DF48-4EB5-B8BB-AA78199F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614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42AB-7C67-498D-8A9D-F3455F70E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867"/>
            <a:ext cx="10515600" cy="52540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that the hypotheses "If you send me an e-mail message, then I will finish writing the program," "If you do not send me an e-mail message, then I will go to sleep early," and "If I go to sleep early, then I will wake up feeling refreshed" lead to the conclusion ."If I do not finish writing the program, then I will wake up feeling refreshed. "</a:t>
            </a: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6B0DF-2B04-4C97-ACB0-5AE033037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29" y="3196256"/>
            <a:ext cx="11333408" cy="1959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C4784E-BD70-4725-879E-0049C5A2AB13}"/>
              </a:ext>
            </a:extLst>
          </p:cNvPr>
          <p:cNvSpPr txBox="1"/>
          <p:nvPr/>
        </p:nvSpPr>
        <p:spPr>
          <a:xfrm>
            <a:off x="9982200" y="5992297"/>
            <a:ext cx="1202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contd..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080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EF10-7ED1-4C41-AC59-27E3EC83A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181" y="1251752"/>
            <a:ext cx="9144000" cy="1846554"/>
          </a:xfrm>
        </p:spPr>
        <p:txBody>
          <a:bodyPr>
            <a:normAutofit fontScale="90000"/>
          </a:bodyPr>
          <a:lstStyle/>
          <a:p>
            <a:br>
              <a:rPr lang="en-IN" sz="5300" b="1" dirty="0"/>
            </a:br>
            <a:br>
              <a:rPr lang="en-IN" sz="5300" b="1" dirty="0"/>
            </a:br>
            <a:br>
              <a:rPr lang="en-IN" sz="5300" b="1" dirty="0"/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BCSC 0010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5362-D4ED-4AB1-902E-6D8DA4728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835" y="3851315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</a:t>
            </a:r>
            <a:b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Validity of Arguments</a:t>
            </a:r>
          </a:p>
          <a:p>
            <a:r>
              <a:rPr lang="en-I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 Resolution Principle)</a:t>
            </a:r>
            <a:endParaRPr lang="en-IN" sz="3900" dirty="0"/>
          </a:p>
        </p:txBody>
      </p:sp>
    </p:spTree>
    <p:extLst>
      <p:ext uri="{BB962C8B-B14F-4D97-AF65-F5344CB8AC3E}">
        <p14:creationId xmlns:p14="http://schemas.microsoft.com/office/powerpoint/2010/main" val="1151304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F1DD-9E50-48EB-9465-571490FA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4382"/>
          </a:xfrm>
        </p:spPr>
        <p:txBody>
          <a:bodyPr/>
          <a:lstStyle/>
          <a:p>
            <a:r>
              <a:rPr lang="en-IN" b="1" dirty="0"/>
              <a:t>Resolution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34C3E-7401-4CED-B9EC-B9FC90F87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8" y="1389397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Literal: </a:t>
            </a:r>
            <a:r>
              <a:rPr lang="en-IN" dirty="0"/>
              <a:t>A variable or negation of a variable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Clause : </a:t>
            </a:r>
            <a:r>
              <a:rPr lang="en-IN" dirty="0"/>
              <a:t>Disjunction of literals</a:t>
            </a:r>
          </a:p>
          <a:p>
            <a:pPr algn="l"/>
            <a:endParaRPr lang="en-IN" dirty="0">
              <a:latin typeface="Times New Roman" panose="02020603050405020304" pitchFamily="18" charset="0"/>
            </a:endParaRPr>
          </a:p>
          <a:p>
            <a:pPr algn="l"/>
            <a:r>
              <a:rPr lang="en-US" sz="3600" dirty="0">
                <a:latin typeface="Times New Roman" panose="02020603050405020304" pitchFamily="18" charset="0"/>
              </a:rPr>
              <a:t>Let us Suppose that </a:t>
            </a:r>
          </a:p>
          <a:p>
            <a:pPr algn="l"/>
            <a:endParaRPr lang="en-US" sz="1800" dirty="0">
              <a:latin typeface="Times New Roman" panose="02020603050405020304" pitchFamily="18" charset="0"/>
            </a:endParaRPr>
          </a:p>
          <a:p>
            <a:pPr algn="l"/>
            <a:r>
              <a:rPr lang="en-US" b="1" i="0" u="none" strike="noStrike" baseline="0" dirty="0">
                <a:latin typeface="Times New Roman" panose="02020603050405020304" pitchFamily="18" charset="0"/>
              </a:rPr>
              <a:t>C</a:t>
            </a:r>
            <a:r>
              <a:rPr lang="en-US" sz="1900" b="1" i="0" u="none" strike="noStrike" baseline="0" dirty="0">
                <a:latin typeface="Times New Roman" panose="02020603050405020304" pitchFamily="18" charset="0"/>
              </a:rPr>
              <a:t>1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=</a:t>
            </a:r>
            <a:r>
              <a:rPr lang="en-US" b="1" i="0" u="none" strike="noStrike" dirty="0">
                <a:latin typeface="Times New Roman" panose="02020603050405020304" pitchFamily="18" charset="0"/>
              </a:rPr>
              <a:t> P </a:t>
            </a:r>
            <a:r>
              <a:rPr lang="en-US" sz="1900" b="1" i="0" u="none" strike="noStrike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b="1" i="0" u="none" strike="noStrike" dirty="0">
                <a:latin typeface="Times New Roman" panose="02020603050405020304" pitchFamily="18" charset="0"/>
              </a:rPr>
              <a:t> Q </a:t>
            </a:r>
            <a:r>
              <a:rPr lang="en-US" sz="1900" b="1" i="0" u="none" strike="noStrike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b="1" i="0" u="none" strike="noStrike" dirty="0">
                <a:latin typeface="Times New Roman" panose="02020603050405020304" pitchFamily="18" charset="0"/>
              </a:rPr>
              <a:t> R</a:t>
            </a:r>
          </a:p>
          <a:p>
            <a:r>
              <a:rPr lang="en-US" b="1" dirty="0">
                <a:latin typeface="Times New Roman" panose="02020603050405020304" pitchFamily="18" charset="0"/>
              </a:rPr>
              <a:t>C</a:t>
            </a:r>
            <a:r>
              <a:rPr lang="en-US" sz="1900" b="1" dirty="0">
                <a:latin typeface="Times New Roman" panose="02020603050405020304" pitchFamily="18" charset="0"/>
              </a:rPr>
              <a:t>2</a:t>
            </a:r>
            <a:r>
              <a:rPr lang="en-US" b="1" dirty="0">
                <a:latin typeface="Times New Roman" panose="02020603050405020304" pitchFamily="18" charset="0"/>
              </a:rPr>
              <a:t>= </a:t>
            </a:r>
            <a:r>
              <a:rPr lang="en-US" altLang="en-US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Ø </a:t>
            </a:r>
            <a:r>
              <a:rPr lang="en-US" b="1" dirty="0">
                <a:latin typeface="Times New Roman" panose="02020603050405020304" pitchFamily="18" charset="0"/>
              </a:rPr>
              <a:t>P </a:t>
            </a:r>
            <a:r>
              <a:rPr lang="en-US" sz="19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b="1" dirty="0">
                <a:latin typeface="Times New Roman" panose="02020603050405020304" pitchFamily="18" charset="0"/>
              </a:rPr>
              <a:t> S </a:t>
            </a:r>
            <a:r>
              <a:rPr lang="en-US" sz="19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b="1" dirty="0">
                <a:latin typeface="Times New Roman" panose="02020603050405020304" pitchFamily="18" charset="0"/>
              </a:rPr>
              <a:t> T</a:t>
            </a:r>
          </a:p>
          <a:p>
            <a:r>
              <a:rPr lang="en-US" b="1" i="0" u="none" strike="noStrike" dirty="0">
                <a:latin typeface="Times New Roman" panose="02020603050405020304" pitchFamily="18" charset="0"/>
              </a:rPr>
              <a:t>P and </a:t>
            </a:r>
            <a:r>
              <a:rPr lang="en-US" altLang="en-US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Ø </a:t>
            </a:r>
            <a:r>
              <a:rPr lang="en-US" b="1" dirty="0">
                <a:latin typeface="Times New Roman" panose="02020603050405020304" pitchFamily="18" charset="0"/>
              </a:rPr>
              <a:t>P can delete and the resolvent will be disjunction of the remaining literal.</a:t>
            </a:r>
            <a:endParaRPr lang="en-US" b="1" i="0" u="none" strike="noStrike" dirty="0">
              <a:latin typeface="Times New Roman" panose="02020603050405020304" pitchFamily="18" charset="0"/>
            </a:endParaRPr>
          </a:p>
          <a:p>
            <a:pPr algn="l"/>
            <a:endParaRPr lang="en-US" b="1" i="0" u="none" strike="noStrike" baseline="0" dirty="0">
              <a:latin typeface="Times New Roman" panose="02020603050405020304" pitchFamily="18" charset="0"/>
            </a:endParaRPr>
          </a:p>
          <a:p>
            <a:pPr algn="l"/>
            <a:endParaRPr lang="en-US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b="0" i="0" u="none" strike="noStrike" baseline="0" dirty="0">
                <a:latin typeface="Times New Roman" panose="02020603050405020304" pitchFamily="18" charset="0"/>
              </a:rPr>
              <a:t>The final disjunction in the resolution rule, </a:t>
            </a:r>
            <a:r>
              <a:rPr lang="en-US" b="1" i="1" dirty="0">
                <a:latin typeface="Times New Roman" panose="02020603050405020304" pitchFamily="18" charset="0"/>
              </a:rPr>
              <a:t>Q</a:t>
            </a:r>
            <a:r>
              <a:rPr lang="en-US" b="1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</a:rPr>
              <a:t>R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v</a:t>
            </a:r>
            <a:r>
              <a:rPr lang="en-US" b="1" i="1" dirty="0">
                <a:latin typeface="Times New Roman" panose="02020603050405020304" pitchFamily="18" charset="0"/>
              </a:rPr>
              <a:t> 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v</a:t>
            </a:r>
            <a:r>
              <a:rPr lang="en-US" b="1" i="1" dirty="0">
                <a:latin typeface="Times New Roman" panose="02020603050405020304" pitchFamily="18" charset="0"/>
              </a:rPr>
              <a:t> T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called the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resolvent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17625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BDB7-CE85-4B78-8052-E1D025BE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Argument validity by Resolution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380C1-1FCF-4D84-AFA5-E32110D2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sz="3200" dirty="0"/>
              <a:t>Consider an argument where p1,p2,….,</a:t>
            </a:r>
            <a:r>
              <a:rPr lang="en-IN" sz="3200" dirty="0" err="1"/>
              <a:t>pn</a:t>
            </a:r>
            <a:r>
              <a:rPr lang="en-IN" sz="3200" dirty="0"/>
              <a:t> are premises and C is the conclusion.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To prove the validity of the argument by resolution principle,</a:t>
            </a:r>
          </a:p>
          <a:p>
            <a:pPr algn="just"/>
            <a:endParaRPr lang="en-IN" sz="3200" dirty="0"/>
          </a:p>
          <a:p>
            <a:pPr marL="0" indent="0" algn="just">
              <a:buNone/>
            </a:pPr>
            <a:r>
              <a:rPr lang="en-IN" sz="3200" dirty="0"/>
              <a:t>     Put p1,p2…,</a:t>
            </a:r>
            <a:r>
              <a:rPr lang="en-IN" sz="3200" dirty="0" err="1"/>
              <a:t>pn</a:t>
            </a:r>
            <a:r>
              <a:rPr lang="en-IN" sz="3200" dirty="0"/>
              <a:t> in clause form and add to it ~C in clause form</a:t>
            </a:r>
          </a:p>
          <a:p>
            <a:pPr algn="just"/>
            <a:endParaRPr lang="en-IN" sz="3200" dirty="0"/>
          </a:p>
          <a:p>
            <a:pPr marL="0" indent="0" algn="just">
              <a:buNone/>
            </a:pPr>
            <a:r>
              <a:rPr lang="en-IN" sz="3200" dirty="0"/>
              <a:t>     From this sequence if     (</a:t>
            </a:r>
            <a:r>
              <a:rPr lang="en-IN" sz="3200" dirty="0">
                <a:solidFill>
                  <a:srgbClr val="00B050"/>
                </a:solidFill>
              </a:rPr>
              <a:t>empty clause </a:t>
            </a:r>
            <a:r>
              <a:rPr lang="en-IN" sz="3200" dirty="0"/>
              <a:t>) can be derived , the         </a:t>
            </a:r>
            <a:r>
              <a:rPr lang="en-IN" sz="3200" dirty="0">
                <a:solidFill>
                  <a:srgbClr val="FF0000"/>
                </a:solidFill>
              </a:rPr>
              <a:t>argument is valid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E19297-FAD0-44F3-9953-8B9A58DBE8D8}"/>
              </a:ext>
            </a:extLst>
          </p:cNvPr>
          <p:cNvSpPr/>
          <p:nvPr/>
        </p:nvSpPr>
        <p:spPr>
          <a:xfrm>
            <a:off x="4856085" y="5239161"/>
            <a:ext cx="97655" cy="220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50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A385-A043-4F27-9DBF-7AD7E8C2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05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109B-A5AD-45A6-B2FE-C2F58B14D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178"/>
            <a:ext cx="10515600" cy="517378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Consider </a:t>
            </a:r>
            <a:r>
              <a:rPr lang="en-IN" b="1" dirty="0"/>
              <a:t>Modus Ponens </a:t>
            </a:r>
            <a:r>
              <a:rPr lang="en-IN" dirty="0"/>
              <a:t>	</a:t>
            </a: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Validity Proof:</a:t>
            </a:r>
          </a:p>
          <a:p>
            <a:pPr lvl="5"/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endParaRPr lang="en-IN" dirty="0">
              <a:sym typeface="Wingdings" panose="05000000000000000000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C12753-268A-4DC8-936C-64C93E8EE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055"/>
          <a:stretch/>
        </p:blipFill>
        <p:spPr>
          <a:xfrm>
            <a:off x="891048" y="2641440"/>
            <a:ext cx="5745562" cy="707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CBEBFC-EB93-4B25-8C2A-756FE93A4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43870">
            <a:off x="4871631" y="1045346"/>
            <a:ext cx="1030310" cy="12386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D6303B-3D28-427F-9392-55B98B6B43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04"/>
          <a:stretch/>
        </p:blipFill>
        <p:spPr>
          <a:xfrm>
            <a:off x="547040" y="3509149"/>
            <a:ext cx="11508836" cy="28827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B8616A-184F-4555-9CA8-BEF685868C10}"/>
              </a:ext>
            </a:extLst>
          </p:cNvPr>
          <p:cNvSpPr txBox="1"/>
          <p:nvPr/>
        </p:nvSpPr>
        <p:spPr>
          <a:xfrm>
            <a:off x="6758125" y="5884333"/>
            <a:ext cx="51645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Hence the argument is valid</a:t>
            </a:r>
          </a:p>
        </p:txBody>
      </p:sp>
    </p:spTree>
    <p:extLst>
      <p:ext uri="{BB962C8B-B14F-4D97-AF65-F5344CB8AC3E}">
        <p14:creationId xmlns:p14="http://schemas.microsoft.com/office/powerpoint/2010/main" val="353249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4894-5829-49F2-88C6-18E59E15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90" y="160938"/>
            <a:ext cx="10515600" cy="60254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4D98E0-FAE8-40CA-BABA-A1EA4B90AC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9" t="7171" b="70359"/>
          <a:stretch/>
        </p:blipFill>
        <p:spPr>
          <a:xfrm>
            <a:off x="284085" y="1376039"/>
            <a:ext cx="11620870" cy="10120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38CAEC-B85B-4085-B387-82247E65A491}"/>
              </a:ext>
            </a:extLst>
          </p:cNvPr>
          <p:cNvSpPr txBox="1"/>
          <p:nvPr/>
        </p:nvSpPr>
        <p:spPr>
          <a:xfrm>
            <a:off x="10548891" y="5935591"/>
            <a:ext cx="114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contd..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50146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4894-5829-49F2-88C6-18E59E15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90" y="160938"/>
            <a:ext cx="10515600" cy="60254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4D98E0-FAE8-40CA-BABA-A1EA4B90AC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9" t="7171" b="70359"/>
          <a:stretch/>
        </p:blipFill>
        <p:spPr>
          <a:xfrm>
            <a:off x="284085" y="1376039"/>
            <a:ext cx="11620870" cy="10120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160E3E-FA03-4414-A268-A73EE956A5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45" r="46434"/>
          <a:stretch/>
        </p:blipFill>
        <p:spPr>
          <a:xfrm>
            <a:off x="722790" y="3133817"/>
            <a:ext cx="7551198" cy="31249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38CAEC-B85B-4085-B387-82247E65A491}"/>
              </a:ext>
            </a:extLst>
          </p:cNvPr>
          <p:cNvSpPr txBox="1"/>
          <p:nvPr/>
        </p:nvSpPr>
        <p:spPr>
          <a:xfrm>
            <a:off x="10548891" y="5935591"/>
            <a:ext cx="114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contd..</a:t>
            </a:r>
            <a:endParaRPr lang="en-IN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32778-6ABA-4B94-A65F-05BF44FB784A}"/>
              </a:ext>
            </a:extLst>
          </p:cNvPr>
          <p:cNvSpPr txBox="1"/>
          <p:nvPr/>
        </p:nvSpPr>
        <p:spPr>
          <a:xfrm>
            <a:off x="7588932" y="2827048"/>
            <a:ext cx="345223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1800" b="1" dirty="0">
              <a:latin typeface="Times New Roman" panose="02020603050405020304" pitchFamily="18" charset="0"/>
            </a:endParaRPr>
          </a:p>
          <a:p>
            <a:pPr marL="285750" indent="-285750" algn="just">
              <a:buFont typeface="Symbol" panose="05050102010706020507" pitchFamily="18" charset="2"/>
              <a:buChar char=" "/>
            </a:pPr>
            <a:r>
              <a:rPr lang="en-US" altLang="en-US" sz="32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T ® (M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 </a:t>
            </a:r>
            <a:r>
              <a:rPr lang="en-US" sz="3200" b="1" dirty="0">
                <a:latin typeface="Times New Roman" panose="02020603050405020304" pitchFamily="18" charset="0"/>
              </a:rPr>
              <a:t>E</a:t>
            </a:r>
            <a:r>
              <a:rPr lang="en-US" altLang="en-US" sz="32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) </a:t>
            </a:r>
          </a:p>
          <a:p>
            <a:pPr marL="285750" indent="-285750" algn="just">
              <a:buFont typeface="Symbol" panose="05050102010706020507" pitchFamily="18" charset="2"/>
              <a:buChar char=" "/>
            </a:pPr>
            <a:endParaRPr lang="en-US" sz="3200" b="1" kern="0" dirty="0">
              <a:solidFill>
                <a:sysClr val="windowText" lastClr="000000"/>
              </a:solidFill>
              <a:latin typeface="Symbol" panose="05050102010706020507" pitchFamily="18" charset="2"/>
            </a:endParaRPr>
          </a:p>
          <a:p>
            <a:pPr marL="285750" indent="-285750" algn="just">
              <a:buFont typeface="Symbol" panose="05050102010706020507" pitchFamily="18" charset="2"/>
              <a:buChar char=" "/>
            </a:pPr>
            <a:r>
              <a:rPr lang="en-IN" sz="3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altLang="en-US" sz="32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 ®  Ø E</a:t>
            </a:r>
          </a:p>
          <a:p>
            <a:pPr marL="285750" indent="-285750" algn="just">
              <a:buFont typeface="Symbol" panose="05050102010706020507" pitchFamily="18" charset="2"/>
              <a:buChar char=" "/>
            </a:pPr>
            <a:endParaRPr lang="en-US" altLang="en-US" sz="3200" b="1" kern="0" dirty="0">
              <a:solidFill>
                <a:sysClr val="windowText" lastClr="000000"/>
              </a:solidFill>
              <a:latin typeface="Symbol" panose="05050102010706020507" pitchFamily="18" charset="2"/>
            </a:endParaRPr>
          </a:p>
          <a:p>
            <a:pPr marL="285750" indent="-285750" algn="just">
              <a:buFont typeface="Symbol" panose="05050102010706020507" pitchFamily="18" charset="2"/>
              <a:buChar char=" "/>
            </a:pPr>
            <a:r>
              <a:rPr lang="en-US" altLang="en-US" sz="32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T</a:t>
            </a:r>
            <a:r>
              <a:rPr lang="en-IN" sz="32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∧ </a:t>
            </a:r>
            <a:r>
              <a:rPr lang="en-IN" sz="3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endParaRPr lang="en-US" altLang="en-US" sz="3200" b="1" kern="0" dirty="0">
              <a:solidFill>
                <a:sysClr val="windowText" lastClr="000000"/>
              </a:solidFill>
              <a:latin typeface="Symbol" panose="05050102010706020507" pitchFamily="18" charset="2"/>
            </a:endParaRPr>
          </a:p>
          <a:p>
            <a:pPr marL="285750" indent="-285750" algn="just">
              <a:buFont typeface="Symbol" panose="05050102010706020507" pitchFamily="18" charset="2"/>
              <a:buChar char=" "/>
            </a:pPr>
            <a:endParaRPr lang="en-US" sz="18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93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42DEBD-D1F2-41B0-8771-B3CF3B7F6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52" t="36186" r="49929" b="43095"/>
          <a:stretch/>
        </p:blipFill>
        <p:spPr>
          <a:xfrm>
            <a:off x="754602" y="1056443"/>
            <a:ext cx="6942338" cy="188358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5C4C7D8-7701-4B37-B694-A5B948E470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2" t="56905" r="39082" b="17877"/>
          <a:stretch/>
        </p:blipFill>
        <p:spPr>
          <a:xfrm>
            <a:off x="843379" y="3428999"/>
            <a:ext cx="9123962" cy="2456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4C1E55-A28F-4749-A015-EAFE1023CB50}"/>
              </a:ext>
            </a:extLst>
          </p:cNvPr>
          <p:cNvSpPr txBox="1"/>
          <p:nvPr/>
        </p:nvSpPr>
        <p:spPr>
          <a:xfrm>
            <a:off x="10646545" y="5885894"/>
            <a:ext cx="1000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contd..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5190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C8199-67A0-4073-9170-2E4DBFBB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34A5-9AF8-48A4-BA50-CC3661C42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"If you have a current password, then you can log onto the network."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"You have a current password."</a:t>
            </a:r>
          </a:p>
          <a:p>
            <a:pPr algn="l"/>
            <a:r>
              <a:rPr lang="en-IN" b="0" i="0" u="none" strike="noStrike" baseline="0" dirty="0">
                <a:solidFill>
                  <a:srgbClr val="00B050"/>
                </a:solidFill>
                <a:latin typeface="Times New Roman" panose="02020603050405020304" pitchFamily="18" charset="0"/>
              </a:rPr>
              <a:t>Therefore</a:t>
            </a:r>
            <a:r>
              <a:rPr lang="en-IN" b="0" i="0" u="none" strike="noStrike" baseline="0" dirty="0">
                <a:latin typeface="Times New Roman" panose="02020603050405020304" pitchFamily="18" charset="0"/>
              </a:rPr>
              <a:t>,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"You can log onto the network.“</a:t>
            </a:r>
          </a:p>
          <a:p>
            <a:pPr algn="l"/>
            <a:endParaRPr lang="en-US" sz="4000" dirty="0">
              <a:latin typeface="Times New Roman" panose="02020603050405020304" pitchFamily="18" charset="0"/>
            </a:endParaRPr>
          </a:p>
          <a:p>
            <a:pPr algn="l"/>
            <a:endParaRPr lang="en-US" sz="4000" dirty="0">
              <a:latin typeface="Times New Roman" panose="02020603050405020304" pitchFamily="18" charset="0"/>
            </a:endParaRPr>
          </a:p>
          <a:p>
            <a:pPr algn="l"/>
            <a:r>
              <a:rPr lang="en-US" sz="3200" b="1" dirty="0">
                <a:latin typeface="Times New Roman" panose="02020603050405020304" pitchFamily="18" charset="0"/>
              </a:rPr>
              <a:t>This is an 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argument</a:t>
            </a:r>
            <a:r>
              <a:rPr lang="en-US" sz="3200" b="1" dirty="0">
                <a:latin typeface="Times New Roman" panose="02020603050405020304" pitchFamily="18" charset="0"/>
              </a:rPr>
              <a:t> with 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two premises</a:t>
            </a:r>
            <a:r>
              <a:rPr lang="en-US" sz="3200" b="1" dirty="0">
                <a:latin typeface="Times New Roman" panose="02020603050405020304" pitchFamily="18" charset="0"/>
              </a:rPr>
              <a:t> and a 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conclusion</a:t>
            </a:r>
            <a:endParaRPr lang="en-IN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0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0B41D11-593A-4852-A9C9-A2B0F6C05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0" t="82133" r="12700"/>
          <a:stretch/>
        </p:blipFill>
        <p:spPr>
          <a:xfrm>
            <a:off x="1083075" y="1209977"/>
            <a:ext cx="9525741" cy="14178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FA5398-A347-4353-8309-599F2D0C7C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925"/>
          <a:stretch/>
        </p:blipFill>
        <p:spPr>
          <a:xfrm>
            <a:off x="909684" y="2572307"/>
            <a:ext cx="4567838" cy="110304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26AAD80-0AC7-40CA-93C9-E6C1164D094C}"/>
              </a:ext>
            </a:extLst>
          </p:cNvPr>
          <p:cNvSpPr txBox="1"/>
          <p:nvPr/>
        </p:nvSpPr>
        <p:spPr>
          <a:xfrm>
            <a:off x="1083075" y="4230211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B050"/>
                </a:solidFill>
              </a:rPr>
              <a:t>Hence the argument is valid</a:t>
            </a:r>
          </a:p>
        </p:txBody>
      </p:sp>
    </p:spTree>
    <p:extLst>
      <p:ext uri="{BB962C8B-B14F-4D97-AF65-F5344CB8AC3E}">
        <p14:creationId xmlns:p14="http://schemas.microsoft.com/office/powerpoint/2010/main" val="208387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BA9C-3649-444F-B620-7A8329A9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Validity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232EE-2F05-45DB-96A5-0F329168F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8811"/>
            <a:ext cx="10515600" cy="3478151"/>
          </a:xfrm>
        </p:spPr>
        <p:txBody>
          <a:bodyPr/>
          <a:lstStyle/>
          <a:p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An argument is </a:t>
            </a:r>
            <a:r>
              <a:rPr lang="en-US" sz="3600" b="1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valid </a:t>
            </a:r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if the truth of all its premises implies that the conclusion is true.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424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09E4-4E87-43F1-9981-5AE1EC79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Argument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E0A41-10D4-4CA4-AD1A-38B5EAB23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u="none" strike="noStrike" baseline="0" dirty="0">
                <a:latin typeface="Times New Roman" panose="02020603050405020304" pitchFamily="18" charset="0"/>
              </a:rPr>
              <a:t>An </a:t>
            </a:r>
            <a:r>
              <a:rPr lang="en-US" b="1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argument form</a:t>
            </a:r>
            <a:r>
              <a:rPr lang="en-US" b="0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in propositional logic is a sequence of compound propositions involving propositional variables. </a:t>
            </a:r>
          </a:p>
          <a:p>
            <a:pPr algn="just"/>
            <a:endParaRPr lang="en-US" b="0" i="0" u="none" strike="noStrike" baseline="0" dirty="0">
              <a:latin typeface="Times New Roman" panose="02020603050405020304" pitchFamily="18" charset="0"/>
            </a:endParaRPr>
          </a:p>
          <a:p>
            <a:pPr algn="just"/>
            <a:r>
              <a:rPr lang="en-US" b="0" i="0" u="none" strike="noStrike" baseline="0" dirty="0">
                <a:latin typeface="Times New Roman" panose="02020603050405020304" pitchFamily="18" charset="0"/>
              </a:rPr>
              <a:t>An </a:t>
            </a:r>
            <a:r>
              <a:rPr lang="en-US" b="0" i="0" u="none" strike="noStrike" baseline="0" dirty="0">
                <a:solidFill>
                  <a:srgbClr val="00B050"/>
                </a:solidFill>
                <a:latin typeface="Times New Roman" panose="02020603050405020304" pitchFamily="18" charset="0"/>
              </a:rPr>
              <a:t>argument form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with premises </a:t>
            </a:r>
            <a:r>
              <a:rPr lang="en-US" i="1" dirty="0">
                <a:latin typeface="Arial" panose="020B0604020202020204" pitchFamily="34" charset="0"/>
              </a:rPr>
              <a:t>p1</a:t>
            </a:r>
            <a:r>
              <a:rPr lang="en-US" b="0" i="1" u="none" strike="noStrike" baseline="0" dirty="0">
                <a:latin typeface="Arial" panose="020B0604020202020204" pitchFamily="34" charset="0"/>
              </a:rPr>
              <a:t>, p2, p3,  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... </a:t>
            </a:r>
            <a:r>
              <a:rPr lang="en-US" b="0" i="1" u="none" strike="noStrike" baseline="0" dirty="0">
                <a:latin typeface="Arial" panose="020B0604020202020204" pitchFamily="34" charset="0"/>
              </a:rPr>
              <a:t>,</a:t>
            </a:r>
            <a:r>
              <a:rPr lang="en-US" b="0" i="1" u="none" strike="noStrike" baseline="0" dirty="0" err="1">
                <a:latin typeface="Arial" panose="020B0604020202020204" pitchFamily="34" charset="0"/>
              </a:rPr>
              <a:t>pn</a:t>
            </a:r>
            <a:r>
              <a:rPr lang="en-US" b="0" i="1" u="none" strike="noStrike" baseline="0" dirty="0">
                <a:latin typeface="Arial" panose="020B0604020202020204" pitchFamily="34" charset="0"/>
              </a:rPr>
              <a:t>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and conclusion </a:t>
            </a:r>
            <a:r>
              <a:rPr lang="en-US" sz="3200" b="0" i="1" u="none" strike="noStrike" baseline="0" dirty="0">
                <a:latin typeface="Times New Roman" panose="02020603050405020304" pitchFamily="18" charset="0"/>
              </a:rPr>
              <a:t>q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valid,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when  </a:t>
            </a:r>
            <a:r>
              <a:rPr lang="en-US" b="0" i="1" u="none" strike="noStrike" baseline="0" dirty="0">
                <a:latin typeface="Arial" panose="020B0604020202020204" pitchFamily="34" charset="0"/>
              </a:rPr>
              <a:t>(p1 </a:t>
            </a:r>
            <a:r>
              <a:rPr lang="en-IN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∧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  p2 </a:t>
            </a:r>
            <a:r>
              <a:rPr lang="en-IN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∧</a:t>
            </a:r>
            <a:r>
              <a:rPr lang="en-IN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US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p3 </a:t>
            </a:r>
            <a:r>
              <a:rPr lang="en-IN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∧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……</a:t>
            </a:r>
            <a:r>
              <a:rPr lang="en-IN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∧</a:t>
            </a:r>
            <a:r>
              <a:rPr lang="en-IN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pn</a:t>
            </a:r>
            <a:r>
              <a:rPr lang="en-US" b="0" i="1" u="none" strike="noStrike" baseline="0" dirty="0">
                <a:latin typeface="Arial" panose="020B0604020202020204" pitchFamily="34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3200" b="0" i="1" u="none" strike="noStrike" baseline="0" dirty="0">
                <a:latin typeface="Times New Roman" panose="02020603050405020304" pitchFamily="18" charset="0"/>
              </a:rPr>
              <a:t>q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a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tautology.</a:t>
            </a:r>
          </a:p>
          <a:p>
            <a:pPr algn="just"/>
            <a:endParaRPr lang="en-US" b="0" i="0" u="none" strike="noStrike" baseline="0" dirty="0">
              <a:latin typeface="Times New Roman" panose="02020603050405020304" pitchFamily="18" charset="0"/>
            </a:endParaRPr>
          </a:p>
          <a:p>
            <a:pPr algn="just"/>
            <a:r>
              <a:rPr lang="en-US" b="0" i="0" u="none" strike="noStrike" baseline="0" dirty="0">
                <a:latin typeface="Times New Roman" panose="02020603050405020304" pitchFamily="18" charset="0"/>
              </a:rPr>
              <a:t>The key to showing that an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argument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 in propositional logic is valid is to show that its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argument form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valid. </a:t>
            </a:r>
          </a:p>
        </p:txBody>
      </p:sp>
    </p:spTree>
    <p:extLst>
      <p:ext uri="{BB962C8B-B14F-4D97-AF65-F5344CB8AC3E}">
        <p14:creationId xmlns:p14="http://schemas.microsoft.com/office/powerpoint/2010/main" val="158387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09E4-4E87-43F1-9981-5AE1EC79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83" y="165861"/>
            <a:ext cx="10515600" cy="928603"/>
          </a:xfrm>
        </p:spPr>
        <p:txBody>
          <a:bodyPr/>
          <a:lstStyle/>
          <a:p>
            <a:r>
              <a:rPr lang="en-IN" b="1" dirty="0"/>
              <a:t>Argument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E0A41-10D4-4CA4-AD1A-38B5EAB23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endParaRPr lang="en-US" b="0" i="0" u="none" strike="noStrike" baseline="0" dirty="0">
              <a:latin typeface="Times New Roman" panose="02020603050405020304" pitchFamily="18" charset="0"/>
            </a:endParaRPr>
          </a:p>
          <a:p>
            <a:pPr algn="just"/>
            <a:endParaRPr lang="en-US" b="0" i="0" u="none" strike="noStrike" baseline="0" dirty="0">
              <a:latin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</a:endParaRPr>
          </a:p>
          <a:p>
            <a:pPr algn="just"/>
            <a:endParaRPr lang="en-US" b="0" i="0" u="none" strike="noStrike" baseline="0" dirty="0">
              <a:latin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</a:endParaRPr>
          </a:p>
          <a:p>
            <a:pPr algn="just"/>
            <a:endParaRPr lang="en-US" b="0" i="0" u="none" strike="noStrike" baseline="0" dirty="0">
              <a:latin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</a:endParaRPr>
          </a:p>
          <a:p>
            <a:pPr algn="just"/>
            <a:endParaRPr lang="en-US" b="0" i="0" u="none" strike="noStrike" baseline="0" dirty="0">
              <a:latin typeface="Times New Roman" panose="02020603050405020304" pitchFamily="18" charset="0"/>
            </a:endParaRPr>
          </a:p>
          <a:p>
            <a:pPr algn="just"/>
            <a:r>
              <a:rPr lang="en-US" b="0" i="0" u="none" strike="noStrike" baseline="0" dirty="0">
                <a:latin typeface="Times New Roman" panose="02020603050405020304" pitchFamily="18" charset="0"/>
              </a:rPr>
              <a:t>The key to showing that an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argument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 in propositional logic is invalid is to show that its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argument form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invalid.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1F647-1AC7-4153-85CC-F4583FC5E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38" y="1182848"/>
            <a:ext cx="5246390" cy="3984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477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9650-51AB-4856-B5E4-A0D51611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431D9-BE61-405C-AD5A-53F509FF9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4774291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If man is bachelor,</a:t>
            </a:r>
            <a:r>
              <a:rPr lang="en-US" sz="2400" b="0" i="0" u="none" strike="noStrike" dirty="0">
                <a:latin typeface="Times New Roman" panose="02020603050405020304" pitchFamily="18" charset="0"/>
              </a:rPr>
              <a:t> he is unhappy.</a:t>
            </a:r>
          </a:p>
          <a:p>
            <a:pPr marL="457200" indent="-457200" algn="l">
              <a:buAutoNum type="arabicPeriod"/>
            </a:pPr>
            <a:r>
              <a:rPr lang="en-US" sz="2400" dirty="0">
                <a:latin typeface="Times New Roman" panose="02020603050405020304" pitchFamily="18" charset="0"/>
              </a:rPr>
              <a:t>If man is unhappy, he die young.</a:t>
            </a:r>
          </a:p>
          <a:p>
            <a:pPr marL="0" indent="0" algn="l">
              <a:buNone/>
            </a:pPr>
            <a:endParaRPr lang="en-US" sz="2400" b="0" i="0" u="none" strike="noStrike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400" b="0" i="0" u="none" strike="noStrike" dirty="0">
                <a:latin typeface="Times New Roman" panose="02020603050405020304" pitchFamily="18" charset="0"/>
              </a:rPr>
              <a:t> Bachelor dies young. </a:t>
            </a:r>
            <a:r>
              <a:rPr lang="en-US" sz="2400" b="1" i="0" u="none" strike="noStrike" dirty="0">
                <a:latin typeface="Times New Roman" panose="02020603050405020304" pitchFamily="18" charset="0"/>
              </a:rPr>
              <a:t>(conclusion)</a:t>
            </a:r>
            <a:endParaRPr lang="en-US" sz="2400" b="1" i="0" u="none" strike="noStrike" baseline="0" dirty="0">
              <a:latin typeface="Times New Roman" panose="02020603050405020304" pitchFamily="18" charset="0"/>
            </a:endParaRPr>
          </a:p>
          <a:p>
            <a:pPr algn="l"/>
            <a:endParaRPr lang="en-US" sz="24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IN" b="1" dirty="0"/>
              <a:t>Qs: From the above premises validate the conclusion</a:t>
            </a:r>
          </a:p>
          <a:p>
            <a:r>
              <a:rPr lang="en-IN" dirty="0"/>
              <a:t>P</a:t>
            </a:r>
            <a:r>
              <a:rPr lang="en-US" i="1" dirty="0">
                <a:latin typeface="Arial" panose="020B0604020202020204" pitchFamily="34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man is bachelor</a:t>
            </a:r>
          </a:p>
          <a:p>
            <a:r>
              <a:rPr lang="en-US" dirty="0">
                <a:latin typeface="Times New Roman" panose="02020603050405020304" pitchFamily="18" charset="0"/>
              </a:rPr>
              <a:t>q: man is unhappy </a:t>
            </a:r>
          </a:p>
          <a:p>
            <a:r>
              <a:rPr lang="en-US" b="1" dirty="0">
                <a:latin typeface="Times New Roman" panose="02020603050405020304" pitchFamily="18" charset="0"/>
              </a:rPr>
              <a:t>r: man dies young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868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9650-51AB-4856-B5E4-A0D51611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431D9-BE61-405C-AD5A-53F509FF9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4774291"/>
          </a:xfrm>
        </p:spPr>
        <p:txBody>
          <a:bodyPr>
            <a:normAutofit/>
          </a:bodyPr>
          <a:lstStyle/>
          <a:p>
            <a:r>
              <a:rPr lang="en-IN" dirty="0"/>
              <a:t>p</a:t>
            </a:r>
            <a:r>
              <a:rPr lang="en-US" i="1" dirty="0">
                <a:latin typeface="Arial" panose="020B0604020202020204" pitchFamily="34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</a:rPr>
              <a:t> q</a:t>
            </a:r>
          </a:p>
          <a:p>
            <a:r>
              <a:rPr lang="en-US" dirty="0">
                <a:latin typeface="Times New Roman" panose="02020603050405020304" pitchFamily="18" charset="0"/>
              </a:rPr>
              <a:t>q</a:t>
            </a:r>
            <a:r>
              <a:rPr lang="en-US" i="1" dirty="0">
                <a:latin typeface="Arial" panose="020B0604020202020204" pitchFamily="34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</a:rPr>
              <a:t> r</a:t>
            </a:r>
          </a:p>
          <a:p>
            <a:r>
              <a:rPr lang="en-US" b="1" dirty="0">
                <a:latin typeface="Times New Roman" panose="02020603050405020304" pitchFamily="18" charset="0"/>
              </a:rPr>
              <a:t>p</a:t>
            </a:r>
            <a:r>
              <a:rPr lang="en-US" b="1" i="1" dirty="0">
                <a:latin typeface="Arial" panose="020B0604020202020204" pitchFamily="34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b="1" dirty="0">
                <a:latin typeface="Times New Roman" panose="02020603050405020304" pitchFamily="18" charset="0"/>
              </a:rPr>
              <a:t> r</a:t>
            </a:r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5AE679-054C-4BEB-A541-B437035C6D23}"/>
              </a:ext>
            </a:extLst>
          </p:cNvPr>
          <p:cNvSpPr txBox="1">
            <a:spLocks noChangeArrowheads="1"/>
          </p:cNvSpPr>
          <p:nvPr/>
        </p:nvSpPr>
        <p:spPr>
          <a:xfrm>
            <a:off x="2896319" y="1371600"/>
            <a:ext cx="7772400" cy="41148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690563" indent="-690563" defTabSz="2005013">
              <a:lnSpc>
                <a:spcPct val="90000"/>
              </a:lnSpc>
              <a:tabLst>
                <a:tab pos="1370013" algn="l"/>
                <a:tab pos="2060575" algn="l"/>
                <a:tab pos="3429000" algn="l"/>
                <a:tab pos="3881438" algn="l"/>
                <a:tab pos="5024438" algn="l"/>
              </a:tabLst>
            </a:pPr>
            <a:r>
              <a:rPr lang="en-US" altLang="en-US" sz="2800" b="1" kern="0" dirty="0">
                <a:solidFill>
                  <a:sysClr val="windowText" lastClr="000000"/>
                </a:solidFill>
              </a:rPr>
              <a:t>p	q	r   (p </a:t>
            </a:r>
            <a:r>
              <a:rPr lang="en-US" altLang="en-US" sz="2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® </a:t>
            </a:r>
            <a:r>
              <a:rPr lang="en-US" altLang="en-US" sz="2800" b="1" kern="0" dirty="0">
                <a:solidFill>
                  <a:sysClr val="windowText" lastClr="000000"/>
                </a:solidFill>
              </a:rPr>
              <a:t>q)</a:t>
            </a:r>
            <a:r>
              <a:rPr lang="en-US" altLang="en-US" sz="2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    </a:t>
            </a:r>
            <a:r>
              <a:rPr lang="en-US" altLang="en-US" sz="2800" b="1" kern="0" dirty="0" err="1">
                <a:solidFill>
                  <a:sysClr val="windowText" lastClr="000000"/>
                </a:solidFill>
              </a:rPr>
              <a:t>q</a:t>
            </a:r>
            <a:r>
              <a:rPr lang="en-US" altLang="en-US" sz="2800" b="1" kern="0" dirty="0" err="1">
                <a:solidFill>
                  <a:sysClr val="windowText" lastClr="000000"/>
                </a:solidFill>
                <a:latin typeface="Symbol" panose="05050102010706020507" pitchFamily="18" charset="2"/>
              </a:rPr>
              <a:t>®</a:t>
            </a:r>
            <a:r>
              <a:rPr lang="en-US" altLang="en-US" sz="2800" b="1" kern="0" dirty="0" err="1">
                <a:solidFill>
                  <a:sysClr val="windowText" lastClr="000000"/>
                </a:solidFill>
              </a:rPr>
              <a:t>r</a:t>
            </a:r>
            <a:r>
              <a:rPr lang="en-US" altLang="en-US" sz="2800" b="1" kern="0" dirty="0">
                <a:solidFill>
                  <a:sysClr val="windowText" lastClr="000000"/>
                </a:solidFill>
              </a:rPr>
              <a:t>      (p </a:t>
            </a:r>
            <a:r>
              <a:rPr lang="en-US" altLang="en-US" sz="2800" b="1" kern="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®</a:t>
            </a:r>
            <a:r>
              <a:rPr lang="en-US" altLang="en-US" sz="2800" b="1" kern="0" dirty="0">
                <a:solidFill>
                  <a:sysClr val="windowText" lastClr="000000"/>
                </a:solidFill>
              </a:rPr>
              <a:t> r)</a:t>
            </a:r>
          </a:p>
          <a:p>
            <a:pPr marL="690563" indent="-690563" defTabSz="2005013">
              <a:lnSpc>
                <a:spcPct val="90000"/>
              </a:lnSpc>
              <a:tabLst>
                <a:tab pos="1370013" algn="l"/>
                <a:tab pos="2060575" algn="l"/>
                <a:tab pos="3429000" algn="l"/>
                <a:tab pos="3881438" algn="l"/>
                <a:tab pos="5024438" algn="l"/>
              </a:tabLst>
            </a:pPr>
            <a:r>
              <a:rPr lang="en-US" altLang="en-US" sz="2800" kern="0" dirty="0"/>
              <a:t>T	T	T	</a:t>
            </a:r>
            <a:r>
              <a:rPr lang="en-US" altLang="en-US" sz="2800" kern="0" dirty="0">
                <a:highlight>
                  <a:srgbClr val="00FF00"/>
                </a:highlight>
              </a:rPr>
              <a:t>T	T</a:t>
            </a:r>
            <a:r>
              <a:rPr lang="en-US" altLang="en-US" sz="2800" kern="0" dirty="0"/>
              <a:t>		</a:t>
            </a:r>
            <a:r>
              <a:rPr lang="en-US" altLang="en-US" sz="2800" kern="0" dirty="0">
                <a:highlight>
                  <a:srgbClr val="FF00FF"/>
                </a:highlight>
              </a:rPr>
              <a:t>T</a:t>
            </a:r>
          </a:p>
          <a:p>
            <a:pPr marL="690563" indent="-690563" defTabSz="2005013">
              <a:lnSpc>
                <a:spcPct val="90000"/>
              </a:lnSpc>
              <a:tabLst>
                <a:tab pos="1370013" algn="l"/>
                <a:tab pos="2060575" algn="l"/>
                <a:tab pos="3429000" algn="l"/>
                <a:tab pos="3881438" algn="l"/>
                <a:tab pos="5024438" algn="l"/>
              </a:tabLst>
            </a:pPr>
            <a:r>
              <a:rPr lang="en-US" altLang="en-US" sz="2800" kern="0" dirty="0"/>
              <a:t>T	T	F	T	F		F</a:t>
            </a:r>
          </a:p>
          <a:p>
            <a:pPr marL="690563" indent="-690563" defTabSz="2005013">
              <a:lnSpc>
                <a:spcPct val="90000"/>
              </a:lnSpc>
              <a:tabLst>
                <a:tab pos="1370013" algn="l"/>
                <a:tab pos="2060575" algn="l"/>
                <a:tab pos="3429000" algn="l"/>
                <a:tab pos="3881438" algn="l"/>
                <a:tab pos="5024438" algn="l"/>
              </a:tabLst>
            </a:pPr>
            <a:r>
              <a:rPr lang="en-US" altLang="en-US" sz="2800" kern="0" dirty="0"/>
              <a:t>T	F	T	F	T		T</a:t>
            </a:r>
          </a:p>
          <a:p>
            <a:pPr marL="690563" indent="-690563" defTabSz="2005013">
              <a:lnSpc>
                <a:spcPct val="90000"/>
              </a:lnSpc>
              <a:tabLst>
                <a:tab pos="1370013" algn="l"/>
                <a:tab pos="2060575" algn="l"/>
                <a:tab pos="3429000" algn="l"/>
                <a:tab pos="3881438" algn="l"/>
                <a:tab pos="5024438" algn="l"/>
              </a:tabLst>
            </a:pPr>
            <a:r>
              <a:rPr lang="en-US" altLang="en-US" sz="2800" kern="0" dirty="0"/>
              <a:t>T	F	F	F	T		F</a:t>
            </a:r>
          </a:p>
          <a:p>
            <a:pPr marL="690563" indent="-690563" defTabSz="2005013">
              <a:lnSpc>
                <a:spcPct val="90000"/>
              </a:lnSpc>
              <a:tabLst>
                <a:tab pos="1370013" algn="l"/>
                <a:tab pos="2060575" algn="l"/>
                <a:tab pos="3429000" algn="l"/>
                <a:tab pos="3881438" algn="l"/>
                <a:tab pos="5024438" algn="l"/>
              </a:tabLst>
            </a:pPr>
            <a:r>
              <a:rPr lang="en-US" altLang="en-US" sz="2800" kern="0" dirty="0"/>
              <a:t>F	T	T	</a:t>
            </a:r>
            <a:r>
              <a:rPr lang="en-US" altLang="en-US" sz="2800" kern="0" dirty="0">
                <a:highlight>
                  <a:srgbClr val="00FF00"/>
                </a:highlight>
              </a:rPr>
              <a:t>T	T</a:t>
            </a:r>
            <a:r>
              <a:rPr lang="en-US" altLang="en-US" sz="2800" kern="0" dirty="0"/>
              <a:t>		</a:t>
            </a:r>
            <a:r>
              <a:rPr lang="en-US" altLang="en-US" sz="2800" kern="0" dirty="0">
                <a:highlight>
                  <a:srgbClr val="FF00FF"/>
                </a:highlight>
              </a:rPr>
              <a:t>T</a:t>
            </a:r>
          </a:p>
          <a:p>
            <a:pPr marL="690563" indent="-690563" defTabSz="2005013">
              <a:lnSpc>
                <a:spcPct val="90000"/>
              </a:lnSpc>
              <a:tabLst>
                <a:tab pos="1370013" algn="l"/>
                <a:tab pos="2060575" algn="l"/>
                <a:tab pos="3429000" algn="l"/>
                <a:tab pos="3881438" algn="l"/>
                <a:tab pos="5024438" algn="l"/>
              </a:tabLst>
            </a:pPr>
            <a:r>
              <a:rPr lang="en-US" altLang="en-US" sz="2800" kern="0" dirty="0"/>
              <a:t>F	T	F	T	F		T</a:t>
            </a:r>
          </a:p>
          <a:p>
            <a:pPr marL="690563" indent="-690563" defTabSz="2005013">
              <a:lnSpc>
                <a:spcPct val="90000"/>
              </a:lnSpc>
              <a:tabLst>
                <a:tab pos="1370013" algn="l"/>
                <a:tab pos="2060575" algn="l"/>
                <a:tab pos="3429000" algn="l"/>
                <a:tab pos="3881438" algn="l"/>
                <a:tab pos="5024438" algn="l"/>
              </a:tabLst>
            </a:pPr>
            <a:r>
              <a:rPr lang="en-US" altLang="en-US" sz="2800" kern="0" dirty="0"/>
              <a:t>F 	F	T	</a:t>
            </a:r>
            <a:r>
              <a:rPr lang="en-US" altLang="en-US" sz="2800" kern="0" dirty="0">
                <a:highlight>
                  <a:srgbClr val="00FF00"/>
                </a:highlight>
              </a:rPr>
              <a:t>T	T</a:t>
            </a:r>
            <a:r>
              <a:rPr lang="en-US" altLang="en-US" sz="2800" kern="0" dirty="0"/>
              <a:t>		</a:t>
            </a:r>
            <a:r>
              <a:rPr lang="en-US" altLang="en-US" sz="2800" kern="0" dirty="0">
                <a:highlight>
                  <a:srgbClr val="FF00FF"/>
                </a:highlight>
              </a:rPr>
              <a:t>T</a:t>
            </a:r>
          </a:p>
          <a:p>
            <a:pPr marL="690563" indent="-690563" defTabSz="2005013">
              <a:lnSpc>
                <a:spcPct val="90000"/>
              </a:lnSpc>
              <a:tabLst>
                <a:tab pos="1370013" algn="l"/>
                <a:tab pos="2060575" algn="l"/>
                <a:tab pos="3429000" algn="l"/>
                <a:tab pos="3881438" algn="l"/>
                <a:tab pos="5024438" algn="l"/>
              </a:tabLst>
            </a:pPr>
            <a:r>
              <a:rPr lang="en-US" altLang="en-US" sz="2800" kern="0" dirty="0"/>
              <a:t>F	F	F	</a:t>
            </a:r>
            <a:r>
              <a:rPr lang="en-US" altLang="en-US" sz="2800" kern="0" dirty="0">
                <a:highlight>
                  <a:srgbClr val="00FF00"/>
                </a:highlight>
              </a:rPr>
              <a:t>T	T</a:t>
            </a:r>
            <a:r>
              <a:rPr lang="en-US" altLang="en-US" sz="2800" kern="0" dirty="0"/>
              <a:t>		</a:t>
            </a:r>
            <a:r>
              <a:rPr lang="en-US" altLang="en-US" sz="2800" kern="0" dirty="0">
                <a:highlight>
                  <a:srgbClr val="FF00FF"/>
                </a:highlight>
              </a:rPr>
              <a:t>T</a:t>
            </a:r>
          </a:p>
          <a:p>
            <a:pPr marL="690563" indent="-690563" defTabSz="2005013">
              <a:lnSpc>
                <a:spcPct val="90000"/>
              </a:lnSpc>
              <a:tabLst>
                <a:tab pos="1370013" algn="l"/>
                <a:tab pos="2060575" algn="l"/>
                <a:tab pos="3429000" algn="l"/>
                <a:tab pos="3881438" algn="l"/>
                <a:tab pos="5024438" algn="l"/>
              </a:tabLst>
            </a:pPr>
            <a:endParaRPr lang="en-US" altLang="en-US" sz="2800" kern="0" dirty="0">
              <a:solidFill>
                <a:sysClr val="windowText" lastClr="000000"/>
              </a:solidFill>
            </a:endParaRPr>
          </a:p>
          <a:p>
            <a:pPr marL="690563" indent="-690563" defTabSz="2005013">
              <a:lnSpc>
                <a:spcPct val="90000"/>
              </a:lnSpc>
              <a:tabLst>
                <a:tab pos="1370013" algn="l"/>
                <a:tab pos="2060575" algn="l"/>
                <a:tab pos="3429000" algn="l"/>
                <a:tab pos="3881438" algn="l"/>
                <a:tab pos="5024438" algn="l"/>
              </a:tabLst>
            </a:pPr>
            <a:r>
              <a:rPr lang="en-US" altLang="en-US" sz="2800" kern="0" dirty="0">
                <a:solidFill>
                  <a:sysClr val="windowText" lastClr="000000"/>
                </a:solidFill>
              </a:rPr>
              <a:t>As the all critical rows are true then the premises validated the conclusion</a:t>
            </a:r>
          </a:p>
        </p:txBody>
      </p:sp>
    </p:spTree>
    <p:extLst>
      <p:ext uri="{BB962C8B-B14F-4D97-AF65-F5344CB8AC3E}">
        <p14:creationId xmlns:p14="http://schemas.microsoft.com/office/powerpoint/2010/main" val="313952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9650-51AB-4856-B5E4-A0D51611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431D9-BE61-405C-AD5A-53F509FF9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4774291"/>
          </a:xfrm>
        </p:spPr>
        <p:txBody>
          <a:bodyPr>
            <a:normAutofit/>
          </a:bodyPr>
          <a:lstStyle/>
          <a:p>
            <a:pPr algn="just"/>
            <a:r>
              <a:rPr lang="en-US" b="0" i="0" u="none" strike="noStrike" baseline="0" dirty="0">
                <a:latin typeface="Times New Roman" panose="02020603050405020304" pitchFamily="18" charset="0"/>
              </a:rPr>
              <a:t>Consider an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argument: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If you have a current password, then you can log onto the network. You have a current password.</a:t>
            </a:r>
            <a:r>
              <a:rPr lang="en-IN" b="0" i="0" u="none" strike="noStrike" baseline="0" dirty="0">
                <a:solidFill>
                  <a:srgbClr val="00B050"/>
                </a:solidFill>
                <a:latin typeface="Times New Roman" panose="02020603050405020304" pitchFamily="18" charset="0"/>
              </a:rPr>
              <a:t>Therefore</a:t>
            </a:r>
            <a:r>
              <a:rPr lang="en-IN" b="0" i="0" u="none" strike="noStrike" baseline="0" dirty="0">
                <a:latin typeface="Times New Roman" panose="02020603050405020304" pitchFamily="18" charset="0"/>
              </a:rPr>
              <a:t>,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You can log onto the network. </a:t>
            </a:r>
          </a:p>
          <a:p>
            <a:pPr algn="l"/>
            <a:endParaRPr lang="en-US" sz="24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endParaRPr lang="en-US" sz="24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IN" dirty="0">
                <a:solidFill>
                  <a:srgbClr val="FF0000"/>
                </a:solidFill>
              </a:rPr>
              <a:t>Argument form</a:t>
            </a:r>
            <a:endParaRPr lang="en-US" sz="1600" i="0" u="none" strike="noStrike" baseline="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</a:rPr>
              <a:t>Let </a:t>
            </a:r>
            <a:r>
              <a:rPr lang="en-IN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IN" b="0" i="1" u="none" strike="noStrike" baseline="0" dirty="0">
                <a:latin typeface="Times New Roman" panose="02020603050405020304" pitchFamily="18" charset="0"/>
              </a:rPr>
              <a:t>p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represents "You have a current password" 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b="0" i="1" u="none" strike="noStrike" baseline="0" dirty="0">
                <a:latin typeface="Times New Roman" panose="02020603050405020304" pitchFamily="18" charset="0"/>
              </a:rPr>
              <a:t>q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 represents "You can log onto the network."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Then, the argument has the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form</a:t>
            </a:r>
          </a:p>
          <a:p>
            <a:pPr algn="l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1D1E7-DB85-44DD-A5BA-976A0C651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35"/>
          <a:stretch/>
        </p:blipFill>
        <p:spPr>
          <a:xfrm>
            <a:off x="8780016" y="4582325"/>
            <a:ext cx="2032985" cy="159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2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5696</TotalTime>
  <Words>1505</Words>
  <Application>Microsoft Office PowerPoint</Application>
  <PresentationFormat>Widescreen</PresentationFormat>
  <Paragraphs>176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Symbol</vt:lpstr>
      <vt:lpstr>Times New Roman</vt:lpstr>
      <vt:lpstr>Office Theme</vt:lpstr>
      <vt:lpstr>   Discrete Mathematics BCSC 0010</vt:lpstr>
      <vt:lpstr>Argument</vt:lpstr>
      <vt:lpstr>Example </vt:lpstr>
      <vt:lpstr>Validity of Arguments</vt:lpstr>
      <vt:lpstr>Argument form</vt:lpstr>
      <vt:lpstr>Argument form</vt:lpstr>
      <vt:lpstr>Example</vt:lpstr>
      <vt:lpstr>Example</vt:lpstr>
      <vt:lpstr>Example</vt:lpstr>
      <vt:lpstr>Rules of Inference</vt:lpstr>
      <vt:lpstr>Example</vt:lpstr>
      <vt:lpstr>Example</vt:lpstr>
      <vt:lpstr>PowerPoint Presentation</vt:lpstr>
      <vt:lpstr>Example</vt:lpstr>
      <vt:lpstr>Example</vt:lpstr>
      <vt:lpstr>Step1</vt:lpstr>
      <vt:lpstr>PowerPoint Presentation</vt:lpstr>
      <vt:lpstr>Example</vt:lpstr>
      <vt:lpstr>Example</vt:lpstr>
      <vt:lpstr>PowerPoint Presentation</vt:lpstr>
      <vt:lpstr>PowerPoint Presentation</vt:lpstr>
      <vt:lpstr>Example</vt:lpstr>
      <vt:lpstr>   Discrete Mathematics BCSC 0010</vt:lpstr>
      <vt:lpstr>Resolution Principle</vt:lpstr>
      <vt:lpstr>Argument validity by Resolution Principle</vt:lpstr>
      <vt:lpstr>Example </vt:lpstr>
      <vt:lpstr>Example</vt:lpstr>
      <vt:lpstr>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 0010</dc:title>
  <dc:creator>swati saxena</dc:creator>
  <cp:lastModifiedBy>Sambit Satpathy</cp:lastModifiedBy>
  <cp:revision>183</cp:revision>
  <dcterms:created xsi:type="dcterms:W3CDTF">2020-10-21T09:54:33Z</dcterms:created>
  <dcterms:modified xsi:type="dcterms:W3CDTF">2022-04-19T02:04:17Z</dcterms:modified>
</cp:coreProperties>
</file>