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8" r:id="rId3"/>
    <p:sldId id="304" r:id="rId4"/>
    <p:sldId id="305" r:id="rId5"/>
    <p:sldId id="306" r:id="rId6"/>
    <p:sldId id="307" r:id="rId7"/>
    <p:sldId id="308" r:id="rId8"/>
    <p:sldId id="314" r:id="rId9"/>
    <p:sldId id="309" r:id="rId10"/>
    <p:sldId id="310" r:id="rId11"/>
    <p:sldId id="311" r:id="rId12"/>
    <p:sldId id="315" r:id="rId13"/>
    <p:sldId id="312" r:id="rId14"/>
    <p:sldId id="313" r:id="rId15"/>
    <p:sldId id="316" r:id="rId16"/>
    <p:sldId id="317" r:id="rId17"/>
    <p:sldId id="31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FA7E-4A03-4917-95AB-1BC78B8A4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B30ED-D7D6-4A78-8BAF-1F7F8C055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42ECA-66ED-4D80-8016-6760718F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E6FA0-C6AE-4C75-ADBE-203989E9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5C60E-263D-4224-904E-D67B5A46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86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C92B-FD26-4F46-8BBC-D8CC159D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F0249-CE51-46AC-8405-D0BEEBDE3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1D32-6517-4AEF-A3DB-E5371DC4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B375E-4C35-4870-99C0-9058CDF2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50911-727A-493E-8873-88034F76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29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D0DB7-5F34-49D0-A29D-0F190D6E3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518E9-8AAA-427F-ACAA-1400CC4F4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FD709-8C8E-481F-A17A-2F81DB11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5FFEF-F803-478B-8A15-E6DF2060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7C440-A66C-42F8-B90A-2DEE9A13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50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711C-0819-40C2-A3F9-287108751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A7159-5EB2-4E6D-965D-86E67E6C1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F2F1-2E43-4F4B-81D8-D2324888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D528B-FB4D-41FF-935A-66BDB5A7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93EFE-50D6-46C0-B40F-97F8D3A0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38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868B-8900-4661-80BA-3E75CD84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D80D3-4867-4B98-98B9-152BCBFAD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F369C-828B-4330-B0E7-0CB84038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5BD38-62FC-4B20-A008-06F343E6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C42F-8AB5-4FDD-8F90-672A7D8D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12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F64B-4003-4DDF-8630-8ECCB9B3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ACB5C-23C4-4E1E-A276-53CAE09FD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92DF6-B333-4669-8F55-E825BA4D0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E48A5-17D0-48E9-BAB9-E04035D1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CD3A7-5BE4-4648-A0B0-9D064827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13963-2EBE-4CF4-9530-47461295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21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05A5-F3F3-4EA7-91E7-BECFC8881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1762B-A98C-4834-863B-B66FAC981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C8813-8B67-4E25-A4E6-BD086F3A9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2416E-E8F1-46C3-BE59-A20160FAC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A8A6D-678E-4388-8101-03027A8C4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708E5-A8C5-4BAE-BFB0-E3B6A54F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D2AF36-83D5-4D07-B51B-00166F6D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7F48C-F87E-431E-9595-B8933BAC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00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8040-1474-4EF9-9747-820A3660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E4DB1-5796-445F-8DCB-CE303BF0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C6CAD-06B0-4658-9959-08A60C2E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499A4-1781-4393-A73E-D354762E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32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BC523E-C442-4222-8CA1-134A786C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1151E-4291-46D9-B1C4-65244F6A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E4370-02AA-4419-9C9D-7170A130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51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3600-AA9F-4670-8CAD-4964CBFD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8CDD5-7508-4DC9-BCD2-88977F7B1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D20A1-4E10-4BE2-91F7-EADB750D9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656D5-3E9F-4978-B466-05D367CC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D3902-FE7C-4A1B-ADE1-652AEA40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C4DF3-E8CC-40C3-8F18-F7C45066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13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0055-8DD1-4D62-A8CE-A1DC8BC61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29586-F385-46AB-A677-0641C801B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4B595-3B8F-46A6-8FEF-14FB6D332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26BED-5A99-4BFF-9D40-2495F127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2C86D-9FA5-4D63-814A-2656F9FE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D47C3-90C6-4725-98C7-DF1D84C0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89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F8D7D-8398-45D8-BF47-18C59A09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ECDCD-D2B0-44FC-8D5E-B197C9381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ACDE8-4252-4716-A288-C9398E75B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95B40-58F3-4C13-9860-ED67BEB2D0B4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42DC7-F657-479C-BA6F-2417FD3C8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CDFB2-F2D1-460A-8E30-EFE88826D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DD01DD-29DC-446A-A47C-0D3A13B1AECD}"/>
              </a:ext>
            </a:extLst>
          </p:cNvPr>
          <p:cNvSpPr/>
          <p:nvPr userDrawn="1"/>
        </p:nvSpPr>
        <p:spPr>
          <a:xfrm>
            <a:off x="10577147" y="17584"/>
            <a:ext cx="1597269" cy="888023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65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EF10-7ED1-4C41-AC59-27E3EC83A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83307"/>
          </a:xfrm>
        </p:spPr>
        <p:txBody>
          <a:bodyPr>
            <a:normAutofit fontScale="90000"/>
          </a:bodyPr>
          <a:lstStyle/>
          <a:p>
            <a:br>
              <a:rPr lang="en-IN" sz="5300" b="1" dirty="0"/>
            </a:br>
            <a:br>
              <a:rPr lang="en-IN" sz="5300" b="1" dirty="0"/>
            </a:br>
            <a:br>
              <a:rPr lang="en-IN" sz="5300" b="1" dirty="0"/>
            </a:br>
            <a:br>
              <a:rPr lang="en-IN" sz="5300" b="1" dirty="0"/>
            </a:br>
            <a:br>
              <a:rPr lang="en-IN" sz="5300" b="1" dirty="0"/>
            </a:br>
            <a:br>
              <a:rPr lang="en-IN" sz="5300" b="1" dirty="0"/>
            </a:br>
            <a:br>
              <a:rPr lang="en-IN" sz="5300" b="1" dirty="0"/>
            </a:br>
            <a:br>
              <a:rPr lang="en-IN" sz="5300" b="1" dirty="0"/>
            </a:br>
            <a: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Mathematics</a:t>
            </a:r>
            <a:b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BCSC 0010</a:t>
            </a:r>
            <a:b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Theory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4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9E0C-1AA2-4368-A8DE-19E67DED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Abelian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A32F1-9DD6-4E50-94B0-452D87AB0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33" y="1479650"/>
            <a:ext cx="8810263" cy="3536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011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9E0C-1AA2-4368-A8DE-19E67DED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5" y="48927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Abelian Group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BB38960-DF3B-4E5A-BF18-64F4EFB2D6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7089" y="906148"/>
            <a:ext cx="10392025" cy="521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Qs. Show that the set of integers forms an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abelian group under addition.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Ans: An Abelian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holds five properties simultaneously –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romanLcParenR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Closure, ii) Associative, iii) Identity element, iv) Inverse element, v) Commutative.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the set is G = {----  -b,-a,0,a,b--------}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483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9E0C-1AA2-4368-A8DE-19E67DED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5" y="48927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Abelian Group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628475" y="490972"/>
                <a:ext cx="10392025" cy="92794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Qs. Show that the set of integers forms an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abelian group under addition.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Ans: An Abelian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group holds five properties simultaneously – </a:t>
                </a:r>
              </a:p>
              <a:p>
                <a:pPr marL="514350" marR="0" lvl="0" indent="-5143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romanLcParenR"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Closure, ii) Associative, iii) Identity element, iv) Inverse element, v) Commutative.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the set is G = {----  -b,-a,0,a,b--------}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G1: closure: let </a:t>
                </a:r>
                <a:r>
                  <a:rPr lang="en-US" altLang="en-US" sz="24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</a:t>
                </a: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14:m>
                  <m:oMath xmlns:m="http://schemas.openxmlformats.org/officeDocument/2006/math">
                    <m:r>
                      <a:rPr lang="en-IN" altLang="en-US" sz="24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𝝐</m:t>
                    </m:r>
                  </m:oMath>
                </a14:m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 </a:t>
                </a:r>
                <a:r>
                  <a:rPr kumimoji="0" lang="en-US" altLang="en-US" sz="2400" b="1" i="0" u="none" strike="noStrike" cap="none" normalizeH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a+b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𝝐</m:t>
                    </m:r>
                  </m:oMath>
                </a14:m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So that closure law is satisfied </a:t>
                </a: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G2: Associative : let a, b</a:t>
                </a:r>
                <a14:m>
                  <m:oMath xmlns:m="http://schemas.openxmlformats.org/officeDocument/2006/math">
                    <m:r>
                      <a:rPr lang="en-IN" altLang="en-US" sz="24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IN" altLang="en-US" sz="24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𝐜</m:t>
                    </m:r>
                    <m:r>
                      <a:rPr lang="en-IN" altLang="en-US" sz="24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𝝐</m:t>
                    </m:r>
                  </m:oMath>
                </a14:m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 a+(</a:t>
                </a:r>
                <a:r>
                  <a:rPr kumimoji="0" lang="en-US" altLang="en-US" sz="2400" b="1" i="0" u="none" strike="noStrike" cap="none" normalizeH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b+c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(</a:t>
                </a:r>
                <a:r>
                  <a:rPr kumimoji="0" lang="en-US" altLang="en-US" sz="2400" b="1" i="0" u="none" strike="noStrike" cap="none" normalizeH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a+b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)+c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𝝐</m:t>
                    </m:r>
                  </m:oMath>
                </a14:m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So that Associative law is satisfied 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G3: Identity element : let a</a:t>
                </a:r>
                <a14:m>
                  <m:oMath xmlns:m="http://schemas.openxmlformats.org/officeDocument/2006/math">
                    <m:r>
                      <a:rPr lang="en-IN" altLang="en-US" sz="24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𝝐</m:t>
                    </m:r>
                  </m:oMath>
                </a14:m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G, and 0 be the identity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 a+0 =0+a = a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So that Identity law is satisfied </a:t>
                </a: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628475" y="490972"/>
                <a:ext cx="10392025" cy="9279463"/>
              </a:xfrm>
              <a:prstGeom prst="rect">
                <a:avLst/>
              </a:prstGeom>
              <a:blipFill>
                <a:blip r:embed="rId2"/>
                <a:stretch>
                  <a:fillRect l="-880" t="-5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061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9E0C-1AA2-4368-A8DE-19E67DED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5" y="48927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Abelian Group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653642" y="1152199"/>
                <a:ext cx="10392025" cy="7802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G4: Inverse : let a</a:t>
                </a:r>
                <a14:m>
                  <m:oMath xmlns:m="http://schemas.openxmlformats.org/officeDocument/2006/math">
                    <m:r>
                      <a:rPr lang="en-IN" altLang="en-US" sz="24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𝝐</m:t>
                    </m:r>
                  </m:oMath>
                </a14:m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a+(-a)=0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–a belongs to integer.</a:t>
                </a:r>
                <a:endParaRPr kumimoji="0" lang="en-US" altLang="en-US" sz="2400" b="1" i="0" u="none" strike="noStrike" cap="none" normalizeH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So that Inverse law is satisfied 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*if it proof for multiplication then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=&gt;a*(1/a)=1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here (1/a) not included in the integer set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G5: Commutative : let </a:t>
                </a:r>
                <a:r>
                  <a:rPr lang="en-US" altLang="en-US" sz="24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𝝐</m:t>
                    </m:r>
                  </m:oMath>
                </a14:m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 </a:t>
                </a:r>
                <a:r>
                  <a:rPr kumimoji="0" lang="en-US" altLang="en-US" sz="2400" b="1" i="0" u="none" strike="noStrike" cap="none" normalizeH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a+b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en-US" sz="24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b+a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𝝐</m:t>
                    </m:r>
                  </m:oMath>
                </a14:m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So that Commutative law is satisfied 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653642" y="1152199"/>
                <a:ext cx="10392025" cy="7802136"/>
              </a:xfrm>
              <a:prstGeom prst="rect">
                <a:avLst/>
              </a:prstGeom>
              <a:blipFill>
                <a:blip r:embed="rId2"/>
                <a:stretch>
                  <a:fillRect l="-880" t="-7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477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9E0C-1AA2-4368-A8DE-19E67DED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5" y="48927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Group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BB38960-DF3B-4E5A-BF18-64F4EFB2D6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7807" y="710383"/>
            <a:ext cx="10392025" cy="48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Qs. G is a set of rational except -1, and the operation ”*” is define by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(a*b=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a+b+ab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show it is a group.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Ans: An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holds four properties simultaneously –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romanLcParenR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Closure, ii) Associative, iii) Identity element, iv) Inverse element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the set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039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9E0C-1AA2-4368-A8DE-19E67DED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5" y="48927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Group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453378" y="543668"/>
                <a:ext cx="10392025" cy="8540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Qs. G is a set of rational except -1, and the operation ”*” is define by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(a*b= </a:t>
                </a:r>
                <a:r>
                  <a:rPr kumimoji="0" lang="en-US" altLang="en-US" sz="2400" b="1" i="0" u="none" strike="noStrike" cap="none" normalizeH="0" baseline="0" dirty="0" err="1">
                    <a:ln>
                      <a:noFill/>
                    </a:ln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a+b+ab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show it is a group.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Ans: An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group holds 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properties simultaneously – </a:t>
                </a:r>
              </a:p>
              <a:p>
                <a:pPr marL="514350" marR="0" lvl="0" indent="-5143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romanLcParenR"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Closure</a:t>
                </a: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Let </a:t>
                </a:r>
                <a:r>
                  <a:rPr kumimoji="0" lang="en-US" altLang="en-US" sz="2400" b="1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 G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a*b= a +b + ab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II) 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Associative: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let a, b</a:t>
                </a:r>
                <a14:m>
                  <m:oMath xmlns:m="http://schemas.openxmlformats.org/officeDocument/2006/math">
                    <m:r>
                      <a:rPr lang="en-IN" altLang="en-US" sz="24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IN" altLang="en-US" sz="24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𝐜</m:t>
                    </m:r>
                    <m:r>
                      <a:rPr lang="en-IN" altLang="en-US" sz="24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𝝐</m:t>
                    </m:r>
                  </m:oMath>
                </a14:m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 a*(b*c) = (a*b)*c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𝝐</m:t>
                    </m:r>
                  </m:oMath>
                </a14:m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LHS= a*(b +c + </a:t>
                </a:r>
                <a:r>
                  <a:rPr lang="en-US" alt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= a + b + c+ </a:t>
                </a:r>
                <a:r>
                  <a:rPr lang="en-US" alt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ab+ ac+ </a:t>
                </a:r>
                <a:r>
                  <a:rPr lang="en-US" alt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RHS=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(a*b)*c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= (a+ b+ ab)*c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=  a+ b + ab + c+ ac+ </a:t>
                </a:r>
                <a:r>
                  <a:rPr lang="en-US" altLang="en-US" sz="24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</a:t>
                </a: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altLang="en-US" sz="24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453378" y="543668"/>
                <a:ext cx="10392025" cy="8540800"/>
              </a:xfrm>
              <a:prstGeom prst="rect">
                <a:avLst/>
              </a:prstGeom>
              <a:blipFill>
                <a:blip r:embed="rId2"/>
                <a:stretch>
                  <a:fillRect l="-880" t="-6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924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9E0C-1AA2-4368-A8DE-19E67DED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5" y="48927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Group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BB38960-DF3B-4E5A-BF18-64F4EFB2D6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6420" y="838855"/>
            <a:ext cx="10392025" cy="7125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Qs. G is a set of rational except -1, and the operation ”*” is define by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(a*b=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a+b+ab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show it is a group.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Ans: An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holds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properties simultaneously –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(iii) Identity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is there a* e=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a*e=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+e + ae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e+ ae=0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e(1+a)=0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e=0 or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a=-1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(which is not possible as given in question)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identity element e=0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endParaRPr lang="en-US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03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9E0C-1AA2-4368-A8DE-19E67DED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5" y="48927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Group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357685" y="598202"/>
                <a:ext cx="10392025" cy="78354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Qs. G is a set of rational except -1, and the operation ”*” is define by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(a*b= </a:t>
                </a:r>
                <a:r>
                  <a:rPr kumimoji="0" lang="en-US" altLang="en-US" sz="2400" b="1" i="0" u="none" strike="noStrike" cap="none" normalizeH="0" baseline="0" dirty="0" err="1">
                    <a:ln>
                      <a:noFill/>
                    </a:ln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a+b+ab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show it is a group.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Ans: An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group holds 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properties simultaneously –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(iii) Inverse </a:t>
                </a: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a 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 G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Symbol" panose="05050102010706020507" pitchFamily="18" charset="2"/>
                  <a:buChar char="Þ"/>
                  <a:tabLst/>
                </a:pP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2*__=1 (as per multiplication identity element is 1)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Symbol" panose="05050102010706020507" pitchFamily="18" charset="2"/>
                  <a:buChar char="Þ"/>
                  <a:tabLst/>
                </a:pP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2*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)=1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Symbol" panose="05050102010706020507" pitchFamily="18" charset="2"/>
                  <a:buChar char="Þ"/>
                  <a:tabLst/>
                </a:pP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above condition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Symbol" panose="05050102010706020507" pitchFamily="18" charset="2"/>
                  <a:buChar char="Þ"/>
                  <a:tabLst/>
                </a:pPr>
                <a:r>
                  <a:rPr lang="en-US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a*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e</a:t>
                </a:r>
              </a:p>
              <a:p>
                <a:pPr lvl="0">
                  <a:lnSpc>
                    <a:spcPct val="100000"/>
                  </a:lnSpc>
                  <a:buFont typeface="Symbol" panose="05050102010706020507" pitchFamily="18" charset="2"/>
                  <a:buChar char="Þ"/>
                </a:pPr>
                <a:r>
                  <a:rPr lang="en-US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a(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0</a:t>
                </a:r>
              </a:p>
              <a:p>
                <a:pPr lvl="0">
                  <a:lnSpc>
                    <a:spcPct val="100000"/>
                  </a:lnSpc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(1+a)= -a</a:t>
                </a:r>
              </a:p>
              <a:p>
                <a:pPr lvl="0">
                  <a:lnSpc>
                    <a:spcPct val="100000"/>
                  </a:lnSpc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-a/ (1+a) 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as per the question “a” not equal to -1</a:t>
                </a:r>
              </a:p>
              <a:p>
                <a:pPr lvl="0">
                  <a:lnSpc>
                    <a:spcPct val="100000"/>
                  </a:lnSpc>
                  <a:buFont typeface="Symbol" panose="05050102010706020507" pitchFamily="18" charset="2"/>
                  <a:buChar char="Þ"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Symbol" panose="05050102010706020507" pitchFamily="18" charset="2"/>
                  <a:buChar char="Þ"/>
                  <a:tabLst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357685" y="598202"/>
                <a:ext cx="10392025" cy="7835478"/>
              </a:xfrm>
              <a:prstGeom prst="rect">
                <a:avLst/>
              </a:prstGeom>
              <a:blipFill>
                <a:blip r:embed="rId2"/>
                <a:stretch>
                  <a:fillRect l="-939" t="-7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95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9E0C-1AA2-4368-A8DE-19E67DED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sz="36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roupoid or Binary Algebra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BB38960-DF3B-4E5A-BF18-64F4EFB2D6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83977"/>
            <a:ext cx="10392025" cy="632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finite or infinite set ‘S′ with a binary operation ‘ο′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(Composition) is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groupoid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it satisfied</a:t>
            </a: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closure condition.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Closure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− For every pair 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)∈S,(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ο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has to be present in the set 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FontTx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lvl="0" indent="0">
              <a:lnSpc>
                <a:spcPct val="100000"/>
              </a:lnSpc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N natural number with addition operation is a groupoid. </a:t>
            </a:r>
          </a:p>
          <a:p>
            <a:pPr marL="0" lvl="0" indent="0">
              <a:lnSpc>
                <a:spcPct val="100000"/>
              </a:lnSpc>
              <a:buFontTx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N={1,2,3,…}</a:t>
            </a:r>
          </a:p>
          <a:p>
            <a:pPr marL="0" lvl="0" indent="0">
              <a:lnSpc>
                <a:spcPct val="100000"/>
              </a:lnSpc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closure property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holds as for every pair 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)∈N,</a:t>
            </a:r>
          </a:p>
          <a:p>
            <a:pPr marL="0" lvl="0" indent="0">
              <a:lnSpc>
                <a:spcPct val="100000"/>
              </a:lnSpc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present in the set N.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1+2=3∈N</a:t>
            </a:r>
          </a:p>
          <a:p>
            <a:pPr marL="0" lvl="0" indent="0">
              <a:lnSpc>
                <a:spcPct val="100000"/>
              </a:lnSpc>
              <a:buFontTx/>
              <a:buChar char="•"/>
            </a:pPr>
            <a:endParaRPr lang="en-US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FontTx/>
              <a:buChar char="•"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Exp2: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perform subtraction operation</a:t>
            </a:r>
          </a:p>
          <a:p>
            <a:pPr marL="0" indent="0">
              <a:lnSpc>
                <a:spcPct val="100000"/>
              </a:lnSpc>
              <a:buFontTx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1-2=-1, which is not belongs to N, so </a:t>
            </a:r>
          </a:p>
          <a:p>
            <a:pPr marL="0" indent="0">
              <a:lnSpc>
                <a:spcPct val="100000"/>
              </a:lnSpc>
              <a:buFontTx/>
              <a:buChar char="•"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set of N natural number with subtraction operation is not a groupoid. </a:t>
            </a:r>
          </a:p>
          <a:p>
            <a:pPr marL="0" indent="0">
              <a:lnSpc>
                <a:spcPct val="100000"/>
              </a:lnSpc>
              <a:buFontTx/>
              <a:buChar char="•"/>
            </a:pPr>
            <a:endParaRPr lang="en-US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FontTx/>
              <a:buChar char="•"/>
            </a:pPr>
            <a:endParaRPr lang="en-US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05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9E0C-1AA2-4368-A8DE-19E67DED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sz="36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Semigroup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BB38960-DF3B-4E5A-BF18-64F4EFB2D6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866078"/>
            <a:ext cx="10392025" cy="558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finite or infinite set ‘S′ with a binary operation ‘ο′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(Composition) is called semigroup if it holds following two conditions simultaneously −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Closure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− For every pair 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)∈S,(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aοb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has to be present in the set 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Associative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− For every element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a,b,c∈S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aοb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οc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aο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bοc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ust hold.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FontTx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lvl="0" indent="0">
              <a:lnSpc>
                <a:spcPct val="100000"/>
              </a:lnSpc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positive integers (excluding zero) with addition operation is a semigroup. </a:t>
            </a:r>
          </a:p>
          <a:p>
            <a:pPr marL="0" lvl="0" indent="0">
              <a:lnSpc>
                <a:spcPct val="100000"/>
              </a:lnSpc>
              <a:buFontTx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S={1,2,3,…}</a:t>
            </a:r>
          </a:p>
          <a:p>
            <a:pPr marL="0" lvl="0" indent="0">
              <a:lnSpc>
                <a:spcPct val="100000"/>
              </a:lnSpc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closure property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holds as for every pair 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)∈S,(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present in the set S.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1+2=3∈S</a:t>
            </a:r>
          </a:p>
          <a:p>
            <a:pPr marL="0" lvl="0" indent="0">
              <a:lnSpc>
                <a:spcPct val="100000"/>
              </a:lnSpc>
              <a:buFontTx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Associative property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holds for every element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a,b,c∈S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)+c=a+(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b+c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For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example, (1+2)+3=1+(2+3)=5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98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9E0C-1AA2-4368-A8DE-19E67DED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sz="36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onoid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BB38960-DF3B-4E5A-BF18-64F4EFB2D6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43004"/>
            <a:ext cx="10392025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monoid is a semigroup with an identity element.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identity element (denoted by e or E) of a set S is an element such that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aοe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)=a, for every element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a∈S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 identity element is also called a unit element.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a monoid holds three properties simultaneously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− Closure, Associative, Identity element.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4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9E0C-1AA2-4368-A8DE-19E67DED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sz="36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onoid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BB38960-DF3B-4E5A-BF18-64F4EFB2D6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-434323"/>
            <a:ext cx="10856053" cy="5955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set of positive integers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operation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monoid.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S={1,2,3,…}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 Here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closure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property holds as for every pair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)∈S,(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a×b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present in the set S.      [For example,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1×2=2∈S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so on]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Associative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property also holds for every element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a,b,c∈S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a×b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)×c=a×(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b×c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[For example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(1×2)×3=1×(2×3)=6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so on]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Identity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property also holds for every element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a∈S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a×e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[For example,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(2×1)=2,(3×1)=3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so on]. Here identity element is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[For example,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(2+0)=2,(3+0)=3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so on]. Here identity element is 0.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947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9E0C-1AA2-4368-A8DE-19E67DED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sz="36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roup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BB38960-DF3B-4E5A-BF18-64F4EFB2D6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42817"/>
            <a:ext cx="10392025" cy="669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group is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monoid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an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inverse element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inverse element (denoted by I) of a set S is an element such that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 ο a^-1)= 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 ο -a)= 0,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each element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a, 1/a, -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a∈S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So, a group holds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four properties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 –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romanLcParenR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Closure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ii)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Associative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iii)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Identity element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iv)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Inverse element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set of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 integers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operation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a group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S={1,2,3,…}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Inverse element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set of integers addition operation is satisfied inverse element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Exp: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2+__=0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2 and -2 both belongs to set of  integer.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Exp: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2*__=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1/2 is not belongs to set of  integer.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 it is not inverse element)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43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9E0C-1AA2-4368-A8DE-19E67DED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sz="36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roup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BB38960-DF3B-4E5A-BF18-64F4EFB2D6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1088" y="1283732"/>
            <a:ext cx="10392025" cy="632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group is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monoid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an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inverse element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inverse element (denoted by I) of a set S is an element such that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aοI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Iοa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for each element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a∈S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So, a group holds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four properties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 –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romanLcParenR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Closure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ii)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Associative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iii)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Identity element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iv)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Inverse element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check for group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natural number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integer having addition set.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integer having multiplication set.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real number having multiplication, addition set.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08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9E0C-1AA2-4368-A8DE-19E67DED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sz="36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roup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BB38960-DF3B-4E5A-BF18-64F4EFB2D6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4762" y="992740"/>
            <a:ext cx="10392025" cy="669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group is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monoid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an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inverse element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inverse element (denoted by I) of a set S is an element such that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aοI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Iοa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for each element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a∈S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So, a group holds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four properties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 –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romanLcParenR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Closure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ii)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Associative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iii)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Identity element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iv)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Inverse element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check for group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natural number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3(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multiplicative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4 not possible)-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group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integer having addition set 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(group)</a:t>
            </a:r>
          </a:p>
          <a:p>
            <a:pPr marL="457200" indent="-457200">
              <a:lnSpc>
                <a:spcPct val="100000"/>
              </a:lnSpc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integer having multiplication set 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element not  exp= 1/4) not group</a:t>
            </a:r>
          </a:p>
          <a:p>
            <a:pPr marL="457200" indent="-457200">
              <a:lnSpc>
                <a:spcPct val="100000"/>
              </a:lnSpc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real number having multiplication, addition set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 It is group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363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9E0C-1AA2-4368-A8DE-19E67DED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Abelian Group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BB38960-DF3B-4E5A-BF18-64F4EFB2D6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81404"/>
            <a:ext cx="10392025" cy="7432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abelian group G is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which the element pair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)∈G always holds commutative law.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a group holds five properties simultaneously -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Closure, ii) Associative, iii) Identity element, iv) Inverse element, v) Commutative.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real number having multiplication,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is an abelian group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1+2=3∈S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(1+2)+3=1+(2+3)=6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(2+0)=2,  (3+0)=3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(2-2)=0,  (3-3)=0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1+2=2+1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16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1843</Words>
  <Application>Microsoft Office PowerPoint</Application>
  <PresentationFormat>Widescreen</PresentationFormat>
  <Paragraphs>240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        Discrete Mathematics BCSC 0010  Group Theory</vt:lpstr>
      <vt:lpstr>Groupoid or Binary Algebra</vt:lpstr>
      <vt:lpstr>Semigroup</vt:lpstr>
      <vt:lpstr>Monoid</vt:lpstr>
      <vt:lpstr>Monoid</vt:lpstr>
      <vt:lpstr>Group</vt:lpstr>
      <vt:lpstr>Group</vt:lpstr>
      <vt:lpstr>Group</vt:lpstr>
      <vt:lpstr>Abelian Group</vt:lpstr>
      <vt:lpstr>Abelian Group</vt:lpstr>
      <vt:lpstr>Abelian Group</vt:lpstr>
      <vt:lpstr>Abelian Group</vt:lpstr>
      <vt:lpstr>Abelian Group</vt:lpstr>
      <vt:lpstr>Group</vt:lpstr>
      <vt:lpstr>Group</vt:lpstr>
      <vt:lpstr>Group</vt:lpstr>
      <vt:lpstr>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 0010 Module 2 Predicate logic</dc:title>
  <dc:creator>swati saxena</dc:creator>
  <cp:lastModifiedBy>Sambit Satpathy</cp:lastModifiedBy>
  <cp:revision>99</cp:revision>
  <dcterms:created xsi:type="dcterms:W3CDTF">2020-11-20T04:36:45Z</dcterms:created>
  <dcterms:modified xsi:type="dcterms:W3CDTF">2022-04-19T09:23:41Z</dcterms:modified>
</cp:coreProperties>
</file>