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9" r:id="rId3"/>
    <p:sldId id="320" r:id="rId4"/>
    <p:sldId id="321" r:id="rId5"/>
    <p:sldId id="31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6" r:id="rId19"/>
    <p:sldId id="334" r:id="rId20"/>
    <p:sldId id="337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7E-4A03-4917-95AB-1BC78B8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30ED-D7D6-4A78-8BAF-1F7F8C055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2ECA-66ED-4D80-8016-6760718F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6FA0-C6AE-4C75-ADBE-203989E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C60E-263D-4224-904E-D67B5A4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92B-FD26-4F46-8BBC-D8CC159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0249-CE51-46AC-8405-D0BEEBDE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1D32-6517-4AEF-A3DB-E5371DC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75E-4C35-4870-99C0-9058CDF2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911-727A-493E-8873-88034F76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D0DB7-5F34-49D0-A29D-0F190D6E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18E9-8AAA-427F-ACAA-1400CC4F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D709-8C8E-481F-A17A-2F81DB1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FFEF-F803-478B-8A15-E6DF206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C440-A66C-42F8-B90A-2DEE9A1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711C-0819-40C2-A3F9-28710875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159-5EB2-4E6D-965D-86E67E6C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F2F1-2E43-4F4B-81D8-D232488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528B-FB4D-41FF-935A-66BDB5A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3EFE-50D6-46C0-B40F-97F8D3A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868B-8900-4661-80BA-3E75CD8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80D3-4867-4B98-98B9-152BCBFA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369C-828B-4330-B0E7-0CB8403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BD38-62FC-4B20-A008-06F343E6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C42F-8AB5-4FDD-8F90-672A7D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64B-4003-4DDF-8630-8ECCB9B3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B5C-23C4-4E1E-A276-53CAE09F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92DF6-B333-4669-8F55-E825BA4D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48A5-17D0-48E9-BAB9-E04035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D3A7-5BE4-4648-A0B0-9D06482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3963-2EBE-4CF4-9530-47461295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5A5-F3F3-4EA7-91E7-BECFC888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762B-A98C-4834-863B-B66FAC98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8813-8B67-4E25-A4E6-BD086F3A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416E-E8F1-46C3-BE59-A20160FA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A6D-678E-4388-8101-03027A8C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08E5-A8C5-4BAE-BFB0-E3B6A54F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AF36-83D5-4D07-B51B-00166F6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F48C-F87E-431E-9595-B8933BAC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040-1474-4EF9-9747-820A3660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4DB1-5796-445F-8DCB-CE303BF0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6CAD-06B0-4658-9959-08A60C2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99A4-1781-4393-A73E-D354762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523E-C442-4222-8CA1-134A786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51E-4291-46D9-B1C4-65244F6A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4370-02AA-4419-9C9D-7170A13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600-AA9F-4670-8CAD-4964CBFD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CDD5-7508-4DC9-BCD2-88977F7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20A1-4E10-4BE2-91F7-EADB750D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56D5-3E9F-4978-B466-05D367C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3902-FE7C-4A1B-ADE1-652AEA40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4DF3-E8CC-40C3-8F18-F7C4506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055-8DD1-4D62-A8CE-A1DC8BC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9586-F385-46AB-A677-0641C801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B595-3B8F-46A6-8FEF-14FB6D3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6BED-5A99-4BFF-9D40-2495F12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C86D-9FA5-4D63-814A-2656F9FE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47C3-90C6-4725-98C7-DF1D84C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F8D7D-8398-45D8-BF47-18C59A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CDCD-D2B0-44FC-8D5E-B197C938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DE8-4252-4716-A288-C9398E75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5B40-58F3-4C13-9860-ED67BEB2D0B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2DC7-F657-479C-BA6F-2417FD3C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DFB2-F2D1-460A-8E30-EFE88826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01DD-29DC-446A-A47C-0D3A13B1AECD}"/>
              </a:ext>
            </a:extLst>
          </p:cNvPr>
          <p:cNvSpPr/>
          <p:nvPr userDrawn="1"/>
        </p:nvSpPr>
        <p:spPr>
          <a:xfrm>
            <a:off x="10577147" y="17584"/>
            <a:ext cx="1597269" cy="88802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57685" y="384234"/>
                <a:ext cx="10392025" cy="8263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*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know that a* b=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3*X=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---------(1)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Also we found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----------(2)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(1) and (2)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sz="24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57685" y="384234"/>
                <a:ext cx="10392025" cy="8263416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4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656" y="956026"/>
            <a:ext cx="1039202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 Show that the cube root of Unity is an abelian group under multiplication.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holds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properties 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Closure, Associative, Identity, inverse, commutative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2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45656" y="329959"/>
                <a:ext cx="10392025" cy="53609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 X=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x=</a:t>
                </a:r>
                <a:r>
                  <a:rPr lang="en-US" alt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- 1=0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(x-1)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+x+1)=0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X=1,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have 3 term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asroot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1      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45656" y="329959"/>
                <a:ext cx="10392025" cy="5360955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1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45656" y="-43540"/>
                <a:ext cx="10392025" cy="6107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 X=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x=</a:t>
                </a:r>
                <a:r>
                  <a:rPr lang="en-US" alt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- 1=0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(x-1)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+x+1)=0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X=1,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have 3 term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asroot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1      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45656" y="-43540"/>
                <a:ext cx="10392025" cy="6107954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DA81DFA-94B9-4F7A-B5CF-C1403FE0F3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464759"/>
                  </p:ext>
                </p:extLst>
              </p:nvPr>
            </p:nvGraphicFramePr>
            <p:xfrm>
              <a:off x="5939406" y="73998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DA81DFA-94B9-4F7A-B5CF-C1403FE0F3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464759"/>
                  </p:ext>
                </p:extLst>
              </p:nvPr>
            </p:nvGraphicFramePr>
            <p:xfrm>
              <a:off x="5939406" y="73998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8197" r="-115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106452" r="-11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209836" r="-1011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209836" r="-115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09836" r="-3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9836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309836" r="-1011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309836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321007"/>
                  </p:ext>
                </p:extLst>
              </p:nvPr>
            </p:nvGraphicFramePr>
            <p:xfrm>
              <a:off x="5939406" y="301043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321007"/>
                  </p:ext>
                </p:extLst>
              </p:nvPr>
            </p:nvGraphicFramePr>
            <p:xfrm>
              <a:off x="5939406" y="301043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56" t="-8197" r="-115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56" t="-106452" r="-11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209836" r="-1011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309836" r="-3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9836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309836" r="-1011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56" t="-309836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96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86265" y="1946199"/>
                <a:ext cx="10392025" cy="338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 elements are in between 1, 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It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closure.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Associative: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(1*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</a:t>
                </a:r>
                <a:r>
                  <a:rPr lang="en-US" alt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1= 1</a:t>
                </a:r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satisfied associative property.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86265" y="1946199"/>
                <a:ext cx="10392025" cy="3386825"/>
              </a:xfrm>
              <a:prstGeom prst="rect">
                <a:avLst/>
              </a:prstGeom>
              <a:blipFill>
                <a:blip r:embed="rId2"/>
                <a:stretch>
                  <a:fillRect l="-880" b="-35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849800"/>
                  </p:ext>
                </p:extLst>
              </p:nvPr>
            </p:nvGraphicFramePr>
            <p:xfrm>
              <a:off x="5670958" y="292403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849800"/>
                  </p:ext>
                </p:extLst>
              </p:nvPr>
            </p:nvGraphicFramePr>
            <p:xfrm>
              <a:off x="5670958" y="292403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8065" r="-11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109836" r="-1156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206452" r="-1011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11475" r="-3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1475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311475" r="-1011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311475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760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74945" y="-79078"/>
                <a:ext cx="10392025" cy="5980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Identity 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 at the 2</a:t>
                </a:r>
                <a:r>
                  <a:rPr kumimoji="0" lang="en-US" altLang="en-US" sz="2400" b="1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the same line repeated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identity element is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Inverse: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(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(</m:t>
                          </m:r>
                          <m:r>
                            <a:rPr lang="en-US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)^−</m:t>
                      </m:r>
                      <m:r>
                        <a:rPr lang="en-US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</m:oMath>
                  </m:oMathPara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 inverse value present in the table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satisfied the inverse condition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74945" y="-79078"/>
                <a:ext cx="10392025" cy="5980483"/>
              </a:xfrm>
              <a:prstGeom prst="rect">
                <a:avLst/>
              </a:prstGeom>
              <a:blipFill>
                <a:blip r:embed="rId2"/>
                <a:stretch>
                  <a:fillRect l="-9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769488"/>
                  </p:ext>
                </p:extLst>
              </p:nvPr>
            </p:nvGraphicFramePr>
            <p:xfrm>
              <a:off x="5670958" y="292403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769488"/>
                  </p:ext>
                </p:extLst>
              </p:nvPr>
            </p:nvGraphicFramePr>
            <p:xfrm>
              <a:off x="5670958" y="292403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8065" r="-11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109836" r="-1156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206452" r="-1011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11475" r="-3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1475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56" t="-311475" r="-1011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56" t="-311475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C60EEE4E-98C3-4046-988B-CC98CCC7A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079737"/>
                  </p:ext>
                </p:extLst>
              </p:nvPr>
            </p:nvGraphicFramePr>
            <p:xfrm>
              <a:off x="6484689" y="316763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C60EEE4E-98C3-4046-988B-CC98CCC7A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079737"/>
                  </p:ext>
                </p:extLst>
              </p:nvPr>
            </p:nvGraphicFramePr>
            <p:xfrm>
              <a:off x="6484689" y="3167636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734" t="-8197" r="-115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734" t="-106452" r="-11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9836" r="-10057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5" t="-309836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56" t="-309836" r="-2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9836" r="-10057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734" t="-309836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34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945" y="487422"/>
            <a:ext cx="10392025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commutative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draw a diagonal in the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table then can find symmetricity,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it satisfied 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commutative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244949"/>
                  </p:ext>
                </p:extLst>
              </p:nvPr>
            </p:nvGraphicFramePr>
            <p:xfrm>
              <a:off x="6400800" y="1768865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56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2969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6EFA4D00-CF7F-40C9-B85C-D5E649FD7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244949"/>
                  </p:ext>
                </p:extLst>
              </p:nvPr>
            </p:nvGraphicFramePr>
            <p:xfrm>
              <a:off x="6400800" y="1768865"/>
              <a:ext cx="4220596" cy="1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149">
                      <a:extLst>
                        <a:ext uri="{9D8B030D-6E8A-4147-A177-3AD203B41FA5}">
                          <a16:colId xmlns:a16="http://schemas.microsoft.com/office/drawing/2014/main" val="3946465901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1512924499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2581309494"/>
                        </a:ext>
                      </a:extLst>
                    </a:gridCol>
                    <a:gridCol w="1055149">
                      <a:extLst>
                        <a:ext uri="{9D8B030D-6E8A-4147-A177-3AD203B41FA5}">
                          <a16:colId xmlns:a16="http://schemas.microsoft.com/office/drawing/2014/main" val="9157726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734" t="-8197" r="-115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042686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734" t="-106452" r="-11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517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734" t="-209836" r="-1011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237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6" t="-309836" r="-3017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309836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734" t="-309836" r="-1011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734" t="-309836" r="-11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2194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5B1A10-60BC-41D0-9C60-EABE4CB3FA43}"/>
              </a:ext>
            </a:extLst>
          </p:cNvPr>
          <p:cNvCxnSpPr>
            <a:cxnSpLocks/>
          </p:cNvCxnSpPr>
          <p:nvPr/>
        </p:nvCxnSpPr>
        <p:spPr>
          <a:xfrm>
            <a:off x="7927596" y="2265028"/>
            <a:ext cx="2315362" cy="864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6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45656" y="753374"/>
                <a:ext cx="10392025" cy="4514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the set G = {1, −1,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−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an abelian group with respect to multiplication as a binary operation.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five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properties simultaneously –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Closure, Associative, Identity, inverse, commutative</a:t>
                </a: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45656" y="753374"/>
                <a:ext cx="10392025" cy="4514121"/>
              </a:xfrm>
              <a:prstGeom prst="rect">
                <a:avLst/>
              </a:prstGeom>
              <a:blipFill>
                <a:blip r:embed="rId2"/>
                <a:stretch>
                  <a:fillRect l="-939" t="-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6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755381" y="728445"/>
                <a:ext cx="10392025" cy="7838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the set G = {1, −1,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−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an abelian group with respect to multiplication as a binary operation.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: Let us construct the composition table: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above composition, it is clear that the algebraic structure (G, *) is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As all the values are in </a:t>
                </a:r>
                <a:r>
                  <a:rPr lang="en-US" altLang="en-US" sz="2400" b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G = {1, −1, i, −i} 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55381" y="728445"/>
                <a:ext cx="10392025" cy="7838108"/>
              </a:xfrm>
              <a:prstGeom prst="rect">
                <a:avLst/>
              </a:prstGeom>
              <a:blipFill>
                <a:blip r:embed="rId2"/>
                <a:stretch>
                  <a:fillRect l="-938" t="-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8D8320-56A7-49BE-9F88-8CBA806AA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84982"/>
              </p:ext>
            </p:extLst>
          </p:nvPr>
        </p:nvGraphicFramePr>
        <p:xfrm>
          <a:off x="2202275" y="2616124"/>
          <a:ext cx="4425030" cy="240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06">
                  <a:extLst>
                    <a:ext uri="{9D8B030D-6E8A-4147-A177-3AD203B41FA5}">
                      <a16:colId xmlns:a16="http://schemas.microsoft.com/office/drawing/2014/main" val="1432817650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1622350186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4057979541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3077951958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3284492884"/>
                    </a:ext>
                  </a:extLst>
                </a:gridCol>
              </a:tblGrid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44018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57565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10644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65051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3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54045" y="198619"/>
                <a:ext cx="10392025" cy="8207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the set G = {1, −1,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−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an abelian group with respect to multiplication as a binary operation.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: Let us construct the composition table: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Associativity: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three elements a, b, c ∈ G, (a · b) · c = a · (b · c).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· (−1 · i)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· −i = −i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· −1) · i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−1 · i = −i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1 · (−1 · i) = (1 · −1) · i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with any other three elements of G the properties holds 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 of identity: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is the identity element in (G, ·) such that 1 · a = a = a · 1, ∀ a ∈ G.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1*1=1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-1*1= -1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i*1= 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-i*1= -i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54045" y="198619"/>
                <a:ext cx="10392025" cy="8207440"/>
              </a:xfrm>
              <a:prstGeom prst="rect">
                <a:avLst/>
              </a:prstGeom>
              <a:blipFill>
                <a:blip r:embed="rId2"/>
                <a:stretch>
                  <a:fillRect l="-938" t="-2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0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656" y="956026"/>
            <a:ext cx="1039202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 In Z we define </a:t>
            </a:r>
            <a:r>
              <a:rPr lang="en-US" alt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(a*b= a+b+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show it is an abelian.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holds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properties simultaneously –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Closure, Associative, Identity, inverse, commutative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5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755381" y="543781"/>
                <a:ext cx="10392025" cy="8207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the set G = {1, −1,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−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an abelian group with respect to multiplication as a binary operation.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 of inverse: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of  a* __= e =1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1* __ = 1,   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-1*__ = 1,   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i*__=1,   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-i*__= 1,   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above composition, it is clear that the algebraic structure (G, *) is </a:t>
                </a:r>
                <a:r>
                  <a:rPr lang="en-US" altLang="en-US" sz="2400" b="1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all the values are in </a:t>
                </a:r>
                <a:r>
                  <a:rPr lang="en-US" altLang="en-US" sz="2400" b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G = {1, −1, i, −i} 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55381" y="543781"/>
                <a:ext cx="10392025" cy="8207440"/>
              </a:xfrm>
              <a:prstGeom prst="rect">
                <a:avLst/>
              </a:prstGeom>
              <a:blipFill>
                <a:blip r:embed="rId2"/>
                <a:stretch>
                  <a:fillRect l="-938" t="-2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8D8320-56A7-49BE-9F88-8CBA806AA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75096"/>
              </p:ext>
            </p:extLst>
          </p:nvPr>
        </p:nvGraphicFramePr>
        <p:xfrm>
          <a:off x="5427676" y="2265027"/>
          <a:ext cx="4404225" cy="2382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1432817650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162235018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4057979541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077951958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284492884"/>
                    </a:ext>
                  </a:extLst>
                </a:gridCol>
              </a:tblGrid>
              <a:tr h="4764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44018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57565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10644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65051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3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755381" y="913114"/>
                <a:ext cx="10392025" cy="7468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the set G = {1, −1,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−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an abelian group with respect to multiplication as a binary operation.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Commutativity: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*b = b * a, ∀a, b ∈ G hold in G.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1*i=i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i*1=i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-i*i=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i* (-i)=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Commutative law is satisfied.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(G, *) is an abelian group.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55381" y="913114"/>
                <a:ext cx="10392025" cy="7468776"/>
              </a:xfrm>
              <a:prstGeom prst="rect">
                <a:avLst/>
              </a:prstGeom>
              <a:blipFill>
                <a:blip r:embed="rId2"/>
                <a:stretch>
                  <a:fillRect l="-938" t="-3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7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3378" y="787274"/>
                <a:ext cx="10392025" cy="74328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In Z we define </a:t>
                </a:r>
                <a:r>
                  <a:rPr lang="en-US" altLang="en-US" sz="24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(a*b= a+b+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show it is an abelian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five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properties simultaneously –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Closure, Associative, Identity, inverse, commutative</a:t>
                </a: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a*(b*c) = (a*b)*c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LHS= a*(b +c + 1)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a*x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a+x+1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a+b+c+1+1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RHS=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(a*b)*c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(a+ b+ 1)*c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 x*c =&gt;x+c+1 =&gt;a+ b+1+c+1  as </a:t>
                </a:r>
                <a:r>
                  <a:rPr lang="en-US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 and RHS both same it is associative</a:t>
                </a: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3378" y="787274"/>
                <a:ext cx="10392025" cy="7432804"/>
              </a:xfrm>
              <a:prstGeom prst="rect">
                <a:avLst/>
              </a:prstGeom>
              <a:blipFill>
                <a:blip r:embed="rId2"/>
                <a:stretch>
                  <a:fillRect l="-880" t="-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8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4322" y="829543"/>
            <a:ext cx="10392025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 In Z we define </a:t>
            </a:r>
            <a:r>
              <a:rPr lang="en-US" alt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(a*b= a+b+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show it is an abelian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(iii) Identity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is there a* e=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a*e=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+e + 1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e+ 1=0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= -1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identity element e= -1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4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57685" y="44204"/>
                <a:ext cx="10392025" cy="8943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Inverse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Z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2*__=1 (as per multiplication identity element is 1)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above condition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e</a:t>
                </a: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-1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 –a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Z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is satisfied the inverse property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Commutative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Z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b= b*a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a + b+1= b+ a+ 1 ∈ Z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is satisfied the commutative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57685" y="44204"/>
                <a:ext cx="10392025" cy="8943474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5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45656" y="502505"/>
                <a:ext cx="10392025" cy="50158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Let G be the set of all positive rational and  a*b is defined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(a*b=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G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it is an abelian.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find the value of x, from 3 *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An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five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properties simultaneously –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Closure, Associative, Identity, inverse, commutative</a:t>
                </a: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45656" y="502505"/>
                <a:ext cx="10392025" cy="5015860"/>
              </a:xfrm>
              <a:prstGeom prst="rect">
                <a:avLst/>
              </a:prstGeom>
              <a:blipFill>
                <a:blip r:embed="rId2"/>
                <a:stretch>
                  <a:fillRect l="-939" r="-4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0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3378" y="-269529"/>
                <a:ext cx="10392025" cy="91379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a*b=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 is satisfied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II)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a*(b*c) = (a*b)*c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LHS= a*(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𝒃𝒄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a*x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𝒂𝒙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𝒂𝒃𝒄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RHS=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(a*b)*c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 x*c =&gt;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𝒄𝒙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𝒂𝒃𝒄</m:t>
                        </m:r>
                      </m:num>
                      <m:den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 and RHS both same it is associative</a:t>
                </a: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3378" y="-269529"/>
                <a:ext cx="10392025" cy="9137951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44322" y="1076983"/>
                <a:ext cx="10392025" cy="58299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Identity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is there 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a*b=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a*e=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𝒂𝒆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e=7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= 7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Char char="Þ"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identity element e= 7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4322" y="1076983"/>
                <a:ext cx="10392025" cy="5829929"/>
              </a:xfrm>
              <a:prstGeom prst="rect">
                <a:avLst/>
              </a:prstGeom>
              <a:blipFill>
                <a:blip r:embed="rId2"/>
                <a:stretch>
                  <a:fillRect l="-938" t="-15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0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57685" y="-118083"/>
                <a:ext cx="10392025" cy="926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Inverse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a*b=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e</a:t>
                </a: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sSup>
                          <m:sSupPr>
                            <m:ctrlPr>
                              <a:rPr lang="en-US" alt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</a:t>
                </a: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G</a:t>
                </a: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  <a:buFont typeface="Symbol" panose="05050102010706020507" pitchFamily="18" charset="2"/>
                  <a:buChar char="Þ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is satisfied the inverse property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Commutative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Z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b= b*a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𝒂𝒃</m:t>
                        </m:r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lang="en-US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is satisfied the commutative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57685" y="-118083"/>
                <a:ext cx="10392025" cy="926805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58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1707</Words>
  <Application>Microsoft Office PowerPoint</Application>
  <PresentationFormat>Widescreen</PresentationFormat>
  <Paragraphs>441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       Discrete Mathematics BCSC 0010  Group Theory</vt:lpstr>
      <vt:lpstr>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 Module 2 Predicate logic</dc:title>
  <dc:creator>swati saxena</dc:creator>
  <cp:lastModifiedBy>Sambit Satpathy</cp:lastModifiedBy>
  <cp:revision>192</cp:revision>
  <dcterms:created xsi:type="dcterms:W3CDTF">2020-11-20T04:36:45Z</dcterms:created>
  <dcterms:modified xsi:type="dcterms:W3CDTF">2022-04-24T08:48:50Z</dcterms:modified>
</cp:coreProperties>
</file>