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9" r:id="rId3"/>
    <p:sldId id="339" r:id="rId4"/>
    <p:sldId id="320" r:id="rId5"/>
    <p:sldId id="321" r:id="rId6"/>
    <p:sldId id="340" r:id="rId7"/>
    <p:sldId id="318" r:id="rId8"/>
    <p:sldId id="341" r:id="rId9"/>
    <p:sldId id="350" r:id="rId10"/>
    <p:sldId id="342" r:id="rId11"/>
    <p:sldId id="343" r:id="rId12"/>
    <p:sldId id="345" r:id="rId13"/>
    <p:sldId id="344" r:id="rId14"/>
    <p:sldId id="346" r:id="rId15"/>
    <p:sldId id="347" r:id="rId16"/>
    <p:sldId id="348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7E-4A03-4917-95AB-1BC78B8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30ED-D7D6-4A78-8BAF-1F7F8C055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2ECA-66ED-4D80-8016-6760718F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6FA0-C6AE-4C75-ADBE-203989E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C60E-263D-4224-904E-D67B5A4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92B-FD26-4F46-8BBC-D8CC159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0249-CE51-46AC-8405-D0BEEBDE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1D32-6517-4AEF-A3DB-E5371DC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75E-4C35-4870-99C0-9058CDF2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911-727A-493E-8873-88034F76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D0DB7-5F34-49D0-A29D-0F190D6E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18E9-8AAA-427F-ACAA-1400CC4F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D709-8C8E-481F-A17A-2F81DB1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FFEF-F803-478B-8A15-E6DF206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C440-A66C-42F8-B90A-2DEE9A1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711C-0819-40C2-A3F9-28710875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159-5EB2-4E6D-965D-86E67E6C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F2F1-2E43-4F4B-81D8-D232488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528B-FB4D-41FF-935A-66BDB5A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3EFE-50D6-46C0-B40F-97F8D3A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868B-8900-4661-80BA-3E75CD8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80D3-4867-4B98-98B9-152BCBFA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369C-828B-4330-B0E7-0CB8403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BD38-62FC-4B20-A008-06F343E6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C42F-8AB5-4FDD-8F90-672A7D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64B-4003-4DDF-8630-8ECCB9B3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B5C-23C4-4E1E-A276-53CAE09F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92DF6-B333-4669-8F55-E825BA4D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48A5-17D0-48E9-BAB9-E04035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D3A7-5BE4-4648-A0B0-9D06482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3963-2EBE-4CF4-9530-47461295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5A5-F3F3-4EA7-91E7-BECFC888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762B-A98C-4834-863B-B66FAC98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8813-8B67-4E25-A4E6-BD086F3A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416E-E8F1-46C3-BE59-A20160FA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A6D-678E-4388-8101-03027A8C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08E5-A8C5-4BAE-BFB0-E3B6A54F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AF36-83D5-4D07-B51B-00166F6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F48C-F87E-431E-9595-B8933BAC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040-1474-4EF9-9747-820A3660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4DB1-5796-445F-8DCB-CE303BF0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6CAD-06B0-4658-9959-08A60C2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99A4-1781-4393-A73E-D354762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523E-C442-4222-8CA1-134A786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51E-4291-46D9-B1C4-65244F6A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4370-02AA-4419-9C9D-7170A13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600-AA9F-4670-8CAD-4964CBFD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CDD5-7508-4DC9-BCD2-88977F7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20A1-4E10-4BE2-91F7-EADB750D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56D5-3E9F-4978-B466-05D367C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3902-FE7C-4A1B-ADE1-652AEA40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4DF3-E8CC-40C3-8F18-F7C4506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055-8DD1-4D62-A8CE-A1DC8BC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9586-F385-46AB-A677-0641C801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B595-3B8F-46A6-8FEF-14FB6D3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6BED-5A99-4BFF-9D40-2495F12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C86D-9FA5-4D63-814A-2656F9FE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47C3-90C6-4725-98C7-DF1D84C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F8D7D-8398-45D8-BF47-18C59A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CDCD-D2B0-44FC-8D5E-B197C938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DE8-4252-4716-A288-C9398E75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5B40-58F3-4C13-9860-ED67BEB2D0B4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2DC7-F657-479C-BA6F-2417FD3C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DFB2-F2D1-460A-8E30-EFE88826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01DD-29DC-446A-A47C-0D3A13B1AECD}"/>
              </a:ext>
            </a:extLst>
          </p:cNvPr>
          <p:cNvSpPr/>
          <p:nvPr userDrawn="1"/>
        </p:nvSpPr>
        <p:spPr>
          <a:xfrm>
            <a:off x="10577147" y="17584"/>
            <a:ext cx="1597269" cy="88802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Subgroup, some other question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20427" y="681921"/>
                <a:ext cx="10392025" cy="5955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Associative,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a, b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IN" alt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</a:t>
                </a:r>
                <a:r>
                  <a:rPr kumimoji="0" lang="en-US" altLang="en-US" sz="1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</a:t>
                </a:r>
                <a:r>
                  <a:rPr lang="en-US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endParaRPr kumimoji="0" lang="en-US" altLang="en-US" sz="2400" b="1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LHS=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kumimoji="0" lang="en-US" altLang="en-US" sz="1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kumimoji="0" lang="en-US" altLang="en-US" sz="1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RHS=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</a:t>
                </a:r>
                <a:r>
                  <a:rPr lang="en-US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</a:t>
                </a:r>
                <a:r>
                  <a:rPr lang="en-US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=&gt;0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Identity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“0” is the identity element can see from table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20427" y="681921"/>
                <a:ext cx="10392025" cy="5955476"/>
              </a:xfrm>
              <a:prstGeom prst="rect">
                <a:avLst/>
              </a:prstGeom>
              <a:blipFill>
                <a:blip r:embed="rId2"/>
                <a:stretch>
                  <a:fillRect l="-938" t="-11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85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EA2A3-BC91-425F-A952-5C3803FB8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953171"/>
              </p:ext>
            </p:extLst>
          </p:nvPr>
        </p:nvGraphicFramePr>
        <p:xfrm>
          <a:off x="588662" y="1286043"/>
          <a:ext cx="4292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916907086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122539727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1561824024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997585464"/>
                    </a:ext>
                  </a:extLst>
                </a:gridCol>
              </a:tblGrid>
              <a:tr h="36417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00944"/>
                  </a:ext>
                </a:extLst>
              </a:tr>
              <a:tr h="34010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16783"/>
                  </a:ext>
                </a:extLst>
              </a:tr>
              <a:tr h="34010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26939"/>
                  </a:ext>
                </a:extLst>
              </a:tr>
              <a:tr h="34010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651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4864DB-7BDA-4795-A0D1-8D06F9EA2F25}"/>
              </a:ext>
            </a:extLst>
          </p:cNvPr>
          <p:cNvSpPr txBox="1"/>
          <p:nvPr/>
        </p:nvSpPr>
        <p:spPr>
          <a:xfrm>
            <a:off x="588662" y="6679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 Inverse</a:t>
            </a:r>
          </a:p>
        </p:txBody>
      </p:sp>
    </p:spTree>
    <p:extLst>
      <p:ext uri="{BB962C8B-B14F-4D97-AF65-F5344CB8AC3E}">
        <p14:creationId xmlns:p14="http://schemas.microsoft.com/office/powerpoint/2010/main" val="81112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30956" y="281467"/>
                <a:ext cx="10392025" cy="7679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Homomorphism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(G, ∗) and (G′, *) be two groups and f be a mapping from G into G′.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for a, b ∈ G,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</a:t>
                </a: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a∗b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f(a)*f(b),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 is called homomorphism G into G′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sz="16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G be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additive group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integers and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′ be the multiplicative group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mapping f : G → G ′ given by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group homomorphism of G into G ′ 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x, y ∈ G ⇒ x + y ∈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′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G ′ 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∴ f(x +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f(x) * f(y).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f is a homomorphism of G into G ′ 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30956" y="281467"/>
                <a:ext cx="10392025" cy="7679025"/>
              </a:xfrm>
              <a:prstGeom prst="rect">
                <a:avLst/>
              </a:prstGeom>
              <a:blipFill>
                <a:blip r:embed="rId2"/>
                <a:stretch>
                  <a:fillRect l="-938" t="-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8142D8-5BCE-440B-8CF1-8F6CD227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79" y="1489686"/>
            <a:ext cx="3349196" cy="22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9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47135" y="308708"/>
                <a:ext cx="10392025" cy="7063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0" lang="en-US" altLang="en-US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omorphism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(G, ∗) and (G ′ , *) be two groups and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be a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one-one mapping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onto G ′ 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for a, b ∈ G, f(a ∗ b) = f(a) * f(b), then f is said to be an isomorphism from G onto G ′ 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function F from set X to Y is one to one if no two elements in A are mapped to same element of Y)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group of positive real numbers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multiplication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′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group of all real numbers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addition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mapping f : G → G ′ given by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Show that f is an isomorphism.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47135" y="308708"/>
                <a:ext cx="10392025" cy="7063472"/>
              </a:xfrm>
              <a:prstGeom prst="rect">
                <a:avLst/>
              </a:prstGeom>
              <a:blipFill>
                <a:blip r:embed="rId2"/>
                <a:stretch>
                  <a:fillRect l="-939" t="-864" r="-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D918036-6418-4124-A1C4-295451B6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185" y="485136"/>
            <a:ext cx="1609080" cy="16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72994" y="533192"/>
                <a:ext cx="10392025" cy="5955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0" lang="en-US" altLang="en-US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omorphism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f(x) = log10 x.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 ∈ G ⇒ ab ∈ G.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f(a), f(b) ∈ G ′ 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∴ f(ab)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f(a) + f(b).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f is a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homomorphism from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into G ′ 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x1, x2 ∈ G and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⇒ 2.303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2.303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f is one-one. 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2994" y="533192"/>
                <a:ext cx="10392025" cy="5955476"/>
              </a:xfrm>
              <a:prstGeom prst="rect">
                <a:avLst/>
              </a:prstGeom>
              <a:blipFill>
                <a:blip r:embed="rId2"/>
                <a:stretch>
                  <a:fillRect l="-880" t="-1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1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707" y="521533"/>
            <a:ext cx="1039202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62B11-E7A2-43A9-829F-BB213FB27482}"/>
              </a:ext>
            </a:extLst>
          </p:cNvPr>
          <p:cNvGrpSpPr/>
          <p:nvPr/>
        </p:nvGrpSpPr>
        <p:grpSpPr>
          <a:xfrm>
            <a:off x="2757617" y="1025937"/>
            <a:ext cx="3843592" cy="1843399"/>
            <a:chOff x="7502612" y="1267731"/>
            <a:chExt cx="3843592" cy="1843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3582B0-75FF-4E52-8F38-DDC23DD1CC21}"/>
                </a:ext>
              </a:extLst>
            </p:cNvPr>
            <p:cNvGrpSpPr/>
            <p:nvPr/>
          </p:nvGrpSpPr>
          <p:grpSpPr>
            <a:xfrm>
              <a:off x="7502612" y="1267731"/>
              <a:ext cx="1888524" cy="1843399"/>
              <a:chOff x="7502612" y="1267731"/>
              <a:chExt cx="1888524" cy="184339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C5F73BA-6751-47A5-B284-6A4A77DA5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02612" y="1267731"/>
                <a:ext cx="1609080" cy="160908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C6CE5-2B60-4C86-844C-449F90DE20B9}"/>
                  </a:ext>
                </a:extLst>
              </p:cNvPr>
              <p:cNvSpPr txBox="1"/>
              <p:nvPr/>
            </p:nvSpPr>
            <p:spPr>
              <a:xfrm>
                <a:off x="8657968" y="2741798"/>
                <a:ext cx="733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537BB-BF4B-41C5-A777-ACDFB64A718A}"/>
                </a:ext>
              </a:extLst>
            </p:cNvPr>
            <p:cNvSpPr txBox="1"/>
            <p:nvPr/>
          </p:nvSpPr>
          <p:spPr>
            <a:xfrm>
              <a:off x="9566831" y="1540475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dirty="0"/>
                <a:t>ONE TO ONE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FB364A-698B-4AD5-9152-2BB2AB8777BA}"/>
              </a:ext>
            </a:extLst>
          </p:cNvPr>
          <p:cNvGrpSpPr/>
          <p:nvPr/>
        </p:nvGrpSpPr>
        <p:grpSpPr>
          <a:xfrm>
            <a:off x="2679361" y="3139421"/>
            <a:ext cx="4506089" cy="1563700"/>
            <a:chOff x="7061891" y="3324313"/>
            <a:chExt cx="4506089" cy="15637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AB5E55-2478-4143-A280-AD09B1320A80}"/>
                </a:ext>
              </a:extLst>
            </p:cNvPr>
            <p:cNvSpPr txBox="1"/>
            <p:nvPr/>
          </p:nvSpPr>
          <p:spPr>
            <a:xfrm>
              <a:off x="9611484" y="3800489"/>
              <a:ext cx="195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NOT ONE TO ONE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5235C2-FB89-4DAA-AEAD-66E8C54D1838}"/>
                </a:ext>
              </a:extLst>
            </p:cNvPr>
            <p:cNvGrpSpPr/>
            <p:nvPr/>
          </p:nvGrpSpPr>
          <p:grpSpPr>
            <a:xfrm>
              <a:off x="7061891" y="3347537"/>
              <a:ext cx="873211" cy="1540476"/>
              <a:chOff x="7061891" y="3347537"/>
              <a:chExt cx="873211" cy="15404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905AA4-0BC2-4961-B279-0CCE787ED355}"/>
                  </a:ext>
                </a:extLst>
              </p:cNvPr>
              <p:cNvSpPr/>
              <p:nvPr/>
            </p:nvSpPr>
            <p:spPr>
              <a:xfrm>
                <a:off x="7061891" y="3347537"/>
                <a:ext cx="873211" cy="1540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4AE7D-3640-4425-A871-8121887F57CC}"/>
                  </a:ext>
                </a:extLst>
              </p:cNvPr>
              <p:cNvSpPr txBox="1"/>
              <p:nvPr/>
            </p:nvSpPr>
            <p:spPr>
              <a:xfrm>
                <a:off x="7333736" y="3632886"/>
                <a:ext cx="337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</a:t>
                </a:r>
              </a:p>
              <a:p>
                <a:r>
                  <a:rPr lang="en-IN" dirty="0"/>
                  <a:t>2</a:t>
                </a:r>
              </a:p>
              <a:p>
                <a:r>
                  <a:rPr lang="en-IN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1A5885-D91F-457A-8110-6B087616E436}"/>
                </a:ext>
              </a:extLst>
            </p:cNvPr>
            <p:cNvGrpSpPr/>
            <p:nvPr/>
          </p:nvGrpSpPr>
          <p:grpSpPr>
            <a:xfrm>
              <a:off x="8380968" y="3324313"/>
              <a:ext cx="873211" cy="1540476"/>
              <a:chOff x="7061891" y="3347537"/>
              <a:chExt cx="873211" cy="154047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182165-D013-404F-AE4F-0D7094502E3E}"/>
                  </a:ext>
                </a:extLst>
              </p:cNvPr>
              <p:cNvSpPr/>
              <p:nvPr/>
            </p:nvSpPr>
            <p:spPr>
              <a:xfrm>
                <a:off x="7061891" y="3347537"/>
                <a:ext cx="873211" cy="1540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8A42CC-EDC0-4A52-9950-F45A767B015D}"/>
                  </a:ext>
                </a:extLst>
              </p:cNvPr>
              <p:cNvSpPr txBox="1"/>
              <p:nvPr/>
            </p:nvSpPr>
            <p:spPr>
              <a:xfrm>
                <a:off x="7333736" y="3632886"/>
                <a:ext cx="337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  <a:p>
                <a:r>
                  <a:rPr lang="en-IN" dirty="0"/>
                  <a:t>B</a:t>
                </a:r>
              </a:p>
              <a:p>
                <a:r>
                  <a:rPr lang="en-IN" dirty="0"/>
                  <a:t>C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E0DF66-8A13-417C-9831-B3DB89DB5C40}"/>
                </a:ext>
              </a:extLst>
            </p:cNvPr>
            <p:cNvCxnSpPr/>
            <p:nvPr/>
          </p:nvCxnSpPr>
          <p:spPr>
            <a:xfrm>
              <a:off x="7595286" y="3789405"/>
              <a:ext cx="10575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3BFE3B-7799-4624-BA48-81FFAE82795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671488" y="3875759"/>
              <a:ext cx="986480" cy="218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95737C-C594-41FB-8E3A-9CBDF0FC8122}"/>
                </a:ext>
              </a:extLst>
            </p:cNvPr>
            <p:cNvCxnSpPr/>
            <p:nvPr/>
          </p:nvCxnSpPr>
          <p:spPr>
            <a:xfrm>
              <a:off x="7671488" y="4374291"/>
              <a:ext cx="10575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7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22157" y="528689"/>
                <a:ext cx="10392025" cy="6694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Let G= {1, -1} be a multiplicative group. Then the Map is an isomorphic or not from Z (additive group) to G, for all X1, X2 </a:t>
                </a:r>
                <a14:m>
                  <m:oMath xmlns:m="http://schemas.openxmlformats.org/officeDocument/2006/math">
                    <m:r>
                      <a:rPr kumimoji="0" lang="en-US" altLang="en-US" sz="2400" b="1" i="1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IN" altLang="en-US" sz="2400" b="1" i="1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(z, +)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(G, *): f(x)= 1 if x is even, -1 if x is odd.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Z= {----  -2, -1, 0, 1, 2-------}</a:t>
                </a: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 is not isomorphic</a:t>
                </a: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22157" y="528689"/>
                <a:ext cx="10392025" cy="6694140"/>
              </a:xfrm>
              <a:prstGeom prst="rect">
                <a:avLst/>
              </a:prstGeom>
              <a:blipFill>
                <a:blip r:embed="rId2"/>
                <a:stretch>
                  <a:fillRect l="-880" t="-9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62B11-E7A2-43A9-829F-BB213FB27482}"/>
              </a:ext>
            </a:extLst>
          </p:cNvPr>
          <p:cNvGrpSpPr/>
          <p:nvPr/>
        </p:nvGrpSpPr>
        <p:grpSpPr>
          <a:xfrm>
            <a:off x="7551347" y="1623588"/>
            <a:ext cx="3843592" cy="1843399"/>
            <a:chOff x="7502612" y="1267731"/>
            <a:chExt cx="3843592" cy="1843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3582B0-75FF-4E52-8F38-DDC23DD1CC21}"/>
                </a:ext>
              </a:extLst>
            </p:cNvPr>
            <p:cNvGrpSpPr/>
            <p:nvPr/>
          </p:nvGrpSpPr>
          <p:grpSpPr>
            <a:xfrm>
              <a:off x="7502612" y="1267731"/>
              <a:ext cx="1888524" cy="1843399"/>
              <a:chOff x="7502612" y="1267731"/>
              <a:chExt cx="1888524" cy="184339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C5F73BA-6751-47A5-B284-6A4A77DA5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2612" y="1267731"/>
                <a:ext cx="1609080" cy="160908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C6CE5-2B60-4C86-844C-449F90DE20B9}"/>
                  </a:ext>
                </a:extLst>
              </p:cNvPr>
              <p:cNvSpPr txBox="1"/>
              <p:nvPr/>
            </p:nvSpPr>
            <p:spPr>
              <a:xfrm>
                <a:off x="8657968" y="2741798"/>
                <a:ext cx="733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537BB-BF4B-41C5-A777-ACDFB64A718A}"/>
                </a:ext>
              </a:extLst>
            </p:cNvPr>
            <p:cNvSpPr txBox="1"/>
            <p:nvPr/>
          </p:nvSpPr>
          <p:spPr>
            <a:xfrm>
              <a:off x="9566831" y="1540475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dirty="0"/>
                <a:t>ONE TO ONE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FB364A-698B-4AD5-9152-2BB2AB8777BA}"/>
              </a:ext>
            </a:extLst>
          </p:cNvPr>
          <p:cNvGrpSpPr/>
          <p:nvPr/>
        </p:nvGrpSpPr>
        <p:grpSpPr>
          <a:xfrm>
            <a:off x="7186826" y="3818461"/>
            <a:ext cx="4506089" cy="1563700"/>
            <a:chOff x="7061891" y="3324313"/>
            <a:chExt cx="4506089" cy="15637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AB5E55-2478-4143-A280-AD09B1320A80}"/>
                </a:ext>
              </a:extLst>
            </p:cNvPr>
            <p:cNvSpPr txBox="1"/>
            <p:nvPr/>
          </p:nvSpPr>
          <p:spPr>
            <a:xfrm>
              <a:off x="9611484" y="3800489"/>
              <a:ext cx="195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NOT ONE TO ONE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5235C2-FB89-4DAA-AEAD-66E8C54D1838}"/>
                </a:ext>
              </a:extLst>
            </p:cNvPr>
            <p:cNvGrpSpPr/>
            <p:nvPr/>
          </p:nvGrpSpPr>
          <p:grpSpPr>
            <a:xfrm>
              <a:off x="7061891" y="3347537"/>
              <a:ext cx="873211" cy="1540476"/>
              <a:chOff x="7061891" y="3347537"/>
              <a:chExt cx="873211" cy="15404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905AA4-0BC2-4961-B279-0CCE787ED355}"/>
                  </a:ext>
                </a:extLst>
              </p:cNvPr>
              <p:cNvSpPr/>
              <p:nvPr/>
            </p:nvSpPr>
            <p:spPr>
              <a:xfrm>
                <a:off x="7061891" y="3347537"/>
                <a:ext cx="873211" cy="1540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4AE7D-3640-4425-A871-8121887F57CC}"/>
                  </a:ext>
                </a:extLst>
              </p:cNvPr>
              <p:cNvSpPr txBox="1"/>
              <p:nvPr/>
            </p:nvSpPr>
            <p:spPr>
              <a:xfrm>
                <a:off x="7333736" y="3632886"/>
                <a:ext cx="337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</a:t>
                </a:r>
              </a:p>
              <a:p>
                <a:r>
                  <a:rPr lang="en-IN" dirty="0"/>
                  <a:t>2</a:t>
                </a:r>
              </a:p>
              <a:p>
                <a:r>
                  <a:rPr lang="en-IN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1A5885-D91F-457A-8110-6B087616E436}"/>
                </a:ext>
              </a:extLst>
            </p:cNvPr>
            <p:cNvGrpSpPr/>
            <p:nvPr/>
          </p:nvGrpSpPr>
          <p:grpSpPr>
            <a:xfrm>
              <a:off x="8380968" y="3324313"/>
              <a:ext cx="873211" cy="1540476"/>
              <a:chOff x="7061891" y="3347537"/>
              <a:chExt cx="873211" cy="154047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182165-D013-404F-AE4F-0D7094502E3E}"/>
                  </a:ext>
                </a:extLst>
              </p:cNvPr>
              <p:cNvSpPr/>
              <p:nvPr/>
            </p:nvSpPr>
            <p:spPr>
              <a:xfrm>
                <a:off x="7061891" y="3347537"/>
                <a:ext cx="873211" cy="1540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8A42CC-EDC0-4A52-9950-F45A767B015D}"/>
                  </a:ext>
                </a:extLst>
              </p:cNvPr>
              <p:cNvSpPr txBox="1"/>
              <p:nvPr/>
            </p:nvSpPr>
            <p:spPr>
              <a:xfrm>
                <a:off x="7333736" y="3632886"/>
                <a:ext cx="337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  <a:p>
                <a:r>
                  <a:rPr lang="en-IN" dirty="0"/>
                  <a:t>B</a:t>
                </a:r>
              </a:p>
              <a:p>
                <a:r>
                  <a:rPr lang="en-IN" dirty="0"/>
                  <a:t>C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E0DF66-8A13-417C-9831-B3DB89DB5C40}"/>
                </a:ext>
              </a:extLst>
            </p:cNvPr>
            <p:cNvCxnSpPr/>
            <p:nvPr/>
          </p:nvCxnSpPr>
          <p:spPr>
            <a:xfrm>
              <a:off x="7595286" y="3789405"/>
              <a:ext cx="10575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3BFE3B-7799-4624-BA48-81FFAE82795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671488" y="3875759"/>
              <a:ext cx="986480" cy="218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95737C-C594-41FB-8E3A-9CBDF0FC8122}"/>
                </a:ext>
              </a:extLst>
            </p:cNvPr>
            <p:cNvCxnSpPr/>
            <p:nvPr/>
          </p:nvCxnSpPr>
          <p:spPr>
            <a:xfrm>
              <a:off x="7671488" y="4374291"/>
              <a:ext cx="10575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73F77C-6BA9-4100-B12A-92799992E2C5}"/>
              </a:ext>
            </a:extLst>
          </p:cNvPr>
          <p:cNvGrpSpPr/>
          <p:nvPr/>
        </p:nvGrpSpPr>
        <p:grpSpPr>
          <a:xfrm>
            <a:off x="341121" y="2889200"/>
            <a:ext cx="4296534" cy="1973118"/>
            <a:chOff x="320783" y="3534418"/>
            <a:chExt cx="4296534" cy="19731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909ABB-7694-4035-BCF0-4925ABFD0733}"/>
                </a:ext>
              </a:extLst>
            </p:cNvPr>
            <p:cNvGrpSpPr/>
            <p:nvPr/>
          </p:nvGrpSpPr>
          <p:grpSpPr>
            <a:xfrm>
              <a:off x="320783" y="3534418"/>
              <a:ext cx="4296534" cy="1973118"/>
              <a:chOff x="7061891" y="3079441"/>
              <a:chExt cx="4296534" cy="197311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F8B2B3-576B-4688-B60F-A8DD70B192E7}"/>
                  </a:ext>
                </a:extLst>
              </p:cNvPr>
              <p:cNvSpPr txBox="1"/>
              <p:nvPr/>
            </p:nvSpPr>
            <p:spPr>
              <a:xfrm>
                <a:off x="9401929" y="3800243"/>
                <a:ext cx="1956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NOT ONE TO ONE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2E466A9-22C4-4F38-9CFE-3B571D4ABC44}"/>
                  </a:ext>
                </a:extLst>
              </p:cNvPr>
              <p:cNvGrpSpPr/>
              <p:nvPr/>
            </p:nvGrpSpPr>
            <p:grpSpPr>
              <a:xfrm>
                <a:off x="7061891" y="3079441"/>
                <a:ext cx="873211" cy="1973118"/>
                <a:chOff x="7061891" y="3079441"/>
                <a:chExt cx="873211" cy="197311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5A31FE0-7931-449A-BA9A-0EDD8AADF826}"/>
                    </a:ext>
                  </a:extLst>
                </p:cNvPr>
                <p:cNvSpPr/>
                <p:nvPr/>
              </p:nvSpPr>
              <p:spPr>
                <a:xfrm>
                  <a:off x="7061891" y="3079441"/>
                  <a:ext cx="873211" cy="18085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6490BD-5F62-4031-ABB8-0FDA0BBA970C}"/>
                    </a:ext>
                  </a:extLst>
                </p:cNvPr>
                <p:cNvSpPr txBox="1"/>
                <p:nvPr/>
              </p:nvSpPr>
              <p:spPr>
                <a:xfrm>
                  <a:off x="7230259" y="3298233"/>
                  <a:ext cx="675007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   0</a:t>
                  </a:r>
                </a:p>
                <a:p>
                  <a:r>
                    <a:rPr lang="en-IN" dirty="0"/>
                    <a:t>-1,1</a:t>
                  </a:r>
                </a:p>
                <a:p>
                  <a:r>
                    <a:rPr lang="en-IN" dirty="0"/>
                    <a:t>-2, 2</a:t>
                  </a:r>
                </a:p>
                <a:p>
                  <a:r>
                    <a:rPr lang="en-IN" dirty="0"/>
                    <a:t>-3,3</a:t>
                  </a:r>
                </a:p>
                <a:p>
                  <a:r>
                    <a:rPr lang="en-IN" dirty="0"/>
                    <a:t>-4,4</a:t>
                  </a:r>
                </a:p>
                <a:p>
                  <a:endParaRPr lang="en-IN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984208-5426-47BB-9AD7-DDA7F3433FEF}"/>
                  </a:ext>
                </a:extLst>
              </p:cNvPr>
              <p:cNvGrpSpPr/>
              <p:nvPr/>
            </p:nvGrpSpPr>
            <p:grpSpPr>
              <a:xfrm>
                <a:off x="8380968" y="3324313"/>
                <a:ext cx="873211" cy="1540476"/>
                <a:chOff x="7061891" y="3347537"/>
                <a:chExt cx="873211" cy="154047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F63AC21-7BEF-47AD-8B52-1354CEDCB29D}"/>
                    </a:ext>
                  </a:extLst>
                </p:cNvPr>
                <p:cNvSpPr/>
                <p:nvPr/>
              </p:nvSpPr>
              <p:spPr>
                <a:xfrm>
                  <a:off x="7061891" y="3347537"/>
                  <a:ext cx="873211" cy="15404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1FEC62-5B20-4D4C-AE5A-80847D4988BD}"/>
                    </a:ext>
                  </a:extLst>
                </p:cNvPr>
                <p:cNvSpPr txBox="1"/>
                <p:nvPr/>
              </p:nvSpPr>
              <p:spPr>
                <a:xfrm>
                  <a:off x="7333735" y="3632886"/>
                  <a:ext cx="41136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 1</a:t>
                  </a:r>
                </a:p>
                <a:p>
                  <a:endParaRPr lang="en-IN" dirty="0"/>
                </a:p>
                <a:p>
                  <a:r>
                    <a:rPr lang="en-IN" dirty="0"/>
                    <a:t>-1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4FCD70-6266-494A-B688-E043D9BB1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4203" y="3800489"/>
                <a:ext cx="1062840" cy="4977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CD35E5-C5D9-43FA-B940-1BDA3AAA5C0B}"/>
                </a:ext>
              </a:extLst>
            </p:cNvPr>
            <p:cNvCxnSpPr>
              <a:cxnSpLocks/>
            </p:cNvCxnSpPr>
            <p:nvPr/>
          </p:nvCxnSpPr>
          <p:spPr>
            <a:xfrm>
              <a:off x="918865" y="4781110"/>
              <a:ext cx="1095717" cy="402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281BBB8-90DF-40B2-BCCF-00B92CDBB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194" y="4268243"/>
              <a:ext cx="1011388" cy="234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576B9C-F945-4284-9344-17F246D3F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788" y="4253141"/>
              <a:ext cx="1146147" cy="776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84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72652"/>
                <a:ext cx="10392025" cy="9648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Let G= {1, -1} be a 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group. Then the Map is an isomorphic or not from Z (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additive 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group) to G, for all X1, X2 </a:t>
                </a:r>
                <a14:m>
                  <m:oMath xmlns:m="http://schemas.openxmlformats.org/officeDocument/2006/math">
                    <m:r>
                      <a:rPr kumimoji="0" lang="en-US" altLang="en-US" sz="2400" b="1" i="1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IN" altLang="en-US" sz="2400" b="1" i="1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(z, +)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(G, *): f(x)= 1 if x is even, -1 if x is odd.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Z= {----  -2, -1, 0, 1, 2-------}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romanLcParenBoth"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x1, x2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are even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(x1+x2)=1= 1*1= f(x1)*f(x2)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When x1, x2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are odd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(x1+x2)=1= (-1)*(-1)= f(x1)*f(x2)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romanLcParenBoth"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x1 is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x2 is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odd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(x1+x2)= -1= 1*(-1)= f(x1)*f(x2)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romanLcParenBoth"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x1 is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x2 is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</a:t>
                </a:r>
                <a:r>
                  <a:rPr kumimoji="0" lang="en-US" altLang="en-US" sz="2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(x1+x2)= -1= (-1)*1= f(x1)*f(x2)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72652"/>
                <a:ext cx="10392025" cy="9648795"/>
              </a:xfrm>
              <a:prstGeom prst="rect">
                <a:avLst/>
              </a:prstGeom>
              <a:blipFill>
                <a:blip r:embed="rId2"/>
                <a:stretch>
                  <a:fillRect l="-880" t="-5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6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45656" y="-1259965"/>
                <a:ext cx="10392025" cy="854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(G, *) be a group and H is a subset of G.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(H, *) is said to be subgroup of G if (H, *) is also group by itself.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Exp:  Let </a:t>
                </a:r>
                <a:r>
                  <a:rPr lang="nn-NO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{1, −1, i, −i} is a multiplicative group  and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= {1, −1}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H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G, Then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subgroup of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Closure, (ii)Associative, (iii) Identity, (iv) inverse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it has seen that all values of (H,*), in 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{1, −1}. So that it is closure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associative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1*(1*(-1)),  (1*1)*(-1) both values are same and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{1, −1}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45656" y="-1259965"/>
                <a:ext cx="10392025" cy="854080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C476E-3CEB-4596-A9A0-28FDD4FA5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266287"/>
              </p:ext>
            </p:extLst>
          </p:nvPr>
        </p:nvGraphicFramePr>
        <p:xfrm>
          <a:off x="1747107" y="3191551"/>
          <a:ext cx="3343877" cy="131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69">
                  <a:extLst>
                    <a:ext uri="{9D8B030D-6E8A-4147-A177-3AD203B41FA5}">
                      <a16:colId xmlns:a16="http://schemas.microsoft.com/office/drawing/2014/main" val="3347958742"/>
                    </a:ext>
                  </a:extLst>
                </a:gridCol>
                <a:gridCol w="1206329">
                  <a:extLst>
                    <a:ext uri="{9D8B030D-6E8A-4147-A177-3AD203B41FA5}">
                      <a16:colId xmlns:a16="http://schemas.microsoft.com/office/drawing/2014/main" val="393537040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val="1754239037"/>
                    </a:ext>
                  </a:extLst>
                </a:gridCol>
              </a:tblGrid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6419"/>
                  </a:ext>
                </a:extLst>
              </a:tr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4253"/>
                  </a:ext>
                </a:extLst>
              </a:tr>
              <a:tr h="58258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ar-AE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9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Subgroup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655" y="983479"/>
            <a:ext cx="1039202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(G, *) be a group and H is a subset of 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(H, *) is said to be subgroup of G if (H, *) is also group by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(iii) Identity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it has seen the identity element is “1”.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Inverse element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1, the inverse element is (1)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-1, the inverse element is (-1)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C476E-3CEB-4596-A9A0-28FDD4FA5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388679"/>
              </p:ext>
            </p:extLst>
          </p:nvPr>
        </p:nvGraphicFramePr>
        <p:xfrm>
          <a:off x="2397791" y="2771947"/>
          <a:ext cx="3343877" cy="131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69">
                  <a:extLst>
                    <a:ext uri="{9D8B030D-6E8A-4147-A177-3AD203B41FA5}">
                      <a16:colId xmlns:a16="http://schemas.microsoft.com/office/drawing/2014/main" val="3347958742"/>
                    </a:ext>
                  </a:extLst>
                </a:gridCol>
                <a:gridCol w="1206329">
                  <a:extLst>
                    <a:ext uri="{9D8B030D-6E8A-4147-A177-3AD203B41FA5}">
                      <a16:colId xmlns:a16="http://schemas.microsoft.com/office/drawing/2014/main" val="393537040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val="1754239037"/>
                    </a:ext>
                  </a:extLst>
                </a:gridCol>
              </a:tblGrid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6419"/>
                  </a:ext>
                </a:extLst>
              </a:tr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4253"/>
                  </a:ext>
                </a:extLst>
              </a:tr>
              <a:tr h="58258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ar-AE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9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2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13335" y="391193"/>
                <a:ext cx="10392025" cy="3739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an Element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Let (G, ∗) be a group and a ∈ G, then the least positive integer n if it exists such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order of a ∈ G.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of an element a ∈ G is be denoted by O(a).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{1, −1, i, −i} is a group with respect to multiplication.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is the identity in G.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13335" y="391193"/>
                <a:ext cx="10392025" cy="3739485"/>
              </a:xfrm>
              <a:prstGeom prst="rect">
                <a:avLst/>
              </a:prstGeom>
              <a:blipFill>
                <a:blip r:embed="rId2"/>
                <a:stretch>
                  <a:fillRect l="-880" t="-19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D5369-FDF6-4CB8-B920-BF7BADAB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92225"/>
              </p:ext>
            </p:extLst>
          </p:nvPr>
        </p:nvGraphicFramePr>
        <p:xfrm>
          <a:off x="3449594" y="4066317"/>
          <a:ext cx="4425030" cy="240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06">
                  <a:extLst>
                    <a:ext uri="{9D8B030D-6E8A-4147-A177-3AD203B41FA5}">
                      <a16:colId xmlns:a16="http://schemas.microsoft.com/office/drawing/2014/main" val="4075951302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2714315659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1453260966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2365189705"/>
                    </a:ext>
                  </a:extLst>
                </a:gridCol>
                <a:gridCol w="885006">
                  <a:extLst>
                    <a:ext uri="{9D8B030D-6E8A-4147-A177-3AD203B41FA5}">
                      <a16:colId xmlns:a16="http://schemas.microsoft.com/office/drawing/2014/main" val="1403196007"/>
                    </a:ext>
                  </a:extLst>
                </a:gridCol>
              </a:tblGrid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6738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22682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53743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47797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6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83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44322" y="812872"/>
                <a:ext cx="10392025" cy="6358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G = {1, −1, i, −i} is a group with respect to multiplication. 1 is the identity in G.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order of a ∈ G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1--------=&gt;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O(1) =1.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1--------=&gt;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O(-1) =2.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=1 --------=&gt;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O(i) =4.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=1 --------=&gt;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O(-i) =4.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4322" y="812872"/>
                <a:ext cx="10392025" cy="6358151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489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Types of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47948" y="599736"/>
                <a:ext cx="10392025" cy="52168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Every group G of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greater than 1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at least two subgroup which are :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(itself)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{e}, the identity element alone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is only two groups than known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improper or trival subgroup</a:t>
                </a:r>
                <a:endParaRPr lang="en-US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subgroup other than this is known as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 subgroup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nn-NO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{1, −1, i, −i} is a multiplicative group  and</a:t>
                </a: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= {1}, H1 = {1, −1}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H, H1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G, Then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subgroup of </a:t>
                </a:r>
                <a:r>
                  <a:rPr kumimoji="0" lang="en-US" altLang="en-US" sz="2400" b="1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7948" y="599736"/>
                <a:ext cx="10392025" cy="5216813"/>
              </a:xfrm>
              <a:prstGeom prst="rect">
                <a:avLst/>
              </a:prstGeom>
              <a:blipFill>
                <a:blip r:embed="rId2"/>
                <a:stretch>
                  <a:fillRect l="-880" t="-12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C476E-3CEB-4596-A9A0-28FDD4FA5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197970"/>
              </p:ext>
            </p:extLst>
          </p:nvPr>
        </p:nvGraphicFramePr>
        <p:xfrm>
          <a:off x="8040815" y="4759493"/>
          <a:ext cx="3343877" cy="131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69">
                  <a:extLst>
                    <a:ext uri="{9D8B030D-6E8A-4147-A177-3AD203B41FA5}">
                      <a16:colId xmlns:a16="http://schemas.microsoft.com/office/drawing/2014/main" val="3347958742"/>
                    </a:ext>
                  </a:extLst>
                </a:gridCol>
                <a:gridCol w="1206329">
                  <a:extLst>
                    <a:ext uri="{9D8B030D-6E8A-4147-A177-3AD203B41FA5}">
                      <a16:colId xmlns:a16="http://schemas.microsoft.com/office/drawing/2014/main" val="393537040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val="1754239037"/>
                    </a:ext>
                  </a:extLst>
                </a:gridCol>
              </a:tblGrid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6419"/>
                  </a:ext>
                </a:extLst>
              </a:tr>
              <a:tr h="27124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4253"/>
                  </a:ext>
                </a:extLst>
              </a:tr>
              <a:tr h="58258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ar-AE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9596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FC2A00-9583-4748-9D2B-F01D2322D742}"/>
              </a:ext>
            </a:extLst>
          </p:cNvPr>
          <p:cNvCxnSpPr/>
          <p:nvPr/>
        </p:nvCxnSpPr>
        <p:spPr>
          <a:xfrm flipH="1" flipV="1">
            <a:off x="7257535" y="3534032"/>
            <a:ext cx="1392195" cy="42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FF4D0-0F1E-4ADE-9D1C-DE5A1E5DBA9B}"/>
              </a:ext>
            </a:extLst>
          </p:cNvPr>
          <p:cNvCxnSpPr>
            <a:cxnSpLocks/>
          </p:cNvCxnSpPr>
          <p:nvPr/>
        </p:nvCxnSpPr>
        <p:spPr>
          <a:xfrm flipV="1">
            <a:off x="7842422" y="2800865"/>
            <a:ext cx="0" cy="116153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4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17641" y="0"/>
                <a:ext cx="10392025" cy="10756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Imp Property: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union of two subgroup is not necessarily a subgroup.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consider one example G= (Z, +) has 2 subgroup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 {2n: n,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example of set {----   -6, -4, -2, 0, 2, 4, 6-----}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 {3n: n,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, example of set {----   -6, -3, 0, 3, 6-----}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 of H, K= {----   -6, -4, -2, 0, 2, 4, 6-----}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group it should satisfied 4 conditions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Started with closure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U K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U K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2+3=5 </a:t>
                </a:r>
                <a14:m>
                  <m:oMath xmlns:m="http://schemas.openxmlformats.org/officeDocument/2006/math">
                    <m:r>
                      <a:rPr lang="en-US" alt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~∈</m:t>
                    </m:r>
                  </m:oMath>
                </a14:m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U K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17641" y="0"/>
                <a:ext cx="10392025" cy="10756791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5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BB38960-DF3B-4E5A-BF18-64F4EFB2D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988" y="538011"/>
            <a:ext cx="10392025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Qs.  Show that H= {0, 2, 4} is a subgroup of the group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G= {0, 1, 2, 3, 4, 5} under addition modulo 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8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44868" y="579881"/>
                <a:ext cx="10392025" cy="5586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Qs.  Show that H= {0, 2, 4} is a subgroup of the group that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G= {0, 1, 2, 3, 4, 5} under addition modulo 6.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It is clear from the above information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H= {0, 2, 4}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     (1)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addition modulo 6 composition table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 Closure property satisfied as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 modulo 6 </a:t>
                </a:r>
                <a:r>
                  <a:rPr lang="en-US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H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BB38960-DF3B-4E5A-BF18-64F4EFB2D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44868" y="579881"/>
                <a:ext cx="10392025" cy="5586145"/>
              </a:xfrm>
              <a:prstGeom prst="rect">
                <a:avLst/>
              </a:prstGeom>
              <a:blipFill>
                <a:blip r:embed="rId2"/>
                <a:stretch>
                  <a:fillRect l="-938" t="-12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0C61C0-CA1D-43FA-B8AE-CFE2F2510D5E}"/>
              </a:ext>
            </a:extLst>
          </p:cNvPr>
          <p:cNvGraphicFramePr>
            <a:graphicFrameLocks noGrp="1"/>
          </p:cNvGraphicFramePr>
          <p:nvPr/>
        </p:nvGraphicFramePr>
        <p:xfrm>
          <a:off x="1346221" y="4352552"/>
          <a:ext cx="42946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65">
                  <a:extLst>
                    <a:ext uri="{9D8B030D-6E8A-4147-A177-3AD203B41FA5}">
                      <a16:colId xmlns:a16="http://schemas.microsoft.com/office/drawing/2014/main" val="1451118273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1332551782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2987128911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2996029364"/>
                    </a:ext>
                  </a:extLst>
                </a:gridCol>
              </a:tblGrid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39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44643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0374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8670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679B3F-82A1-4200-A23B-35D5E81352B5}"/>
              </a:ext>
            </a:extLst>
          </p:cNvPr>
          <p:cNvGraphicFramePr>
            <a:graphicFrameLocks noGrp="1"/>
          </p:cNvGraphicFramePr>
          <p:nvPr/>
        </p:nvGraphicFramePr>
        <p:xfrm>
          <a:off x="6095812" y="4333654"/>
          <a:ext cx="42946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65">
                  <a:extLst>
                    <a:ext uri="{9D8B030D-6E8A-4147-A177-3AD203B41FA5}">
                      <a16:colId xmlns:a16="http://schemas.microsoft.com/office/drawing/2014/main" val="1451118273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1332551782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2987128911"/>
                    </a:ext>
                  </a:extLst>
                </a:gridCol>
                <a:gridCol w="1073665">
                  <a:extLst>
                    <a:ext uri="{9D8B030D-6E8A-4147-A177-3AD203B41FA5}">
                      <a16:colId xmlns:a16="http://schemas.microsoft.com/office/drawing/2014/main" val="2996029364"/>
                    </a:ext>
                  </a:extLst>
                </a:gridCol>
              </a:tblGrid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39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44643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90374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8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5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1836</Words>
  <Application>Microsoft Office PowerPoint</Application>
  <PresentationFormat>Widescreen</PresentationFormat>
  <Paragraphs>350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        Discrete Mathematics BCSC 0010  Subgroup, some other question </vt:lpstr>
      <vt:lpstr>Subgroup</vt:lpstr>
      <vt:lpstr>Subgroup</vt:lpstr>
      <vt:lpstr>PowerPoint Presentation</vt:lpstr>
      <vt:lpstr>PowerPoint Presentation</vt:lpstr>
      <vt:lpstr>Types of subgroup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 Module 2 Predicate logic</dc:title>
  <dc:creator>swati saxena</dc:creator>
  <cp:lastModifiedBy>sambit satpathy</cp:lastModifiedBy>
  <cp:revision>324</cp:revision>
  <dcterms:created xsi:type="dcterms:W3CDTF">2020-11-20T04:36:45Z</dcterms:created>
  <dcterms:modified xsi:type="dcterms:W3CDTF">2022-04-25T13:18:00Z</dcterms:modified>
</cp:coreProperties>
</file>