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7" r:id="rId3"/>
    <p:sldId id="258" r:id="rId4"/>
    <p:sldId id="267" r:id="rId5"/>
    <p:sldId id="259" r:id="rId6"/>
    <p:sldId id="260" r:id="rId7"/>
    <p:sldId id="268" r:id="rId8"/>
    <p:sldId id="261" r:id="rId9"/>
    <p:sldId id="262" r:id="rId10"/>
    <p:sldId id="269" r:id="rId11"/>
    <p:sldId id="270" r:id="rId12"/>
    <p:sldId id="263" r:id="rId13"/>
    <p:sldId id="264" r:id="rId14"/>
    <p:sldId id="265" r:id="rId15"/>
    <p:sldId id="282" r:id="rId16"/>
    <p:sldId id="274" r:id="rId17"/>
    <p:sldId id="283" r:id="rId18"/>
    <p:sldId id="266" r:id="rId19"/>
    <p:sldId id="284" r:id="rId20"/>
    <p:sldId id="275" r:id="rId21"/>
    <p:sldId id="287" r:id="rId22"/>
    <p:sldId id="278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818A-672B-47EF-801F-06D83B61B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14DDC-C426-4FE5-B282-38EFF0C3F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C518B-607B-4D7E-B716-E42E4409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4735-1ADE-4C6A-AF3F-AF708D7C82EE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4C3E-F93B-4AD5-8A5D-9B54B54D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3C576-0D46-4ED3-93F2-0EC6D345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D805-0852-49EC-8788-F8886F1A8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29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4DB7-B3B8-4346-9C76-AD125F47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76074-E423-45F4-8A13-E40F795DC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89601-0D26-4F53-8F7C-F5E6F967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4735-1ADE-4C6A-AF3F-AF708D7C82EE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23998-8FD4-48BC-B2BF-0E95F956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035FD-F842-44BA-8A3C-EDA04174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D805-0852-49EC-8788-F8886F1A8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83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2ECF6-83C3-443D-A6E4-47253332B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348B7-04E6-4A35-BA60-9FAE575CA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253ED-0E79-459E-BCA1-8BEDE7EA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4735-1ADE-4C6A-AF3F-AF708D7C82EE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6CC62-C6B7-4A4D-93E6-658C27E3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D006B-26D8-4722-9982-08E06A08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D805-0852-49EC-8788-F8886F1A8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47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5A79-B98D-441E-9FF5-5BD523DC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A0C9-2E83-4B3F-BDEC-13CF85357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AB14D-0F44-42C7-87D2-3319FD4B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4735-1ADE-4C6A-AF3F-AF708D7C82EE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B586F-9611-43B9-82C9-5796D8B4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2018C-384C-49AA-B7A7-CA4FDD11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D805-0852-49EC-8788-F8886F1A8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86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67E9-376A-4A25-B5B9-0E5CF8E89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806AC-71EA-4CA8-A9DC-537716384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C7361-C022-496F-8D18-13C66FE4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4735-1ADE-4C6A-AF3F-AF708D7C82EE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9BEA-97D5-4FBD-B062-1BFE1B6C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99A0D-BCC9-43BC-95C1-784D8472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D805-0852-49EC-8788-F8886F1A8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91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AFAF-7653-4AB7-B463-12FBC9A8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FDAB3-40BF-45A0-9829-F40E3CEAF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305DB-65F6-433C-B29C-3DEE8EBB7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91410-9C45-4623-AE71-5A3BB7DC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4735-1ADE-4C6A-AF3F-AF708D7C82EE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B8EA9-59AE-42C8-8F3B-C6B3E3F4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EF832-B13A-4AA0-AEAB-389276CE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D805-0852-49EC-8788-F8886F1A8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88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9D75-FE0A-427D-BBC4-EB3C944F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11C5E-A8A6-4A85-8D3A-F55FE0D82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3127C-9E36-4D85-A7AD-C15D65361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1C9B5-6B08-4CFB-89E8-9F31EFA48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A0D8E-AFE4-44AE-9C52-A81DF0DFA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FCF29-1A4D-4927-BDEE-E3F5065E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4735-1ADE-4C6A-AF3F-AF708D7C82EE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498E14-5D79-4F4C-9C35-7E735F75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BBB8B-00EE-48C9-A17A-861A7810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D805-0852-49EC-8788-F8886F1A8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36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2EFC-AECE-4031-8EB1-CAE6A2B2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D36AC-36B1-4827-9E3F-0A4D73FF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4735-1ADE-4C6A-AF3F-AF708D7C82EE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6FB60-7B6F-41CA-B199-85B466B3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C12CC-7E56-4C0B-A915-A7E82A6B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D805-0852-49EC-8788-F8886F1A8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36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D7043-F2C2-4143-9022-56A94B3F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4735-1ADE-4C6A-AF3F-AF708D7C82EE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65DA3-78BB-4DD0-94A0-61354634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46473-09E0-4796-9A08-EE90EBCA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D805-0852-49EC-8788-F8886F1A8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33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88130-D33D-4B4D-8568-76B63A77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DE637-9E32-478E-AA7A-3BD5B5AD3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5D1F0-4813-44C4-B70B-2095D94F5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D0CB9-327C-44AE-AEA3-FAD146A6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4735-1ADE-4C6A-AF3F-AF708D7C82EE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53D6C-4364-482A-8946-81F3F2F3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94F01-5857-4313-AEF8-9B7127E8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D805-0852-49EC-8788-F8886F1A8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6F34-DF3F-4A02-9831-252A2CA9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408C79-720E-4BAE-9C6B-92A137F13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65E30-29F8-4699-A4E5-F6789355D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AB867-F7F5-4F20-BA08-DEB70B3A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4735-1ADE-4C6A-AF3F-AF708D7C82EE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900C6-404E-4D1F-8240-250D9A92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47BA8-1CF6-47D9-BCF9-31CF7F61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D805-0852-49EC-8788-F8886F1A8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60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8797A-FF2D-4DAF-B6C6-79DD9EE4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EC930-C46F-4514-8E81-25476A145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C03DE-A05B-43D9-BC43-350A797A0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04735-1ADE-4C6A-AF3F-AF708D7C82EE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596D5-0395-428D-A960-35E747EA9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AA75-88E4-4F4D-817A-684415ECB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BD805-0852-49EC-8788-F8886F1A871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A2AE0C-F52A-4BA2-9867-7C20F4668F72}"/>
              </a:ext>
            </a:extLst>
          </p:cNvPr>
          <p:cNvSpPr/>
          <p:nvPr userDrawn="1"/>
        </p:nvSpPr>
        <p:spPr>
          <a:xfrm>
            <a:off x="10585939" y="17584"/>
            <a:ext cx="1579685" cy="844062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57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EF10-7ED1-4C41-AC59-27E3EC83A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181" y="1251752"/>
            <a:ext cx="9144000" cy="1846554"/>
          </a:xfrm>
        </p:spPr>
        <p:txBody>
          <a:bodyPr>
            <a:normAutofit fontScale="90000"/>
          </a:bodyPr>
          <a:lstStyle/>
          <a:p>
            <a:br>
              <a:rPr lang="en-IN" sz="5300" b="1" dirty="0"/>
            </a:br>
            <a:br>
              <a:rPr lang="en-IN" sz="5300" b="1" dirty="0"/>
            </a:br>
            <a:br>
              <a:rPr lang="en-IN" sz="5300" b="1" dirty="0"/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BCSC 0010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5362-D4ED-4AB1-902E-6D8DA4728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835" y="3851315"/>
            <a:ext cx="9144000" cy="1655762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</a:t>
            </a:r>
            <a:b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Forms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32984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C7AC-0627-47E9-B6CD-3F5AA14E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BE1DE-42F3-49D7-8564-398C8A015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Obtain CNF of (</a:t>
            </a:r>
            <a:r>
              <a:rPr lang="en-IN" dirty="0" err="1">
                <a:solidFill>
                  <a:srgbClr val="FF0000"/>
                </a:solidFill>
              </a:rPr>
              <a:t>p</a:t>
            </a:r>
            <a:r>
              <a:rPr lang="en-IN" dirty="0" err="1">
                <a:solidFill>
                  <a:srgbClr val="FF0000"/>
                </a:solidFill>
                <a:sym typeface="Wingdings" panose="05000000000000000000" pitchFamily="2" charset="2"/>
              </a:rPr>
              <a:t>q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r>
              <a:rPr lang="en-IN" sz="3600" dirty="0">
                <a:solidFill>
                  <a:srgbClr val="FF0000"/>
                </a:solidFill>
                <a:sym typeface="Wingdings" panose="05000000000000000000" pitchFamily="2" charset="2"/>
              </a:rPr>
              <a:t>^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~q</a:t>
            </a:r>
          </a:p>
          <a:p>
            <a:endParaRPr lang="en-I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IN" b="1" dirty="0">
                <a:sym typeface="Wingdings" panose="05000000000000000000" pitchFamily="2" charset="2"/>
              </a:rPr>
              <a:t>Solution:</a:t>
            </a:r>
          </a:p>
          <a:p>
            <a:r>
              <a:rPr lang="en-IN" dirty="0"/>
              <a:t>(</a:t>
            </a:r>
            <a:r>
              <a:rPr lang="en-IN" dirty="0" err="1"/>
              <a:t>p</a:t>
            </a:r>
            <a:r>
              <a:rPr lang="en-IN" dirty="0" err="1">
                <a:sym typeface="Wingdings" panose="05000000000000000000" pitchFamily="2" charset="2"/>
              </a:rPr>
              <a:t>q</a:t>
            </a:r>
            <a:r>
              <a:rPr lang="en-IN" dirty="0">
                <a:sym typeface="Wingdings" panose="05000000000000000000" pitchFamily="2" charset="2"/>
              </a:rPr>
              <a:t>)^~q</a:t>
            </a:r>
          </a:p>
          <a:p>
            <a:r>
              <a:rPr lang="en-IN" dirty="0">
                <a:sym typeface="Wingdings" panose="05000000000000000000" pitchFamily="2" charset="2"/>
              </a:rPr>
              <a:t>(~</a:t>
            </a:r>
            <a:r>
              <a:rPr lang="en-IN" dirty="0" err="1">
                <a:sym typeface="Wingdings" panose="05000000000000000000" pitchFamily="2" charset="2"/>
              </a:rPr>
              <a:t>pvq</a:t>
            </a:r>
            <a:r>
              <a:rPr lang="en-IN" dirty="0">
                <a:sym typeface="Wingdings" panose="05000000000000000000" pitchFamily="2" charset="2"/>
              </a:rPr>
              <a:t>)^~q      		By logical equivalence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This is the required CNF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115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EE09-5723-4779-91F3-73DBD6B5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A4E90-6DFB-4291-AE0D-65F040B1C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Obtain DNF of  </a:t>
            </a:r>
            <a:r>
              <a:rPr lang="en-IN" dirty="0" err="1">
                <a:solidFill>
                  <a:srgbClr val="FF0000"/>
                </a:solidFill>
              </a:rPr>
              <a:t>pv</a:t>
            </a:r>
            <a:r>
              <a:rPr lang="en-IN" dirty="0">
                <a:solidFill>
                  <a:srgbClr val="FF0000"/>
                </a:solidFill>
              </a:rPr>
              <a:t>(~p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(qv(q~r)))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 err="1"/>
              <a:t>pv</a:t>
            </a:r>
            <a:r>
              <a:rPr lang="en-IN" dirty="0"/>
              <a:t>(~p</a:t>
            </a:r>
            <a:r>
              <a:rPr lang="en-IN" dirty="0">
                <a:sym typeface="Wingdings" panose="05000000000000000000" pitchFamily="2" charset="2"/>
              </a:rPr>
              <a:t>(qv(q~r)))</a:t>
            </a:r>
          </a:p>
          <a:p>
            <a:r>
              <a:rPr lang="en-IN" dirty="0" err="1"/>
              <a:t>p</a:t>
            </a:r>
            <a:r>
              <a:rPr lang="en-IN" dirty="0" err="1">
                <a:sym typeface="Wingdings" panose="05000000000000000000" pitchFamily="2" charset="2"/>
              </a:rPr>
              <a:t>v</a:t>
            </a:r>
            <a:r>
              <a:rPr lang="en-IN" dirty="0">
                <a:sym typeface="Wingdings" panose="05000000000000000000" pitchFamily="2" charset="2"/>
              </a:rPr>
              <a:t>(~p(qv(~q v ~r)))			 By logical equivalence</a:t>
            </a:r>
          </a:p>
          <a:p>
            <a:r>
              <a:rPr lang="en-IN" dirty="0" err="1"/>
              <a:t>p</a:t>
            </a:r>
            <a:r>
              <a:rPr lang="en-IN" dirty="0" err="1">
                <a:sym typeface="Wingdings" panose="05000000000000000000" pitchFamily="2" charset="2"/>
              </a:rPr>
              <a:t>v</a:t>
            </a:r>
            <a:r>
              <a:rPr lang="en-IN" dirty="0">
                <a:sym typeface="Wingdings" panose="05000000000000000000" pitchFamily="2" charset="2"/>
              </a:rPr>
              <a:t> (~p(</a:t>
            </a:r>
            <a:r>
              <a:rPr lang="en-IN" dirty="0" err="1">
                <a:sym typeface="Wingdings" panose="05000000000000000000" pitchFamily="2" charset="2"/>
              </a:rPr>
              <a:t>qv~q</a:t>
            </a:r>
            <a:r>
              <a:rPr lang="en-IN" dirty="0">
                <a:sym typeface="Wingdings" panose="05000000000000000000" pitchFamily="2" charset="2"/>
              </a:rPr>
              <a:t>)</a:t>
            </a:r>
            <a:r>
              <a:rPr lang="en-IN" dirty="0" err="1">
                <a:sym typeface="Wingdings" panose="05000000000000000000" pitchFamily="2" charset="2"/>
              </a:rPr>
              <a:t>v~r</a:t>
            </a:r>
            <a:r>
              <a:rPr lang="en-IN" dirty="0">
                <a:sym typeface="Wingdings" panose="05000000000000000000" pitchFamily="2" charset="2"/>
              </a:rPr>
              <a:t>)))			 Rearranged</a:t>
            </a:r>
          </a:p>
          <a:p>
            <a:r>
              <a:rPr lang="en-IN" dirty="0"/>
              <a:t>p</a:t>
            </a:r>
            <a:r>
              <a:rPr lang="en-IN" dirty="0">
                <a:sym typeface="Wingdings" panose="05000000000000000000" pitchFamily="2" charset="2"/>
              </a:rPr>
              <a:t> v p v q v ~q v ~r 			By logical equivalence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This is the required DNF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111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03AF-408B-4375-8C6F-BDF368297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92" y="231960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en-US" b="1" i="0" dirty="0" err="1">
                <a:solidFill>
                  <a:srgbClr val="FF0000"/>
                </a:solidFill>
                <a:effectLst/>
                <a:latin typeface="Open Sans"/>
              </a:rPr>
              <a:t>Minterms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EF7B-DDC6-4858-BEA3-E1D38AD56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14715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p and q be two propositional variables. </a:t>
            </a:r>
          </a:p>
          <a:p>
            <a:pPr algn="just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possible formulas which consist of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of p or its negation 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of q or its negation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should not contain both the variable and its negation in any one of the formula are called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p and q.</a:t>
            </a:r>
          </a:p>
          <a:p>
            <a:pPr algn="just"/>
            <a:endParaRPr lang="en-US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two variables p and q, there are 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4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namely,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pΛq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pΛ~q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~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pΛq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~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pΛ~q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n variables then number of 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="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b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98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CB5F-BFD7-4816-8173-4D41EAF3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rmAutofit fontScale="90000"/>
          </a:bodyPr>
          <a:lstStyle/>
          <a:p>
            <a:r>
              <a:rPr lang="en-US" b="1" i="0">
                <a:solidFill>
                  <a:srgbClr val="FF0000"/>
                </a:solidFill>
                <a:effectLst/>
                <a:latin typeface="Open Sans"/>
              </a:rPr>
              <a:t>Maxterms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010E-AB6D-4F44-AF4E-D2AECD5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85"/>
            <a:ext cx="10515600" cy="5166804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p and q be two propositional variables.</a:t>
            </a:r>
          </a:p>
          <a:p>
            <a:pPr algn="just"/>
            <a:endParaRPr lang="en-US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 possible formulas which consist of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 of p or its negation 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 of q or its negation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but should not contain both the variable and its negation in any one of the formula are called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axterm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p and q.</a:t>
            </a:r>
          </a:p>
          <a:p>
            <a:pPr algn="just"/>
            <a:endParaRPr lang="en-US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two variables p and q, there are </a:t>
            </a:r>
            <a:r>
              <a:rPr lang="en-I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aseline="30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4 maxterms, namely,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pVq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pV~q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~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pVq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~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pV~q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n variables then number of maxterms = </a:t>
            </a:r>
            <a:r>
              <a:rPr lang="en-I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="0" i="0" baseline="30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96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1228-0CFA-4B72-BD78-6FA45D13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828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Open Sans"/>
              </a:rPr>
              <a:t>Principal disjunctive normal form(PDNF)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C32C-7F75-4B5C-8A74-C395F2D00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9507"/>
            <a:ext cx="10515600" cy="490745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For a given formula, an equivalent formula consisting of </a:t>
            </a:r>
            <a:r>
              <a:rPr lang="en-US" b="1" i="0" dirty="0">
                <a:solidFill>
                  <a:srgbClr val="00B050"/>
                </a:solidFill>
                <a:effectLst/>
                <a:latin typeface="Open Sans"/>
              </a:rPr>
              <a:t>disjunction of </a:t>
            </a:r>
            <a:r>
              <a:rPr lang="en-US" b="1" i="0" dirty="0" err="1">
                <a:solidFill>
                  <a:srgbClr val="00B050"/>
                </a:solidFill>
                <a:effectLst/>
                <a:latin typeface="Open Sans"/>
              </a:rPr>
              <a:t>minterms</a:t>
            </a:r>
            <a:r>
              <a:rPr lang="en-US" b="1" i="0" dirty="0">
                <a:solidFill>
                  <a:srgbClr val="00B050"/>
                </a:solidFill>
                <a:effectLst/>
                <a:latin typeface="Open Sans"/>
              </a:rPr>
              <a:t> 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only is known as its Principal disjunctive normal form (PDNF) or Sum of products canonical form.</a:t>
            </a:r>
          </a:p>
          <a:p>
            <a:pPr algn="just"/>
            <a:endParaRPr lang="en-US" b="0" i="0" dirty="0">
              <a:solidFill>
                <a:srgbClr val="444444"/>
              </a:solidFill>
              <a:effectLst/>
              <a:latin typeface="Open Sans"/>
            </a:endParaRPr>
          </a:p>
          <a:p>
            <a:pPr algn="just"/>
            <a:r>
              <a:rPr lang="en-US" dirty="0">
                <a:solidFill>
                  <a:srgbClr val="444444"/>
                </a:solidFill>
                <a:latin typeface="Open Sans"/>
              </a:rPr>
              <a:t>Each </a:t>
            </a:r>
            <a:r>
              <a:rPr lang="en-US" dirty="0" err="1">
                <a:solidFill>
                  <a:srgbClr val="444444"/>
                </a:solidFill>
                <a:latin typeface="Open Sans"/>
              </a:rPr>
              <a:t>minterm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has </a:t>
            </a:r>
            <a:r>
              <a:rPr lang="en-US" dirty="0">
                <a:solidFill>
                  <a:srgbClr val="FF0000"/>
                </a:solidFill>
                <a:latin typeface="Open Sans"/>
              </a:rPr>
              <a:t>truth value T 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for exactly one combination of truth values  </a:t>
            </a:r>
          </a:p>
          <a:p>
            <a:pPr algn="just"/>
            <a:endParaRPr lang="en-US" dirty="0">
              <a:solidFill>
                <a:srgbClr val="444444"/>
              </a:solidFill>
              <a:latin typeface="Open Sans"/>
            </a:endParaRPr>
          </a:p>
          <a:p>
            <a:pPr algn="just"/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A formula which is </a:t>
            </a:r>
            <a:r>
              <a:rPr lang="en-US" b="0" i="0" dirty="0">
                <a:solidFill>
                  <a:srgbClr val="FF0000"/>
                </a:solidFill>
                <a:effectLst/>
                <a:latin typeface="Open Sans"/>
              </a:rPr>
              <a:t>tautology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 will have all 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Open Sans"/>
              </a:rPr>
              <a:t>minterms</a:t>
            </a:r>
            <a:endParaRPr lang="en-US" b="1" i="0" dirty="0">
              <a:solidFill>
                <a:srgbClr val="444444"/>
              </a:solidFill>
              <a:effectLst/>
              <a:latin typeface="Open Sans"/>
            </a:endParaRPr>
          </a:p>
          <a:p>
            <a:pPr algn="just"/>
            <a:endParaRPr lang="en-US" b="1" i="0" dirty="0">
              <a:solidFill>
                <a:srgbClr val="444444"/>
              </a:solidFill>
              <a:effectLst/>
              <a:latin typeface="Open Sans"/>
            </a:endParaRPr>
          </a:p>
          <a:p>
            <a:pPr algn="just"/>
            <a:r>
              <a:rPr lang="en-US" dirty="0">
                <a:solidFill>
                  <a:srgbClr val="444444"/>
                </a:solidFill>
                <a:latin typeface="Open Sans"/>
              </a:rPr>
              <a:t>A formula which is </a:t>
            </a:r>
            <a:r>
              <a:rPr lang="en-US" dirty="0">
                <a:solidFill>
                  <a:srgbClr val="FF0000"/>
                </a:solidFill>
                <a:latin typeface="Open Sans"/>
              </a:rPr>
              <a:t>contradiction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will have no </a:t>
            </a:r>
            <a:r>
              <a:rPr lang="en-US" b="1" dirty="0" err="1">
                <a:solidFill>
                  <a:srgbClr val="444444"/>
                </a:solidFill>
                <a:latin typeface="Open Sans"/>
              </a:rPr>
              <a:t>minterms</a:t>
            </a:r>
            <a:endParaRPr lang="en-US" b="1" dirty="0">
              <a:solidFill>
                <a:srgbClr val="444444"/>
              </a:solidFill>
              <a:latin typeface="Open Sans"/>
            </a:endParaRPr>
          </a:p>
          <a:p>
            <a:pPr algn="just"/>
            <a:endParaRPr lang="en-US" b="1" dirty="0">
              <a:solidFill>
                <a:srgbClr val="444444"/>
              </a:solidFill>
              <a:latin typeface="Open Sans"/>
            </a:endParaRPr>
          </a:p>
          <a:p>
            <a:pPr algn="just"/>
            <a:endParaRPr lang="en-US" b="1" i="0" dirty="0">
              <a:solidFill>
                <a:srgbClr val="444444"/>
              </a:solidFill>
              <a:effectLst/>
              <a:latin typeface="Open Sans"/>
            </a:endParaRPr>
          </a:p>
          <a:p>
            <a:pPr algn="just"/>
            <a:endParaRPr lang="en-US" b="1" i="0" dirty="0">
              <a:solidFill>
                <a:srgbClr val="444444"/>
              </a:solidFill>
              <a:effectLst/>
              <a:latin typeface="Open Sans"/>
            </a:endParaRPr>
          </a:p>
          <a:p>
            <a:pPr algn="just"/>
            <a:endParaRPr lang="en-US" b="0" i="0" dirty="0">
              <a:solidFill>
                <a:srgbClr val="444444"/>
              </a:solidFill>
              <a:effectLst/>
              <a:latin typeface="Open Sans"/>
            </a:endParaRPr>
          </a:p>
          <a:p>
            <a:pPr algn="just"/>
            <a:endParaRPr lang="en-US" dirty="0">
              <a:solidFill>
                <a:srgbClr val="444444"/>
              </a:solidFill>
              <a:latin typeface="Open Sans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98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B1EF-9176-4A43-A7BA-6E113EAA2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</p:spPr>
        <p:txBody>
          <a:bodyPr>
            <a:normAutofit/>
          </a:bodyPr>
          <a:lstStyle/>
          <a:p>
            <a:r>
              <a:rPr lang="en-IN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Method to find PDNF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49ACF-9D75-47C9-B56F-630DFB250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algn="l"/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1. Construct truth table for the given formula. </a:t>
            </a:r>
          </a:p>
          <a:p>
            <a:pPr marR="0" algn="l"/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2. Identify the rows in which the formula has true – </a:t>
            </a:r>
            <a:r>
              <a:rPr lang="en-US" sz="28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as truth value. </a:t>
            </a:r>
          </a:p>
          <a:p>
            <a:pPr marR="0" algn="l"/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3. Construct </a:t>
            </a:r>
            <a:r>
              <a:rPr lang="en-US" sz="2800" b="0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minterms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from each such rows by taking </a:t>
            </a:r>
          </a:p>
          <a:p>
            <a:pPr marR="0" algn="l"/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the variable with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true – as variable itself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and </a:t>
            </a:r>
          </a:p>
          <a:p>
            <a:pPr marR="0" algn="l"/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(ii) the variable with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false – as negated variable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R="0" algn="l"/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4. </a:t>
            </a:r>
            <a:r>
              <a:rPr lang="en-US" sz="28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Sum of these </a:t>
            </a:r>
            <a:r>
              <a:rPr lang="en-US" sz="2800" b="1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minterms</a:t>
            </a:r>
            <a:r>
              <a:rPr lang="en-US" sz="28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 will be the required PDNF. 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85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728E-DB64-49C0-83BA-F610DA9B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0ED8DE-5DFA-4FE2-B0D3-2AEF56B3F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253" y="1977844"/>
            <a:ext cx="4146997" cy="2289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D7E55C-A81B-4486-9175-0E13286065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05" t="69034" r="56019" b="15145"/>
          <a:stretch/>
        </p:blipFill>
        <p:spPr>
          <a:xfrm>
            <a:off x="5157926" y="2066826"/>
            <a:ext cx="4145872" cy="2289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7D45D6-DD4D-4A5D-B971-713839AD1568}"/>
              </a:ext>
            </a:extLst>
          </p:cNvPr>
          <p:cNvSpPr txBox="1"/>
          <p:nvPr/>
        </p:nvSpPr>
        <p:spPr>
          <a:xfrm>
            <a:off x="838200" y="4915554"/>
            <a:ext cx="9282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PDNF for </a:t>
            </a:r>
            <a:r>
              <a:rPr lang="en-IN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</a:t>
            </a:r>
            <a:r>
              <a:rPr lang="en-IN" sz="2400" dirty="0" err="1">
                <a:latin typeface="Segoe UI Semilight" panose="020B0402040204020203" pitchFamily="34" charset="0"/>
                <a:cs typeface="Segoe UI Semilight" panose="020B0402040204020203" pitchFamily="34" charset="0"/>
                <a:sym typeface="Wingdings" panose="05000000000000000000" pitchFamily="2" charset="2"/>
              </a:rPr>
              <a:t>q</a:t>
            </a:r>
            <a:r>
              <a:rPr lang="en-IN" sz="2400" dirty="0">
                <a:latin typeface="Segoe UI Semilight" panose="020B0402040204020203" pitchFamily="34" charset="0"/>
                <a:cs typeface="Segoe UI Semilight" panose="020B0402040204020203" pitchFamily="34" charset="0"/>
                <a:sym typeface="Wingdings" panose="05000000000000000000" pitchFamily="2" charset="2"/>
              </a:rPr>
              <a:t> will be (</a:t>
            </a:r>
            <a:r>
              <a:rPr lang="en-IN" sz="2400" dirty="0" err="1">
                <a:latin typeface="Segoe UI Semilight" panose="020B0402040204020203" pitchFamily="34" charset="0"/>
                <a:cs typeface="Segoe UI Semilight" panose="020B0402040204020203" pitchFamily="34" charset="0"/>
                <a:sym typeface="Wingdings" panose="05000000000000000000" pitchFamily="2" charset="2"/>
              </a:rPr>
              <a:t>p^q</a:t>
            </a:r>
            <a:r>
              <a:rPr lang="en-IN" sz="2400" dirty="0">
                <a:latin typeface="Segoe UI Semilight" panose="020B0402040204020203" pitchFamily="34" charset="0"/>
                <a:cs typeface="Segoe UI Semilight" panose="020B0402040204020203" pitchFamily="34" charset="0"/>
                <a:sym typeface="Wingdings" panose="05000000000000000000" pitchFamily="2" charset="2"/>
              </a:rPr>
              <a:t>)v(~</a:t>
            </a:r>
            <a:r>
              <a:rPr lang="en-IN" sz="2400" dirty="0" err="1">
                <a:latin typeface="Segoe UI Semilight" panose="020B0402040204020203" pitchFamily="34" charset="0"/>
                <a:cs typeface="Segoe UI Semilight" panose="020B0402040204020203" pitchFamily="34" charset="0"/>
                <a:sym typeface="Wingdings" panose="05000000000000000000" pitchFamily="2" charset="2"/>
              </a:rPr>
              <a:t>p^q</a:t>
            </a:r>
            <a:r>
              <a:rPr lang="en-IN" sz="2400" dirty="0">
                <a:latin typeface="Segoe UI Semilight" panose="020B0402040204020203" pitchFamily="34" charset="0"/>
                <a:cs typeface="Segoe UI Semilight" panose="020B0402040204020203" pitchFamily="34" charset="0"/>
                <a:sym typeface="Wingdings" panose="05000000000000000000" pitchFamily="2" charset="2"/>
              </a:rPr>
              <a:t>)v(~p^~q)</a:t>
            </a:r>
          </a:p>
          <a:p>
            <a:r>
              <a:rPr lang="en-IN" sz="2400" dirty="0">
                <a:latin typeface="Segoe UI Semilight" panose="020B0402040204020203" pitchFamily="34" charset="0"/>
                <a:cs typeface="Segoe UI Semilight" panose="020B0402040204020203" pitchFamily="34" charset="0"/>
                <a:sym typeface="Wingdings" panose="05000000000000000000" pitchFamily="2" charset="2"/>
              </a:rPr>
              <a:t>PDNF for p</a:t>
            </a:r>
            <a:r>
              <a:rPr lang="en-US" sz="2400" i="0" dirty="0">
                <a:solidFill>
                  <a:srgbClr val="444444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 ↔q will be (</a:t>
            </a:r>
            <a:r>
              <a:rPr lang="en-US" sz="2400" i="0" dirty="0" err="1">
                <a:solidFill>
                  <a:srgbClr val="444444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p^q</a:t>
            </a:r>
            <a:r>
              <a:rPr lang="en-US" sz="2400" i="0" dirty="0">
                <a:solidFill>
                  <a:srgbClr val="444444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)v(~p^~q)</a:t>
            </a:r>
            <a:endParaRPr lang="en-IN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5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610F-6BA2-4E0A-A1EF-FAA37C95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56" y="89917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Obtain PDNF of (</a:t>
            </a:r>
            <a:r>
              <a:rPr lang="en-IN" b="1" dirty="0" err="1">
                <a:solidFill>
                  <a:srgbClr val="FF0000"/>
                </a:solidFill>
              </a:rPr>
              <a:t>p^q</a:t>
            </a:r>
            <a:r>
              <a:rPr lang="en-IN" b="1" dirty="0">
                <a:solidFill>
                  <a:srgbClr val="FF0000"/>
                </a:solidFill>
              </a:rPr>
              <a:t>)v(~</a:t>
            </a:r>
            <a:r>
              <a:rPr lang="en-IN" b="1" dirty="0" err="1">
                <a:solidFill>
                  <a:srgbClr val="FF0000"/>
                </a:solidFill>
              </a:rPr>
              <a:t>p^r</a:t>
            </a:r>
            <a:r>
              <a:rPr lang="en-IN" b="1" dirty="0">
                <a:solidFill>
                  <a:srgbClr val="FF0000"/>
                </a:solidFill>
              </a:rPr>
              <a:t>)v(</a:t>
            </a:r>
            <a:r>
              <a:rPr lang="en-IN" b="1" dirty="0" err="1">
                <a:solidFill>
                  <a:srgbClr val="FF0000"/>
                </a:solidFill>
              </a:rPr>
              <a:t>q^r</a:t>
            </a:r>
            <a:r>
              <a:rPr lang="en-IN" b="1" dirty="0">
                <a:solidFill>
                  <a:srgbClr val="FF0000"/>
                </a:solidFill>
              </a:rPr>
              <a:t>)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306F0D-00B1-46BA-A255-5D2162413D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506655"/>
              </p:ext>
            </p:extLst>
          </p:nvPr>
        </p:nvGraphicFramePr>
        <p:xfrm>
          <a:off x="581485" y="656948"/>
          <a:ext cx="10196742" cy="4816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67">
                  <a:extLst>
                    <a:ext uri="{9D8B030D-6E8A-4147-A177-3AD203B41FA5}">
                      <a16:colId xmlns:a16="http://schemas.microsoft.com/office/drawing/2014/main" val="4226139074"/>
                    </a:ext>
                  </a:extLst>
                </a:gridCol>
                <a:gridCol w="639295">
                  <a:extLst>
                    <a:ext uri="{9D8B030D-6E8A-4147-A177-3AD203B41FA5}">
                      <a16:colId xmlns:a16="http://schemas.microsoft.com/office/drawing/2014/main" val="2933167906"/>
                    </a:ext>
                  </a:extLst>
                </a:gridCol>
                <a:gridCol w="630030">
                  <a:extLst>
                    <a:ext uri="{9D8B030D-6E8A-4147-A177-3AD203B41FA5}">
                      <a16:colId xmlns:a16="http://schemas.microsoft.com/office/drawing/2014/main" val="617254968"/>
                    </a:ext>
                  </a:extLst>
                </a:gridCol>
                <a:gridCol w="773851">
                  <a:extLst>
                    <a:ext uri="{9D8B030D-6E8A-4147-A177-3AD203B41FA5}">
                      <a16:colId xmlns:a16="http://schemas.microsoft.com/office/drawing/2014/main" val="269324104"/>
                    </a:ext>
                  </a:extLst>
                </a:gridCol>
                <a:gridCol w="964085">
                  <a:extLst>
                    <a:ext uri="{9D8B030D-6E8A-4147-A177-3AD203B41FA5}">
                      <a16:colId xmlns:a16="http://schemas.microsoft.com/office/drawing/2014/main" val="4056677722"/>
                    </a:ext>
                  </a:extLst>
                </a:gridCol>
                <a:gridCol w="1048840">
                  <a:extLst>
                    <a:ext uri="{9D8B030D-6E8A-4147-A177-3AD203B41FA5}">
                      <a16:colId xmlns:a16="http://schemas.microsoft.com/office/drawing/2014/main" val="614445741"/>
                    </a:ext>
                  </a:extLst>
                </a:gridCol>
                <a:gridCol w="985273">
                  <a:extLst>
                    <a:ext uri="{9D8B030D-6E8A-4147-A177-3AD203B41FA5}">
                      <a16:colId xmlns:a16="http://schemas.microsoft.com/office/drawing/2014/main" val="2304570770"/>
                    </a:ext>
                  </a:extLst>
                </a:gridCol>
                <a:gridCol w="1905066">
                  <a:extLst>
                    <a:ext uri="{9D8B030D-6E8A-4147-A177-3AD203B41FA5}">
                      <a16:colId xmlns:a16="http://schemas.microsoft.com/office/drawing/2014/main" val="1247973180"/>
                    </a:ext>
                  </a:extLst>
                </a:gridCol>
                <a:gridCol w="2596335">
                  <a:extLst>
                    <a:ext uri="{9D8B030D-6E8A-4147-A177-3AD203B41FA5}">
                      <a16:colId xmlns:a16="http://schemas.microsoft.com/office/drawing/2014/main" val="2271566902"/>
                    </a:ext>
                  </a:extLst>
                </a:gridCol>
              </a:tblGrid>
              <a:tr h="488271">
                <a:tc>
                  <a:txBody>
                    <a:bodyPr/>
                    <a:lstStyle/>
                    <a:p>
                      <a:r>
                        <a:rPr lang="en-IN" dirty="0"/>
                        <a:t> 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~p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</a:t>
                      </a:r>
                      <a:r>
                        <a:rPr lang="en-IN" dirty="0" err="1"/>
                        <a:t>p^q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~</a:t>
                      </a:r>
                      <a:r>
                        <a:rPr lang="en-IN" dirty="0" err="1"/>
                        <a:t>p^r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</a:t>
                      </a:r>
                      <a:r>
                        <a:rPr lang="en-IN" dirty="0" err="1"/>
                        <a:t>q^r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</a:t>
                      </a:r>
                      <a:r>
                        <a:rPr lang="en-IN" dirty="0" err="1"/>
                        <a:t>p^q</a:t>
                      </a:r>
                      <a:r>
                        <a:rPr lang="en-IN" dirty="0"/>
                        <a:t>)v(~</a:t>
                      </a:r>
                      <a:r>
                        <a:rPr lang="en-IN" dirty="0" err="1"/>
                        <a:t>p^r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</a:t>
                      </a:r>
                      <a:r>
                        <a:rPr lang="en-IN" dirty="0" err="1"/>
                        <a:t>p^q</a:t>
                      </a:r>
                      <a:r>
                        <a:rPr lang="en-IN" dirty="0"/>
                        <a:t>)v(~</a:t>
                      </a:r>
                      <a:r>
                        <a:rPr lang="en-IN" dirty="0" err="1"/>
                        <a:t>p^r</a:t>
                      </a:r>
                      <a:r>
                        <a:rPr lang="en-IN" dirty="0"/>
                        <a:t>)v(</a:t>
                      </a:r>
                      <a:r>
                        <a:rPr lang="en-IN" dirty="0" err="1"/>
                        <a:t>q^r</a:t>
                      </a:r>
                      <a:r>
                        <a:rPr lang="en-IN" dirty="0"/>
                        <a:t>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16765"/>
                  </a:ext>
                </a:extLst>
              </a:tr>
              <a:tr h="5221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252418"/>
                  </a:ext>
                </a:extLst>
              </a:tr>
              <a:tr h="5221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17388"/>
                  </a:ext>
                </a:extLst>
              </a:tr>
              <a:tr h="5221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582202"/>
                  </a:ext>
                </a:extLst>
              </a:tr>
              <a:tr h="5221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346568"/>
                  </a:ext>
                </a:extLst>
              </a:tr>
              <a:tr h="5221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131349"/>
                  </a:ext>
                </a:extLst>
              </a:tr>
              <a:tr h="5221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71904"/>
                  </a:ext>
                </a:extLst>
              </a:tr>
              <a:tr h="5221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813619"/>
                  </a:ext>
                </a:extLst>
              </a:tr>
              <a:tr h="5221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731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4CCDF9-9942-4C15-9DFB-F31D5FF4CC6E}"/>
              </a:ext>
            </a:extLst>
          </p:cNvPr>
          <p:cNvSpPr txBox="1"/>
          <p:nvPr/>
        </p:nvSpPr>
        <p:spPr>
          <a:xfrm>
            <a:off x="1447060" y="5832629"/>
            <a:ext cx="8682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PDNF: (p ^</a:t>
            </a:r>
            <a:r>
              <a:rPr lang="en-IN" sz="2800" dirty="0" err="1"/>
              <a:t>q^r</a:t>
            </a:r>
            <a:r>
              <a:rPr lang="en-IN" sz="2800" dirty="0"/>
              <a:t>)v(</a:t>
            </a:r>
            <a:r>
              <a:rPr lang="en-IN" sz="2800" dirty="0" err="1"/>
              <a:t>p^q</a:t>
            </a:r>
            <a:r>
              <a:rPr lang="en-IN" sz="2800" dirty="0"/>
              <a:t>^~r)v(~</a:t>
            </a:r>
            <a:r>
              <a:rPr lang="en-IN" sz="2800" dirty="0" err="1"/>
              <a:t>p^q^r</a:t>
            </a:r>
            <a:r>
              <a:rPr lang="en-IN" sz="2800" dirty="0"/>
              <a:t>)v(~p^~</a:t>
            </a:r>
            <a:r>
              <a:rPr lang="en-IN" sz="2800" dirty="0" err="1"/>
              <a:t>q^r</a:t>
            </a:r>
            <a:r>
              <a:rPr lang="en-IN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328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6ED9F-1979-4FBF-AF12-71ED7E82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296"/>
          </a:xfrm>
        </p:spPr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FF0000"/>
                </a:solidFill>
                <a:effectLst/>
                <a:latin typeface="Open Sans"/>
              </a:rPr>
              <a:t>Principal conjunctive normal form(PCNF)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876B7-5180-4AB4-A5FD-907B3BD46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348"/>
            <a:ext cx="11004612" cy="4605615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For a given formula, an equivalent formula consisting of </a:t>
            </a:r>
            <a:r>
              <a:rPr lang="en-US" b="1" i="0" dirty="0">
                <a:solidFill>
                  <a:srgbClr val="00B050"/>
                </a:solidFill>
                <a:effectLst/>
                <a:latin typeface="Open Sans"/>
              </a:rPr>
              <a:t>conjunction of maxterms 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only is known as its Principal disjunctive normal form(PCNF) or product of sums canonical form.</a:t>
            </a:r>
            <a:br>
              <a:rPr lang="en-US" dirty="0"/>
            </a:br>
            <a:endParaRPr lang="en-US" dirty="0"/>
          </a:p>
          <a:p>
            <a:pPr algn="just"/>
            <a:r>
              <a:rPr lang="en-US" dirty="0">
                <a:solidFill>
                  <a:srgbClr val="444444"/>
                </a:solidFill>
                <a:latin typeface="Open Sans"/>
              </a:rPr>
              <a:t>Each maxterm has </a:t>
            </a:r>
            <a:r>
              <a:rPr lang="en-US" dirty="0">
                <a:solidFill>
                  <a:srgbClr val="FF0000"/>
                </a:solidFill>
                <a:latin typeface="Open Sans"/>
              </a:rPr>
              <a:t>truth value F 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for exactly one combination of truth values  </a:t>
            </a:r>
          </a:p>
          <a:p>
            <a:pPr algn="just"/>
            <a:endParaRPr lang="en-US" dirty="0">
              <a:solidFill>
                <a:srgbClr val="444444"/>
              </a:solidFill>
              <a:latin typeface="Open Sans"/>
            </a:endParaRPr>
          </a:p>
          <a:p>
            <a:pPr algn="just"/>
            <a:r>
              <a:rPr lang="en-US" dirty="0">
                <a:solidFill>
                  <a:srgbClr val="444444"/>
                </a:solidFill>
                <a:latin typeface="Open Sans"/>
              </a:rPr>
              <a:t>A formula which is </a:t>
            </a:r>
            <a:r>
              <a:rPr lang="en-US" dirty="0">
                <a:solidFill>
                  <a:srgbClr val="FF0000"/>
                </a:solidFill>
                <a:latin typeface="Open Sans"/>
              </a:rPr>
              <a:t>tautology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will have no </a:t>
            </a:r>
            <a:r>
              <a:rPr lang="en-US" b="1" dirty="0">
                <a:solidFill>
                  <a:srgbClr val="444444"/>
                </a:solidFill>
                <a:latin typeface="Open Sans"/>
              </a:rPr>
              <a:t>maxterms</a:t>
            </a:r>
          </a:p>
          <a:p>
            <a:pPr algn="just"/>
            <a:endParaRPr lang="en-US" b="1" dirty="0">
              <a:solidFill>
                <a:srgbClr val="444444"/>
              </a:solidFill>
              <a:latin typeface="Open Sans"/>
            </a:endParaRPr>
          </a:p>
          <a:p>
            <a:pPr algn="just"/>
            <a:r>
              <a:rPr lang="en-US" dirty="0">
                <a:solidFill>
                  <a:srgbClr val="444444"/>
                </a:solidFill>
                <a:latin typeface="Open Sans"/>
              </a:rPr>
              <a:t>A formula which is </a:t>
            </a:r>
            <a:r>
              <a:rPr lang="en-US" dirty="0">
                <a:solidFill>
                  <a:srgbClr val="FF0000"/>
                </a:solidFill>
                <a:latin typeface="Open Sans"/>
              </a:rPr>
              <a:t>contradiction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will have all </a:t>
            </a:r>
            <a:r>
              <a:rPr lang="en-US" b="1" dirty="0">
                <a:solidFill>
                  <a:srgbClr val="444444"/>
                </a:solidFill>
                <a:latin typeface="Open Sans"/>
              </a:rPr>
              <a:t>maxterms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84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C283-42A8-40B6-B3EF-60039E73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/>
          <a:lstStyle/>
          <a:p>
            <a:r>
              <a:rPr lang="en-IN" sz="4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Method to find PCNF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4179-203B-48EF-9B1E-EF053E401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 algn="l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1. Construct truth table for the given formula. </a:t>
            </a:r>
          </a:p>
          <a:p>
            <a:pPr marR="0" algn="l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2. Identify the rows in which the formula has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false – as truth value. </a:t>
            </a:r>
          </a:p>
          <a:p>
            <a:pPr marR="0" algn="l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3. Construct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maxterm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from each such row by taking </a:t>
            </a:r>
          </a:p>
          <a:p>
            <a:pPr marR="0" algn="l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the variable with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true -as negated variable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and </a:t>
            </a:r>
          </a:p>
          <a:p>
            <a:pPr marR="0" algn="l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(ii) the variable with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false- as the variable itself. </a:t>
            </a:r>
          </a:p>
          <a:p>
            <a:pPr marR="0" algn="l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. Product of these maxterms will be the required PCNF.</a:t>
            </a:r>
            <a:endParaRPr lang="en-IN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09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113C-1116-4F1F-B296-19711278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717951"/>
          </a:xfrm>
        </p:spPr>
        <p:txBody>
          <a:bodyPr/>
          <a:lstStyle/>
          <a:p>
            <a:r>
              <a:rPr lang="en-IN" b="1" dirty="0"/>
              <a:t>Normal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9142-B6AF-40C3-BE9C-3E167B501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49"/>
            <a:ext cx="10515600" cy="4685514"/>
          </a:xfrm>
        </p:spPr>
        <p:txBody>
          <a:bodyPr/>
          <a:lstStyle/>
          <a:p>
            <a:pPr algn="just"/>
            <a:r>
              <a:rPr lang="en-US" b="0" i="0" dirty="0">
                <a:effectLst/>
                <a:latin typeface="Open Sans"/>
              </a:rPr>
              <a:t>If the number of variables , involved in a given statement are more, then the construction of truth tables may not be practical, therefore, we consider other method known as reduction to </a:t>
            </a:r>
            <a:r>
              <a:rPr lang="en-US" b="1" i="0" dirty="0">
                <a:effectLst/>
                <a:latin typeface="Open Sans"/>
              </a:rPr>
              <a:t>normal form.</a:t>
            </a:r>
          </a:p>
          <a:p>
            <a:pPr algn="just"/>
            <a:endParaRPr lang="en-US" b="0" i="0" dirty="0">
              <a:effectLst/>
              <a:latin typeface="Open Sans"/>
            </a:endParaRPr>
          </a:p>
          <a:p>
            <a:r>
              <a:rPr lang="en-US" b="0" i="0" dirty="0">
                <a:effectLst/>
                <a:latin typeface="Open Sans"/>
              </a:rPr>
              <a:t>In this method, we use the word </a:t>
            </a:r>
          </a:p>
          <a:p>
            <a:r>
              <a:rPr lang="en-US" b="0" i="0" dirty="0">
                <a:effectLst/>
                <a:latin typeface="Open Sans"/>
              </a:rPr>
              <a:t>“</a:t>
            </a:r>
            <a:r>
              <a:rPr lang="en-US" b="0" i="0" dirty="0">
                <a:solidFill>
                  <a:srgbClr val="FF0000"/>
                </a:solidFill>
                <a:effectLst/>
                <a:latin typeface="Open Sans"/>
              </a:rPr>
              <a:t>product</a:t>
            </a:r>
            <a:r>
              <a:rPr lang="en-US" b="0" i="0" dirty="0">
                <a:effectLst/>
                <a:latin typeface="Open Sans"/>
              </a:rPr>
              <a:t>” in place of “</a:t>
            </a:r>
            <a:r>
              <a:rPr lang="en-US" b="1" i="0" dirty="0">
                <a:effectLst/>
                <a:latin typeface="Open Sans"/>
              </a:rPr>
              <a:t>conjunction</a:t>
            </a:r>
            <a:r>
              <a:rPr lang="en-US" b="0" i="0" dirty="0">
                <a:effectLst/>
                <a:latin typeface="Open Sans"/>
              </a:rPr>
              <a:t>”  </a:t>
            </a:r>
          </a:p>
          <a:p>
            <a:r>
              <a:rPr lang="en-US" b="0" i="0" dirty="0">
                <a:effectLst/>
                <a:latin typeface="Open Sans"/>
              </a:rPr>
              <a:t>“</a:t>
            </a:r>
            <a:r>
              <a:rPr lang="en-US" dirty="0">
                <a:solidFill>
                  <a:srgbClr val="FF0000"/>
                </a:solidFill>
                <a:latin typeface="Open Sans"/>
              </a:rPr>
              <a:t>s</a:t>
            </a:r>
            <a:r>
              <a:rPr lang="en-US" b="0" i="0" dirty="0">
                <a:solidFill>
                  <a:srgbClr val="FF0000"/>
                </a:solidFill>
                <a:effectLst/>
                <a:latin typeface="Open Sans"/>
              </a:rPr>
              <a:t>um</a:t>
            </a:r>
            <a:r>
              <a:rPr lang="en-US" b="0" i="0" dirty="0">
                <a:effectLst/>
                <a:latin typeface="Open Sans"/>
              </a:rPr>
              <a:t>” in place of “</a:t>
            </a:r>
            <a:r>
              <a:rPr lang="en-US" b="1" i="0" dirty="0">
                <a:effectLst/>
                <a:latin typeface="Open Sans"/>
              </a:rPr>
              <a:t>disjunction</a:t>
            </a:r>
            <a:r>
              <a:rPr lang="en-US" b="0" i="0" dirty="0">
                <a:effectLst/>
                <a:latin typeface="Open Sans"/>
              </a:rPr>
              <a:t>”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413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728E-DB64-49C0-83BA-F610DA9B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0ED8DE-5DFA-4FE2-B0D3-2AEF56B3F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253" y="1977844"/>
            <a:ext cx="4146997" cy="2289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D7E55C-A81B-4486-9175-0E13286065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05" t="69034" r="56019" b="15145"/>
          <a:stretch/>
        </p:blipFill>
        <p:spPr>
          <a:xfrm>
            <a:off x="5157926" y="2066826"/>
            <a:ext cx="4145872" cy="2289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7D45D6-DD4D-4A5D-B971-713839AD1568}"/>
              </a:ext>
            </a:extLst>
          </p:cNvPr>
          <p:cNvSpPr txBox="1"/>
          <p:nvPr/>
        </p:nvSpPr>
        <p:spPr>
          <a:xfrm>
            <a:off x="838200" y="4915554"/>
            <a:ext cx="9282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PCNF for </a:t>
            </a:r>
            <a:r>
              <a:rPr lang="en-IN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</a:t>
            </a:r>
            <a:r>
              <a:rPr lang="en-IN" sz="2400" dirty="0" err="1">
                <a:latin typeface="Segoe UI Semilight" panose="020B0402040204020203" pitchFamily="34" charset="0"/>
                <a:cs typeface="Segoe UI Semilight" panose="020B0402040204020203" pitchFamily="34" charset="0"/>
                <a:sym typeface="Wingdings" panose="05000000000000000000" pitchFamily="2" charset="2"/>
              </a:rPr>
              <a:t>q</a:t>
            </a:r>
            <a:r>
              <a:rPr lang="en-IN" sz="2400" dirty="0">
                <a:latin typeface="Segoe UI Semilight" panose="020B0402040204020203" pitchFamily="34" charset="0"/>
                <a:cs typeface="Segoe UI Semilight" panose="020B0402040204020203" pitchFamily="34" charset="0"/>
                <a:sym typeface="Wingdings" panose="05000000000000000000" pitchFamily="2" charset="2"/>
              </a:rPr>
              <a:t> will be (~</a:t>
            </a:r>
            <a:r>
              <a:rPr lang="en-IN" sz="2400" dirty="0" err="1">
                <a:latin typeface="Segoe UI Semilight" panose="020B0402040204020203" pitchFamily="34" charset="0"/>
                <a:cs typeface="Segoe UI Semilight" panose="020B0402040204020203" pitchFamily="34" charset="0"/>
                <a:sym typeface="Wingdings" panose="05000000000000000000" pitchFamily="2" charset="2"/>
              </a:rPr>
              <a:t>pvq</a:t>
            </a:r>
            <a:r>
              <a:rPr lang="en-IN" sz="2400" dirty="0">
                <a:latin typeface="Segoe UI Semilight" panose="020B0402040204020203" pitchFamily="34" charset="0"/>
                <a:cs typeface="Segoe UI Semilight" panose="020B0402040204020203" pitchFamily="34" charset="0"/>
                <a:sym typeface="Wingdings" panose="05000000000000000000" pitchFamily="2" charset="2"/>
              </a:rPr>
              <a:t>)</a:t>
            </a:r>
          </a:p>
          <a:p>
            <a:r>
              <a:rPr lang="en-IN" sz="2400" dirty="0">
                <a:latin typeface="Segoe UI Semilight" panose="020B0402040204020203" pitchFamily="34" charset="0"/>
                <a:cs typeface="Segoe UI Semilight" panose="020B0402040204020203" pitchFamily="34" charset="0"/>
                <a:sym typeface="Wingdings" panose="05000000000000000000" pitchFamily="2" charset="2"/>
              </a:rPr>
              <a:t>PCNF for p</a:t>
            </a:r>
            <a:r>
              <a:rPr lang="en-US" sz="2400" i="0" dirty="0">
                <a:solidFill>
                  <a:srgbClr val="444444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 ↔q will be (~p </a:t>
            </a:r>
            <a:r>
              <a:rPr lang="en-US" sz="2400" i="0" dirty="0" err="1">
                <a:solidFill>
                  <a:srgbClr val="444444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vq</a:t>
            </a:r>
            <a:r>
              <a:rPr lang="en-US" sz="2400" i="0" dirty="0">
                <a:solidFill>
                  <a:srgbClr val="444444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)^(p v ~q)</a:t>
            </a:r>
            <a:endParaRPr lang="en-IN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00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610F-6BA2-4E0A-A1EF-FAA37C95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56" y="89917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Obtain PCNF of (</a:t>
            </a:r>
            <a:r>
              <a:rPr lang="en-IN" b="1" dirty="0" err="1">
                <a:solidFill>
                  <a:srgbClr val="FF0000"/>
                </a:solidFill>
              </a:rPr>
              <a:t>p^q</a:t>
            </a:r>
            <a:r>
              <a:rPr lang="en-IN" b="1" dirty="0">
                <a:solidFill>
                  <a:srgbClr val="FF0000"/>
                </a:solidFill>
              </a:rPr>
              <a:t>)v(~</a:t>
            </a:r>
            <a:r>
              <a:rPr lang="en-IN" b="1" dirty="0" err="1">
                <a:solidFill>
                  <a:srgbClr val="FF0000"/>
                </a:solidFill>
              </a:rPr>
              <a:t>p^r</a:t>
            </a:r>
            <a:r>
              <a:rPr lang="en-IN" b="1" dirty="0">
                <a:solidFill>
                  <a:srgbClr val="FF0000"/>
                </a:solidFill>
              </a:rPr>
              <a:t>)v(</a:t>
            </a:r>
            <a:r>
              <a:rPr lang="en-IN" b="1" dirty="0" err="1">
                <a:solidFill>
                  <a:srgbClr val="FF0000"/>
                </a:solidFill>
              </a:rPr>
              <a:t>q^r</a:t>
            </a:r>
            <a:r>
              <a:rPr lang="en-IN" b="1" dirty="0">
                <a:solidFill>
                  <a:srgbClr val="FF0000"/>
                </a:solidFill>
              </a:rPr>
              <a:t>)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306F0D-00B1-46BA-A255-5D2162413D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696176"/>
              </p:ext>
            </p:extLst>
          </p:nvPr>
        </p:nvGraphicFramePr>
        <p:xfrm>
          <a:off x="581485" y="656948"/>
          <a:ext cx="10196742" cy="4816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67">
                  <a:extLst>
                    <a:ext uri="{9D8B030D-6E8A-4147-A177-3AD203B41FA5}">
                      <a16:colId xmlns:a16="http://schemas.microsoft.com/office/drawing/2014/main" val="4226139074"/>
                    </a:ext>
                  </a:extLst>
                </a:gridCol>
                <a:gridCol w="639295">
                  <a:extLst>
                    <a:ext uri="{9D8B030D-6E8A-4147-A177-3AD203B41FA5}">
                      <a16:colId xmlns:a16="http://schemas.microsoft.com/office/drawing/2014/main" val="2933167906"/>
                    </a:ext>
                  </a:extLst>
                </a:gridCol>
                <a:gridCol w="630030">
                  <a:extLst>
                    <a:ext uri="{9D8B030D-6E8A-4147-A177-3AD203B41FA5}">
                      <a16:colId xmlns:a16="http://schemas.microsoft.com/office/drawing/2014/main" val="617254968"/>
                    </a:ext>
                  </a:extLst>
                </a:gridCol>
                <a:gridCol w="773851">
                  <a:extLst>
                    <a:ext uri="{9D8B030D-6E8A-4147-A177-3AD203B41FA5}">
                      <a16:colId xmlns:a16="http://schemas.microsoft.com/office/drawing/2014/main" val="269324104"/>
                    </a:ext>
                  </a:extLst>
                </a:gridCol>
                <a:gridCol w="964085">
                  <a:extLst>
                    <a:ext uri="{9D8B030D-6E8A-4147-A177-3AD203B41FA5}">
                      <a16:colId xmlns:a16="http://schemas.microsoft.com/office/drawing/2014/main" val="4056677722"/>
                    </a:ext>
                  </a:extLst>
                </a:gridCol>
                <a:gridCol w="1048840">
                  <a:extLst>
                    <a:ext uri="{9D8B030D-6E8A-4147-A177-3AD203B41FA5}">
                      <a16:colId xmlns:a16="http://schemas.microsoft.com/office/drawing/2014/main" val="614445741"/>
                    </a:ext>
                  </a:extLst>
                </a:gridCol>
                <a:gridCol w="985273">
                  <a:extLst>
                    <a:ext uri="{9D8B030D-6E8A-4147-A177-3AD203B41FA5}">
                      <a16:colId xmlns:a16="http://schemas.microsoft.com/office/drawing/2014/main" val="2304570770"/>
                    </a:ext>
                  </a:extLst>
                </a:gridCol>
                <a:gridCol w="1905066">
                  <a:extLst>
                    <a:ext uri="{9D8B030D-6E8A-4147-A177-3AD203B41FA5}">
                      <a16:colId xmlns:a16="http://schemas.microsoft.com/office/drawing/2014/main" val="1247973180"/>
                    </a:ext>
                  </a:extLst>
                </a:gridCol>
                <a:gridCol w="2596335">
                  <a:extLst>
                    <a:ext uri="{9D8B030D-6E8A-4147-A177-3AD203B41FA5}">
                      <a16:colId xmlns:a16="http://schemas.microsoft.com/office/drawing/2014/main" val="2271566902"/>
                    </a:ext>
                  </a:extLst>
                </a:gridCol>
              </a:tblGrid>
              <a:tr h="488271">
                <a:tc>
                  <a:txBody>
                    <a:bodyPr/>
                    <a:lstStyle/>
                    <a:p>
                      <a:r>
                        <a:rPr lang="en-IN" dirty="0"/>
                        <a:t> 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~p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</a:t>
                      </a:r>
                      <a:r>
                        <a:rPr lang="en-IN" dirty="0" err="1"/>
                        <a:t>p^q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~</a:t>
                      </a:r>
                      <a:r>
                        <a:rPr lang="en-IN" dirty="0" err="1"/>
                        <a:t>p^r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</a:t>
                      </a:r>
                      <a:r>
                        <a:rPr lang="en-IN" dirty="0" err="1"/>
                        <a:t>q^r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</a:t>
                      </a:r>
                      <a:r>
                        <a:rPr lang="en-IN" dirty="0" err="1"/>
                        <a:t>p^q</a:t>
                      </a:r>
                      <a:r>
                        <a:rPr lang="en-IN" dirty="0"/>
                        <a:t>)v(~</a:t>
                      </a:r>
                      <a:r>
                        <a:rPr lang="en-IN" dirty="0" err="1"/>
                        <a:t>p^r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</a:t>
                      </a:r>
                      <a:r>
                        <a:rPr lang="en-IN" dirty="0" err="1"/>
                        <a:t>p^q</a:t>
                      </a:r>
                      <a:r>
                        <a:rPr lang="en-IN" dirty="0"/>
                        <a:t>)v(~</a:t>
                      </a:r>
                      <a:r>
                        <a:rPr lang="en-IN" dirty="0" err="1"/>
                        <a:t>p^r</a:t>
                      </a:r>
                      <a:r>
                        <a:rPr lang="en-IN" dirty="0"/>
                        <a:t>)v(</a:t>
                      </a:r>
                      <a:r>
                        <a:rPr lang="en-IN" dirty="0" err="1"/>
                        <a:t>q^r</a:t>
                      </a:r>
                      <a:r>
                        <a:rPr lang="en-IN" dirty="0"/>
                        <a:t>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16765"/>
                  </a:ext>
                </a:extLst>
              </a:tr>
              <a:tr h="5221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252418"/>
                  </a:ext>
                </a:extLst>
              </a:tr>
              <a:tr h="5221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17388"/>
                  </a:ext>
                </a:extLst>
              </a:tr>
              <a:tr h="5221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582202"/>
                  </a:ext>
                </a:extLst>
              </a:tr>
              <a:tr h="5221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346568"/>
                  </a:ext>
                </a:extLst>
              </a:tr>
              <a:tr h="5221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131349"/>
                  </a:ext>
                </a:extLst>
              </a:tr>
              <a:tr h="5221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71904"/>
                  </a:ext>
                </a:extLst>
              </a:tr>
              <a:tr h="5221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813619"/>
                  </a:ext>
                </a:extLst>
              </a:tr>
              <a:tr h="5221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731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4CCDF9-9942-4C15-9DFB-F31D5FF4CC6E}"/>
              </a:ext>
            </a:extLst>
          </p:cNvPr>
          <p:cNvSpPr txBox="1"/>
          <p:nvPr/>
        </p:nvSpPr>
        <p:spPr>
          <a:xfrm>
            <a:off x="1338675" y="5841507"/>
            <a:ext cx="8682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PCNF: (~</a:t>
            </a:r>
            <a:r>
              <a:rPr lang="en-IN" sz="2800" dirty="0" err="1"/>
              <a:t>pvqv~r</a:t>
            </a:r>
            <a:r>
              <a:rPr lang="en-IN" sz="2800" dirty="0"/>
              <a:t>)^(~</a:t>
            </a:r>
            <a:r>
              <a:rPr lang="en-IN" sz="2800" dirty="0" err="1"/>
              <a:t>pvqvr</a:t>
            </a:r>
            <a:r>
              <a:rPr lang="en-IN" sz="2800" dirty="0"/>
              <a:t>)^(</a:t>
            </a:r>
            <a:r>
              <a:rPr lang="en-IN" sz="2800" dirty="0" err="1"/>
              <a:t>pv~qvr</a:t>
            </a:r>
            <a:r>
              <a:rPr lang="en-IN" sz="2800" dirty="0"/>
              <a:t>)^(</a:t>
            </a:r>
            <a:r>
              <a:rPr lang="en-IN" sz="2800" dirty="0" err="1"/>
              <a:t>pvqvr</a:t>
            </a:r>
            <a:r>
              <a:rPr lang="en-IN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649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D17E-11DB-42BB-A84C-594431FE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8C91-42F5-4326-8172-351D7DC02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858"/>
            <a:ext cx="10515600" cy="4570105"/>
          </a:xfrm>
        </p:spPr>
        <p:txBody>
          <a:bodyPr>
            <a:normAutofit/>
          </a:bodyPr>
          <a:lstStyle/>
          <a:p>
            <a:r>
              <a:rPr lang="en-IN" dirty="0"/>
              <a:t>Obtain PCNF of (</a:t>
            </a:r>
            <a:r>
              <a:rPr lang="en-IN" dirty="0" err="1"/>
              <a:t>pvq</a:t>
            </a:r>
            <a:r>
              <a:rPr lang="en-IN" dirty="0"/>
              <a:t>)^~p</a:t>
            </a:r>
            <a:r>
              <a:rPr lang="en-IN" dirty="0">
                <a:sym typeface="Wingdings" panose="05000000000000000000" pitchFamily="2" charset="2"/>
              </a:rPr>
              <a:t>~q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/>
              <a:t>Obtain CNF of  ~(</a:t>
            </a:r>
            <a:r>
              <a:rPr lang="en-IN" dirty="0" err="1"/>
              <a:t>pvq</a:t>
            </a:r>
            <a:r>
              <a:rPr lang="en-IN" dirty="0"/>
              <a:t>)</a:t>
            </a:r>
            <a:r>
              <a:rPr lang="en-IN" dirty="0">
                <a:sym typeface="Wingdings" panose="05000000000000000000" pitchFamily="2" charset="2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 ↔ (</a:t>
            </a:r>
            <a:r>
              <a:rPr lang="en-IN" dirty="0" err="1">
                <a:latin typeface="arial" panose="020B0604020202020204" pitchFamily="34" charset="0"/>
              </a:rPr>
              <a:t>p∧q</a:t>
            </a:r>
            <a:r>
              <a:rPr lang="en-IN" dirty="0">
                <a:latin typeface="arial" panose="020B0604020202020204" pitchFamily="34" charset="0"/>
              </a:rPr>
              <a:t>)</a:t>
            </a:r>
          </a:p>
          <a:p>
            <a:endParaRPr lang="en-IN" dirty="0">
              <a:latin typeface="arial" panose="020B0604020202020204" pitchFamily="34" charset="0"/>
            </a:endParaRPr>
          </a:p>
          <a:p>
            <a:r>
              <a:rPr lang="en-IN" dirty="0"/>
              <a:t>Obtain DNF of  ~(</a:t>
            </a:r>
            <a:r>
              <a:rPr lang="en-IN" dirty="0" err="1"/>
              <a:t>pvq</a:t>
            </a:r>
            <a:r>
              <a:rPr lang="en-IN" dirty="0"/>
              <a:t>)</a:t>
            </a:r>
            <a:r>
              <a:rPr lang="en-IN" dirty="0">
                <a:sym typeface="Wingdings" panose="05000000000000000000" pitchFamily="2" charset="2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 ↔ (</a:t>
            </a:r>
            <a:r>
              <a:rPr lang="en-IN" dirty="0" err="1">
                <a:latin typeface="arial" panose="020B0604020202020204" pitchFamily="34" charset="0"/>
              </a:rPr>
              <a:t>p∧q</a:t>
            </a:r>
            <a:r>
              <a:rPr lang="en-IN" dirty="0">
                <a:latin typeface="arial" panose="020B0604020202020204" pitchFamily="34" charset="0"/>
              </a:rPr>
              <a:t>)</a:t>
            </a:r>
            <a:endParaRPr lang="en-IN" dirty="0"/>
          </a:p>
          <a:p>
            <a:endParaRPr lang="en-IN" dirty="0"/>
          </a:p>
          <a:p>
            <a:endParaRPr lang="en-IN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630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E749-96E8-4B57-AB20-D1AD4760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Next Topic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BE388-CB1B-485B-AB51-7F5106CB8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Predicate and Quantifiers</a:t>
            </a:r>
          </a:p>
        </p:txBody>
      </p:sp>
    </p:spTree>
    <p:extLst>
      <p:ext uri="{BB962C8B-B14F-4D97-AF65-F5344CB8AC3E}">
        <p14:creationId xmlns:p14="http://schemas.microsoft.com/office/powerpoint/2010/main" val="171737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0DE0-ECA7-4FC3-A2F0-95C0DA03E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296"/>
          </a:xfrm>
        </p:spPr>
        <p:txBody>
          <a:bodyPr>
            <a:normAutofit/>
          </a:bodyPr>
          <a:lstStyle/>
          <a:p>
            <a:r>
              <a:rPr lang="en-US" sz="3600" b="1" i="0" dirty="0">
                <a:effectLst/>
                <a:latin typeface="Open Sans"/>
              </a:rPr>
              <a:t>Some Basic terms Related to Normal Form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17012-99E4-41E4-BCD3-8967207AB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241"/>
            <a:ext cx="10515600" cy="4960722"/>
          </a:xfrm>
        </p:spPr>
        <p:txBody>
          <a:bodyPr/>
          <a:lstStyle/>
          <a:p>
            <a:r>
              <a:rPr lang="en-IN" b="1" i="0" dirty="0">
                <a:effectLst/>
                <a:latin typeface="Open Sans"/>
              </a:rPr>
              <a:t>Elementary Product: </a:t>
            </a:r>
            <a:r>
              <a:rPr lang="en-IN" b="0" i="0" dirty="0">
                <a:effectLst/>
                <a:latin typeface="Open Sans"/>
              </a:rPr>
              <a:t>A product of the variables and their negations is called an elementary product.</a:t>
            </a:r>
          </a:p>
          <a:p>
            <a:r>
              <a:rPr lang="en-IN" b="0" i="0" dirty="0" err="1">
                <a:effectLst/>
                <a:latin typeface="Open Sans"/>
              </a:rPr>
              <a:t>Eg</a:t>
            </a:r>
            <a:r>
              <a:rPr lang="en-IN" b="0" i="0" dirty="0">
                <a:effectLst/>
                <a:latin typeface="Open Sans"/>
              </a:rPr>
              <a:t>: Let p and q be any two variables, then p, q, p</a:t>
            </a:r>
            <a:r>
              <a:rPr lang="el-GR" b="0" i="0" dirty="0">
                <a:effectLst/>
                <a:latin typeface="Open Sans"/>
              </a:rPr>
              <a:t>Λ</a:t>
            </a:r>
            <a:r>
              <a:rPr lang="en-IN" b="0" i="0" dirty="0">
                <a:effectLst/>
                <a:latin typeface="Open Sans"/>
              </a:rPr>
              <a:t>q, ~ p </a:t>
            </a:r>
            <a:r>
              <a:rPr lang="el-GR" b="0" i="0" dirty="0">
                <a:effectLst/>
                <a:latin typeface="Open Sans"/>
              </a:rPr>
              <a:t>Λ ~ </a:t>
            </a:r>
            <a:r>
              <a:rPr lang="en-IN" b="0" i="0" dirty="0">
                <a:effectLst/>
                <a:latin typeface="Open Sans"/>
              </a:rPr>
              <a:t>q, p </a:t>
            </a:r>
            <a:r>
              <a:rPr lang="el-GR" b="0" i="0" dirty="0">
                <a:effectLst/>
                <a:latin typeface="Open Sans"/>
              </a:rPr>
              <a:t>Λ ~</a:t>
            </a:r>
            <a:r>
              <a:rPr lang="en-IN" b="0" i="0" dirty="0">
                <a:effectLst/>
                <a:latin typeface="Open Sans"/>
              </a:rPr>
              <a:t>q, ~p </a:t>
            </a:r>
            <a:r>
              <a:rPr lang="el-GR" b="0" i="0" dirty="0">
                <a:effectLst/>
                <a:latin typeface="Open Sans"/>
              </a:rPr>
              <a:t>Λ </a:t>
            </a:r>
            <a:r>
              <a:rPr lang="en-IN" b="0" i="0" dirty="0">
                <a:effectLst/>
                <a:latin typeface="Open Sans"/>
              </a:rPr>
              <a:t>q….. </a:t>
            </a:r>
            <a:r>
              <a:rPr lang="en-IN" dirty="0">
                <a:latin typeface="Open Sans"/>
              </a:rPr>
              <a:t>e</a:t>
            </a:r>
            <a:r>
              <a:rPr lang="en-IN" b="0" i="0" dirty="0">
                <a:effectLst/>
                <a:latin typeface="Open Sans"/>
              </a:rPr>
              <a:t>tc. are elementary products.</a:t>
            </a:r>
          </a:p>
          <a:p>
            <a:endParaRPr lang="en-IN" b="0" i="0" dirty="0">
              <a:effectLst/>
              <a:latin typeface="Open Sans"/>
            </a:endParaRPr>
          </a:p>
          <a:p>
            <a:r>
              <a:rPr lang="en-IN" b="1" i="0" dirty="0">
                <a:effectLst/>
                <a:latin typeface="Open Sans"/>
              </a:rPr>
              <a:t>Elementary Sum: </a:t>
            </a:r>
            <a:r>
              <a:rPr lang="en-IN" b="0" i="0" dirty="0">
                <a:effectLst/>
                <a:latin typeface="Open Sans"/>
              </a:rPr>
              <a:t>A Sum of the variables and their negations is called an elementary sum. </a:t>
            </a:r>
          </a:p>
          <a:p>
            <a:r>
              <a:rPr lang="en-IN" b="0" i="0" dirty="0" err="1">
                <a:effectLst/>
                <a:latin typeface="Open Sans"/>
              </a:rPr>
              <a:t>Eg</a:t>
            </a:r>
            <a:r>
              <a:rPr lang="en-IN" b="0" i="0" dirty="0">
                <a:effectLst/>
                <a:latin typeface="Open Sans"/>
              </a:rPr>
              <a:t>: p, q, </a:t>
            </a:r>
            <a:r>
              <a:rPr lang="en-IN" b="0" i="0" dirty="0" err="1">
                <a:effectLst/>
                <a:latin typeface="Open Sans"/>
              </a:rPr>
              <a:t>pVq</a:t>
            </a:r>
            <a:r>
              <a:rPr lang="en-IN" b="0" i="0" dirty="0">
                <a:effectLst/>
                <a:latin typeface="Open Sans"/>
              </a:rPr>
              <a:t>, </a:t>
            </a:r>
            <a:r>
              <a:rPr lang="en-IN" b="0" i="0" dirty="0" err="1">
                <a:effectLst/>
                <a:latin typeface="Open Sans"/>
              </a:rPr>
              <a:t>pV</a:t>
            </a:r>
            <a:r>
              <a:rPr lang="en-IN" b="0" i="0" dirty="0">
                <a:effectLst/>
                <a:latin typeface="Open Sans"/>
              </a:rPr>
              <a:t> ~ q, ~ p V ~ q, ~</a:t>
            </a:r>
            <a:r>
              <a:rPr lang="en-IN" b="0" i="0" dirty="0" err="1">
                <a:effectLst/>
                <a:latin typeface="Open Sans"/>
              </a:rPr>
              <a:t>pVq</a:t>
            </a:r>
            <a:r>
              <a:rPr lang="en-IN" b="0" i="0" dirty="0">
                <a:effectLst/>
                <a:latin typeface="Open Sans"/>
              </a:rPr>
              <a:t>….. etc. are elementary sums.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271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24E3-A3B2-46AF-A046-BA25DF06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Types of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8E177-5521-4B0A-9C30-48C8F6610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Open Sans"/>
              </a:rPr>
              <a:t>Disjunctive Normal Form(DNF)</a:t>
            </a:r>
          </a:p>
          <a:p>
            <a:endParaRPr lang="en-US" b="1" dirty="0">
              <a:latin typeface="Open Sans"/>
            </a:endParaRPr>
          </a:p>
          <a:p>
            <a:r>
              <a:rPr lang="en-US" b="1" i="0" dirty="0">
                <a:effectLst/>
                <a:latin typeface="Open Sans"/>
              </a:rPr>
              <a:t>Conjunctive Normal Form(CNF)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31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6532-01D9-4FC7-B549-FED0D473C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760"/>
            <a:ext cx="10515600" cy="701337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Open Sans"/>
              </a:rPr>
              <a:t>Disjunctive Normal Form(DNF)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66C39-05F0-472C-BE87-5D8ECA7DD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938"/>
            <a:ext cx="10515600" cy="4721025"/>
          </a:xfrm>
        </p:spPr>
        <p:txBody>
          <a:bodyPr/>
          <a:lstStyle/>
          <a:p>
            <a:pPr algn="just"/>
            <a:r>
              <a:rPr lang="en-US" b="0" i="0" dirty="0">
                <a:effectLst/>
                <a:latin typeface="Open Sans"/>
              </a:rPr>
              <a:t>A statement which consists of a </a:t>
            </a:r>
            <a:r>
              <a:rPr lang="en-US" b="0" i="0" dirty="0">
                <a:solidFill>
                  <a:srgbClr val="FF0000"/>
                </a:solidFill>
                <a:effectLst/>
                <a:latin typeface="Open Sans"/>
              </a:rPr>
              <a:t>sum of elementary products </a:t>
            </a:r>
            <a:r>
              <a:rPr lang="en-US" b="0" i="0" dirty="0">
                <a:effectLst/>
                <a:latin typeface="Open Sans"/>
              </a:rPr>
              <a:t>of propositional variables and is equivalent to the given compound statement, is called a </a:t>
            </a:r>
            <a:r>
              <a:rPr lang="en-US" b="0" i="0" dirty="0">
                <a:solidFill>
                  <a:srgbClr val="FF0000"/>
                </a:solidFill>
                <a:effectLst/>
                <a:latin typeface="Open Sans"/>
              </a:rPr>
              <a:t>disjunctive normal form </a:t>
            </a:r>
            <a:r>
              <a:rPr lang="en-US" b="0" i="0" dirty="0">
                <a:effectLst/>
                <a:latin typeface="Open Sans"/>
              </a:rPr>
              <a:t>of the given statement. </a:t>
            </a:r>
          </a:p>
          <a:p>
            <a:pPr algn="just"/>
            <a:endParaRPr lang="en-US" b="0" i="0" dirty="0">
              <a:effectLst/>
              <a:latin typeface="Open Sans"/>
            </a:endParaRPr>
          </a:p>
          <a:p>
            <a:r>
              <a:rPr lang="en-US" b="0" i="0" dirty="0">
                <a:effectLst/>
                <a:latin typeface="Open Sans"/>
              </a:rPr>
              <a:t>This form is </a:t>
            </a:r>
            <a:r>
              <a:rPr lang="en-US" b="0" i="0" dirty="0">
                <a:solidFill>
                  <a:srgbClr val="FF0000"/>
                </a:solidFill>
                <a:effectLst/>
                <a:latin typeface="Open Sans"/>
              </a:rPr>
              <a:t>not unique </a:t>
            </a:r>
            <a:r>
              <a:rPr lang="en-US" b="0" i="0" dirty="0">
                <a:effectLst/>
                <a:latin typeface="Open Sans"/>
              </a:rPr>
              <a:t>for the given statement.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63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A63B-9908-4057-AB49-67756BFD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FF0000"/>
                </a:solidFill>
                <a:effectLst/>
                <a:latin typeface="Open Sans"/>
              </a:rPr>
              <a:t>Method to obtain disjunctive normal form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6BB33-FA03-47EB-B302-F0970EF0D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0" dirty="0">
                <a:solidFill>
                  <a:srgbClr val="444444"/>
                </a:solidFill>
                <a:effectLst/>
                <a:latin typeface="Open Sans"/>
              </a:rPr>
              <a:t>Step1. 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replace → and ↔ by Λ, V, and ~ in the statement.</a:t>
            </a:r>
          </a:p>
          <a:p>
            <a:pPr algn="just"/>
            <a:endParaRPr lang="en-US" b="0" i="0" dirty="0">
              <a:solidFill>
                <a:srgbClr val="444444"/>
              </a:solidFill>
              <a:effectLst/>
              <a:latin typeface="Open Sans"/>
            </a:endParaRPr>
          </a:p>
          <a:p>
            <a:pPr algn="just"/>
            <a:r>
              <a:rPr lang="en-US" b="1" i="0" dirty="0">
                <a:solidFill>
                  <a:srgbClr val="444444"/>
                </a:solidFill>
                <a:effectLst/>
                <a:latin typeface="Open Sans"/>
              </a:rPr>
              <a:t>Step 2. 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Manipulate to get an equivalent form which is the </a:t>
            </a:r>
            <a:r>
              <a:rPr lang="en-US" b="0" i="0" dirty="0">
                <a:solidFill>
                  <a:srgbClr val="00B050"/>
                </a:solidFill>
                <a:effectLst/>
                <a:latin typeface="Open Sans"/>
              </a:rPr>
              <a:t>sum of elementary product terms.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8440-403A-44F3-978E-22A018A9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0DBA-5A08-4B58-A4CC-739AA37FC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Obtain DNF of (</a:t>
            </a:r>
            <a:r>
              <a:rPr lang="en-IN" dirty="0" err="1">
                <a:solidFill>
                  <a:srgbClr val="FF0000"/>
                </a:solidFill>
              </a:rPr>
              <a:t>p</a:t>
            </a:r>
            <a:r>
              <a:rPr lang="en-IN" dirty="0" err="1">
                <a:solidFill>
                  <a:srgbClr val="FF0000"/>
                </a:solidFill>
                <a:sym typeface="Wingdings" panose="05000000000000000000" pitchFamily="2" charset="2"/>
              </a:rPr>
              <a:t>q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r>
              <a:rPr lang="en-IN" sz="3600" dirty="0">
                <a:solidFill>
                  <a:srgbClr val="FF0000"/>
                </a:solidFill>
                <a:sym typeface="Wingdings" panose="05000000000000000000" pitchFamily="2" charset="2"/>
              </a:rPr>
              <a:t>^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~q</a:t>
            </a:r>
          </a:p>
          <a:p>
            <a:endParaRPr lang="en-I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IN" b="1" dirty="0">
                <a:sym typeface="Wingdings" panose="05000000000000000000" pitchFamily="2" charset="2"/>
              </a:rPr>
              <a:t>Solution:</a:t>
            </a:r>
          </a:p>
          <a:p>
            <a:r>
              <a:rPr lang="en-IN" dirty="0"/>
              <a:t>(</a:t>
            </a:r>
            <a:r>
              <a:rPr lang="en-IN" dirty="0" err="1"/>
              <a:t>p</a:t>
            </a:r>
            <a:r>
              <a:rPr lang="en-IN" dirty="0" err="1">
                <a:sym typeface="Wingdings" panose="05000000000000000000" pitchFamily="2" charset="2"/>
              </a:rPr>
              <a:t>q</a:t>
            </a:r>
            <a:r>
              <a:rPr lang="en-IN" dirty="0">
                <a:sym typeface="Wingdings" panose="05000000000000000000" pitchFamily="2" charset="2"/>
              </a:rPr>
              <a:t>)^~q</a:t>
            </a:r>
          </a:p>
          <a:p>
            <a:r>
              <a:rPr lang="en-IN" dirty="0">
                <a:sym typeface="Wingdings" panose="05000000000000000000" pitchFamily="2" charset="2"/>
              </a:rPr>
              <a:t>(~</a:t>
            </a:r>
            <a:r>
              <a:rPr lang="en-IN" dirty="0" err="1">
                <a:sym typeface="Wingdings" panose="05000000000000000000" pitchFamily="2" charset="2"/>
              </a:rPr>
              <a:t>pvq</a:t>
            </a:r>
            <a:r>
              <a:rPr lang="en-IN" dirty="0">
                <a:sym typeface="Wingdings" panose="05000000000000000000" pitchFamily="2" charset="2"/>
              </a:rPr>
              <a:t>)^~q      		By logical equivalence</a:t>
            </a:r>
          </a:p>
          <a:p>
            <a:r>
              <a:rPr lang="en-IN" dirty="0">
                <a:sym typeface="Wingdings" panose="05000000000000000000" pitchFamily="2" charset="2"/>
              </a:rPr>
              <a:t>(~p^~q)v(q^~q)      	By Distributive law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This is the required DNF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506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0443-5F0F-4FE0-A295-423CBA0B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1015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/>
              </a:rPr>
              <a:t>Conjunctive Normal Form(CNF)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06DB4-71D1-4BF2-BA27-314E5941C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427"/>
            <a:ext cx="10515600" cy="4756536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A statement which consists of a </a:t>
            </a:r>
            <a:r>
              <a:rPr lang="en-US" b="0" i="0" dirty="0">
                <a:solidFill>
                  <a:srgbClr val="FF0000"/>
                </a:solidFill>
                <a:effectLst/>
                <a:latin typeface="Open Sans"/>
              </a:rPr>
              <a:t>product of elementary sums 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of propositional variables and is equivalent to the given compound statement, is called a </a:t>
            </a:r>
            <a:r>
              <a:rPr lang="en-US" b="0" i="0" dirty="0">
                <a:solidFill>
                  <a:srgbClr val="FF0000"/>
                </a:solidFill>
                <a:effectLst/>
                <a:latin typeface="Open Sans"/>
              </a:rPr>
              <a:t>Conjunctive normal form 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of the given statement. </a:t>
            </a:r>
          </a:p>
          <a:p>
            <a:endParaRPr lang="en-US" dirty="0">
              <a:solidFill>
                <a:srgbClr val="444444"/>
              </a:solidFill>
              <a:latin typeface="Open Sans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This form is </a:t>
            </a:r>
            <a:r>
              <a:rPr lang="en-US" b="0" i="0" dirty="0">
                <a:solidFill>
                  <a:srgbClr val="FF0000"/>
                </a:solidFill>
                <a:effectLst/>
                <a:latin typeface="Open Sans"/>
              </a:rPr>
              <a:t>not unique 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for the given statement.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72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112B-88F5-4EE0-9C5B-B0D144BC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FF0000"/>
                </a:solidFill>
                <a:effectLst/>
                <a:latin typeface="Open Sans"/>
              </a:rPr>
              <a:t>Method to obtain conjunctive normal form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A7624-EE7C-410C-AFF1-D08971853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444444"/>
                </a:solidFill>
                <a:effectLst/>
                <a:latin typeface="Open Sans"/>
              </a:rPr>
              <a:t>Step1. 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replace → and ↔ by Λ, V, and ~ in the statement.</a:t>
            </a:r>
          </a:p>
          <a:p>
            <a:endParaRPr lang="en-US" b="0" i="0" dirty="0">
              <a:solidFill>
                <a:srgbClr val="444444"/>
              </a:solidFill>
              <a:effectLst/>
              <a:latin typeface="Open Sans"/>
            </a:endParaRP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Open Sans"/>
              </a:rPr>
              <a:t>Step 2. 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Manipulate to get an equivalent form which is the </a:t>
            </a:r>
            <a:r>
              <a:rPr lang="en-US" b="0" i="0" dirty="0">
                <a:solidFill>
                  <a:srgbClr val="00B050"/>
                </a:solidFill>
                <a:effectLst/>
                <a:latin typeface="Open Sans"/>
              </a:rPr>
              <a:t>product of elementary sum 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terms.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648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3280</TotalTime>
  <Words>1487</Words>
  <Application>Microsoft Office PowerPoint</Application>
  <PresentationFormat>Widescreen</PresentationFormat>
  <Paragraphs>296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</vt:lpstr>
      <vt:lpstr>Calibri</vt:lpstr>
      <vt:lpstr>Calibri Light</vt:lpstr>
      <vt:lpstr>Open Sans</vt:lpstr>
      <vt:lpstr>Segoe UI Semilight</vt:lpstr>
      <vt:lpstr>Times New Roman</vt:lpstr>
      <vt:lpstr>Office Theme</vt:lpstr>
      <vt:lpstr>   Discrete Mathematics BCSC 0010</vt:lpstr>
      <vt:lpstr>Normal forms</vt:lpstr>
      <vt:lpstr>Some Basic terms Related to Normal Form</vt:lpstr>
      <vt:lpstr>Types of Normal Form</vt:lpstr>
      <vt:lpstr>Disjunctive Normal Form(DNF)</vt:lpstr>
      <vt:lpstr>Method to obtain disjunctive normal form</vt:lpstr>
      <vt:lpstr>Example</vt:lpstr>
      <vt:lpstr>Conjunctive Normal Form(CNF)</vt:lpstr>
      <vt:lpstr>Method to obtain conjunctive normal form</vt:lpstr>
      <vt:lpstr>Example</vt:lpstr>
      <vt:lpstr>Example</vt:lpstr>
      <vt:lpstr>Minterms</vt:lpstr>
      <vt:lpstr>Maxterms</vt:lpstr>
      <vt:lpstr>Principal disjunctive normal form(PDNF)</vt:lpstr>
      <vt:lpstr>Method to find PDNF</vt:lpstr>
      <vt:lpstr>Example</vt:lpstr>
      <vt:lpstr>Obtain PDNF of (p^q)v(~p^r)v(q^r)</vt:lpstr>
      <vt:lpstr>Principal conjunctive normal form(PCNF)</vt:lpstr>
      <vt:lpstr>Method to find PCNF</vt:lpstr>
      <vt:lpstr>Example</vt:lpstr>
      <vt:lpstr>Obtain PCNF of (p^q)v(~p^r)v(q^r)</vt:lpstr>
      <vt:lpstr>Example</vt:lpstr>
      <vt:lpstr>Next Topic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swati saxena</dc:creator>
  <cp:lastModifiedBy>swati saxena</cp:lastModifiedBy>
  <cp:revision>155</cp:revision>
  <dcterms:created xsi:type="dcterms:W3CDTF">2020-10-22T10:05:14Z</dcterms:created>
  <dcterms:modified xsi:type="dcterms:W3CDTF">2020-12-08T08:27:26Z</dcterms:modified>
</cp:coreProperties>
</file>